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1"/>
  </p:sldMasterIdLst>
  <p:notesMasterIdLst>
    <p:notesMasterId r:id="rId45"/>
  </p:notesMasterIdLst>
  <p:handoutMasterIdLst>
    <p:handoutMasterId r:id="rId46"/>
  </p:handoutMasterIdLst>
  <p:sldIdLst>
    <p:sldId id="2076138244" r:id="rId2"/>
    <p:sldId id="2076138216" r:id="rId3"/>
    <p:sldId id="2076138222" r:id="rId4"/>
    <p:sldId id="2076136473" r:id="rId5"/>
    <p:sldId id="2076137215" r:id="rId6"/>
    <p:sldId id="2147469632" r:id="rId7"/>
    <p:sldId id="2134805003" r:id="rId8"/>
    <p:sldId id="2147469635" r:id="rId9"/>
    <p:sldId id="4080" r:id="rId10"/>
    <p:sldId id="2076137298" r:id="rId11"/>
    <p:sldId id="2076137290" r:id="rId12"/>
    <p:sldId id="2147469639" r:id="rId13"/>
    <p:sldId id="2147469644" r:id="rId14"/>
    <p:sldId id="2076137349" r:id="rId15"/>
    <p:sldId id="2076138369" r:id="rId16"/>
    <p:sldId id="2147477505" r:id="rId17"/>
    <p:sldId id="2147469641" r:id="rId18"/>
    <p:sldId id="2147469645" r:id="rId19"/>
    <p:sldId id="529" r:id="rId20"/>
    <p:sldId id="444" r:id="rId21"/>
    <p:sldId id="2076137201" r:id="rId22"/>
    <p:sldId id="2147469643" r:id="rId23"/>
    <p:sldId id="2147477506" r:id="rId24"/>
    <p:sldId id="2147470612" r:id="rId25"/>
    <p:sldId id="2147470613" r:id="rId26"/>
    <p:sldId id="2147470614" r:id="rId27"/>
    <p:sldId id="2147470615" r:id="rId28"/>
    <p:sldId id="2147469646" r:id="rId29"/>
    <p:sldId id="2147477507" r:id="rId30"/>
    <p:sldId id="2147477508" r:id="rId31"/>
    <p:sldId id="2076137630" r:id="rId32"/>
    <p:sldId id="2147477509" r:id="rId33"/>
    <p:sldId id="2076136589" r:id="rId34"/>
    <p:sldId id="2599" r:id="rId35"/>
    <p:sldId id="2147477510" r:id="rId36"/>
    <p:sldId id="2147477511" r:id="rId37"/>
    <p:sldId id="2076139256" r:id="rId38"/>
    <p:sldId id="2076139257" r:id="rId39"/>
    <p:sldId id="2147477512" r:id="rId40"/>
    <p:sldId id="2147477513" r:id="rId41"/>
    <p:sldId id="2147469637" r:id="rId42"/>
    <p:sldId id="2147477503" r:id="rId43"/>
    <p:sldId id="2147469651" r:id="rId44"/>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options" id="{38B656EC-D568-4EF7-8842-9FA1AE1192C9}">
          <p14:sldIdLst>
            <p14:sldId id="2076138244"/>
            <p14:sldId id="2076138216"/>
          </p14:sldIdLst>
        </p14:section>
        <p14:section name="Intro to Azure AD" id="{61855DA8-40C3-45C0-934F-55A953B74CFA}">
          <p14:sldIdLst>
            <p14:sldId id="2076138222"/>
            <p14:sldId id="2076136473"/>
            <p14:sldId id="2076137215"/>
            <p14:sldId id="2147469632"/>
            <p14:sldId id="2134805003"/>
            <p14:sldId id="2147469635"/>
            <p14:sldId id="4080"/>
            <p14:sldId id="2076137298"/>
            <p14:sldId id="2076137290"/>
            <p14:sldId id="2147469639"/>
          </p14:sldIdLst>
        </p14:section>
        <p14:section name="Authentication Methods" id="{2396EB61-09B3-4FDC-A5D3-4232A7FC259F}">
          <p14:sldIdLst>
            <p14:sldId id="2147469644"/>
            <p14:sldId id="2076137349"/>
            <p14:sldId id="2076138369"/>
            <p14:sldId id="2147477505"/>
            <p14:sldId id="2147469641"/>
          </p14:sldIdLst>
        </p14:section>
        <p14:section name="SSO" id="{3642C207-3140-4AB3-A056-2BFBB3AC414F}">
          <p14:sldIdLst>
            <p14:sldId id="2147469645"/>
            <p14:sldId id="529"/>
            <p14:sldId id="444"/>
            <p14:sldId id="2076137201"/>
            <p14:sldId id="2147469643"/>
          </p14:sldIdLst>
        </p14:section>
        <p14:section name="Hybrid Management" id="{4427773D-46A0-407F-A762-399FB9577378}">
          <p14:sldIdLst>
            <p14:sldId id="2147477506"/>
            <p14:sldId id="2147470612"/>
            <p14:sldId id="2147470613"/>
            <p14:sldId id="2147470614"/>
            <p14:sldId id="2147470615"/>
          </p14:sldIdLst>
        </p14:section>
        <p14:section name="Identity Secure Score" id="{262422E5-8218-45C3-B1DD-328015009D4F}">
          <p14:sldIdLst/>
        </p14:section>
        <p14:section name="Conditional Access &amp; Identity Protection" id="{B105F7EC-C42E-4551-8F26-A60A4F869EDC}">
          <p14:sldIdLst>
            <p14:sldId id="2147469646"/>
            <p14:sldId id="2147477507"/>
            <p14:sldId id="2147477508"/>
            <p14:sldId id="2076137630"/>
            <p14:sldId id="2147477509"/>
            <p14:sldId id="2076136589"/>
            <p14:sldId id="2599"/>
            <p14:sldId id="2147477510"/>
            <p14:sldId id="2147477511"/>
            <p14:sldId id="2076139256"/>
            <p14:sldId id="2076139257"/>
            <p14:sldId id="2147477512"/>
            <p14:sldId id="2147477513"/>
            <p14:sldId id="2147469637"/>
          </p14:sldIdLst>
        </p14:section>
        <p14:section name="Q&amp;A" id="{C1144F6D-32CE-4E7E-9358-FBB377390B9F}">
          <p14:sldIdLst>
            <p14:sldId id="2147477503"/>
          </p14:sldIdLst>
        </p14:section>
        <p14:section name="Closing" id="{FDCF44D6-CA78-4D87-AE63-E5D401E90A6A}">
          <p14:sldIdLst>
            <p14:sldId id="2147469651"/>
          </p14:sldIdLst>
        </p14:section>
        <p14:section name="Appendix" id="{6E4D84B6-C86A-4580-B064-3396268EC905}">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A5E"/>
    <a:srgbClr val="EBEBEB"/>
    <a:srgbClr val="7FBA00"/>
    <a:srgbClr val="FFFFFF"/>
    <a:srgbClr val="054B16"/>
    <a:srgbClr val="107C10"/>
    <a:srgbClr val="0078D4"/>
    <a:srgbClr val="FFB900"/>
    <a:srgbClr val="6666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BFBC7B-3B68-425B-ADC3-8BCF633C3327}" v="128" dt="2023-03-16T16:30:39.3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8" autoAdjust="0"/>
    <p:restoredTop sz="73913" autoAdjust="0"/>
  </p:normalViewPr>
  <p:slideViewPr>
    <p:cSldViewPr snapToGrid="0" snapToObjects="1">
      <p:cViewPr varScale="1">
        <p:scale>
          <a:sx n="110" d="100"/>
          <a:sy n="110" d="100"/>
        </p:scale>
        <p:origin x="1212" y="132"/>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3/27/2023 3:20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3/27/2023 3:17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earn.microsoft.com/en-us/azure/active-directory/authentication/howto-registration-mfa-sspr-combined"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learn.microsoft.com/en-us/azure/active-directory/authentication/concept-resilient-control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learn.microsoft.com/en-us/azure/active-directory/roles/permissions-reference#authentication-policy-administrator"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docs.microsoft.com/cloud-app-security/proxy-intro-aad" TargetMode="External"/><Relationship Id="rId3" Type="http://schemas.openxmlformats.org/officeDocument/2006/relationships/hyperlink" Target="https://docs.microsoft.com/azure/active-directory/identity-protection/concept-identity-protection-risks" TargetMode="External"/><Relationship Id="rId7" Type="http://schemas.openxmlformats.org/officeDocument/2006/relationships/hyperlink" Target="https://docs.microsoft.com/azure/active-directory/saas-apps/tutorial-list"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docs.microsoft.com/azure/active-directory/authentication/tutorial-risk-based-sspr-mfa" TargetMode="External"/><Relationship Id="rId5" Type="http://schemas.openxmlformats.org/officeDocument/2006/relationships/hyperlink" Target="https://docs.microsoft.com/azure/active-directory/conditional-access/concept-continuous-access-evaluation" TargetMode="External"/><Relationship Id="rId4" Type="http://schemas.openxmlformats.org/officeDocument/2006/relationships/hyperlink" Target="https://docs.microsoft.com/azure/active-directory/conditional-access/concept-condition-filters-for-devices" TargetMode="External"/><Relationship Id="rId9" Type="http://schemas.openxmlformats.org/officeDocument/2006/relationships/hyperlink" Target="https://docs.microsoft.com/sharepoint/control-access-from-unmanaged-devices"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learn.microsoft.com/en-us/azure/active-directory/app-proxy/application-proxy-configure-single-sign-on-with-kcd"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learn.microsoft.com/en-us/azure/active-directory/app-proxy/application-proxy-integrate-with-remote-desktop-services" TargetMode="External"/><Relationship Id="rId4" Type="http://schemas.openxmlformats.org/officeDocument/2006/relationships/hyperlink" Target="https://learn.microsoft.com/en-us/azure/active-directory/app-proxy/application-proxy-configure-single-sign-on-with-headers"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3/27/2023 3:17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994155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4114800" cy="2314575"/>
          </a:xfrm>
        </p:spPr>
      </p:sp>
      <p:sp>
        <p:nvSpPr>
          <p:cNvPr id="3" name="Notes Placeholder 2"/>
          <p:cNvSpPr>
            <a:spLocks noGrp="1"/>
          </p:cNvSpPr>
          <p:nvPr>
            <p:ph type="body" idx="1"/>
          </p:nvPr>
        </p:nvSpPr>
        <p:spPr>
          <a:xfrm>
            <a:off x="342900" y="2771775"/>
            <a:ext cx="6172200" cy="3600450"/>
          </a:xfrm>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D531F-42C9-4D67-9080-B14D75B01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765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3/27/2023 3:17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416101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3/27/2023 3:17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38678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688" rtl="0" eaLnBrk="1" fontAlgn="auto" latinLnBrk="0" hangingPunct="1">
              <a:lnSpc>
                <a:spcPct val="107000"/>
              </a:lnSpc>
              <a:spcBef>
                <a:spcPts val="0"/>
              </a:spcBef>
              <a:spcAft>
                <a:spcPts val="800"/>
              </a:spcAft>
              <a:buClrTx/>
              <a:buSzTx/>
              <a:buFontTx/>
              <a:buNone/>
              <a:tabLst/>
              <a:defRPr/>
            </a:pPr>
            <a:r>
              <a:rPr lang="en-US" b="0" i="0" dirty="0">
                <a:solidFill>
                  <a:srgbClr val="E6E6E6"/>
                </a:solidFill>
                <a:effectLst/>
                <a:latin typeface="Segoe UI" panose="020B0502040204020203" pitchFamily="34" charset="0"/>
              </a:rPr>
              <a:t>Microsoft recommends passwordless authentication methods such as Windows Hello, FIDO2 security keys, and the Microsoft Authenticator app because they provide the most secure sign-in experience. Although a user can sign-in using other common methods such as a username and password, passwords should be replaced with more secure authentication methods.</a:t>
            </a:r>
          </a:p>
          <a:p>
            <a:pPr algn="l"/>
            <a:r>
              <a:rPr lang="en-US" b="0" i="0" dirty="0">
                <a:solidFill>
                  <a:srgbClr val="E6E6E6"/>
                </a:solidFill>
                <a:effectLst/>
                <a:latin typeface="Segoe UI" panose="020B0502040204020203" pitchFamily="34" charset="0"/>
              </a:rPr>
              <a:t>Azure AD Multi-Factor Authentication (MFA) adds additional security over only using a password when a user signs in. The user can be prompted for additional forms of authentication, such as to respond to a push notification, enter a code from a software or hardware token, or respond to an SMS or phone call.</a:t>
            </a:r>
          </a:p>
          <a:p>
            <a:pPr algn="l"/>
            <a:r>
              <a:rPr lang="en-US" b="0" i="0" dirty="0">
                <a:solidFill>
                  <a:srgbClr val="E6E6E6"/>
                </a:solidFill>
                <a:effectLst/>
                <a:latin typeface="Segoe UI" panose="020B0502040204020203" pitchFamily="34" charset="0"/>
              </a:rPr>
              <a:t>To simplify the user on-boarding experience and register for both MFA and self-service password reset (SSPR), we recommend you </a:t>
            </a:r>
            <a:r>
              <a:rPr lang="en-US" b="0" i="0" u="none" strike="noStrike" dirty="0">
                <a:solidFill>
                  <a:srgbClr val="E6E6E6"/>
                </a:solidFill>
                <a:effectLst/>
                <a:latin typeface="Segoe UI" panose="020B0502040204020203" pitchFamily="34" charset="0"/>
                <a:hlinkClick r:id="rId3"/>
              </a:rPr>
              <a:t>enable combined security information registration</a:t>
            </a:r>
            <a:r>
              <a:rPr lang="en-US" b="0" i="0" dirty="0">
                <a:solidFill>
                  <a:srgbClr val="E6E6E6"/>
                </a:solidFill>
                <a:effectLst/>
                <a:latin typeface="Segoe UI" panose="020B0502040204020203" pitchFamily="34" charset="0"/>
              </a:rPr>
              <a:t>. For resiliency, we recommend that you require users to register multiple authentication methods. When one method isn't available for a user during sign-in or SSPR, they can choose to authenticate with another method. For more information, see </a:t>
            </a:r>
            <a:r>
              <a:rPr lang="en-US" b="0" i="0" u="none" strike="noStrike" dirty="0">
                <a:solidFill>
                  <a:srgbClr val="E6E6E6"/>
                </a:solidFill>
                <a:effectLst/>
                <a:latin typeface="Segoe UI" panose="020B0502040204020203" pitchFamily="34" charset="0"/>
                <a:hlinkClick r:id="rId4"/>
              </a:rPr>
              <a:t>Create a resilient access control management strategy in Azure AD</a:t>
            </a:r>
            <a:r>
              <a:rPr lang="en-US" b="0" i="0" dirty="0">
                <a:solidFill>
                  <a:srgbClr val="E6E6E6"/>
                </a:solidFill>
                <a:effectLst/>
                <a:latin typeface="Segoe UI" panose="020B0502040204020203" pitchFamily="34" charset="0"/>
              </a:rPr>
              <a:t>.</a:t>
            </a:r>
          </a:p>
          <a:p>
            <a:pPr marL="0" marR="0" lvl="0" indent="0" algn="l" defTabSz="932688" rtl="0" eaLnBrk="1" fontAlgn="auto" latinLnBrk="0" hangingPunct="1">
              <a:lnSpc>
                <a:spcPct val="107000"/>
              </a:lnSpc>
              <a:spcBef>
                <a:spcPts val="0"/>
              </a:spcBef>
              <a:spcAft>
                <a:spcPts val="800"/>
              </a:spcAft>
              <a:buClrTx/>
              <a:buSzTx/>
              <a:buFontTx/>
              <a:buNone/>
              <a:tabLst/>
              <a:defRPr/>
            </a:pPr>
            <a:endParaRPr lang="en-US"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3/27/2023 3:17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48618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B03EC9-F2B8-4E2A-BC9B-04ED5EE3C67A}" type="slidenum">
              <a:rPr lang="en-US" smtClean="0"/>
              <a:t>15</a:t>
            </a:fld>
            <a:endParaRPr lang="en-US"/>
          </a:p>
        </p:txBody>
      </p:sp>
    </p:spTree>
    <p:extLst>
      <p:ext uri="{BB962C8B-B14F-4D97-AF65-F5344CB8AC3E}">
        <p14:creationId xmlns:p14="http://schemas.microsoft.com/office/powerpoint/2010/main" val="4106982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E6E6E6"/>
                </a:solidFill>
                <a:effectLst/>
                <a:latin typeface="Segoe UI" panose="020B0502040204020203" pitchFamily="34" charset="0"/>
              </a:rPr>
              <a:t>The Authentication methods policy is the recommended way to manage authentication methods, including modern methods like passwordless authentication. </a:t>
            </a:r>
            <a:r>
              <a:rPr lang="en-US" b="0" i="0" u="none" strike="noStrike" dirty="0">
                <a:solidFill>
                  <a:srgbClr val="E6E6E6"/>
                </a:solidFill>
                <a:effectLst/>
                <a:latin typeface="Segoe UI" panose="020B0502040204020203" pitchFamily="34" charset="0"/>
                <a:hlinkClick r:id="rId3"/>
              </a:rPr>
              <a:t>Authentication Policy Administrators</a:t>
            </a:r>
            <a:r>
              <a:rPr lang="en-US" b="0" i="0" dirty="0">
                <a:solidFill>
                  <a:srgbClr val="E6E6E6"/>
                </a:solidFill>
                <a:effectLst/>
                <a:latin typeface="Segoe UI" panose="020B0502040204020203" pitchFamily="34" charset="0"/>
              </a:rPr>
              <a:t> can edit this policy to enable authentication methods for all users or specific groups.</a:t>
            </a:r>
          </a:p>
          <a:p>
            <a:pPr algn="l"/>
            <a:r>
              <a:rPr lang="en-US" b="0" i="0" dirty="0">
                <a:solidFill>
                  <a:srgbClr val="E6E6E6"/>
                </a:solidFill>
                <a:effectLst/>
                <a:latin typeface="Segoe UI" panose="020B0502040204020203" pitchFamily="34" charset="0"/>
              </a:rPr>
              <a:t>Methods enabled in the Authentication methods policy can typically be used anywhere in Azure AD - for both authentication and password reset scenarios. The exception is that some methods are inherently limited to use in authentication, such as FIDO2 and Windows Hello for Business, and others are limited to use in password reset, such as security questions. For more control over which methods are usable in a given authentication scenario, consider using the </a:t>
            </a:r>
            <a:r>
              <a:rPr lang="en-US" b="1" i="0" dirty="0">
                <a:solidFill>
                  <a:srgbClr val="E6E6E6"/>
                </a:solidFill>
                <a:effectLst/>
                <a:latin typeface="Segoe UI" panose="020B0502040204020203" pitchFamily="34" charset="0"/>
              </a:rPr>
              <a:t>Authentication Strengths</a:t>
            </a:r>
            <a:r>
              <a:rPr lang="en-US" b="0" i="0" dirty="0">
                <a:solidFill>
                  <a:srgbClr val="E6E6E6"/>
                </a:solidFill>
                <a:effectLst/>
                <a:latin typeface="Segoe UI" panose="020B0502040204020203" pitchFamily="34" charset="0"/>
              </a:rPr>
              <a:t> feature.</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3/27/2023 3:17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1142015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3/27/2023 3:17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1512487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3/27/2023 3:17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36708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011579-DFE1-4A5F-AADE-21F1C4247B9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EF8238D-BFFF-42F6-A7EC-617D28E58C07}"/>
              </a:ext>
            </a:extLst>
          </p:cNvPr>
          <p:cNvSpPr txBox="1">
            <a:spLocks noGrp="1"/>
          </p:cNvSpPr>
          <p:nvPr>
            <p:ph type="body" sz="quarter" idx="1"/>
          </p:nvPr>
        </p:nvSpPr>
        <p:spPr/>
        <p:txBody>
          <a:bodyPr/>
          <a:lstStyle/>
          <a:p>
            <a:endParaRPr lang="en-US" dirty="0"/>
          </a:p>
        </p:txBody>
      </p:sp>
      <p:sp>
        <p:nvSpPr>
          <p:cNvPr id="4" name="Header Placeholder 3">
            <a:extLst>
              <a:ext uri="{FF2B5EF4-FFF2-40B4-BE49-F238E27FC236}">
                <a16:creationId xmlns:a16="http://schemas.microsoft.com/office/drawing/2014/main" id="{9D1D5161-8902-4D89-802E-5C34DA6018AD}"/>
              </a:ext>
            </a:extLst>
          </p:cNvPr>
          <p:cNvSpPr txBox="1"/>
          <p:nvPr/>
        </p:nvSpPr>
        <p:spPr>
          <a:xfrm>
            <a:off x="0"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l"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200" b="0" i="0" u="none" strike="noStrike" kern="1200" cap="none" spc="0" normalizeH="0" baseline="0" noProof="0" dirty="0">
              <a:ln>
                <a:noFill/>
              </a:ln>
              <a:solidFill>
                <a:srgbClr val="000000"/>
              </a:solidFill>
              <a:effectLst/>
              <a:uLnTx/>
              <a:uFillTx/>
              <a:latin typeface="Segoe UI" pitchFamily="34"/>
              <a:ea typeface="+mn-ea"/>
              <a:cs typeface="+mn-cs"/>
            </a:endParaRPr>
          </a:p>
        </p:txBody>
      </p:sp>
      <p:sp>
        <p:nvSpPr>
          <p:cNvPr id="5" name="Footer Placeholder 4">
            <a:extLst>
              <a:ext uri="{FF2B5EF4-FFF2-40B4-BE49-F238E27FC236}">
                <a16:creationId xmlns:a16="http://schemas.microsoft.com/office/drawing/2014/main" id="{5DC34726-9579-4907-BD23-210F8678246F}"/>
              </a:ext>
            </a:extLst>
          </p:cNvPr>
          <p:cNvSpPr txBox="1"/>
          <p:nvPr/>
        </p:nvSpPr>
        <p:spPr>
          <a:xfrm>
            <a:off x="0" y="8686800"/>
            <a:ext cx="5920740" cy="355966"/>
          </a:xfrm>
          <a:prstGeom prst="rect">
            <a:avLst/>
          </a:prstGeom>
          <a:noFill/>
          <a:ln cap="flat">
            <a:noFill/>
          </a:ln>
        </p:spPr>
        <p:txBody>
          <a:bodyPr vert="horz" wrap="square" lIns="91440" tIns="45720" rIns="91440" bIns="45720" anchor="b" anchorCtr="0" compatLnSpc="1">
            <a:noAutofit/>
          </a:bodyPr>
          <a:lstStyle/>
          <a:p>
            <a:pPr marL="571500" marR="0" lvl="0" indent="0" algn="l" defTabSz="914098"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 b="0" i="0" u="none" strike="noStrike" kern="1200" cap="none" spc="0" normalizeH="0" baseline="0" noProof="0" dirty="0">
                <a:ln>
                  <a:noFill/>
                </a:ln>
                <a:solidFill>
                  <a:srgbClr val="000000"/>
                </a:solidFill>
                <a:effectLst/>
                <a:uLnTx/>
                <a:uFillTx/>
                <a:latin typeface="Segoe UI" pitchFamily="34"/>
                <a:ea typeface="Segoe UI" pitchFamily="34"/>
                <a:cs typeface="Segoe UI" pitchFamily="34"/>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5E4321A-13E9-40EA-9A88-9FD448AE85E0}"/>
              </a:ext>
            </a:extLst>
          </p:cNvPr>
          <p:cNvSpPr txBox="1"/>
          <p:nvPr/>
        </p:nvSpPr>
        <p:spPr>
          <a:xfrm>
            <a:off x="3884608"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F0B03236-6339-4BD4-8699-34855AF0A37A}" type="datetime8">
              <a:rPr kumimoji="0" lang="en-US" sz="1200" b="0" i="0" u="none" strike="noStrike" kern="1200" cap="none" spc="0" normalizeH="0" baseline="0" noProof="0">
                <a:ln>
                  <a:noFill/>
                </a:ln>
                <a:solidFill>
                  <a:srgbClr val="000000"/>
                </a:solidFill>
                <a:effectLst/>
                <a:uLnTx/>
                <a:uFillTx/>
                <a:latin typeface="Segoe UI" pitchFamily="34"/>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3/27/2023 3:17 PM</a:t>
            </a:fld>
            <a:endParaRPr kumimoji="0" lang="en-US" sz="1200" b="0" i="0" u="none" strike="noStrike" kern="1200" cap="none" spc="0" normalizeH="0" baseline="0" noProof="0" dirty="0">
              <a:ln>
                <a:noFill/>
              </a:ln>
              <a:solidFill>
                <a:srgbClr val="000000"/>
              </a:solidFill>
              <a:effectLst/>
              <a:uLnTx/>
              <a:uFillTx/>
              <a:latin typeface="Segoe UI" pitchFamily="34"/>
              <a:ea typeface="+mn-ea"/>
              <a:cs typeface="+mn-cs"/>
            </a:endParaRPr>
          </a:p>
        </p:txBody>
      </p:sp>
      <p:sp>
        <p:nvSpPr>
          <p:cNvPr id="7" name="Slide Number Placeholder 6">
            <a:extLst>
              <a:ext uri="{FF2B5EF4-FFF2-40B4-BE49-F238E27FC236}">
                <a16:creationId xmlns:a16="http://schemas.microsoft.com/office/drawing/2014/main" id="{7E29E465-315D-432E-940E-7D5A725FF91F}"/>
              </a:ext>
            </a:extLst>
          </p:cNvPr>
          <p:cNvSpPr txBox="1"/>
          <p:nvPr/>
        </p:nvSpPr>
        <p:spPr>
          <a:xfrm>
            <a:off x="5909309" y="8685208"/>
            <a:ext cx="947098" cy="457200"/>
          </a:xfrm>
          <a:prstGeom prst="rect">
            <a:avLst/>
          </a:prstGeom>
          <a:noFill/>
          <a:ln cap="flat">
            <a:noFill/>
          </a:ln>
        </p:spPr>
        <p:txBody>
          <a:bodyPr vert="horz" wrap="square" lIns="91440" tIns="45720" rIns="91440" bIns="45720" anchor="b" anchorCtr="0" compatLnSpc="1">
            <a:noAutofit/>
          </a:bodyPr>
          <a:lstStyle/>
          <a:p>
            <a:pPr marL="0" marR="0" lvl="0" indent="0" algn="r"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833CACAF-4DAD-4FDA-B678-EBB35E41E06C}"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19</a:t>
            </a:fld>
            <a:endParaRPr kumimoji="0" lang="en-US" sz="1200" b="0" i="0" u="none" strike="noStrike" kern="1200" cap="none" spc="0" normalizeH="0" baseline="0" noProof="0" dirty="0">
              <a:ln>
                <a:noFill/>
              </a:ln>
              <a:solidFill>
                <a:srgbClr val="000000"/>
              </a:solidFill>
              <a:effectLst/>
              <a:uLnTx/>
              <a:uFillTx/>
              <a:latin typeface="Segoe UI" pitchFamily="34"/>
              <a:ea typeface="+mn-ea"/>
              <a:cs typeface="+mn-cs"/>
            </a:endParaRPr>
          </a:p>
        </p:txBody>
      </p:sp>
    </p:spTree>
    <p:extLst>
      <p:ext uri="{BB962C8B-B14F-4D97-AF65-F5344CB8AC3E}">
        <p14:creationId xmlns:p14="http://schemas.microsoft.com/office/powerpoint/2010/main" val="3214481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D531F-42C9-4D67-9080-B14D75B01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642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3/27/2023 3:17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36213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6E217-B9E2-4FB0-A336-8B876BF5F2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777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3/27/2023 3:17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2003643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4476C2-CCCF-424D-AE11-392E5C4357C5}"/>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C5029E39-1BF7-49CC-BF50-E467BC95835F}"/>
              </a:ext>
            </a:extLst>
          </p:cNvPr>
          <p:cNvSpPr txBox="1">
            <a:spLocks noGrp="1"/>
          </p:cNvSpPr>
          <p:nvPr>
            <p:ph type="body" sz="quarter" idx="1"/>
          </p:nvPr>
        </p:nvSpPr>
        <p:spPr/>
        <p:txBody>
          <a:bodyPr/>
          <a:lstStyle/>
          <a:p>
            <a:pPr marL="0" marR="0" lvl="0" indent="0" algn="l" defTabSz="914224" rtl="0" eaLnBrk="1" fontAlgn="auto" latinLnBrk="0" hangingPunct="1">
              <a:lnSpc>
                <a:spcPct val="90000"/>
              </a:lnSpc>
              <a:spcBef>
                <a:spcPts val="1200"/>
              </a:spcBef>
              <a:spcAft>
                <a:spcPts val="2400"/>
              </a:spcAft>
              <a:buClrTx/>
              <a:buSzPct val="80000"/>
              <a:buFontTx/>
              <a:buNone/>
              <a:tabLst/>
              <a:defRPr/>
            </a:pPr>
            <a:r>
              <a:rPr lang="en-US" sz="1800" b="0" i="0">
                <a:solidFill>
                  <a:srgbClr val="000000"/>
                </a:solidFill>
                <a:effectLst/>
                <a:latin typeface="Segoe UI" panose="020B0502040204020203" pitchFamily="34" charset="0"/>
              </a:rPr>
              <a:t>You can only secure what you know and what you have visibility into. Azure AD provides a single identity system for your cloud and on-premises apps, to simplify management, tighten control, and close critical security gaps. Use easy sync tools to connect to Active Directory, on-premises apps and cloud HR systems.  </a:t>
            </a:r>
          </a:p>
          <a:p>
            <a:pPr marL="0" marR="0" lvl="0" indent="0" algn="l" defTabSz="914224" rtl="0" eaLnBrk="1" fontAlgn="auto" latinLnBrk="0" hangingPunct="1">
              <a:lnSpc>
                <a:spcPct val="90000"/>
              </a:lnSpc>
              <a:spcBef>
                <a:spcPts val="1200"/>
              </a:spcBef>
              <a:spcAft>
                <a:spcPts val="2400"/>
              </a:spcAft>
              <a:buClrTx/>
              <a:buSzPct val="80000"/>
              <a:buFontTx/>
              <a:buNone/>
              <a:tabLst/>
              <a:defRPr/>
            </a:pPr>
            <a:endParaRPr lang="en-US" sz="1800" b="0" i="0">
              <a:solidFill>
                <a:srgbClr val="000000"/>
              </a:solidFill>
              <a:effectLst/>
              <a:latin typeface="Segoe UI" panose="020B0502040204020203" pitchFamily="34" charset="0"/>
            </a:endParaRPr>
          </a:p>
          <a:p>
            <a:pPr marL="0" marR="0" lvl="0" indent="0" algn="l" defTabSz="914224" rtl="0" eaLnBrk="1" fontAlgn="auto" latinLnBrk="0" hangingPunct="1">
              <a:lnSpc>
                <a:spcPct val="90000"/>
              </a:lnSpc>
              <a:spcBef>
                <a:spcPts val="1200"/>
              </a:spcBef>
              <a:spcAft>
                <a:spcPts val="2400"/>
              </a:spcAft>
              <a:buClrTx/>
              <a:buSzPct val="80000"/>
              <a:buFontTx/>
              <a:buNone/>
              <a:tabLst/>
              <a:defRPr/>
            </a:pPr>
            <a:r>
              <a:rPr lang="en-US" sz="1800" b="1" i="0">
                <a:solidFill>
                  <a:srgbClr val="000000"/>
                </a:solidFill>
                <a:effectLst/>
                <a:latin typeface="Segoe UI" panose="020B0502040204020203" pitchFamily="34" charset="0"/>
              </a:rPr>
              <a:t>Provide a common identity for your users. </a:t>
            </a:r>
            <a:r>
              <a:rPr lang="en-US" sz="1800" b="0" i="0">
                <a:solidFill>
                  <a:srgbClr val="000000"/>
                </a:solidFill>
                <a:effectLst/>
                <a:latin typeface="Segoe UI" panose="020B0502040204020203" pitchFamily="34" charset="0"/>
              </a:rPr>
              <a:t>Manage your hybrid identity from the cloud for greater security and control. Sync your on-premises identities, and HR systems data in one central control plane.</a:t>
            </a:r>
          </a:p>
          <a:p>
            <a:pPr marL="0" marR="0" lvl="0" indent="0" algn="l" defTabSz="914224" rtl="0" eaLnBrk="1" fontAlgn="auto" latinLnBrk="0" hangingPunct="1">
              <a:lnSpc>
                <a:spcPct val="90000"/>
              </a:lnSpc>
              <a:spcBef>
                <a:spcPts val="1200"/>
              </a:spcBef>
              <a:spcAft>
                <a:spcPts val="2400"/>
              </a:spcAft>
              <a:buClrTx/>
              <a:buSzPct val="80000"/>
              <a:buFontTx/>
              <a:buNone/>
              <a:tabLst/>
              <a:defRPr/>
            </a:pPr>
            <a:endParaRPr lang="en-US" sz="1800" b="1" i="0">
              <a:solidFill>
                <a:srgbClr val="000000"/>
              </a:solidFill>
              <a:effectLst/>
              <a:latin typeface="Segoe UI" panose="020B0502040204020203" pitchFamily="34" charset="0"/>
            </a:endParaRPr>
          </a:p>
          <a:p>
            <a:pPr marL="0" marR="0" lvl="0" indent="0" algn="l" defTabSz="914224" rtl="0" eaLnBrk="1" fontAlgn="auto" latinLnBrk="0" hangingPunct="1">
              <a:lnSpc>
                <a:spcPct val="90000"/>
              </a:lnSpc>
              <a:spcBef>
                <a:spcPts val="1200"/>
              </a:spcBef>
              <a:spcAft>
                <a:spcPts val="2400"/>
              </a:spcAft>
              <a:buClrTx/>
              <a:buSzPct val="80000"/>
              <a:buFontTx/>
              <a:buNone/>
              <a:tabLst/>
              <a:defRPr/>
            </a:pPr>
            <a:r>
              <a:rPr lang="en-US" sz="1800" b="1" i="0">
                <a:solidFill>
                  <a:srgbClr val="000000"/>
                </a:solidFill>
                <a:effectLst/>
                <a:latin typeface="Segoe UI" panose="020B0502040204020203" pitchFamily="34" charset="0"/>
              </a:rPr>
              <a:t>Connect any app in any cloud or datacenter. </a:t>
            </a:r>
            <a:r>
              <a:rPr lang="en-US" sz="1800" b="0" i="0">
                <a:solidFill>
                  <a:srgbClr val="000000"/>
                </a:solidFill>
                <a:effectLst/>
                <a:latin typeface="Segoe UI" panose="020B0502040204020203" pitchFamily="34" charset="0"/>
              </a:rPr>
              <a:t>Manage your users and their access to any app in any cloud or datacenter across your hybrid environment, from a single cloud portal. Manage legacy on-premises applications with Azure AD Application Proxy or with secure hybrid access partnerships alongside your cloud apps and custom-built apps. Improve your control and visibility, while simplifying the experience for users. </a:t>
            </a:r>
          </a:p>
          <a:p>
            <a:pPr marL="0" marR="0" lvl="0" indent="0" algn="l" defTabSz="914224" rtl="0" eaLnBrk="1" fontAlgn="auto" latinLnBrk="0" hangingPunct="1">
              <a:lnSpc>
                <a:spcPct val="90000"/>
              </a:lnSpc>
              <a:spcBef>
                <a:spcPts val="1200"/>
              </a:spcBef>
              <a:spcAft>
                <a:spcPts val="2400"/>
              </a:spcAft>
              <a:buClrTx/>
              <a:buSzPct val="80000"/>
              <a:buFontTx/>
              <a:buNone/>
              <a:tabLst/>
              <a:defRPr/>
            </a:pPr>
            <a:endParaRPr lang="en-US" sz="1800" b="0" i="0">
              <a:solidFill>
                <a:srgbClr val="000000"/>
              </a:solidFill>
              <a:effectLst/>
              <a:latin typeface="Segoe UI" panose="020B0502040204020203" pitchFamily="34" charset="0"/>
            </a:endParaRPr>
          </a:p>
          <a:p>
            <a:pPr marL="0" marR="0" lvl="0" indent="0" algn="l" defTabSz="914224" rtl="0" eaLnBrk="1" fontAlgn="auto" latinLnBrk="0" hangingPunct="1">
              <a:lnSpc>
                <a:spcPct val="90000"/>
              </a:lnSpc>
              <a:spcBef>
                <a:spcPts val="1200"/>
              </a:spcBef>
              <a:spcAft>
                <a:spcPts val="2400"/>
              </a:spcAft>
              <a:buClrTx/>
              <a:buSzPct val="80000"/>
              <a:buFontTx/>
              <a:buNone/>
              <a:tabLst/>
              <a:defRPr/>
            </a:pPr>
            <a:r>
              <a:rPr lang="en-US" sz="1800" b="1" i="0">
                <a:solidFill>
                  <a:srgbClr val="000000"/>
                </a:solidFill>
                <a:effectLst/>
                <a:latin typeface="Segoe UI" panose="020B0502040204020203" pitchFamily="34" charset="0"/>
              </a:rPr>
              <a:t>Efficiently manage external identities.</a:t>
            </a:r>
            <a:r>
              <a:rPr lang="en-US" sz="1800" b="0" i="0">
                <a:solidFill>
                  <a:srgbClr val="000000"/>
                </a:solidFill>
                <a:effectLst/>
                <a:latin typeface="Segoe UI" panose="020B0502040204020203" pitchFamily="34" charset="0"/>
              </a:rPr>
              <a:t> Manage customers and partners with External Identities in the cloud to deliver flexible, secure access to apps and services such as SharePoint Online and Office 365 applications, in addition to any other SaaS apps like ServiceNow or Adobe, on-premises applications from SAP and Oracle, and custom-built apps. Enable users to bring their own identity for frictionless authentication. </a:t>
            </a:r>
          </a:p>
          <a:p>
            <a:pPr marL="0" marR="0" lvl="0" indent="0" algn="l" defTabSz="914224" rtl="0" eaLnBrk="1" fontAlgn="auto" latinLnBrk="0" hangingPunct="1">
              <a:lnSpc>
                <a:spcPct val="90000"/>
              </a:lnSpc>
              <a:spcBef>
                <a:spcPts val="1200"/>
              </a:spcBef>
              <a:spcAft>
                <a:spcPts val="2400"/>
              </a:spcAft>
              <a:buClrTx/>
              <a:buSzPct val="80000"/>
              <a:buFontTx/>
              <a:buNone/>
              <a:tabLst/>
              <a:defRPr/>
            </a:pPr>
            <a:endParaRPr lang="en-US" sz="1800" b="0" i="0">
              <a:solidFill>
                <a:srgbClr val="000000"/>
              </a:solidFill>
              <a:effectLst/>
              <a:latin typeface="Segoe UI" panose="020B0502040204020203" pitchFamily="34" charset="0"/>
            </a:endParaRPr>
          </a:p>
        </p:txBody>
      </p:sp>
      <p:sp>
        <p:nvSpPr>
          <p:cNvPr id="4" name="Header Placeholder 3">
            <a:extLst>
              <a:ext uri="{FF2B5EF4-FFF2-40B4-BE49-F238E27FC236}">
                <a16:creationId xmlns:a16="http://schemas.microsoft.com/office/drawing/2014/main" id="{5B6BBD46-6E22-43A8-A08D-BCA9F0F53E21}"/>
              </a:ext>
            </a:extLst>
          </p:cNvPr>
          <p:cNvSpPr txBox="1"/>
          <p:nvPr/>
        </p:nvSpPr>
        <p:spPr>
          <a:xfrm>
            <a:off x="0" y="0"/>
            <a:ext cx="3037840" cy="464820"/>
          </a:xfrm>
          <a:prstGeom prst="rect">
            <a:avLst/>
          </a:prstGeom>
          <a:noFill/>
          <a:ln cap="flat">
            <a:noFill/>
          </a:ln>
        </p:spPr>
        <p:txBody>
          <a:bodyPr vert="horz" wrap="square" lIns="93177" tIns="46589" rIns="93177" bIns="46589" anchor="t" anchorCtr="0" compatLnSpc="1">
            <a:noAutofit/>
          </a:bodyPr>
          <a:lstStyle/>
          <a:p>
            <a:pPr marL="0" marR="0" lvl="0" indent="0" algn="l" defTabSz="95046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a:ln>
                  <a:noFill/>
                </a:ln>
                <a:solidFill>
                  <a:srgbClr val="000000"/>
                </a:solidFill>
                <a:effectLst/>
                <a:uLnTx/>
                <a:uFillTx/>
                <a:latin typeface="Segoe UI" pitchFamily="34"/>
                <a:ea typeface="+mn-ea"/>
                <a:cs typeface="+mn-cs"/>
              </a:rPr>
              <a:t>EMS Overview</a:t>
            </a:r>
          </a:p>
        </p:txBody>
      </p:sp>
      <p:sp>
        <p:nvSpPr>
          <p:cNvPr id="5" name="Footer Placeholder 4">
            <a:extLst>
              <a:ext uri="{FF2B5EF4-FFF2-40B4-BE49-F238E27FC236}">
                <a16:creationId xmlns:a16="http://schemas.microsoft.com/office/drawing/2014/main" id="{BA7312E2-F6B6-4F9B-B26C-85DB32CE7A6F}"/>
              </a:ext>
            </a:extLst>
          </p:cNvPr>
          <p:cNvSpPr txBox="1"/>
          <p:nvPr/>
        </p:nvSpPr>
        <p:spPr>
          <a:xfrm>
            <a:off x="0" y="8831580"/>
            <a:ext cx="6052312" cy="361899"/>
          </a:xfrm>
          <a:prstGeom prst="rect">
            <a:avLst/>
          </a:prstGeom>
          <a:noFill/>
          <a:ln cap="flat">
            <a:noFill/>
          </a:ln>
        </p:spPr>
        <p:txBody>
          <a:bodyPr vert="horz" wrap="square" lIns="93177" tIns="46589" rIns="93177" bIns="46589" anchor="b" anchorCtr="0" compatLnSpc="1">
            <a:noAutofit/>
          </a:bodyPr>
          <a:lstStyle/>
          <a:p>
            <a:pPr marL="582359" marR="0" lvl="0" indent="0" algn="l" defTabSz="931466"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 b="0" i="0" u="none" strike="noStrike" kern="0" cap="none" spc="0" normalizeH="0" baseline="0" noProof="0">
                <a:ln>
                  <a:noFill/>
                </a:ln>
                <a:solidFill>
                  <a:srgbClr val="000000"/>
                </a:solidFill>
                <a:effectLst/>
                <a:uLnTx/>
                <a:uFillTx/>
                <a:latin typeface="Segoe UI" pitchFamily="34"/>
                <a:ea typeface="Segoe UI" pitchFamily="34"/>
                <a:cs typeface="Segoe UI" pitchFamily="34"/>
              </a:rPr>
              <a:t>© 2014 Microsoft Corporation. All rights reserved. Microsoft, Windows, Surface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219A5B9-A715-4295-A434-30100BFCA75B}"/>
              </a:ext>
            </a:extLst>
          </p:cNvPr>
          <p:cNvSpPr txBox="1"/>
          <p:nvPr/>
        </p:nvSpPr>
        <p:spPr>
          <a:xfrm>
            <a:off x="3970933" y="0"/>
            <a:ext cx="3037840" cy="464820"/>
          </a:xfrm>
          <a:prstGeom prst="rect">
            <a:avLst/>
          </a:prstGeom>
          <a:noFill/>
          <a:ln cap="flat">
            <a:noFill/>
          </a:ln>
        </p:spPr>
        <p:txBody>
          <a:bodyPr vert="horz" wrap="square" lIns="93177" tIns="46589" rIns="93177" bIns="46589" anchor="t" anchorCtr="0" compatLnSpc="1">
            <a:noAutofit/>
          </a:bodyPr>
          <a:lstStyle/>
          <a:p>
            <a:pPr marL="0" marR="0" lvl="0" indent="0" algn="r" defTabSz="95046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1DAFA96-76D6-40CC-ABAA-4B317E4E79E4}" type="datetime1">
              <a:rPr kumimoji="0" lang="en-US" sz="1200" b="0" i="0" u="none" strike="noStrike" kern="0" cap="none" spc="0" normalizeH="0" baseline="0" noProof="0">
                <a:ln>
                  <a:noFill/>
                </a:ln>
                <a:solidFill>
                  <a:srgbClr val="000000"/>
                </a:solidFill>
                <a:effectLst/>
                <a:uLnTx/>
                <a:uFillTx/>
                <a:latin typeface="Segoe UI" pitchFamily="34"/>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3/27/2023</a:t>
            </a:fld>
            <a:endParaRPr kumimoji="0" lang="en-US" sz="1200" b="0" i="0" u="none" strike="noStrike" kern="0" cap="none" spc="0" normalizeH="0" baseline="0" noProof="0">
              <a:ln>
                <a:noFill/>
              </a:ln>
              <a:solidFill>
                <a:srgbClr val="000000"/>
              </a:solidFill>
              <a:effectLst/>
              <a:uLnTx/>
              <a:uFillTx/>
              <a:latin typeface="Segoe UI" pitchFamily="34"/>
              <a:ea typeface="+mn-ea"/>
              <a:cs typeface="+mn-cs"/>
            </a:endParaRPr>
          </a:p>
        </p:txBody>
      </p:sp>
      <p:sp>
        <p:nvSpPr>
          <p:cNvPr id="7" name="Slide Number Placeholder 6">
            <a:extLst>
              <a:ext uri="{FF2B5EF4-FFF2-40B4-BE49-F238E27FC236}">
                <a16:creationId xmlns:a16="http://schemas.microsoft.com/office/drawing/2014/main" id="{FE7553E8-9E1B-4434-906E-6EE4BB9B2CE8}"/>
              </a:ext>
            </a:extLst>
          </p:cNvPr>
          <p:cNvSpPr txBox="1"/>
          <p:nvPr/>
        </p:nvSpPr>
        <p:spPr>
          <a:xfrm>
            <a:off x="6040627" y="8829961"/>
            <a:ext cx="968145" cy="464820"/>
          </a:xfrm>
          <a:prstGeom prst="rect">
            <a:avLst/>
          </a:prstGeom>
          <a:noFill/>
          <a:ln cap="flat">
            <a:noFill/>
          </a:ln>
        </p:spPr>
        <p:txBody>
          <a:bodyPr vert="horz" wrap="square" lIns="93177" tIns="46589" rIns="93177" bIns="46589" anchor="b" anchorCtr="0" compatLnSpc="1">
            <a:noAutofit/>
          </a:bodyPr>
          <a:lstStyle/>
          <a:p>
            <a:pPr marL="0" marR="0" lvl="0" indent="0" algn="r" defTabSz="95046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61C6A2B7-DC54-40F6-BDE0-13EEA5AB8E7D}"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24</a:t>
            </a:fld>
            <a:endParaRPr kumimoji="0" lang="en-US" sz="1200" b="0" i="0" u="none" strike="noStrike" kern="0" cap="none" spc="0" normalizeH="0" baseline="0" noProof="0">
              <a:ln>
                <a:noFill/>
              </a:ln>
              <a:solidFill>
                <a:srgbClr val="000000"/>
              </a:solidFill>
              <a:effectLst/>
              <a:uLnTx/>
              <a:uFillTx/>
              <a:latin typeface="Segoe UI" pitchFamily="34"/>
              <a:ea typeface="+mn-ea"/>
              <a:cs typeface="+mn-cs"/>
            </a:endParaRPr>
          </a:p>
        </p:txBody>
      </p:sp>
    </p:spTree>
    <p:extLst>
      <p:ext uri="{BB962C8B-B14F-4D97-AF65-F5344CB8AC3E}">
        <p14:creationId xmlns:p14="http://schemas.microsoft.com/office/powerpoint/2010/main" val="626115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688"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Light" pitchFamily="34" charset="0"/>
                <a:ea typeface="+mn-ea"/>
                <a:cs typeface="+mn-cs"/>
              </a:rPr>
              <a:t>Talk track:</a:t>
            </a:r>
          </a:p>
          <a:p>
            <a:pPr marL="0" marR="0" lvl="0" indent="0" algn="l" defTabSz="932688" rtl="0" eaLnBrk="1" fontAlgn="base" latinLnBrk="0" hangingPunct="1">
              <a:lnSpc>
                <a:spcPct val="100000"/>
              </a:lnSpc>
              <a:spcBef>
                <a:spcPts val="0"/>
              </a:spcBef>
              <a:spcAft>
                <a:spcPts val="0"/>
              </a:spcAft>
              <a:buClrTx/>
              <a:buSzTx/>
              <a:buFontTx/>
              <a:buNone/>
              <a:tabLst/>
              <a:defRPr/>
            </a:pPr>
            <a:endParaRPr lang="en-US" sz="1400"/>
          </a:p>
          <a:p>
            <a:pPr marL="285750" indent="-285750" algn="l" defTabSz="914260" rtl="0" eaLnBrk="1" fontAlgn="base" latinLnBrk="0" hangingPunct="1">
              <a:buFont typeface="Arial" panose="020B0604020202020204" pitchFamily="34" charset="0"/>
              <a:buChar char="•"/>
            </a:pPr>
            <a:r>
              <a:rPr lang="en-US" sz="1200" b="0" i="0" kern="1200">
                <a:solidFill>
                  <a:srgbClr val="000000"/>
                </a:solidFill>
                <a:effectLst/>
                <a:latin typeface="Segoe UI Semilight" panose="020B0402040204020203" pitchFamily="34" charset="0"/>
                <a:ea typeface="+mn-ea"/>
                <a:cs typeface="+mn-cs"/>
              </a:rPr>
              <a:t>Azure AD simplifies the way you manage and secure your applications by providing one identity system for your cloud and on-premise apps. You can add your SaaS applications, on-premise applications, and line-of-business (LOB) apps to Azure AD. </a:t>
            </a:r>
          </a:p>
          <a:p>
            <a:pPr rtl="0" fontAlgn="base"/>
            <a:endParaRPr lang="en-US" sz="1200" b="0" i="0" u="none" strike="noStrike" kern="1200">
              <a:solidFill>
                <a:schemeClr val="tx1"/>
              </a:solidFill>
              <a:effectLst/>
              <a:latin typeface="Segoe UI Light" pitchFamily="34" charset="0"/>
              <a:ea typeface="+mn-ea"/>
              <a:cs typeface="+mn-cs"/>
            </a:endParaRPr>
          </a:p>
          <a:p>
            <a:pPr marL="285750" indent="-285750" algn="l" rtl="0" fontAlgn="base">
              <a:buFont typeface="Arial" panose="020B0604020202020204" pitchFamily="34" charset="0"/>
              <a:buChar char="•"/>
            </a:pPr>
            <a:r>
              <a:rPr lang="en-US" sz="1200" b="0" i="0">
                <a:solidFill>
                  <a:srgbClr val="000000"/>
                </a:solidFill>
                <a:effectLst/>
                <a:latin typeface="Segoe UI Semilight" panose="020B0402040204020203" pitchFamily="34" charset="0"/>
              </a:rPr>
              <a:t>A critical step towards starting a Zero Trust journey is consolidating secure access to all applications whether they are on-prem or in the cloud</a:t>
            </a:r>
            <a:r>
              <a:rPr lang="en-US" sz="1200" b="0" i="0">
                <a:solidFill>
                  <a:srgbClr val="000000"/>
                </a:solidFill>
                <a:effectLst/>
              </a:rPr>
              <a:t>​.</a:t>
            </a:r>
          </a:p>
          <a:p>
            <a:pPr marL="285750" indent="-285750" algn="l" rtl="0" fontAlgn="base">
              <a:buFont typeface="Arial" panose="020B0604020202020204" pitchFamily="34" charset="0"/>
              <a:buChar char="•"/>
            </a:pPr>
            <a:endParaRPr lang="en-US" sz="1200" b="0" i="0">
              <a:solidFill>
                <a:srgbClr val="000000"/>
              </a:solidFill>
              <a:effectLst/>
              <a:latin typeface="Segoe UI Semilight" panose="020B0402040204020203" pitchFamily="34" charset="0"/>
            </a:endParaRPr>
          </a:p>
          <a:p>
            <a:pPr marL="285750" indent="-285750" algn="l" rtl="0" fontAlgn="base">
              <a:buFont typeface="Arial" panose="020B0604020202020204" pitchFamily="34" charset="0"/>
              <a:buChar char="•"/>
            </a:pPr>
            <a:r>
              <a:rPr lang="en-US" sz="1200" b="0" i="0">
                <a:solidFill>
                  <a:srgbClr val="000000"/>
                </a:solidFill>
                <a:effectLst/>
                <a:latin typeface="Segoe UI Semilight" panose="020B0402040204020203" pitchFamily="34" charset="0"/>
              </a:rPr>
              <a:t>To get started, Azure AD can be easily synchronized with on-premises Active Directory, connected to cloud HR systems, and enabled for external users.</a:t>
            </a:r>
            <a:r>
              <a:rPr lang="en-US" sz="1200" b="0" i="0">
                <a:solidFill>
                  <a:srgbClr val="000000"/>
                </a:solidFill>
                <a:effectLst/>
              </a:rPr>
              <a:t>​ </a:t>
            </a:r>
          </a:p>
          <a:p>
            <a:pPr rtl="0" fontAlgn="base"/>
            <a:endParaRPr lang="en-US" sz="1200" b="0" i="0" u="none" strike="noStrike" kern="1200">
              <a:solidFill>
                <a:schemeClr val="tx1"/>
              </a:solidFill>
              <a:effectLst/>
              <a:latin typeface="Segoe UI Light" pitchFamily="34" charset="0"/>
              <a:ea typeface="+mn-ea"/>
              <a:cs typeface="+mn-cs"/>
            </a:endParaRPr>
          </a:p>
          <a:p>
            <a:endParaRPr lang="en-US"/>
          </a:p>
        </p:txBody>
      </p:sp>
      <p:sp>
        <p:nvSpPr>
          <p:cNvPr id="4" name="Slide Number Placeholder 3"/>
          <p:cNvSpPr>
            <a:spLocks noGrp="1"/>
          </p:cNvSpPr>
          <p:nvPr>
            <p:ph type="sldNum" sz="quarter" idx="5"/>
          </p:nvPr>
        </p:nvSpPr>
        <p:spPr/>
        <p:txBody>
          <a:bodyPr/>
          <a:lstStyle/>
          <a:p>
            <a:fld id="{5F2D3714-B553-A044-BA72-366907BA36B5}" type="slidenum">
              <a:rPr lang="en-US" smtClean="0"/>
              <a:t>25</a:t>
            </a:fld>
            <a:endParaRPr lang="en-US"/>
          </a:p>
        </p:txBody>
      </p:sp>
    </p:spTree>
    <p:extLst>
      <p:ext uri="{BB962C8B-B14F-4D97-AF65-F5344CB8AC3E}">
        <p14:creationId xmlns:p14="http://schemas.microsoft.com/office/powerpoint/2010/main" val="3332081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Slide Number Placeholder 4"/>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A1D35670-C945-4486-BBE3-637B6194C892}"/>
              </a:ext>
            </a:extLst>
          </p:cNvPr>
          <p:cNvSpPr>
            <a:spLocks noGrp="1"/>
          </p:cNvSpPr>
          <p:nvPr>
            <p:ph type="body" idx="1"/>
          </p:nvPr>
        </p:nvSpPr>
        <p:spPr/>
        <p:txBody>
          <a:bodyPr/>
          <a:lstStyle/>
          <a:p>
            <a:pPr marL="0" marR="0" lvl="0" indent="0" algn="l" defTabSz="914367" rtl="0" eaLnBrk="1" fontAlgn="base" latinLnBrk="0" hangingPunct="1">
              <a:lnSpc>
                <a:spcPct val="90000"/>
              </a:lnSpc>
              <a:spcBef>
                <a:spcPts val="0"/>
              </a:spcBef>
              <a:spcAft>
                <a:spcPts val="333"/>
              </a:spcAft>
              <a:buClrTx/>
              <a:buSzTx/>
              <a:buFont typeface="Arial" panose="020B0604020202020204" pitchFamily="34" charset="0"/>
              <a:buNone/>
              <a:tabLst/>
              <a:defRPr/>
            </a:pPr>
            <a:r>
              <a:rPr lang="en-US" sz="1800" b="1">
                <a:effectLst/>
                <a:latin typeface="Segoe UI" panose="020B0502040204020203" pitchFamily="34" charset="0"/>
                <a:ea typeface="Calibri" panose="020F0502020204030204" pitchFamily="34" charset="0"/>
                <a:cs typeface="Times New Roman" panose="02020603050405020304" pitchFamily="18" charset="0"/>
              </a:rPr>
              <a:t>Talk track:</a:t>
            </a:r>
            <a:endParaRPr lang="en-US" sz="1800" b="0">
              <a:effectLst/>
              <a:latin typeface="Segoe UI"/>
              <a:ea typeface="Calibri" panose="020F0502020204030204" pitchFamily="34" charset="0"/>
              <a:cs typeface="Segoe UI"/>
            </a:endParaRPr>
          </a:p>
          <a:p>
            <a:pPr marL="285750" indent="-285750" algn="l" rtl="0" fontAlgn="base">
              <a:buFont typeface="Arial" panose="020B0604020202020204" pitchFamily="34" charset="0"/>
              <a:buChar char="•"/>
            </a:pPr>
            <a:endParaRPr lang="en-US" sz="1800" b="0" i="0">
              <a:solidFill>
                <a:srgbClr val="000000"/>
              </a:solidFill>
              <a:effectLst/>
              <a:latin typeface="Segoe UI Semilight" panose="020B0402040204020203" pitchFamily="34" charset="0"/>
            </a:endParaRPr>
          </a:p>
          <a:p>
            <a:pPr marL="285750" indent="-285750" algn="l" rtl="0" fontAlgn="base">
              <a:buFont typeface="Arial" panose="020B0604020202020204" pitchFamily="34" charset="0"/>
              <a:buChar char="•"/>
            </a:pPr>
            <a:r>
              <a:rPr lang="en-US" sz="1800" b="0" i="0">
                <a:solidFill>
                  <a:srgbClr val="000000"/>
                </a:solidFill>
                <a:effectLst/>
                <a:latin typeface="Segoe UI Semilight" panose="020B0402040204020203" pitchFamily="34" charset="0"/>
              </a:rPr>
              <a:t>With that you can enable Single Sign On to all apps including SaaS apps, custom built cloud apps, and on-prem apps. </a:t>
            </a:r>
            <a:r>
              <a:rPr lang="en-US" sz="1800" b="0" i="0">
                <a:solidFill>
                  <a:srgbClr val="000000"/>
                </a:solidFill>
                <a:effectLst/>
              </a:rPr>
              <a:t>​ </a:t>
            </a:r>
          </a:p>
          <a:p>
            <a:pPr marL="285750" indent="-285750" algn="l" rtl="0" fontAlgn="base">
              <a:buFont typeface="Arial" panose="020B0604020202020204" pitchFamily="34" charset="0"/>
              <a:buChar char="•"/>
            </a:pPr>
            <a:endParaRPr lang="en-US" sz="1800" b="0" i="0">
              <a:solidFill>
                <a:srgbClr val="000000"/>
              </a:solidFill>
              <a:effectLst/>
              <a:latin typeface="Segoe UI Semilight" panose="020B0402040204020203" pitchFamily="34" charset="0"/>
            </a:endParaRPr>
          </a:p>
          <a:p>
            <a:pPr marL="285750" indent="-285750" algn="l" rtl="0" fontAlgn="base">
              <a:buFont typeface="Arial" panose="020B0604020202020204" pitchFamily="34" charset="0"/>
              <a:buChar char="•"/>
            </a:pPr>
            <a:r>
              <a:rPr lang="en-US" sz="1800" b="0" i="0">
                <a:solidFill>
                  <a:srgbClr val="000000"/>
                </a:solidFill>
                <a:effectLst/>
                <a:latin typeface="Segoe UI Semilight" panose="020B0402040204020203" pitchFamily="34" charset="0"/>
              </a:rPr>
              <a:t>For on-premises apps you can choose between Azure AD Application Proxy or one of the Secure Hybrid Access integrations from Akamai, Citrix, F5 or </a:t>
            </a:r>
            <a:r>
              <a:rPr lang="en-US" sz="1800" b="0" i="0" err="1">
                <a:solidFill>
                  <a:srgbClr val="000000"/>
                </a:solidFill>
                <a:effectLst/>
                <a:latin typeface="Segoe UI Semilight" panose="020B0402040204020203" pitchFamily="34" charset="0"/>
              </a:rPr>
              <a:t>Zscaler</a:t>
            </a:r>
            <a:r>
              <a:rPr lang="en-US" sz="1800" b="0" i="0">
                <a:solidFill>
                  <a:srgbClr val="000000"/>
                </a:solidFill>
                <a:effectLst/>
                <a:latin typeface="Segoe UI Semilight" panose="020B0402040204020203" pitchFamily="34" charset="0"/>
              </a:rPr>
              <a:t>. These solutions help customers access legacy auth based applications that use protocols like Header-based and Kerberos authentication. We continue to make the roll-out for integrated solutions easier – a great example is F5 “Easy” button in the Azure portal to simplify app configuration. </a:t>
            </a:r>
          </a:p>
          <a:p>
            <a:endParaRPr lang="en-US"/>
          </a:p>
        </p:txBody>
      </p:sp>
    </p:spTree>
    <p:extLst>
      <p:ext uri="{BB962C8B-B14F-4D97-AF65-F5344CB8AC3E}">
        <p14:creationId xmlns:p14="http://schemas.microsoft.com/office/powerpoint/2010/main" val="502740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n-lt"/>
                <a:ea typeface="+mn-ea"/>
                <a:cs typeface="+mn-cs"/>
              </a:rPr>
              <a:t>Talk Track:</a:t>
            </a:r>
          </a:p>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mn-lt"/>
              <a:ea typeface="+mn-ea"/>
              <a:cs typeface="+mn-cs"/>
            </a:endParaRPr>
          </a:p>
          <a:p>
            <a:r>
              <a:rPr lang="en-US" sz="1400" kern="1200">
                <a:solidFill>
                  <a:schemeClr val="tx1"/>
                </a:solidFill>
                <a:latin typeface="+mn-lt"/>
                <a:ea typeface="+mn-ea"/>
                <a:cs typeface="+mn-cs"/>
              </a:rPr>
              <a:t>Azure AD External Identities is a set of capabilities that let you share your resources or apps with users outside of your organization. There are two main reasons you might need to connect with external users:  </a:t>
            </a:r>
          </a:p>
          <a:p>
            <a:endParaRPr lang="en-US" sz="1400" kern="1200">
              <a:solidFill>
                <a:schemeClr val="tx1"/>
              </a:solidFill>
              <a:latin typeface="+mn-lt"/>
              <a:ea typeface="+mn-ea"/>
              <a:cs typeface="+mn-cs"/>
            </a:endParaRPr>
          </a:p>
          <a:p>
            <a:r>
              <a:rPr lang="en-US" sz="1400" kern="1200">
                <a:solidFill>
                  <a:schemeClr val="tx1"/>
                </a:solidFill>
                <a:latin typeface="+mn-lt"/>
                <a:ea typeface="+mn-ea"/>
                <a:cs typeface="+mn-cs"/>
              </a:rPr>
              <a:t>- Share your Azure AD apps and resources for collaboration. You can invite external users into your own tenant as "guest" users that you can assign permissions to while letting them to use their existing credentials. Now we've added self-service sign-up user flows that you can offer to your external users, along with other features that were previously only available in Azure AD B2C.  </a:t>
            </a:r>
          </a:p>
          <a:p>
            <a:endParaRPr lang="en-US" sz="1400" kern="1200">
              <a:solidFill>
                <a:schemeClr val="tx1"/>
              </a:solidFill>
              <a:latin typeface="+mn-lt"/>
              <a:ea typeface="+mn-ea"/>
              <a:cs typeface="+mn-cs"/>
            </a:endParaRPr>
          </a:p>
          <a:p>
            <a:r>
              <a:rPr lang="en-US" sz="1400" kern="1200">
                <a:solidFill>
                  <a:schemeClr val="tx1"/>
                </a:solidFill>
                <a:latin typeface="+mn-lt"/>
                <a:ea typeface="+mn-ea"/>
                <a:cs typeface="+mn-cs"/>
              </a:rPr>
              <a:t>- Scale your apps to consumers, customers, and citizens (Azure AD B2C). If you're creating customer-facing apps, you can use Azure AD as your directory and identity system for consumers, who can sign in with an identity they’ve already established. You can customize and control the user experience for sign-up, sign-in, and profile management.  </a:t>
            </a:r>
          </a:p>
          <a:p>
            <a:endParaRPr lang="en-US" sz="1400" kern="1200">
              <a:solidFill>
                <a:schemeClr val="tx1"/>
              </a:solidFill>
              <a:latin typeface="+mn-lt"/>
              <a:ea typeface="+mn-ea"/>
              <a:cs typeface="+mn-cs"/>
            </a:endParaRPr>
          </a:p>
          <a:p>
            <a:r>
              <a:rPr lang="en-US" sz="1400" kern="1200">
                <a:solidFill>
                  <a:schemeClr val="tx1"/>
                </a:solidFill>
                <a:latin typeface="+mn-lt"/>
                <a:ea typeface="+mn-ea"/>
                <a:cs typeface="+mn-cs"/>
              </a:rPr>
              <a:t>The same billing model now applies to all Azure AD External Identities capabilities. Pricing is based on monthly active users (MAU), which is the count of unique users with authentication activity within a calendar month. This MAU billing model applies to both Azure AD guest user collaboration (B2B) and Azure AD B2C tenants.</a:t>
            </a:r>
          </a:p>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mn-lt"/>
              <a:ea typeface="+mn-ea"/>
              <a:cs typeface="+mn-cs"/>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1800" b="0" i="0">
                <a:solidFill>
                  <a:srgbClr val="000000"/>
                </a:solidFill>
                <a:effectLst/>
                <a:latin typeface="Segoe UI" panose="020B0502040204020203" pitchFamily="34" charset="0"/>
              </a:rPr>
              <a:t>Managing access for external users separately across multiple directories can leave critical gaps in security. Managing these identities from Azure AD improves visibility into external users’ access and extend secure adaptive access policies for fine-grained access control.  And users can bring their own identity provider, not just Microsoft.</a:t>
            </a:r>
          </a:p>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3600" b="0" i="0">
                <a:solidFill>
                  <a:srgbClr val="000000"/>
                </a:solidFill>
                <a:effectLst/>
                <a:latin typeface="WordVisi_MSFontService"/>
              </a:rPr>
              <a:t>Easily invite partners to collaborate and automate how you manage their access. Facilitate collaboration with any user you need to invite to a group or interact with in an application with secure sharing in Teams and SharePoint.</a:t>
            </a:r>
          </a:p>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WordVisi_MSFontService"/>
              <a:ea typeface="+mn-ea"/>
              <a:cs typeface="+mn-cs"/>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1800" b="0" i="0">
                <a:solidFill>
                  <a:srgbClr val="000000"/>
                </a:solidFill>
                <a:effectLst/>
                <a:latin typeface="Segoe UI" panose="020B0502040204020203" pitchFamily="34" charset="0"/>
              </a:rPr>
              <a:t>Azure AD also includes a robust set of capabilities to manage customer, consumer, and citizen access to your B2C apps. Personalize user journeys with built-in user flow templates and custom policies. Capture login, preference, and conversion data for customers. Provide branded (white-label) registration and login experiences, while enabling easy sign in for users with any personal, work or school, social or local accounts through Azure AD B2C.</a:t>
            </a:r>
            <a:endParaRPr kumimoji="0" lang="en-US" sz="1400" b="1" i="0" u="none" strike="noStrike" kern="1200" cap="none" spc="0" normalizeH="0" baseline="0" noProof="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9D7CD5-A29E-2E4E-B083-4345EFF738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71E0FF-E859-4987-859D-7E7E0A91405B}"/>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179464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3/27/2023 3:17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13547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E6E6E6"/>
                </a:solidFill>
                <a:effectLst/>
                <a:latin typeface="Segoe UI" panose="020B0502040204020203" pitchFamily="34" charset="0"/>
              </a:rPr>
              <a:t>How secure is your Azure AD tenant? If you don't know how to answer this question, this article explains how the identity secure score helps you to monitor and improve your identity security posture.</a:t>
            </a:r>
          </a:p>
          <a:p>
            <a:pPr algn="l"/>
            <a:r>
              <a:rPr lang="en-US" b="1" i="0" dirty="0">
                <a:solidFill>
                  <a:srgbClr val="E6E6E6"/>
                </a:solidFill>
                <a:effectLst/>
                <a:latin typeface="Segoe UI" panose="020B0502040204020203" pitchFamily="34" charset="0"/>
              </a:rPr>
              <a:t>What is an identity secure score?</a:t>
            </a:r>
          </a:p>
          <a:p>
            <a:pPr algn="l"/>
            <a:r>
              <a:rPr lang="en-US" b="0" i="0" dirty="0">
                <a:solidFill>
                  <a:srgbClr val="E6E6E6"/>
                </a:solidFill>
                <a:effectLst/>
                <a:latin typeface="Segoe UI" panose="020B0502040204020203" pitchFamily="34" charset="0"/>
              </a:rPr>
              <a:t>The identity secure score is percentage that functions as an indicator for how aligned you are with Microsoft's best practice recommendations for security. Each improvement action in identity secure score is tailored to your specific configuration.</a:t>
            </a:r>
          </a:p>
          <a:p>
            <a:pPr algn="l"/>
            <a:endParaRPr lang="en-US" b="0" i="0" dirty="0">
              <a:solidFill>
                <a:srgbClr val="E6E6E6"/>
              </a:solidFill>
              <a:effectLst/>
              <a:latin typeface="Segoe UI" panose="020B0502040204020203" pitchFamily="34" charset="0"/>
            </a:endParaRPr>
          </a:p>
          <a:p>
            <a:pPr algn="l"/>
            <a:r>
              <a:rPr lang="en-US" b="1" i="0" dirty="0">
                <a:solidFill>
                  <a:srgbClr val="E6E6E6"/>
                </a:solidFill>
                <a:effectLst/>
                <a:latin typeface="Segoe UI" panose="020B0502040204020203" pitchFamily="34" charset="0"/>
              </a:rPr>
              <a:t>How does it work?</a:t>
            </a:r>
          </a:p>
          <a:p>
            <a:pPr algn="l"/>
            <a:r>
              <a:rPr lang="en-US" b="0" i="0" dirty="0">
                <a:solidFill>
                  <a:srgbClr val="E6E6E6"/>
                </a:solidFill>
                <a:effectLst/>
                <a:latin typeface="Segoe UI" panose="020B0502040204020203" pitchFamily="34" charset="0"/>
              </a:rPr>
              <a:t>Every 48 hours, Azure looks at your security configuration and compares your settings with the recommended best practices. Based on the outcome of this evaluation, a new score is calculated for your directory. It’s possible that your security configuration isn’t fully aligned with the best practice guidance and the improvement actions are only partially met. In these scenarios, you will only be awarded a portion of the max score available for the control.</a:t>
            </a:r>
          </a:p>
          <a:p>
            <a:pPr algn="l"/>
            <a:r>
              <a:rPr lang="en-US" b="0" i="0" dirty="0">
                <a:solidFill>
                  <a:srgbClr val="E6E6E6"/>
                </a:solidFill>
                <a:effectLst/>
                <a:latin typeface="Segoe UI" panose="020B0502040204020203" pitchFamily="34" charset="0"/>
              </a:rPr>
              <a:t>Each recommendation is measured based on your Azure AD configuration. If you are using third-party products to enable a best practice recommendation, you can indicate this configuration in the settings of an improvement action. You also have the option to set recommendations to be ignored if they don't apply to your environment. An ignored recommendation does not contribute to the calculation of your score.</a:t>
            </a:r>
          </a:p>
          <a:p>
            <a:pPr algn="l"/>
            <a:endParaRPr lang="en-US" b="0" i="0" dirty="0">
              <a:solidFill>
                <a:srgbClr val="E6E6E6"/>
              </a:solidFill>
              <a:effectLst/>
              <a:latin typeface="Segoe UI" panose="020B0502040204020203" pitchFamily="34" charset="0"/>
            </a:endParaRPr>
          </a:p>
          <a:p>
            <a:r>
              <a:rPr lang="en-US" b="0" i="0" dirty="0">
                <a:solidFill>
                  <a:srgbClr val="242424"/>
                </a:solidFill>
                <a:effectLst/>
                <a:latin typeface="Segoe UI" panose="020B0502040204020203" pitchFamily="34" charset="0"/>
              </a:rPr>
              <a:t>As improvements are made to your identity security posture, the more the score increases. Global admins, security admins, security reader accounts can access the Identity Secure Score located in the Azure portal in Azure AD under Identity Score. To improve your score, there are some top recommendations to follow including strengthen your credentials, reduce your attack surface area, automate threat response, increase your awareness of auditing and monitoring, and enable more predictable and complete end-user security with self-help. </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3/27/2023 3:17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10341025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3/27/2023 3:17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3298973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endParaRPr lang="en-US" dirty="0">
              <a:cs typeface="Calibri" panose="020F0502020204030204"/>
            </a:endParaRPr>
          </a:p>
          <a:p>
            <a:endParaRPr lang="en-US" dirty="0">
              <a:cs typeface="Calibri" panose="020F0502020204030204"/>
            </a:endParaRPr>
          </a:p>
          <a:p>
            <a:pPr marL="0" marR="0" algn="l">
              <a:lnSpc>
                <a:spcPct val="107000"/>
              </a:lnSpc>
              <a:spcBef>
                <a:spcPts val="0"/>
              </a:spcBef>
              <a:spcAft>
                <a:spcPts val="800"/>
              </a:spcAft>
            </a:pPr>
            <a:r>
              <a:rPr lang="en-US" sz="900" b="1" dirty="0">
                <a:effectLst/>
                <a:latin typeface="Segoe UI" panose="020B0502040204020203" pitchFamily="34" charset="0"/>
                <a:ea typeface="Calibri" panose="020F0502020204030204" pitchFamily="34" charset="0"/>
                <a:cs typeface="Times New Roman" panose="02020603050405020304" pitchFamily="18" charset="0"/>
              </a:rPr>
              <a:t>Conditional Access with Identity Protection is the best way to secure your identities and keep the bad guys out.</a:t>
            </a:r>
          </a:p>
          <a:p>
            <a:pPr marL="171450" marR="0" indent="-171450" algn="l">
              <a:lnSpc>
                <a:spcPct val="107000"/>
              </a:lnSpc>
              <a:spcBef>
                <a:spcPts val="0"/>
              </a:spcBef>
              <a:spcAft>
                <a:spcPts val="800"/>
              </a:spcAft>
              <a:buFont typeface="Arial" panose="020B0604020202020204" pitchFamily="34" charset="0"/>
              <a:buChar char="•"/>
            </a:pPr>
            <a:r>
              <a:rPr lang="en-US" sz="900" b="1" dirty="0">
                <a:effectLst/>
                <a:latin typeface="Segoe UI" panose="020B0502040204020203" pitchFamily="34" charset="0"/>
                <a:ea typeface="Calibri" panose="020F0502020204030204" pitchFamily="34" charset="0"/>
                <a:cs typeface="Times New Roman" panose="02020603050405020304" pitchFamily="18" charset="0"/>
              </a:rPr>
              <a:t>What it is:</a:t>
            </a:r>
            <a:r>
              <a:rPr lang="en-US" sz="900" dirty="0">
                <a:effectLst/>
                <a:latin typeface="Segoe UI" panose="020B0502040204020203" pitchFamily="34" charset="0"/>
                <a:ea typeface="Calibri" panose="020F0502020204030204" pitchFamily="34" charset="0"/>
                <a:cs typeface="Times New Roman" panose="02020603050405020304" pitchFamily="18" charset="0"/>
              </a:rPr>
              <a:t> Conditional Access is an intelligent policy that allows you define conditions for how users authenticate and gain access to apps and data. </a:t>
            </a:r>
            <a:endParaRPr lang="en-US" sz="900" b="0" dirty="0">
              <a:effectLst/>
              <a:latin typeface="Segoe UI" panose="020B0502040204020203" pitchFamily="34" charset="0"/>
              <a:ea typeface="Calibri" panose="020F0502020204030204" pitchFamily="34" charset="0"/>
              <a:cs typeface="Times New Roman" panose="02020603050405020304" pitchFamily="18" charset="0"/>
            </a:endParaRPr>
          </a:p>
          <a:p>
            <a:pPr marL="171450" marR="0" indent="-171450" algn="l">
              <a:lnSpc>
                <a:spcPct val="107000"/>
              </a:lnSpc>
              <a:spcBef>
                <a:spcPts val="0"/>
              </a:spcBef>
              <a:spcAft>
                <a:spcPts val="800"/>
              </a:spcAft>
              <a:buFont typeface="Arial" panose="020B0604020202020204" pitchFamily="34" charset="0"/>
              <a:buChar char="•"/>
            </a:pPr>
            <a:r>
              <a:rPr lang="en-US" sz="900" b="1" dirty="0">
                <a:effectLst/>
                <a:latin typeface="Segoe UI" panose="020B0502040204020203" pitchFamily="34" charset="0"/>
                <a:ea typeface="Calibri" panose="020F0502020204030204" pitchFamily="34" charset="0"/>
                <a:cs typeface="Times New Roman" panose="02020603050405020304" pitchFamily="18" charset="0"/>
              </a:rPr>
              <a:t>How it works:</a:t>
            </a:r>
            <a:r>
              <a:rPr lang="en-US" sz="900" dirty="0">
                <a:effectLst/>
                <a:latin typeface="Segoe UI" panose="020B0502040204020203" pitchFamily="34" charset="0"/>
                <a:ea typeface="Calibri" panose="020F0502020204030204" pitchFamily="34" charset="0"/>
                <a:cs typeface="Times New Roman" panose="02020603050405020304" pitchFamily="18" charset="0"/>
              </a:rPr>
              <a:t> Identity Protection with Conditional Access takes in over 171TB of identity-related security signals - like user behavior, location, state of device, application being accessed, and the risk score for user and sign-in. Using machine learning, we analyze the signals and determine the appropriate policy - allow, limit, block access or request additional verification.</a:t>
            </a:r>
          </a:p>
          <a:p>
            <a:pPr marL="171450" marR="0" indent="-171450" algn="l">
              <a:lnSpc>
                <a:spcPct val="107000"/>
              </a:lnSpc>
              <a:spcBef>
                <a:spcPts val="0"/>
              </a:spcBef>
              <a:spcAft>
                <a:spcPts val="800"/>
              </a:spcAft>
              <a:buFont typeface="Arial" panose="020B0604020202020204" pitchFamily="34" charset="0"/>
              <a:buChar char="•"/>
            </a:pPr>
            <a:r>
              <a:rPr lang="en-US" sz="900" dirty="0">
                <a:effectLst/>
                <a:latin typeface="Segoe UI" panose="020B0502040204020203" pitchFamily="34" charset="0"/>
                <a:ea typeface="Calibri" panose="020F0502020204030204" pitchFamily="34" charset="0"/>
                <a:cs typeface="Times New Roman" panose="02020603050405020304" pitchFamily="18" charset="0"/>
              </a:rPr>
              <a:t>For example, you might have a policy that requires MFA if the user is accessing from a new location. So when a user signs in from unfamiliar location they get an additional verification prompt before they are given access.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Times New Roman" panose="02020603050405020304" pitchFamily="18" charset="0"/>
              </a:rPr>
              <a:t> </a:t>
            </a:r>
            <a:endParaRPr lang="en-US" dirty="0"/>
          </a:p>
          <a:p>
            <a:r>
              <a:rPr lang="en-US" dirty="0">
                <a:cs typeface="Calibri"/>
              </a:rPr>
              <a:t>Other notes</a:t>
            </a:r>
          </a:p>
          <a:p>
            <a:endParaRPr lang="en-US" dirty="0">
              <a:cs typeface="Calibri"/>
            </a:endParaRPr>
          </a:p>
          <a:p>
            <a:pPr marL="0" marR="0" algn="l">
              <a:lnSpc>
                <a:spcPct val="107000"/>
              </a:lnSpc>
              <a:spcBef>
                <a:spcPts val="0"/>
              </a:spcBef>
              <a:spcAft>
                <a:spcPts val="800"/>
              </a:spcAft>
            </a:pPr>
            <a:r>
              <a:rPr lang="en-US" sz="900" b="1" dirty="0">
                <a:effectLst/>
                <a:latin typeface="Segoe UI" panose="020B0502040204020203" pitchFamily="34" charset="0"/>
                <a:ea typeface="Calibri" panose="020F0502020204030204" pitchFamily="34" charset="0"/>
                <a:cs typeface="Times New Roman" panose="02020603050405020304" pitchFamily="18" charset="0"/>
              </a:rPr>
              <a:t>What it is:</a:t>
            </a:r>
            <a:r>
              <a:rPr lang="en-US" sz="900" dirty="0">
                <a:effectLst/>
                <a:latin typeface="Segoe UI" panose="020B0502040204020203" pitchFamily="34" charset="0"/>
                <a:ea typeface="Calibri" panose="020F0502020204030204" pitchFamily="34" charset="0"/>
                <a:cs typeface="Times New Roman" panose="02020603050405020304" pitchFamily="18" charset="0"/>
              </a:rPr>
              <a:t> It’s critical that only the right people with the right resources on secure devices can access your data from anywhere. Microsoft Conditional Access is an intelligent policy engine built for this challenge. Its robust controls allow you to define specific conditions for how users authenticate and gain access to apps and data. You can customize and manage automated policies and get reporting on the policies applied for each sign-in. </a:t>
            </a:r>
          </a:p>
          <a:p>
            <a:pPr marL="0" marR="0" algn="l">
              <a:lnSpc>
                <a:spcPct val="107000"/>
              </a:lnSpc>
              <a:spcBef>
                <a:spcPts val="0"/>
              </a:spcBef>
              <a:spcAft>
                <a:spcPts val="800"/>
              </a:spcAft>
            </a:pPr>
            <a:endParaRPr lang="en-US" sz="900" b="0" i="0" u="none" strike="noStrike" kern="1200" dirty="0">
              <a:solidFill>
                <a:schemeClr val="tx1"/>
              </a:solidFill>
              <a:effectLst/>
              <a:latin typeface="Segoe UI" panose="020B0502040204020203" pitchFamily="34" charset="0"/>
              <a:ea typeface="+mn-ea"/>
              <a:cs typeface="Times New Roman" panose="02020603050405020304" pitchFamily="18" charset="0"/>
            </a:endParaRPr>
          </a:p>
          <a:p>
            <a:pPr marL="0" marR="0" algn="l">
              <a:lnSpc>
                <a:spcPct val="107000"/>
              </a:lnSpc>
              <a:spcBef>
                <a:spcPts val="0"/>
              </a:spcBef>
              <a:spcAft>
                <a:spcPts val="800"/>
              </a:spcAft>
            </a:pPr>
            <a:r>
              <a:rPr lang="en-US" sz="900" b="0" i="0" u="none" strike="noStrike" kern="1200" dirty="0">
                <a:solidFill>
                  <a:schemeClr val="tx1"/>
                </a:solidFill>
                <a:effectLst/>
                <a:latin typeface="Segoe UI" panose="020B0502040204020203" pitchFamily="34" charset="0"/>
                <a:ea typeface="+mn-ea"/>
                <a:cs typeface="Times New Roman" panose="02020603050405020304" pitchFamily="18" charset="0"/>
              </a:rPr>
              <a:t>Microsoft Conditional Access gives you the power to </a:t>
            </a:r>
            <a:r>
              <a:rPr lang="en-US" sz="800" b="0" i="0" u="none" strike="noStrike" kern="1200" dirty="0">
                <a:solidFill>
                  <a:schemeClr val="tx1"/>
                </a:solidFill>
                <a:effectLst/>
                <a:latin typeface="Segoe UI Light" pitchFamily="34" charset="0"/>
                <a:ea typeface="+mn-ea"/>
                <a:cs typeface="+mn-cs"/>
              </a:rPr>
              <a:t>enforce the core principle of Zero Trust—never trust, always verify</a:t>
            </a:r>
            <a:r>
              <a:rPr lang="en-US" sz="900" b="0" i="0" u="none" strike="noStrike" kern="1200" dirty="0">
                <a:solidFill>
                  <a:schemeClr val="tx1"/>
                </a:solidFill>
                <a:effectLst/>
                <a:latin typeface="Segoe UI" panose="020B0502040204020203" pitchFamily="34" charset="0"/>
                <a:ea typeface="+mn-ea"/>
                <a:cs typeface="Times New Roman" panose="02020603050405020304" pitchFamily="18" charset="0"/>
              </a:rPr>
              <a:t>. The </a:t>
            </a:r>
            <a:r>
              <a:rPr lang="en-US" sz="800" b="0" i="0" u="none" strike="noStrike" kern="1200" dirty="0">
                <a:solidFill>
                  <a:schemeClr val="tx1"/>
                </a:solidFill>
                <a:effectLst/>
                <a:latin typeface="Segoe UI Light" pitchFamily="34" charset="0"/>
                <a:ea typeface="+mn-ea"/>
                <a:cs typeface="+mn-cs"/>
              </a:rPr>
              <a:t>Zero Trust security model relies on a security policy engine to make access decisions you can enforce throughout the digital estate. Microsoft Conditional Access enables organizations to fine-tune access policies based upon contextual user, device, location, and session risk information. That gives you better control on how users access corporate resources.​ You can then use additional challenges such as multi-factor authentication (MFA), Terms of Use, or access restrictions to decide whether to allow, deny, or control access.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900" b="1" dirty="0">
                <a:effectLst/>
                <a:latin typeface="Segoe UI" panose="020B0502040204020203" pitchFamily="34" charset="0"/>
                <a:ea typeface="Calibri" panose="020F0502020204030204" pitchFamily="34" charset="0"/>
                <a:cs typeface="Times New Roman" panose="02020603050405020304" pitchFamily="18" charset="0"/>
              </a:rPr>
              <a:t>How it works:</a:t>
            </a:r>
            <a:r>
              <a:rPr lang="en-US" sz="900" dirty="0">
                <a:effectLst/>
                <a:latin typeface="Segoe UI" panose="020B0502040204020203" pitchFamily="34" charset="0"/>
                <a:ea typeface="Calibri" panose="020F0502020204030204" pitchFamily="34" charset="0"/>
                <a:cs typeface="Times New Roman" panose="02020603050405020304" pitchFamily="18" charset="0"/>
              </a:rPr>
              <a:t> Conditional Access takes in over 40TB of identity-related security signals—including user behavior, location, state of device, application being accessed, and the risk score of the sign-in. Using machine learning, our technology analyzes the signals and determines the appropriate policy to apply for access to a resource, such as allowing, limiting, or blocking access, or additional verification measures.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Times New Roman" panose="02020603050405020304" pitchFamily="18" charset="0"/>
              </a:rPr>
              <a:t>For example, you might have a policy that requires MFA if the user attempts access from a new location. When the user enters their credentials, an MFA challenge such as a push notification from the Microsoft Authenticator app prompts them to prove their identity before they are granted access.</a:t>
            </a:r>
          </a:p>
          <a:p>
            <a:pPr marL="0" marR="0" algn="l">
              <a:lnSpc>
                <a:spcPct val="107000"/>
              </a:lnSpc>
              <a:spcBef>
                <a:spcPts val="0"/>
              </a:spcBef>
              <a:spcAft>
                <a:spcPts val="800"/>
              </a:spcAft>
            </a:pPr>
            <a:endParaRPr lang="en-US" sz="900" dirty="0">
              <a:effectLst/>
              <a:latin typeface="Segoe UI" panose="020B0502040204020203"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Times New Roman" panose="02020603050405020304" pitchFamily="18" charset="0"/>
              </a:rPr>
              <a:t>These capabilities also extend to Azure. You can set Conditional Access policies to define conditions under which users can access cloud resources. Within Azure you also get access to MFA, Customer Lockbox, and role-based access control.</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900" dirty="0">
                <a:effectLst/>
                <a:latin typeface="Segoe UI" panose="020B0502040204020203" pitchFamily="34" charset="0"/>
                <a:ea typeface="Calibri" panose="020F0502020204030204" pitchFamily="34" charset="0"/>
                <a:cs typeface="Times New Roman" panose="02020603050405020304" pitchFamily="18" charset="0"/>
              </a:rPr>
              <a:t>In today’s complex, modern work environment, Conditional Access provides protection without compromising productivity.</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cs typeface="Calibri"/>
            </a:endParaRPr>
          </a:p>
          <a:p>
            <a:endParaRPr lang="en-US" dirty="0">
              <a:cs typeface="Calibri"/>
            </a:endParaRPr>
          </a:p>
          <a:p>
            <a:endParaRPr lang="en-US" dirty="0">
              <a:cs typeface="Calibri"/>
            </a:endParaRPr>
          </a:p>
          <a:p>
            <a:pPr marL="0" marR="0" algn="l">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990BD-C409-46D2-85C5-11B4ECEA87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007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Before we dive into new features, we wanted to talk about current technology trends, and identity role in digital transformation. </a:t>
            </a:r>
            <a:endParaRPr lang="en-US" b="1" dirty="0"/>
          </a:p>
          <a:p>
            <a:pPr marL="171450" indent="-171450">
              <a:buFont typeface="Arial" panose="020B0604020202020204" pitchFamily="34" charset="0"/>
              <a:buChar char="•"/>
            </a:pPr>
            <a:r>
              <a:rPr lang="en-US" sz="1200" dirty="0"/>
              <a:t>The network perimeter is disappearing</a:t>
            </a:r>
            <a:endParaRPr lang="en-US" sz="1200" dirty="0">
              <a:cs typeface="Calibri"/>
            </a:endParaRPr>
          </a:p>
          <a:p>
            <a:pPr marL="171450" indent="-171450">
              <a:buFont typeface="Arial" panose="020B0604020202020204" pitchFamily="34" charset="0"/>
              <a:buChar char="•"/>
            </a:pPr>
            <a:r>
              <a:rPr lang="en-US" sz="1200" dirty="0"/>
              <a:t>Resources are moving to the cloud</a:t>
            </a:r>
            <a:endParaRPr lang="en-US" sz="1200" dirty="0">
              <a:cs typeface="Calibri"/>
            </a:endParaRPr>
          </a:p>
          <a:p>
            <a:pPr marL="171450" indent="-171450">
              <a:buFont typeface="Arial" panose="020B0604020202020204" pitchFamily="34" charset="0"/>
              <a:buChar char="•"/>
            </a:pPr>
            <a:r>
              <a:rPr lang="en-US" sz="1200" dirty="0"/>
              <a:t>An average company is seeing an explosion of devices and applications with an average of 140 apps used by enterprises </a:t>
            </a:r>
            <a:endParaRPr lang="en-US" sz="1200" dirty="0">
              <a:cs typeface="Calibri"/>
            </a:endParaRPr>
          </a:p>
          <a:p>
            <a:pPr marL="171450" indent="-171450">
              <a:buFont typeface="Arial" panose="020B0604020202020204" pitchFamily="34" charset="0"/>
              <a:buChar char="•"/>
            </a:pPr>
            <a:r>
              <a:rPr lang="en-US" sz="1200" dirty="0"/>
              <a:t>People have multiple identities, and they connect from anywhere, using multiple devices. </a:t>
            </a:r>
            <a:endParaRPr lang="en-US" sz="1200" dirty="0">
              <a:cs typeface="Calibri"/>
            </a:endParaRPr>
          </a:p>
          <a:p>
            <a:pPr marL="0" indent="0">
              <a:buFont typeface="Arial" panose="020B0604020202020204" pitchFamily="34" charset="0"/>
              <a:buNone/>
            </a:pPr>
            <a:r>
              <a:rPr lang="en-US" sz="1200" b="1" dirty="0"/>
              <a:t>Identity is a control plane for digital transformation</a:t>
            </a:r>
            <a:endParaRPr lang="en-US" sz="1200" b="1" dirty="0">
              <a:cs typeface="Calibri"/>
            </a:endParaRPr>
          </a:p>
          <a:p>
            <a:pPr marL="171450" indent="-171450" defTabSz="914367">
              <a:lnSpc>
                <a:spcPct val="90000"/>
              </a:lnSpc>
              <a:spcAft>
                <a:spcPts val="333"/>
              </a:spcAft>
              <a:buFont typeface="Arial" panose="020B0604020202020204" pitchFamily="34" charset="0"/>
              <a:buChar char="•"/>
              <a:defRPr/>
            </a:pPr>
            <a:r>
              <a:rPr lang="en-US" sz="1200" dirty="0"/>
              <a:t>In this world </a:t>
            </a:r>
            <a:r>
              <a:rPr lang="en-US" sz="1200" b="1" dirty="0"/>
              <a:t>your cloud identity system cloud </a:t>
            </a:r>
            <a:r>
              <a:rPr lang="en-US" sz="1200" dirty="0"/>
              <a:t>is your control plane that can connect everything, give you visibility to your entire digital estate, ensure that only right people have the right access to the right resources, and keep the bad players out.  </a:t>
            </a:r>
            <a:endParaRPr lang="en-US" sz="1200" dirty="0">
              <a:cs typeface="Calibri"/>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1200" b="1" dirty="0"/>
              <a:t>You</a:t>
            </a:r>
            <a:r>
              <a:rPr lang="en-US" sz="1200" dirty="0"/>
              <a:t> are leading digital transformation to help your companies get ready for the opportunities in the cloud era, and reinvent the way we work</a:t>
            </a:r>
            <a:endParaRPr lang="en-US" sz="1200" dirty="0">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3/27/2023 3:17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16948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3/27/2023 3:17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dirty="0"/>
          </a:p>
        </p:txBody>
      </p:sp>
    </p:spTree>
    <p:extLst>
      <p:ext uri="{BB962C8B-B14F-4D97-AF65-F5344CB8AC3E}">
        <p14:creationId xmlns:p14="http://schemas.microsoft.com/office/powerpoint/2010/main" val="3755724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US" sz="1000" b="1" dirty="0">
                <a:effectLst/>
                <a:latin typeface="Segoe UI" panose="020B0502040204020203" pitchFamily="34" charset="0"/>
                <a:ea typeface="Calibri" panose="020F0502020204030204" pitchFamily="34" charset="0"/>
                <a:cs typeface="Times New Roman" panose="02020603050405020304" pitchFamily="18" charset="0"/>
              </a:rPr>
              <a:t>Talk track:</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000" b="1" dirty="0">
                <a:effectLst/>
                <a:latin typeface="Segoe UI" panose="020B0502040204020203"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32742" rtl="0" eaLnBrk="1" fontAlgn="auto" latinLnBrk="0" hangingPunct="1">
              <a:lnSpc>
                <a:spcPct val="107000"/>
              </a:lnSpc>
              <a:spcBef>
                <a:spcPts val="0"/>
              </a:spcBef>
              <a:spcAft>
                <a:spcPts val="800"/>
              </a:spcAft>
              <a:buClrTx/>
              <a:buSzTx/>
              <a:buFontTx/>
              <a:buNone/>
              <a:tabLst/>
              <a:defRPr/>
            </a:pPr>
            <a:r>
              <a:rPr lang="en-US" sz="1050" dirty="0">
                <a:effectLst/>
                <a:latin typeface="Segoe UI" panose="020B0502040204020203" pitchFamily="34" charset="0"/>
                <a:ea typeface="Calibri" panose="020F0502020204030204" pitchFamily="34" charset="0"/>
                <a:cs typeface="Times New Roman" panose="02020603050405020304" pitchFamily="18" charset="0"/>
              </a:rPr>
              <a:t>Based on Microsoft research, we’ve seen a </a:t>
            </a:r>
            <a:r>
              <a:rPr lang="en-US" sz="1000" b="0" i="0" kern="1200" dirty="0">
                <a:solidFill>
                  <a:schemeClr val="tx1"/>
                </a:solidFill>
                <a:effectLst/>
                <a:latin typeface="Segoe UI Light" pitchFamily="34" charset="0"/>
                <a:ea typeface="+mn-ea"/>
                <a:cs typeface="+mn-cs"/>
              </a:rPr>
              <a:t>300-percent increase in identity attacks over the past year. </a:t>
            </a:r>
            <a:r>
              <a:rPr lang="en-US" sz="1000" dirty="0">
                <a:effectLst/>
                <a:latin typeface="Segoe UI" panose="020B0502040204020203" pitchFamily="34" charset="0"/>
                <a:ea typeface="Calibri" panose="020F0502020204030204" pitchFamily="34" charset="0"/>
                <a:cs typeface="Times New Roman" panose="02020603050405020304" pitchFamily="18" charset="0"/>
              </a:rPr>
              <a:t>While Conditional Access protects resources from suspicious requests, identity protection goes further by providing ongoing risk detection and remediation of suspicious user accounts. Identity protection keeps you informed 24/7 of suspicious user and sign-in behavior in your environment. Its automatic response proactively prevents compromised identities from being abused.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000" dirty="0">
                <a:effectLst/>
                <a:latin typeface="Segoe UI" panose="020B0502040204020203"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Font typeface="Arial" panose="020B0604020202020204" pitchFamily="34" charset="0"/>
              <a:buChar char="•"/>
              <a:tabLst>
                <a:tab pos="457200" algn="l"/>
              </a:tabLst>
            </a:pPr>
            <a:r>
              <a:rPr lang="en-US" sz="1000" b="1" dirty="0">
                <a:effectLst/>
                <a:latin typeface="Segoe UI" panose="020B0502040204020203" pitchFamily="34" charset="0"/>
                <a:ea typeface="Calibri" panose="020F0502020204030204" pitchFamily="34" charset="0"/>
                <a:cs typeface="Times New Roman" panose="02020603050405020304" pitchFamily="18" charset="0"/>
              </a:rPr>
              <a:t>Real-time continuous detection:</a:t>
            </a:r>
            <a:r>
              <a:rPr lang="en-US" sz="1000" dirty="0">
                <a:effectLst/>
                <a:latin typeface="Segoe UI" panose="020B0502040204020203" pitchFamily="34" charset="0"/>
                <a:ea typeface="Calibri" panose="020F0502020204030204" pitchFamily="34" charset="0"/>
                <a:cs typeface="Times New Roman" panose="02020603050405020304" pitchFamily="18" charset="0"/>
              </a:rPr>
              <a:t> Monitor security alerts that affect your organization’s identities with continuous real-time and aggregated sign-in risk and user risk. Receive alerts when a user’s risk reaches a specified threshold.</a:t>
            </a:r>
          </a:p>
          <a:p>
            <a:pPr marL="342900" marR="0" lvl="0" indent="-342900" algn="l">
              <a:lnSpc>
                <a:spcPct val="107000"/>
              </a:lnSpc>
              <a:spcBef>
                <a:spcPts val="0"/>
              </a:spcBef>
              <a:spcAft>
                <a:spcPts val="800"/>
              </a:spcAft>
              <a:buFont typeface="Arial" panose="020B0604020202020204" pitchFamily="34" charset="0"/>
              <a:buChar char="•"/>
              <a:tabLst>
                <a:tab pos="457200" algn="l"/>
              </a:tabLs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Automated remediation</a:t>
            </a:r>
            <a:r>
              <a:rPr lang="en-US" sz="1000" dirty="0">
                <a:effectLst/>
                <a:latin typeface="Calibri" panose="020F0502020204030204" pitchFamily="34" charset="0"/>
                <a:ea typeface="Calibri" panose="020F0502020204030204" pitchFamily="34" charset="0"/>
                <a:cs typeface="Times New Roman" panose="02020603050405020304" pitchFamily="18" charset="0"/>
              </a:rPr>
              <a:t>: Set policies to automatically block sign-ins above a certain risk threshold (high, medium), r</a:t>
            </a:r>
            <a:r>
              <a:rPr lang="en-US" sz="1000" dirty="0">
                <a:effectLst/>
                <a:latin typeface="Segoe UI" panose="020B0502040204020203" pitchFamily="34" charset="0"/>
                <a:ea typeface="Calibri" panose="020F0502020204030204" pitchFamily="34" charset="0"/>
                <a:cs typeface="Times New Roman" panose="02020603050405020304" pitchFamily="18" charset="0"/>
              </a:rPr>
              <a:t>eview alerts, and automate responses for common scenarios.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32742"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lang="en-US" sz="1000" b="1" dirty="0">
                <a:effectLst/>
                <a:latin typeface="Segoe UI" panose="020B0502040204020203" pitchFamily="34" charset="0"/>
                <a:ea typeface="Calibri" panose="020F0502020204030204" pitchFamily="34" charset="0"/>
                <a:cs typeface="Times New Roman" panose="02020603050405020304" pitchFamily="18" charset="0"/>
              </a:rPr>
              <a:t>Connected intelligence:</a:t>
            </a:r>
            <a:r>
              <a:rPr lang="en-US" sz="1000" dirty="0">
                <a:effectLst/>
                <a:latin typeface="Segoe UI" panose="020B0502040204020203" pitchFamily="34" charset="0"/>
                <a:ea typeface="Calibri" panose="020F0502020204030204" pitchFamily="34" charset="0"/>
                <a:cs typeface="Times New Roman" panose="02020603050405020304" pitchFamily="18" charset="0"/>
              </a:rPr>
              <a:t> </a:t>
            </a:r>
            <a:r>
              <a:rPr lang="en-US" sz="1000" dirty="0">
                <a:effectLst/>
                <a:latin typeface="Calibri" panose="020F0502020204030204" pitchFamily="34" charset="0"/>
                <a:ea typeface="Calibri" panose="020F0502020204030204" pitchFamily="34" charset="0"/>
                <a:cs typeface="Times New Roman" panose="02020603050405020304" pitchFamily="18" charset="0"/>
              </a:rPr>
              <a:t>Investigate risky users and sign-ins to address potential vulnerabilities. </a:t>
            </a:r>
            <a:r>
              <a:rPr lang="en-US" sz="1000" dirty="0">
                <a:effectLst/>
                <a:latin typeface="Segoe UI" panose="020B0502040204020203" pitchFamily="34" charset="0"/>
                <a:ea typeface="Calibri" panose="020F0502020204030204" pitchFamily="34" charset="0"/>
                <a:cs typeface="Times New Roman" panose="02020603050405020304" pitchFamily="18" charset="0"/>
              </a:rPr>
              <a:t>Go a step further if you see a suspicious incident and correlate alerts with other Microsoft solutions, which we’ll discuss next, for a more in-depth investigation and response. </a:t>
            </a:r>
          </a:p>
          <a:p>
            <a:pPr marL="342900" marR="0" lvl="0" indent="-342900" algn="l">
              <a:lnSpc>
                <a:spcPct val="107000"/>
              </a:lnSpc>
              <a:spcBef>
                <a:spcPts val="0"/>
              </a:spcBef>
              <a:spcAft>
                <a:spcPts val="800"/>
              </a:spcAft>
              <a:buFont typeface="Arial" panose="020B0604020202020204" pitchFamily="34" charset="0"/>
              <a:buChar char="•"/>
              <a:tabLst>
                <a:tab pos="457200" algn="l"/>
              </a:tabLst>
            </a:pPr>
            <a:endParaRPr lang="en-US" sz="1000" dirty="0">
              <a:effectLst/>
              <a:latin typeface="Segoe UI" panose="020B0502040204020203" pitchFamily="34" charset="0"/>
              <a:ea typeface="Calibri" panose="020F0502020204030204" pitchFamily="34" charset="0"/>
              <a:cs typeface="Times New Roman" panose="02020603050405020304" pitchFamily="18" charset="0"/>
            </a:endParaRPr>
          </a:p>
          <a:p>
            <a:pPr marL="0" marR="0" lvl="0" indent="0" algn="l">
              <a:lnSpc>
                <a:spcPct val="107000"/>
              </a:lnSpc>
              <a:spcBef>
                <a:spcPts val="0"/>
              </a:spcBef>
              <a:spcAft>
                <a:spcPts val="800"/>
              </a:spcAft>
              <a:buFont typeface="Arial" panose="020B0604020202020204" pitchFamily="34" charset="0"/>
              <a:buNone/>
              <a:tabLst>
                <a:tab pos="457200" algn="l"/>
              </a:tabLst>
            </a:pPr>
            <a:r>
              <a:rPr lang="en-US" sz="1000" dirty="0">
                <a:effectLst/>
                <a:latin typeface="Segoe UI" panose="020B0502040204020203" pitchFamily="34" charset="0"/>
                <a:ea typeface="Calibri" panose="020F0502020204030204" pitchFamily="34" charset="0"/>
                <a:cs typeface="Times New Roman" panose="02020603050405020304" pitchFamily="18" charset="0"/>
              </a:rPr>
              <a:t>Source: Microsoft Internal</a:t>
            </a: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3/27/2023 3:17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64172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about user risk and sign-in risk:</a:t>
            </a:r>
          </a:p>
          <a:p>
            <a:endParaRPr lang="en-US" dirty="0"/>
          </a:p>
          <a:p>
            <a:pPr defTabSz="914225">
              <a:lnSpc>
                <a:spcPct val="90000"/>
              </a:lnSpc>
              <a:spcBef>
                <a:spcPts val="800"/>
              </a:spcBef>
            </a:pPr>
            <a:r>
              <a:rPr lang="en-US" sz="1800" b="1" dirty="0">
                <a:solidFill>
                  <a:prstClr val="white"/>
                </a:solidFill>
                <a:latin typeface="Segoe UI"/>
              </a:rPr>
              <a:t>User Risk </a:t>
            </a:r>
            <a:endParaRPr lang="en-US" sz="1200" dirty="0">
              <a:solidFill>
                <a:srgbClr val="FFFFFF"/>
              </a:solidFill>
              <a:latin typeface="Segoe UI"/>
            </a:endParaRPr>
          </a:p>
          <a:p>
            <a:pPr defTabSz="914225"/>
            <a:r>
              <a:rPr lang="en-US" sz="1200" dirty="0">
                <a:solidFill>
                  <a:srgbClr val="FFFFFF"/>
                </a:solidFill>
                <a:latin typeface="Segoe UI"/>
              </a:rPr>
              <a:t>Calculated base on user risk events that are associated with the user's identity. Use these inputs :</a:t>
            </a:r>
          </a:p>
          <a:p>
            <a:pPr defTabSz="914225"/>
            <a:endParaRPr lang="en-US" sz="1200" dirty="0">
              <a:solidFill>
                <a:srgbClr val="FFFFFF"/>
              </a:solidFill>
              <a:latin typeface="Segoe UI"/>
            </a:endParaRPr>
          </a:p>
          <a:p>
            <a:pPr marL="285695" indent="-285695" defTabSz="914225">
              <a:buFont typeface="Arial" panose="020B0604020202020204" pitchFamily="34" charset="0"/>
              <a:buChar char="•"/>
            </a:pPr>
            <a:r>
              <a:rPr lang="en-US" sz="1200" dirty="0">
                <a:solidFill>
                  <a:srgbClr val="FFFFFF"/>
                </a:solidFill>
                <a:latin typeface="Segoe UI"/>
              </a:rPr>
              <a:t>Active risk events impacting the user</a:t>
            </a:r>
          </a:p>
          <a:p>
            <a:pPr marL="285695" indent="-285695" defTabSz="914225">
              <a:buFont typeface="Arial" panose="020B0604020202020204" pitchFamily="34" charset="0"/>
              <a:buChar char="•"/>
            </a:pPr>
            <a:r>
              <a:rPr lang="en-US" sz="1200" dirty="0">
                <a:solidFill>
                  <a:srgbClr val="FFFFFF"/>
                </a:solidFill>
                <a:latin typeface="Segoe UI"/>
              </a:rPr>
              <a:t>Risk level of these events </a:t>
            </a:r>
          </a:p>
          <a:p>
            <a:pPr marL="285695" indent="-285695" defTabSz="914225">
              <a:buFont typeface="Arial" panose="020B0604020202020204" pitchFamily="34" charset="0"/>
              <a:buChar char="•"/>
            </a:pPr>
            <a:r>
              <a:rPr lang="en-US" sz="1200" dirty="0">
                <a:solidFill>
                  <a:srgbClr val="FFFFFF"/>
                </a:solidFill>
                <a:latin typeface="Segoe UI"/>
              </a:rPr>
              <a:t>Whether any remediation actions have been taken</a:t>
            </a:r>
          </a:p>
          <a:p>
            <a:pPr defTabSz="914225">
              <a:lnSpc>
                <a:spcPct val="90000"/>
              </a:lnSpc>
              <a:spcBef>
                <a:spcPts val="800"/>
              </a:spcBef>
            </a:pPr>
            <a:endParaRPr lang="en-US" sz="1200" dirty="0">
              <a:solidFill>
                <a:prstClr val="white"/>
              </a:solidFill>
              <a:latin typeface="Segoe UI"/>
            </a:endParaRPr>
          </a:p>
          <a:p>
            <a:pPr defTabSz="914225">
              <a:lnSpc>
                <a:spcPct val="90000"/>
              </a:lnSpc>
              <a:spcBef>
                <a:spcPts val="800"/>
              </a:spcBef>
            </a:pPr>
            <a:r>
              <a:rPr lang="en-US" sz="1800" b="1" dirty="0">
                <a:solidFill>
                  <a:prstClr val="white"/>
                </a:solidFill>
                <a:latin typeface="Segoe UI"/>
              </a:rPr>
              <a:t>Sign In Risk</a:t>
            </a:r>
            <a:endParaRPr lang="en-US" sz="1200" dirty="0">
              <a:solidFill>
                <a:srgbClr val="FFFFFF"/>
              </a:solidFill>
              <a:latin typeface="Segoe UI"/>
            </a:endParaRPr>
          </a:p>
          <a:p>
            <a:pPr defTabSz="914225"/>
            <a:r>
              <a:rPr lang="en-US" sz="1200" dirty="0">
                <a:solidFill>
                  <a:srgbClr val="FFFFFF"/>
                </a:solidFill>
                <a:latin typeface="Segoe UI"/>
              </a:rPr>
              <a:t>Likelihood that for a specific sign-in, someone else is attempting to authenticate with the user’s identity. </a:t>
            </a:r>
          </a:p>
          <a:p>
            <a:pPr defTabSz="914225"/>
            <a:endParaRPr lang="en-US" sz="1200" dirty="0">
              <a:solidFill>
                <a:srgbClr val="FFFFFF"/>
              </a:solidFill>
              <a:latin typeface="Segoe UI"/>
            </a:endParaRPr>
          </a:p>
          <a:p>
            <a:pPr marL="285695" indent="-285695" defTabSz="914225">
              <a:buFont typeface="Arial" panose="020B0604020202020204" pitchFamily="34" charset="0"/>
              <a:buChar char="•"/>
            </a:pPr>
            <a:r>
              <a:rPr lang="en-US" sz="1200" dirty="0">
                <a:solidFill>
                  <a:srgbClr val="FFFFFF"/>
                </a:solidFill>
                <a:latin typeface="Segoe UI"/>
              </a:rPr>
              <a:t>Real Time Indicators</a:t>
            </a:r>
          </a:p>
          <a:p>
            <a:endParaRPr lang="en-US" dirty="0"/>
          </a:p>
          <a:p>
            <a:r>
              <a:rPr lang="en-US" b="1" dirty="0"/>
              <a:t>How does Azure AD Identity Protection work?</a:t>
            </a:r>
          </a:p>
          <a:p>
            <a:pPr marL="342834" indent="-342834" defTabSz="914225">
              <a:lnSpc>
                <a:spcPts val="3500"/>
              </a:lnSpc>
              <a:buFont typeface="Arial" panose="020B0604020202020204" pitchFamily="34" charset="0"/>
              <a:buChar char="•"/>
            </a:pPr>
            <a:r>
              <a:rPr lang="en-US" sz="1200" dirty="0">
                <a:gradFill>
                  <a:gsLst>
                    <a:gs pos="2917">
                      <a:srgbClr val="505050"/>
                    </a:gs>
                    <a:gs pos="30000">
                      <a:srgbClr val="505050"/>
                    </a:gs>
                  </a:gsLst>
                  <a:lin ang="5400000" scaled="0"/>
                </a:gradFill>
                <a:latin typeface="Segoe UI"/>
              </a:rPr>
              <a:t>Detect </a:t>
            </a:r>
            <a:r>
              <a:rPr lang="en-US" sz="1200" b="1" dirty="0">
                <a:gradFill>
                  <a:gsLst>
                    <a:gs pos="2917">
                      <a:srgbClr val="505050"/>
                    </a:gs>
                    <a:gs pos="30000">
                      <a:srgbClr val="505050"/>
                    </a:gs>
                  </a:gsLst>
                  <a:lin ang="5400000" scaled="0"/>
                </a:gradFill>
                <a:latin typeface="Segoe UI"/>
              </a:rPr>
              <a:t>risk events </a:t>
            </a:r>
            <a:r>
              <a:rPr lang="en-US" sz="1200" dirty="0">
                <a:gradFill>
                  <a:gsLst>
                    <a:gs pos="2917">
                      <a:srgbClr val="505050"/>
                    </a:gs>
                    <a:gs pos="30000">
                      <a:srgbClr val="505050"/>
                    </a:gs>
                  </a:gsLst>
                  <a:lin ang="5400000" scaled="0"/>
                </a:gradFill>
                <a:latin typeface="Segoe UI"/>
              </a:rPr>
              <a:t>and </a:t>
            </a:r>
            <a:r>
              <a:rPr lang="en-US" sz="1200" b="1" dirty="0">
                <a:gradFill>
                  <a:gsLst>
                    <a:gs pos="2917">
                      <a:srgbClr val="505050"/>
                    </a:gs>
                    <a:gs pos="30000">
                      <a:srgbClr val="505050"/>
                    </a:gs>
                  </a:gsLst>
                  <a:lin ang="5400000" scaled="0"/>
                </a:gradFill>
                <a:latin typeface="Segoe UI"/>
              </a:rPr>
              <a:t>risky accounts </a:t>
            </a:r>
            <a:r>
              <a:rPr lang="en-US" sz="1200" dirty="0">
                <a:gradFill>
                  <a:gsLst>
                    <a:gs pos="2917">
                      <a:srgbClr val="505050"/>
                    </a:gs>
                    <a:gs pos="30000">
                      <a:srgbClr val="505050"/>
                    </a:gs>
                  </a:gsLst>
                  <a:lin ang="5400000" scaled="0"/>
                </a:gradFill>
                <a:latin typeface="Segoe UI"/>
              </a:rPr>
              <a:t>(detect 6 types of risk events using </a:t>
            </a:r>
            <a:r>
              <a:rPr lang="en-US" sz="1200" b="1" dirty="0">
                <a:gradFill>
                  <a:gsLst>
                    <a:gs pos="2917">
                      <a:srgbClr val="505050"/>
                    </a:gs>
                    <a:gs pos="30000">
                      <a:srgbClr val="505050"/>
                    </a:gs>
                  </a:gsLst>
                  <a:lin ang="5400000" scaled="0"/>
                </a:gradFill>
                <a:latin typeface="Segoe UI"/>
              </a:rPr>
              <a:t>ML</a:t>
            </a:r>
            <a:r>
              <a:rPr lang="en-US" sz="1200" dirty="0">
                <a:gradFill>
                  <a:gsLst>
                    <a:gs pos="2917">
                      <a:srgbClr val="505050"/>
                    </a:gs>
                    <a:gs pos="30000">
                      <a:srgbClr val="505050"/>
                    </a:gs>
                  </a:gsLst>
                  <a:lin ang="5400000" scaled="0"/>
                </a:gradFill>
                <a:latin typeface="Segoe UI"/>
              </a:rPr>
              <a:t> and heuristic rules) --- More coming</a:t>
            </a:r>
          </a:p>
          <a:p>
            <a:pPr marL="571500" lvl="1" indent="-342900">
              <a:spcAft>
                <a:spcPts val="1176"/>
              </a:spcAft>
              <a:buClr>
                <a:schemeClr val="accent1"/>
              </a:buClr>
              <a:buFont typeface="Arial" panose="020B0604020202020204" pitchFamily="34" charset="0"/>
              <a:buChar char="•"/>
            </a:pPr>
            <a:r>
              <a:rPr lang="en-US" sz="1361" dirty="0"/>
              <a:t>Users with leaked credentials</a:t>
            </a:r>
          </a:p>
          <a:p>
            <a:pPr marL="571500" lvl="1" indent="-342900">
              <a:spcAft>
                <a:spcPts val="1176"/>
              </a:spcAft>
              <a:buClr>
                <a:schemeClr val="accent1"/>
              </a:buClr>
              <a:buFont typeface="Arial" panose="020B0604020202020204" pitchFamily="34" charset="0"/>
              <a:buChar char="•"/>
            </a:pPr>
            <a:r>
              <a:rPr lang="en-US" sz="1361" dirty="0"/>
              <a:t>Sign-ins from anonymous IP addresses</a:t>
            </a:r>
          </a:p>
          <a:p>
            <a:pPr marL="571500" lvl="1" indent="-342900">
              <a:spcAft>
                <a:spcPts val="1176"/>
              </a:spcAft>
              <a:buClr>
                <a:schemeClr val="accent1"/>
              </a:buClr>
              <a:buFont typeface="Arial" panose="020B0604020202020204" pitchFamily="34" charset="0"/>
              <a:buChar char="•"/>
            </a:pPr>
            <a:r>
              <a:rPr lang="en-US" sz="1361" dirty="0"/>
              <a:t>Impossible travel to atypical locations</a:t>
            </a:r>
          </a:p>
          <a:p>
            <a:pPr marL="571500" lvl="1" indent="-342900">
              <a:spcAft>
                <a:spcPts val="1176"/>
              </a:spcAft>
              <a:buClr>
                <a:schemeClr val="accent1"/>
              </a:buClr>
              <a:buFont typeface="Arial" panose="020B0604020202020204" pitchFamily="34" charset="0"/>
              <a:buChar char="•"/>
            </a:pPr>
            <a:r>
              <a:rPr lang="en-US" sz="1361" dirty="0"/>
              <a:t>Sign-ins from infected devices</a:t>
            </a:r>
          </a:p>
          <a:p>
            <a:pPr marL="571500" lvl="1" indent="-342900">
              <a:spcAft>
                <a:spcPts val="1176"/>
              </a:spcAft>
              <a:buClr>
                <a:schemeClr val="accent1"/>
              </a:buClr>
              <a:buFont typeface="Arial" panose="020B0604020202020204" pitchFamily="34" charset="0"/>
              <a:buChar char="•"/>
            </a:pPr>
            <a:r>
              <a:rPr lang="en-US" sz="1361" dirty="0"/>
              <a:t>Sign-ins from IP addresses with suspicious activity</a:t>
            </a:r>
          </a:p>
          <a:p>
            <a:pPr marL="571500" lvl="1" indent="-342900">
              <a:spcAft>
                <a:spcPts val="1176"/>
              </a:spcAft>
              <a:buClr>
                <a:schemeClr val="accent1"/>
              </a:buClr>
              <a:buFont typeface="Arial" panose="020B0604020202020204" pitchFamily="34" charset="0"/>
              <a:buChar char="•"/>
            </a:pPr>
            <a:r>
              <a:rPr lang="en-US" sz="1361" dirty="0"/>
              <a:t>Sign-ins from unfamiliar locations</a:t>
            </a:r>
            <a:endParaRPr lang="en-US" sz="1200" dirty="0">
              <a:gradFill>
                <a:gsLst>
                  <a:gs pos="2917">
                    <a:srgbClr val="505050"/>
                  </a:gs>
                  <a:gs pos="30000">
                    <a:srgbClr val="505050"/>
                  </a:gs>
                </a:gsLst>
                <a:lin ang="5400000" scaled="0"/>
              </a:gradFill>
              <a:latin typeface="Segoe UI"/>
            </a:endParaRPr>
          </a:p>
          <a:p>
            <a:pPr marL="342834" indent="-342834" defTabSz="914225">
              <a:lnSpc>
                <a:spcPts val="3500"/>
              </a:lnSpc>
              <a:buFont typeface="Arial" panose="020B0604020202020204" pitchFamily="34" charset="0"/>
              <a:buChar char="•"/>
            </a:pPr>
            <a:r>
              <a:rPr lang="en-US" sz="1200" dirty="0">
                <a:gradFill>
                  <a:gsLst>
                    <a:gs pos="2917">
                      <a:srgbClr val="505050"/>
                    </a:gs>
                    <a:gs pos="30000">
                      <a:srgbClr val="505050"/>
                    </a:gs>
                  </a:gsLst>
                  <a:lin ang="5400000" scaled="0"/>
                </a:gradFill>
                <a:latin typeface="Segoe UI"/>
              </a:rPr>
              <a:t>Provide recommendations to improve </a:t>
            </a:r>
            <a:r>
              <a:rPr lang="en-US" sz="1200" b="1" dirty="0">
                <a:gradFill>
                  <a:gsLst>
                    <a:gs pos="2917">
                      <a:srgbClr val="505050"/>
                    </a:gs>
                    <a:gs pos="30000">
                      <a:srgbClr val="505050"/>
                    </a:gs>
                  </a:gsLst>
                  <a:lin ang="5400000" scaled="0"/>
                </a:gradFill>
                <a:latin typeface="Segoe UI"/>
              </a:rPr>
              <a:t>security posture</a:t>
            </a:r>
          </a:p>
          <a:p>
            <a:pPr marL="342834" indent="-342834" defTabSz="914225">
              <a:lnSpc>
                <a:spcPts val="3500"/>
              </a:lnSpc>
              <a:buFont typeface="Arial" panose="020B0604020202020204" pitchFamily="34" charset="0"/>
              <a:buChar char="•"/>
            </a:pPr>
            <a:r>
              <a:rPr lang="en-US" sz="1200" dirty="0">
                <a:gradFill>
                  <a:gsLst>
                    <a:gs pos="2917">
                      <a:srgbClr val="505050"/>
                    </a:gs>
                    <a:gs pos="30000">
                      <a:srgbClr val="505050"/>
                    </a:gs>
                  </a:gsLst>
                  <a:lin ang="5400000" scaled="0"/>
                </a:gradFill>
                <a:latin typeface="Segoe UI"/>
              </a:rPr>
              <a:t>Send </a:t>
            </a:r>
            <a:r>
              <a:rPr lang="en-US" sz="1200" b="1" dirty="0">
                <a:gradFill>
                  <a:gsLst>
                    <a:gs pos="2917">
                      <a:srgbClr val="505050"/>
                    </a:gs>
                    <a:gs pos="30000">
                      <a:srgbClr val="505050"/>
                    </a:gs>
                  </a:gsLst>
                  <a:lin ang="5400000" scaled="0"/>
                </a:gradFill>
                <a:latin typeface="Segoe UI"/>
              </a:rPr>
              <a:t>notification</a:t>
            </a:r>
            <a:r>
              <a:rPr lang="en-US" sz="1200" dirty="0">
                <a:gradFill>
                  <a:gsLst>
                    <a:gs pos="2917">
                      <a:srgbClr val="505050"/>
                    </a:gs>
                    <a:gs pos="30000">
                      <a:srgbClr val="505050"/>
                    </a:gs>
                  </a:gsLst>
                  <a:lin ang="5400000" scaled="0"/>
                </a:gradFill>
                <a:latin typeface="Segoe UI"/>
              </a:rPr>
              <a:t> of risk events</a:t>
            </a:r>
          </a:p>
          <a:p>
            <a:pPr marL="342834" indent="-342834" defTabSz="914225">
              <a:lnSpc>
                <a:spcPts val="3500"/>
              </a:lnSpc>
              <a:buFont typeface="Arial" panose="020B0604020202020204" pitchFamily="34" charset="0"/>
              <a:buChar char="•"/>
            </a:pPr>
            <a:r>
              <a:rPr lang="en-US" sz="1200" dirty="0">
                <a:gradFill>
                  <a:gsLst>
                    <a:gs pos="2917">
                      <a:srgbClr val="505050"/>
                    </a:gs>
                    <a:gs pos="30000">
                      <a:srgbClr val="505050"/>
                    </a:gs>
                  </a:gsLst>
                  <a:lin ang="5400000" scaled="0"/>
                </a:gradFill>
                <a:latin typeface="Segoe UI"/>
              </a:rPr>
              <a:t>Provide easy access to </a:t>
            </a:r>
            <a:r>
              <a:rPr lang="en-US" sz="1200" b="1" dirty="0">
                <a:gradFill>
                  <a:gsLst>
                    <a:gs pos="2917">
                      <a:srgbClr val="505050"/>
                    </a:gs>
                    <a:gs pos="30000">
                      <a:srgbClr val="505050"/>
                    </a:gs>
                  </a:gsLst>
                  <a:lin ang="5400000" scaled="0"/>
                </a:gradFill>
                <a:latin typeface="Segoe UI"/>
              </a:rPr>
              <a:t>remediation actions</a:t>
            </a:r>
          </a:p>
          <a:p>
            <a:pPr marL="342834" indent="-342834" defTabSz="914225">
              <a:lnSpc>
                <a:spcPts val="3500"/>
              </a:lnSpc>
              <a:buFont typeface="Arial" panose="020B0604020202020204" pitchFamily="34" charset="0"/>
              <a:buChar char="•"/>
            </a:pPr>
            <a:r>
              <a:rPr lang="en-US" sz="1200" dirty="0">
                <a:gradFill>
                  <a:gsLst>
                    <a:gs pos="2917">
                      <a:srgbClr val="505050"/>
                    </a:gs>
                    <a:gs pos="30000">
                      <a:srgbClr val="505050"/>
                    </a:gs>
                  </a:gsLst>
                  <a:lin ang="5400000" scaled="0"/>
                </a:gradFill>
                <a:latin typeface="Segoe UI"/>
              </a:rPr>
              <a:t>Apply </a:t>
            </a:r>
            <a:r>
              <a:rPr lang="en-US" sz="1200" b="1" dirty="0">
                <a:gradFill>
                  <a:gsLst>
                    <a:gs pos="2917">
                      <a:srgbClr val="505050"/>
                    </a:gs>
                    <a:gs pos="30000">
                      <a:srgbClr val="505050"/>
                    </a:gs>
                  </a:gsLst>
                  <a:lin ang="5400000" scaled="0"/>
                </a:gradFill>
                <a:latin typeface="Segoe UI"/>
              </a:rPr>
              <a:t>Conditional Access Policies</a:t>
            </a:r>
          </a:p>
          <a:p>
            <a:endParaRPr lang="en-US" b="1" dirty="0"/>
          </a:p>
        </p:txBody>
      </p:sp>
      <p:sp>
        <p:nvSpPr>
          <p:cNvPr id="4" name="Slide Number Placeholder 3"/>
          <p:cNvSpPr>
            <a:spLocks noGrp="1"/>
          </p:cNvSpPr>
          <p:nvPr>
            <p:ph type="sldNum" sz="quarter" idx="10"/>
          </p:nvPr>
        </p:nvSpPr>
        <p:spPr/>
        <p:txBody>
          <a:bodyPr/>
          <a:lstStyle/>
          <a:p>
            <a:fld id="{5F2D3714-B553-A044-BA72-366907BA36B5}" type="slidenum">
              <a:rPr lang="en-US" smtClean="0"/>
              <a:t>34</a:t>
            </a:fld>
            <a:endParaRPr lang="en-US"/>
          </a:p>
        </p:txBody>
      </p:sp>
    </p:spTree>
    <p:extLst>
      <p:ext uri="{BB962C8B-B14F-4D97-AF65-F5344CB8AC3E}">
        <p14:creationId xmlns:p14="http://schemas.microsoft.com/office/powerpoint/2010/main" val="3271334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3/27/2023 3:17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37</a:t>
            </a:fld>
            <a:endParaRPr lang="en-US" dirty="0"/>
          </a:p>
        </p:txBody>
      </p:sp>
    </p:spTree>
    <p:extLst>
      <p:ext uri="{BB962C8B-B14F-4D97-AF65-F5344CB8AC3E}">
        <p14:creationId xmlns:p14="http://schemas.microsoft.com/office/powerpoint/2010/main" val="37326413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3/27/2023 3:17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38</a:t>
            </a:fld>
            <a:endParaRPr lang="en-US" dirty="0"/>
          </a:p>
        </p:txBody>
      </p:sp>
    </p:spTree>
    <p:extLst>
      <p:ext uri="{BB962C8B-B14F-4D97-AF65-F5344CB8AC3E}">
        <p14:creationId xmlns:p14="http://schemas.microsoft.com/office/powerpoint/2010/main" val="18341435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Key Takeaway: </a:t>
            </a:r>
            <a:r>
              <a:rPr lang="en-US" dirty="0"/>
              <a:t>User Access is often the first priority for Zero Trust because it rapidly brings productivity benefits and security coverage for key gaps  </a:t>
            </a:r>
          </a:p>
          <a:p>
            <a:pPr>
              <a:defRPr/>
            </a:pPr>
            <a:r>
              <a:rPr lang="en-US" dirty="0"/>
              <a:t>  </a:t>
            </a:r>
            <a:endParaRPr lang="en-US" dirty="0">
              <a:cs typeface="Calibri"/>
            </a:endParaRPr>
          </a:p>
          <a:p>
            <a:pPr>
              <a:defRPr/>
            </a:pPr>
            <a:r>
              <a:rPr lang="en-US" dirty="0"/>
              <a:t>Enabling users to be productive anywhere </a:t>
            </a:r>
            <a:r>
              <a:rPr lang="en-US" i="1" dirty="0"/>
              <a:t>and </a:t>
            </a:r>
            <a:r>
              <a:rPr lang="en-US" dirty="0"/>
              <a:t>secure requires explicit validation of user and device risk/trustworthiness using high quality signals.   </a:t>
            </a:r>
            <a:endParaRPr lang="en-US" dirty="0">
              <a:cs typeface="Calibri"/>
            </a:endParaRPr>
          </a:p>
          <a:p>
            <a:pPr>
              <a:defRPr/>
            </a:pPr>
            <a:r>
              <a:rPr lang="en-US" dirty="0"/>
              <a:t>  </a:t>
            </a:r>
            <a:endParaRPr lang="en-US" dirty="0">
              <a:cs typeface="Calibri"/>
            </a:endParaRPr>
          </a:p>
          <a:p>
            <a:pPr>
              <a:defRPr/>
            </a:pPr>
            <a:r>
              <a:rPr lang="en-US" b="1" dirty="0"/>
              <a:t>CLICK 1 – User Risk</a:t>
            </a:r>
            <a:r>
              <a:rPr lang="en-US" dirty="0"/>
              <a:t>  </a:t>
            </a:r>
            <a:endParaRPr lang="en-US" dirty="0">
              <a:cs typeface="Calibri"/>
            </a:endParaRPr>
          </a:p>
          <a:p>
            <a:pPr>
              <a:defRPr/>
            </a:pPr>
            <a:r>
              <a:rPr lang="en-US" dirty="0"/>
              <a:t>  </a:t>
            </a:r>
            <a:endParaRPr lang="en-US" dirty="0">
              <a:cs typeface="Calibri"/>
            </a:endParaRPr>
          </a:p>
          <a:p>
            <a:pPr>
              <a:defRPr/>
            </a:pPr>
            <a:r>
              <a:rPr lang="en-US" dirty="0"/>
              <a:t>Measuring user risk requires analyzing the risk of the account itself, the current access request session, and whether they are using MFA:  </a:t>
            </a:r>
            <a:endParaRPr lang="en-US" dirty="0">
              <a:cs typeface="Calibri"/>
            </a:endParaRPr>
          </a:p>
          <a:p>
            <a:pPr>
              <a:defRPr/>
            </a:pPr>
            <a:r>
              <a:rPr lang="en-US" dirty="0"/>
              <a:t>  </a:t>
            </a:r>
            <a:endParaRPr lang="en-US" dirty="0">
              <a:cs typeface="Calibri"/>
            </a:endParaRPr>
          </a:p>
          <a:p>
            <a:pPr marL="285750" indent="-285750">
              <a:buFont typeface="Arial"/>
              <a:buChar char="•"/>
              <a:defRPr/>
            </a:pPr>
            <a:r>
              <a:rPr lang="en-US" b="1" dirty="0"/>
              <a:t>User/Session Risk - </a:t>
            </a:r>
            <a:r>
              <a:rPr lang="en-US" dirty="0"/>
              <a:t>Azure Active Directory (Azure AD) Identity Protection analyzes the user account and current access request, providing a high/medium/low risk rating to Azure AD conditional access. This rating is determined by a machine learning calculation across numerous individual risk factors including leaked credentials, atypical travel, malicious IP address, malware-linked IP address, and suspicious inbox manipulation rules (provided by </a:t>
            </a:r>
            <a:r>
              <a:rPr lang="nn-NO" dirty="0"/>
              <a:t>Microsoft Defender for Cloud Apps</a:t>
            </a:r>
            <a:r>
              <a:rPr lang="en-US" dirty="0"/>
              <a:t>). For information on risk levels, see </a:t>
            </a:r>
            <a:r>
              <a:rPr lang="en-US" dirty="0">
                <a:hlinkClick r:id="rId3"/>
              </a:rPr>
              <a:t>https://docs.microsoft.com/azure/active-directory/identity-protection/concept-identity-protection-risks</a:t>
            </a:r>
            <a:r>
              <a:rPr lang="en-US" dirty="0"/>
              <a:t> </a:t>
            </a:r>
            <a:endParaRPr lang="en-US" dirty="0">
              <a:cs typeface="Calibri"/>
            </a:endParaRPr>
          </a:p>
          <a:p>
            <a:pPr marL="285750" indent="-285750">
              <a:buFont typeface="Arial"/>
              <a:buChar char="•"/>
              <a:defRPr/>
            </a:pPr>
            <a:r>
              <a:rPr lang="en-US" dirty="0"/>
              <a:t> </a:t>
            </a:r>
            <a:endParaRPr lang="en-US" dirty="0">
              <a:cs typeface="Calibri"/>
            </a:endParaRPr>
          </a:p>
          <a:p>
            <a:pPr marL="285750" indent="-285750">
              <a:buFont typeface="Arial"/>
              <a:buChar char="•"/>
              <a:defRPr/>
            </a:pPr>
            <a:r>
              <a:rPr lang="en-US" b="1" dirty="0"/>
              <a:t>Multi-factor authentication (MFA) </a:t>
            </a:r>
            <a:r>
              <a:rPr lang="en-US" dirty="0"/>
              <a:t>– MFA is required for reasonable security assurances because attackers can (easily) impersonate an account that is protected by password-only authentication through stolen or guessed passwords. Azure AD conditional access identifies if the user has been authenticated by MFA using Azure AD MFA, Hello for Business, or a 3rd party MFA provider (via ADFS) </a:t>
            </a:r>
            <a:endParaRPr lang="en-US" dirty="0">
              <a:cs typeface="Calibri"/>
            </a:endParaRPr>
          </a:p>
          <a:p>
            <a:pPr>
              <a:defRPr/>
            </a:pPr>
            <a:r>
              <a:rPr lang="en-US" dirty="0"/>
              <a:t>  </a:t>
            </a:r>
            <a:endParaRPr lang="en-US" dirty="0">
              <a:cs typeface="Calibri"/>
            </a:endParaRPr>
          </a:p>
          <a:p>
            <a:pPr>
              <a:defRPr/>
            </a:pPr>
            <a:r>
              <a:rPr lang="en-US" b="1" dirty="0"/>
              <a:t>CLICK 2 – Device Risk </a:t>
            </a:r>
            <a:r>
              <a:rPr lang="en-US" dirty="0"/>
              <a:t>  </a:t>
            </a:r>
            <a:endParaRPr lang="en-US" dirty="0">
              <a:cs typeface="Calibri"/>
            </a:endParaRPr>
          </a:p>
          <a:p>
            <a:pPr>
              <a:defRPr/>
            </a:pPr>
            <a:r>
              <a:rPr lang="en-US" dirty="0"/>
              <a:t>  </a:t>
            </a:r>
            <a:endParaRPr lang="en-US" dirty="0">
              <a:cs typeface="Calibri"/>
            </a:endParaRPr>
          </a:p>
          <a:p>
            <a:pPr>
              <a:defRPr/>
            </a:pPr>
            <a:r>
              <a:rPr lang="en-US" dirty="0"/>
              <a:t>Device risk is measured by explicitly verifying whether it is compliant with the organization’s policies, which can include verification that no malicious activity has been detected from the installed endpoint detection and response (EDR) capability.   </a:t>
            </a:r>
            <a:endParaRPr lang="en-US" dirty="0">
              <a:cs typeface="Calibri"/>
            </a:endParaRPr>
          </a:p>
          <a:p>
            <a:pPr>
              <a:defRPr/>
            </a:pPr>
            <a:r>
              <a:rPr lang="en-US" dirty="0"/>
              <a:t>  </a:t>
            </a:r>
            <a:endParaRPr lang="en-US" dirty="0">
              <a:cs typeface="Calibri"/>
            </a:endParaRPr>
          </a:p>
          <a:p>
            <a:pPr marL="285750" indent="-285750">
              <a:buFont typeface="Arial"/>
              <a:buChar char="•"/>
              <a:defRPr/>
            </a:pPr>
            <a:r>
              <a:rPr lang="en-US" b="1" dirty="0" err="1"/>
              <a:t>IsCompliant</a:t>
            </a:r>
            <a:r>
              <a:rPr lang="en-US" b="1" dirty="0"/>
              <a:t> </a:t>
            </a:r>
            <a:r>
              <a:rPr lang="en-US" dirty="0"/>
              <a:t>– Microsoft Endpoint Management Intune provides management of device security policy that evaluates signals from Intune managed clients, Microsoft Defender for Endpoint, and partner MDMs.  </a:t>
            </a:r>
            <a:endParaRPr lang="en-US" dirty="0">
              <a:cs typeface="Calibri"/>
            </a:endParaRPr>
          </a:p>
          <a:p>
            <a:pPr marL="285750" indent="-285750">
              <a:buFont typeface="Arial"/>
              <a:buChar char="•"/>
              <a:defRPr/>
            </a:pPr>
            <a:r>
              <a:rPr lang="en-US" b="1" dirty="0"/>
              <a:t>Device Attribute </a:t>
            </a:r>
            <a:r>
              <a:rPr lang="en-US" dirty="0"/>
              <a:t>– Conditional Access can filter policies so they require a specific device attribute (e.g. to identify highly secured privileged access workstations or PAWs) - </a:t>
            </a:r>
            <a:r>
              <a:rPr lang="en-US" dirty="0">
                <a:hlinkClick r:id="rId4"/>
              </a:rPr>
              <a:t>https://docs.microsoft.com/azure/active-directory/conditional-access/concept-condition-filters-for-devices</a:t>
            </a:r>
            <a:r>
              <a:rPr lang="en-US" dirty="0"/>
              <a:t> </a:t>
            </a:r>
            <a:endParaRPr lang="en-US" dirty="0">
              <a:cs typeface="Calibri"/>
            </a:endParaRPr>
          </a:p>
          <a:p>
            <a:pPr>
              <a:defRPr/>
            </a:pPr>
            <a:r>
              <a:rPr lang="en-US" dirty="0"/>
              <a:t>  </a:t>
            </a:r>
            <a:endParaRPr lang="en-US" dirty="0">
              <a:cs typeface="Calibri"/>
            </a:endParaRPr>
          </a:p>
          <a:p>
            <a:pPr>
              <a:defRPr/>
            </a:pPr>
            <a:r>
              <a:rPr lang="en-US" b="1" dirty="0"/>
              <a:t>CLICK 3 – Policy Evaluation and MFA</a:t>
            </a:r>
            <a:r>
              <a:rPr lang="en-US" dirty="0"/>
              <a:t>  </a:t>
            </a:r>
            <a:endParaRPr lang="en-US" dirty="0">
              <a:cs typeface="Calibri"/>
            </a:endParaRPr>
          </a:p>
          <a:p>
            <a:pPr>
              <a:defRPr/>
            </a:pPr>
            <a:r>
              <a:rPr lang="en-US" dirty="0"/>
              <a:t>  </a:t>
            </a:r>
            <a:endParaRPr lang="en-US" dirty="0">
              <a:cs typeface="Calibri"/>
            </a:endParaRPr>
          </a:p>
          <a:p>
            <a:pPr>
              <a:defRPr/>
            </a:pPr>
            <a:r>
              <a:rPr lang="en-US" dirty="0"/>
              <a:t>Azure AD Conditional Access evaluates these signals against the policy you have configured. This combination of static policies and dynamic real-time information (threat intelligence, session context, etc.) provides an adaptive approach to managing risk that is both consistent and informed by continuously changing real-world conditions.   </a:t>
            </a:r>
            <a:endParaRPr lang="en-US" dirty="0">
              <a:cs typeface="Calibri"/>
            </a:endParaRPr>
          </a:p>
          <a:p>
            <a:pPr>
              <a:defRPr/>
            </a:pPr>
            <a:r>
              <a:rPr lang="en-US" dirty="0"/>
              <a:t>  </a:t>
            </a:r>
            <a:endParaRPr lang="en-US" dirty="0">
              <a:cs typeface="Calibri"/>
            </a:endParaRPr>
          </a:p>
          <a:p>
            <a:pPr marL="285750" indent="-285750">
              <a:buFont typeface="Arial"/>
              <a:buChar char="•"/>
              <a:defRPr/>
            </a:pPr>
            <a:r>
              <a:rPr lang="en-US" b="1" dirty="0"/>
              <a:t>Initial Access + Token Refresh – </a:t>
            </a:r>
            <a:r>
              <a:rPr lang="en-US" dirty="0"/>
              <a:t>For all applications using conditional access, policy validation happens at the time of each access request + when the token is refreshed to extend the expiration time.  </a:t>
            </a:r>
            <a:endParaRPr lang="en-US" dirty="0">
              <a:cs typeface="Calibri"/>
            </a:endParaRPr>
          </a:p>
          <a:p>
            <a:pPr marL="285750" indent="-285750">
              <a:buFont typeface="Arial"/>
              <a:buChar char="•"/>
              <a:defRPr/>
            </a:pPr>
            <a:r>
              <a:rPr lang="en-US" b="1" dirty="0"/>
              <a:t>Change in security posture - </a:t>
            </a:r>
            <a:r>
              <a:rPr lang="en-US" dirty="0"/>
              <a:t>Additionally, conditional access supports </a:t>
            </a:r>
            <a:r>
              <a:rPr lang="en-US" b="1" dirty="0"/>
              <a:t>Continuous Access Evaluation (CAE) </a:t>
            </a:r>
            <a:r>
              <a:rPr lang="en-US" dirty="0"/>
              <a:t>to provide faster responsiveness to changing risk conditions in near-</a:t>
            </a:r>
            <a:r>
              <a:rPr lang="en-US" dirty="0" err="1"/>
              <a:t>realtime</a:t>
            </a:r>
            <a:r>
              <a:rPr lang="en-US" dirty="0"/>
              <a:t> (e.g. network location change, user termination, or potential credential theft event). This is currently supported by a few key applications like Exchange Online, SharePoint Online, and Teams.  </a:t>
            </a:r>
            <a:br>
              <a:rPr lang="en-US" dirty="0">
                <a:cs typeface="+mn-lt"/>
              </a:rPr>
            </a:br>
            <a:r>
              <a:rPr lang="en-US" dirty="0"/>
              <a:t> For more information, see </a:t>
            </a:r>
            <a:r>
              <a:rPr lang="en-US" dirty="0">
                <a:hlinkClick r:id="rId5"/>
              </a:rPr>
              <a:t>https://docs.microsoft.com/azure/active-directory/conditional-access/concept-continuous-access-evaluation</a:t>
            </a:r>
            <a:r>
              <a:rPr lang="en-US" dirty="0"/>
              <a:t> </a:t>
            </a:r>
            <a:endParaRPr lang="en-US" dirty="0">
              <a:cs typeface="Calibri"/>
            </a:endParaRPr>
          </a:p>
          <a:p>
            <a:pPr>
              <a:defRPr/>
            </a:pPr>
            <a:r>
              <a:rPr lang="en-US" dirty="0"/>
              <a:t>  </a:t>
            </a:r>
            <a:endParaRPr lang="en-US" dirty="0">
              <a:cs typeface="Calibri"/>
            </a:endParaRPr>
          </a:p>
          <a:p>
            <a:pPr>
              <a:defRPr/>
            </a:pPr>
            <a:r>
              <a:rPr lang="en-US" b="1" dirty="0"/>
              <a:t>CLICK 4 – Remediation of High Risks </a:t>
            </a:r>
            <a:r>
              <a:rPr lang="en-US" dirty="0"/>
              <a:t>  </a:t>
            </a:r>
            <a:endParaRPr lang="en-US" dirty="0">
              <a:cs typeface="Calibri"/>
            </a:endParaRPr>
          </a:p>
          <a:p>
            <a:pPr>
              <a:defRPr/>
            </a:pPr>
            <a:r>
              <a:rPr lang="en-US" dirty="0"/>
              <a:t>  </a:t>
            </a:r>
            <a:endParaRPr lang="en-US" dirty="0">
              <a:cs typeface="Calibri"/>
            </a:endParaRPr>
          </a:p>
          <a:p>
            <a:pPr>
              <a:defRPr/>
            </a:pPr>
            <a:r>
              <a:rPr lang="en-US" dirty="0"/>
              <a:t>If user/session risk is rated as high (indicating that the credentials are likely/known to be compromised), you can configure the user to be automatically redirected to self-service password reset (SSPR) site to immediately change their password.   </a:t>
            </a:r>
            <a:endParaRPr lang="en-US" dirty="0">
              <a:cs typeface="Calibri"/>
            </a:endParaRPr>
          </a:p>
          <a:p>
            <a:pPr>
              <a:defRPr/>
            </a:pPr>
            <a:r>
              <a:rPr lang="en-US" dirty="0"/>
              <a:t>For more information, see </a:t>
            </a:r>
            <a:r>
              <a:rPr lang="en-US" dirty="0">
                <a:hlinkClick r:id="rId6"/>
              </a:rPr>
              <a:t>https://docs.microsoft.com/azure/active-directory/authentication/tutorial-risk-based-sspr-mfa</a:t>
            </a:r>
            <a:r>
              <a:rPr lang="en-US" dirty="0"/>
              <a:t>   </a:t>
            </a:r>
            <a:endParaRPr lang="en-US" dirty="0">
              <a:cs typeface="Calibri"/>
            </a:endParaRPr>
          </a:p>
          <a:p>
            <a:pPr>
              <a:defRPr/>
            </a:pPr>
            <a:r>
              <a:rPr lang="en-US" dirty="0"/>
              <a:t>  </a:t>
            </a:r>
            <a:endParaRPr lang="en-US" dirty="0">
              <a:cs typeface="Calibri"/>
            </a:endParaRPr>
          </a:p>
          <a:p>
            <a:pPr>
              <a:defRPr/>
            </a:pPr>
            <a:r>
              <a:rPr lang="en-US" b="1" dirty="0"/>
              <a:t>CLICK 5 – First Integrations (Microsoft Applications and 3rd party VPN and Network Devices)</a:t>
            </a:r>
            <a:r>
              <a:rPr lang="en-US" dirty="0"/>
              <a:t>  </a:t>
            </a:r>
            <a:endParaRPr lang="en-US" dirty="0">
              <a:cs typeface="Calibri"/>
            </a:endParaRPr>
          </a:p>
          <a:p>
            <a:pPr>
              <a:defRPr/>
            </a:pPr>
            <a:r>
              <a:rPr lang="en-US" dirty="0"/>
              <a:t>  </a:t>
            </a:r>
            <a:endParaRPr lang="en-US" dirty="0">
              <a:cs typeface="Calibri"/>
            </a:endParaRPr>
          </a:p>
          <a:p>
            <a:pPr>
              <a:defRPr/>
            </a:pPr>
            <a:r>
              <a:rPr lang="en-US" dirty="0"/>
              <a:t>After explicitly validating that the user/session and device risk is low enough, access is granted access to the resource.   </a:t>
            </a:r>
            <a:endParaRPr lang="en-US" dirty="0">
              <a:cs typeface="Calibri"/>
            </a:endParaRPr>
          </a:p>
          <a:p>
            <a:pPr>
              <a:defRPr/>
            </a:pPr>
            <a:r>
              <a:rPr lang="en-US" dirty="0"/>
              <a:t>  </a:t>
            </a:r>
            <a:endParaRPr lang="en-US" dirty="0">
              <a:cs typeface="Calibri"/>
            </a:endParaRPr>
          </a:p>
          <a:p>
            <a:pPr>
              <a:defRPr/>
            </a:pPr>
            <a:r>
              <a:rPr lang="en-US" dirty="0"/>
              <a:t>The first integrations are usually:   </a:t>
            </a:r>
            <a:endParaRPr lang="en-US" dirty="0">
              <a:cs typeface="Calibri"/>
            </a:endParaRPr>
          </a:p>
          <a:p>
            <a:pPr marL="285750" indent="-285750">
              <a:buFont typeface="Arial"/>
              <a:buChar char="•"/>
              <a:defRPr/>
            </a:pPr>
            <a:r>
              <a:rPr lang="en-US" b="1" i="1" dirty="0"/>
              <a:t>Microsoft Applications, </a:t>
            </a:r>
            <a:r>
              <a:rPr lang="en-US" dirty="0"/>
              <a:t>as these cloud applications natively support Azure AD and Conditional Access.  </a:t>
            </a:r>
            <a:endParaRPr lang="en-US" dirty="0">
              <a:cs typeface="Calibri"/>
            </a:endParaRPr>
          </a:p>
          <a:p>
            <a:pPr marL="285750" indent="-285750">
              <a:buFont typeface="Arial"/>
              <a:buChar char="•"/>
              <a:defRPr/>
            </a:pPr>
            <a:r>
              <a:rPr lang="en-US" b="1" i="1" dirty="0"/>
              <a:t>3rd Party VPN and Remote Access Devices - </a:t>
            </a:r>
            <a:r>
              <a:rPr lang="en-US" dirty="0"/>
              <a:t>to rapidly increase security for remote access of your applications and network for remote and hybrid work </a:t>
            </a:r>
            <a:r>
              <a:rPr lang="en-US" dirty="0" err="1"/>
              <a:t>senarios</a:t>
            </a:r>
            <a:r>
              <a:rPr lang="en-US" dirty="0"/>
              <a:t>. This quickly adds sophisticated user and device risk validation authentication  which mitigates common password and device risks.  </a:t>
            </a:r>
            <a:br>
              <a:rPr lang="en-US" dirty="0">
                <a:cs typeface="+mn-lt"/>
              </a:rPr>
            </a:br>
            <a:r>
              <a:rPr lang="en-US" dirty="0"/>
              <a:t> Many vendors support Azure AD authentication including Cisco AnyConnect, Palo Alto Networks </a:t>
            </a:r>
            <a:r>
              <a:rPr lang="en-US" dirty="0" err="1"/>
              <a:t>GlobalProtect</a:t>
            </a:r>
            <a:r>
              <a:rPr lang="en-US" dirty="0"/>
              <a:t> and Captive Portal, F5, Fortinet FortiGate SSL VPN, Citrix NetScaler, </a:t>
            </a:r>
            <a:r>
              <a:rPr lang="en-US" dirty="0" err="1"/>
              <a:t>Zscaler</a:t>
            </a:r>
            <a:r>
              <a:rPr lang="en-US" dirty="0"/>
              <a:t> Private Access (ZPA), Azure VPN AAD, and more.  </a:t>
            </a:r>
            <a:br>
              <a:rPr lang="en-US" dirty="0">
                <a:cs typeface="+mn-lt"/>
              </a:rPr>
            </a:br>
            <a:r>
              <a:rPr lang="en-US" dirty="0"/>
              <a:t> For more information on these, see </a:t>
            </a:r>
            <a:r>
              <a:rPr lang="en-US" dirty="0">
                <a:hlinkClick r:id="rId7"/>
              </a:rPr>
              <a:t>https://docs.microsoft.com/azure/active-directory/saas-apps/tutorial-list</a:t>
            </a:r>
            <a:r>
              <a:rPr lang="en-US" dirty="0"/>
              <a:t> </a:t>
            </a:r>
            <a:endParaRPr lang="en-US" dirty="0">
              <a:cs typeface="Calibri"/>
            </a:endParaRPr>
          </a:p>
          <a:p>
            <a:pPr>
              <a:defRPr/>
            </a:pPr>
            <a:r>
              <a:rPr lang="en-US" dirty="0"/>
              <a:t>  </a:t>
            </a:r>
            <a:endParaRPr lang="en-US" dirty="0">
              <a:cs typeface="Calibri"/>
            </a:endParaRPr>
          </a:p>
          <a:p>
            <a:pPr>
              <a:defRPr/>
            </a:pPr>
            <a:r>
              <a:rPr lang="en-US" b="1" dirty="0"/>
              <a:t>CLICK 6 – Enable your Enterprise Estate</a:t>
            </a:r>
            <a:r>
              <a:rPr lang="en-US" dirty="0"/>
              <a:t>  </a:t>
            </a:r>
            <a:endParaRPr lang="en-US" dirty="0">
              <a:cs typeface="Calibri"/>
            </a:endParaRPr>
          </a:p>
          <a:p>
            <a:pPr>
              <a:defRPr/>
            </a:pPr>
            <a:r>
              <a:rPr lang="en-US" dirty="0"/>
              <a:t>  </a:t>
            </a:r>
            <a:endParaRPr lang="en-US" dirty="0">
              <a:cs typeface="Calibri"/>
            </a:endParaRPr>
          </a:p>
          <a:p>
            <a:pPr>
              <a:defRPr/>
            </a:pPr>
            <a:r>
              <a:rPr lang="en-US" dirty="0"/>
              <a:t>Next, we expand to your full estate of enterprise applications across cloud, mobile, and on-premises applications  </a:t>
            </a:r>
            <a:endParaRPr lang="en-US" dirty="0">
              <a:cs typeface="Calibri"/>
            </a:endParaRPr>
          </a:p>
          <a:p>
            <a:pPr>
              <a:defRPr/>
            </a:pPr>
            <a:r>
              <a:rPr lang="en-US" dirty="0"/>
              <a:t>  </a:t>
            </a:r>
            <a:endParaRPr lang="en-US" dirty="0">
              <a:cs typeface="Calibri"/>
            </a:endParaRPr>
          </a:p>
          <a:p>
            <a:pPr>
              <a:defRPr/>
            </a:pPr>
            <a:r>
              <a:rPr lang="en-US" b="1" dirty="0"/>
              <a:t>CLICK 7 – Legacy Applications and Session Monitoring</a:t>
            </a:r>
            <a:r>
              <a:rPr lang="en-US" dirty="0"/>
              <a:t>  </a:t>
            </a:r>
            <a:endParaRPr lang="en-US" dirty="0">
              <a:cs typeface="Calibri"/>
            </a:endParaRPr>
          </a:p>
          <a:p>
            <a:pPr>
              <a:defRPr/>
            </a:pPr>
            <a:r>
              <a:rPr lang="en-US" dirty="0"/>
              <a:t>  </a:t>
            </a:r>
            <a:endParaRPr lang="en-US" dirty="0">
              <a:cs typeface="Calibri"/>
            </a:endParaRPr>
          </a:p>
          <a:p>
            <a:pPr>
              <a:defRPr/>
            </a:pPr>
            <a:r>
              <a:rPr lang="en-US" b="1" dirty="0"/>
              <a:t>Azure AD App Proxy </a:t>
            </a:r>
            <a:r>
              <a:rPr lang="en-US" dirty="0"/>
              <a:t>provides the ability to publish legacy on-premises applications to take advantage of these strong assurances (and also simplify user experience) that can help you move Beyond VPN  </a:t>
            </a:r>
            <a:endParaRPr lang="en-US" dirty="0">
              <a:cs typeface="Calibri"/>
            </a:endParaRPr>
          </a:p>
          <a:p>
            <a:pPr>
              <a:defRPr/>
            </a:pPr>
            <a:r>
              <a:rPr lang="en-US" dirty="0"/>
              <a:t>  </a:t>
            </a:r>
            <a:endParaRPr lang="en-US" dirty="0">
              <a:cs typeface="Calibri"/>
            </a:endParaRPr>
          </a:p>
          <a:p>
            <a:pPr>
              <a:defRPr/>
            </a:pPr>
            <a:r>
              <a:rPr lang="nn-NO" b="1" dirty="0"/>
              <a:t>Microsoft Defender for Cloud Apps</a:t>
            </a:r>
            <a:r>
              <a:rPr lang="en-US" b="1" dirty="0"/>
              <a:t> (Conditional Access App Control) </a:t>
            </a:r>
            <a:r>
              <a:rPr lang="en-US" dirty="0"/>
              <a:t>also enables </a:t>
            </a:r>
            <a:r>
              <a:rPr lang="en-US" b="1" dirty="0"/>
              <a:t>Session Monitoring and Restrictions. </a:t>
            </a:r>
            <a:r>
              <a:rPr lang="en-US" dirty="0"/>
              <a:t>You can monitor sessions and restrict functionality with session policies based on signals from conditional access and other MDCA detections within the session including:  </a:t>
            </a:r>
            <a:endParaRPr lang="en-US" dirty="0">
              <a:cs typeface="Calibri"/>
            </a:endParaRPr>
          </a:p>
          <a:p>
            <a:pPr marL="285750" indent="-285750">
              <a:buFont typeface="Arial"/>
              <a:buChar char="•"/>
              <a:defRPr/>
            </a:pPr>
            <a:r>
              <a:rPr lang="en-US" dirty="0"/>
              <a:t>Prevent data exfiltration </a:t>
            </a:r>
            <a:endParaRPr lang="en-US" dirty="0">
              <a:cs typeface="Calibri"/>
            </a:endParaRPr>
          </a:p>
          <a:p>
            <a:pPr marL="285750" indent="-285750">
              <a:buFont typeface="Arial"/>
              <a:buChar char="•"/>
              <a:defRPr/>
            </a:pPr>
            <a:r>
              <a:rPr lang="en-US" dirty="0"/>
              <a:t>Protect on download </a:t>
            </a:r>
            <a:endParaRPr lang="en-US" dirty="0">
              <a:cs typeface="Calibri"/>
            </a:endParaRPr>
          </a:p>
          <a:p>
            <a:pPr marL="285750" indent="-285750">
              <a:buFont typeface="Arial"/>
              <a:buChar char="•"/>
              <a:defRPr/>
            </a:pPr>
            <a:r>
              <a:rPr lang="en-US" dirty="0"/>
              <a:t>Prevent upload of unlabeled files </a:t>
            </a:r>
            <a:endParaRPr lang="en-US" dirty="0">
              <a:cs typeface="Calibri"/>
            </a:endParaRPr>
          </a:p>
          <a:p>
            <a:pPr marL="285750" indent="-285750">
              <a:buFont typeface="Arial"/>
              <a:buChar char="•"/>
              <a:defRPr/>
            </a:pPr>
            <a:r>
              <a:rPr lang="en-US" dirty="0"/>
              <a:t>Monitor user sessions for compliance </a:t>
            </a:r>
            <a:endParaRPr lang="en-US" dirty="0">
              <a:cs typeface="Calibri"/>
            </a:endParaRPr>
          </a:p>
          <a:p>
            <a:pPr marL="285750" indent="-285750">
              <a:buFont typeface="Arial"/>
              <a:buChar char="•"/>
              <a:defRPr/>
            </a:pPr>
            <a:r>
              <a:rPr lang="en-US" dirty="0"/>
              <a:t>Block access </a:t>
            </a:r>
            <a:endParaRPr lang="en-US" dirty="0">
              <a:cs typeface="Calibri"/>
            </a:endParaRPr>
          </a:p>
          <a:p>
            <a:pPr marL="285750" indent="-285750">
              <a:buFont typeface="Arial"/>
              <a:buChar char="•"/>
              <a:defRPr/>
            </a:pPr>
            <a:r>
              <a:rPr lang="en-US" dirty="0"/>
              <a:t>Block custom activities </a:t>
            </a:r>
            <a:endParaRPr lang="en-US" dirty="0">
              <a:cs typeface="Calibri"/>
            </a:endParaRPr>
          </a:p>
          <a:p>
            <a:pPr>
              <a:defRPr/>
            </a:pPr>
            <a:r>
              <a:rPr lang="en-US" dirty="0"/>
              <a:t>For more information on MDCA CAAC, see </a:t>
            </a:r>
            <a:r>
              <a:rPr lang="en-US" dirty="0">
                <a:hlinkClick r:id="rId8"/>
              </a:rPr>
              <a:t>https://docs.microsoft.com/cloud-app-security/proxy-intro-aad</a:t>
            </a:r>
            <a:r>
              <a:rPr lang="en-US" dirty="0"/>
              <a:t>  </a:t>
            </a:r>
            <a:endParaRPr lang="en-US" dirty="0">
              <a:cs typeface="Calibri"/>
            </a:endParaRPr>
          </a:p>
          <a:p>
            <a:pPr>
              <a:defRPr/>
            </a:pPr>
            <a:r>
              <a:rPr lang="en-US" dirty="0"/>
              <a:t>  </a:t>
            </a:r>
            <a:endParaRPr lang="en-US" dirty="0">
              <a:cs typeface="Calibri"/>
            </a:endParaRPr>
          </a:p>
          <a:p>
            <a:pPr>
              <a:defRPr/>
            </a:pPr>
            <a:r>
              <a:rPr lang="en-US" b="1" u="sng" dirty="0"/>
              <a:t>Additional Information</a:t>
            </a:r>
            <a:r>
              <a:rPr lang="en-US" dirty="0"/>
              <a:t>  </a:t>
            </a:r>
            <a:endParaRPr lang="en-US" dirty="0">
              <a:cs typeface="Calibri"/>
            </a:endParaRPr>
          </a:p>
          <a:p>
            <a:pPr marL="285750" indent="-285750">
              <a:buFont typeface="Arial"/>
              <a:buChar char="•"/>
              <a:defRPr/>
            </a:pPr>
            <a:r>
              <a:rPr lang="en-US" b="1" dirty="0"/>
              <a:t>Lower Access </a:t>
            </a:r>
            <a:r>
              <a:rPr lang="en-US" dirty="0"/>
              <a:t>– You can restrict access to aspects of the application or data in it using native application features like this SharePoint site restriction on downloading, printing, or syncing files - </a:t>
            </a:r>
            <a:r>
              <a:rPr lang="en-US" dirty="0">
                <a:hlinkClick r:id="rId9"/>
              </a:rPr>
              <a:t>https://docs.microsoft.com/sharepoint/control-access-from-unmanaged-devices</a:t>
            </a:r>
            <a:r>
              <a:rPr lang="en-US" dirty="0"/>
              <a:t> </a:t>
            </a:r>
            <a:endParaRPr lang="en-US" dirty="0">
              <a:cs typeface="Calibri"/>
            </a:endParaRPr>
          </a:p>
          <a:p>
            <a:pPr>
              <a:defRPr/>
            </a:pP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75A10CA-C02B-42D6-938B-A2C2E4E047F4}"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490780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E6E6E6"/>
                </a:solidFill>
                <a:effectLst/>
                <a:latin typeface="Segoe UI" panose="020B0502040204020203" pitchFamily="34" charset="0"/>
              </a:rPr>
              <a:t>Application Proxy is a feature of Azure AD that enables users to access on-premises web applications from a remote client. Application Proxy includes both the Application Proxy service which runs in the cloud, and the Application Proxy connector which runs on an on-premises server. Azure AD, the Application Proxy service, and the Application Proxy connector work together to securely pass the user sign-on token from Azure AD to the web application.</a:t>
            </a:r>
          </a:p>
          <a:p>
            <a:pPr algn="l"/>
            <a:endParaRPr lang="en-US" b="0" i="0" dirty="0">
              <a:solidFill>
                <a:srgbClr val="E6E6E6"/>
              </a:solidFill>
              <a:effectLst/>
              <a:latin typeface="Segoe UI" panose="020B0502040204020203" pitchFamily="34" charset="0"/>
            </a:endParaRPr>
          </a:p>
          <a:p>
            <a:pPr algn="l"/>
            <a:r>
              <a:rPr lang="en-US" b="0" i="0" dirty="0">
                <a:solidFill>
                  <a:srgbClr val="E6E6E6"/>
                </a:solidFill>
                <a:effectLst/>
                <a:latin typeface="Segoe UI" panose="020B0502040204020203" pitchFamily="34" charset="0"/>
              </a:rPr>
              <a:t>Application Proxy works with:</a:t>
            </a:r>
          </a:p>
          <a:p>
            <a:pPr algn="l">
              <a:buFont typeface="Arial" panose="020B0604020202020204" pitchFamily="34" charset="0"/>
              <a:buChar char="•"/>
            </a:pPr>
            <a:r>
              <a:rPr lang="en-US" b="0" i="0" dirty="0">
                <a:solidFill>
                  <a:srgbClr val="E6E6E6"/>
                </a:solidFill>
                <a:effectLst/>
                <a:latin typeface="Segoe UI" panose="020B0502040204020203" pitchFamily="34" charset="0"/>
              </a:rPr>
              <a:t>Web applications that use </a:t>
            </a:r>
            <a:r>
              <a:rPr lang="en-US" b="0" i="0" u="none" strike="noStrike" dirty="0">
                <a:solidFill>
                  <a:srgbClr val="E6E6E6"/>
                </a:solidFill>
                <a:effectLst/>
                <a:latin typeface="Segoe UI" panose="020B0502040204020203" pitchFamily="34" charset="0"/>
                <a:hlinkClick r:id="rId3"/>
              </a:rPr>
              <a:t>Integrated Windows authentication</a:t>
            </a:r>
            <a:r>
              <a:rPr lang="en-US" b="0" i="0" dirty="0">
                <a:solidFill>
                  <a:srgbClr val="E6E6E6"/>
                </a:solidFill>
                <a:effectLst/>
                <a:latin typeface="Segoe UI" panose="020B0502040204020203" pitchFamily="34" charset="0"/>
              </a:rPr>
              <a:t> for authentication</a:t>
            </a:r>
          </a:p>
          <a:p>
            <a:pPr algn="l">
              <a:buFont typeface="Arial" panose="020B0604020202020204" pitchFamily="34" charset="0"/>
              <a:buChar char="•"/>
            </a:pPr>
            <a:r>
              <a:rPr lang="en-US" b="0" i="0" dirty="0">
                <a:solidFill>
                  <a:srgbClr val="E6E6E6"/>
                </a:solidFill>
                <a:effectLst/>
                <a:latin typeface="Segoe UI" panose="020B0502040204020203" pitchFamily="34" charset="0"/>
              </a:rPr>
              <a:t>Web applications that use form-based or </a:t>
            </a:r>
            <a:r>
              <a:rPr lang="en-US" b="0" i="0" u="none" strike="noStrike" dirty="0">
                <a:solidFill>
                  <a:srgbClr val="E6E6E6"/>
                </a:solidFill>
                <a:effectLst/>
                <a:latin typeface="Segoe UI" panose="020B0502040204020203" pitchFamily="34" charset="0"/>
                <a:hlinkClick r:id="rId4"/>
              </a:rPr>
              <a:t>header-based</a:t>
            </a:r>
            <a:r>
              <a:rPr lang="en-US" b="0" i="0" dirty="0">
                <a:solidFill>
                  <a:srgbClr val="E6E6E6"/>
                </a:solidFill>
                <a:effectLst/>
                <a:latin typeface="Segoe UI" panose="020B0502040204020203" pitchFamily="34" charset="0"/>
              </a:rPr>
              <a:t> access</a:t>
            </a:r>
          </a:p>
          <a:p>
            <a:pPr algn="l">
              <a:buFont typeface="Arial" panose="020B0604020202020204" pitchFamily="34" charset="0"/>
              <a:buChar char="•"/>
            </a:pPr>
            <a:r>
              <a:rPr lang="en-US" b="0" i="0" dirty="0">
                <a:solidFill>
                  <a:srgbClr val="E6E6E6"/>
                </a:solidFill>
                <a:effectLst/>
                <a:latin typeface="Segoe UI" panose="020B0502040204020203" pitchFamily="34" charset="0"/>
              </a:rPr>
              <a:t>Web APIs that you want to expose to rich applications on different devices</a:t>
            </a:r>
          </a:p>
          <a:p>
            <a:pPr algn="l">
              <a:buFont typeface="Arial" panose="020B0604020202020204" pitchFamily="34" charset="0"/>
              <a:buChar char="•"/>
            </a:pPr>
            <a:r>
              <a:rPr lang="en-US" b="0" i="0" dirty="0">
                <a:solidFill>
                  <a:srgbClr val="E6E6E6"/>
                </a:solidFill>
                <a:effectLst/>
                <a:latin typeface="Segoe UI" panose="020B0502040204020203" pitchFamily="34" charset="0"/>
              </a:rPr>
              <a:t>Applications hosted behind a </a:t>
            </a:r>
            <a:r>
              <a:rPr lang="en-US" b="0" i="0" u="none" strike="noStrike" dirty="0">
                <a:solidFill>
                  <a:srgbClr val="E6E6E6"/>
                </a:solidFill>
                <a:effectLst/>
                <a:latin typeface="Segoe UI" panose="020B0502040204020203" pitchFamily="34" charset="0"/>
                <a:hlinkClick r:id="rId5"/>
              </a:rPr>
              <a:t>Remote Desktop Gateway</a:t>
            </a:r>
            <a:endParaRPr lang="en-US" b="0" i="0" dirty="0">
              <a:solidFill>
                <a:srgbClr val="E6E6E6"/>
              </a:solidFill>
              <a:effectLst/>
              <a:latin typeface="Segoe UI" panose="020B0502040204020203" pitchFamily="34" charset="0"/>
            </a:endParaRPr>
          </a:p>
          <a:p>
            <a:pPr algn="l">
              <a:buFont typeface="Arial" panose="020B0604020202020204" pitchFamily="34" charset="0"/>
              <a:buChar char="•"/>
            </a:pPr>
            <a:r>
              <a:rPr lang="en-US" b="0" i="0" dirty="0">
                <a:solidFill>
                  <a:srgbClr val="E6E6E6"/>
                </a:solidFill>
                <a:effectLst/>
                <a:latin typeface="Segoe UI" panose="020B0502040204020203" pitchFamily="34" charset="0"/>
              </a:rPr>
              <a:t>Rich client apps that are integrated with the Microsoft Authentication Library (MSAL)</a:t>
            </a:r>
          </a:p>
          <a:p>
            <a:pPr algn="l"/>
            <a:endParaRPr lang="en-US" b="0" i="0" dirty="0">
              <a:solidFill>
                <a:srgbClr val="E6E6E6"/>
              </a:solidFill>
              <a:effectLst/>
              <a:latin typeface="Segoe UI" panose="020B0502040204020203" pitchFamily="34" charset="0"/>
            </a:endParaRPr>
          </a:p>
          <a:p>
            <a:pPr algn="l"/>
            <a:r>
              <a:rPr lang="en-US" b="0" i="0" dirty="0">
                <a:solidFill>
                  <a:srgbClr val="E6E6E6"/>
                </a:solidFill>
                <a:effectLst/>
                <a:latin typeface="Segoe UI" panose="020B0502040204020203" pitchFamily="34" charset="0"/>
              </a:rPr>
              <a:t>Application Proxy is recommended for giving remote users access to internal resources. Application Proxy replaces the need for a VPN or reverse proxy. It is not intended for internal users on the corporate network. These users who unnecessarily use Application Proxy can introduce unexpected and undesirable performance issues.</a:t>
            </a:r>
          </a:p>
          <a:p>
            <a:endParaRPr lang="en-US" dirty="0"/>
          </a:p>
          <a:p>
            <a:r>
              <a:rPr lang="en-US" b="0" i="0" dirty="0">
                <a:solidFill>
                  <a:srgbClr val="E6E6E6"/>
                </a:solidFill>
                <a:effectLst/>
                <a:latin typeface="Segoe UI" panose="020B0502040204020203" pitchFamily="34" charset="0"/>
              </a:rPr>
              <a:t>Like most Azure AD hybrid agents, the Application Proxy Connector doesn't require you to open inbound connections through your firewall. User traffic in step 3 terminates at the Application Proxy Service (in Azure AD). The Application Proxy Connector (on-premises) is responsible for the rest of the communication.</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3/27/2023 3:17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40</a:t>
            </a:fld>
            <a:endParaRPr lang="en-US"/>
          </a:p>
        </p:txBody>
      </p:sp>
    </p:spTree>
    <p:extLst>
      <p:ext uri="{BB962C8B-B14F-4D97-AF65-F5344CB8AC3E}">
        <p14:creationId xmlns:p14="http://schemas.microsoft.com/office/powerpoint/2010/main" val="9929525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3/27/2023 3:17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3182702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DE25042A-7F1D-F947-8AC5-1DC5194A3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a16="http://schemas.microsoft.com/office/drawing/2014/main" id="{B3E533C4-63B4-4D80-A6D4-96C578E308C4}"/>
              </a:ext>
            </a:extLst>
          </p:cNvPr>
          <p:cNvSpPr>
            <a:spLocks noGrp="1"/>
          </p:cNvSpPr>
          <p:nvPr>
            <p:ph type="body" idx="1"/>
          </p:nvPr>
        </p:nvSpPr>
        <p:spPr/>
        <p:txBody>
          <a:bodyPr/>
          <a:lstStyle/>
          <a:p>
            <a:pPr marL="0" indent="0">
              <a:buFont typeface="Arial" panose="020B0604020202020204" pitchFamily="34" charset="0"/>
              <a:buNone/>
            </a:pPr>
            <a:r>
              <a:rPr lang="en-US" sz="1600" b="0" dirty="0">
                <a:cs typeface="Segoe UI" panose="020B0502040204020203" pitchFamily="34" charset="0"/>
              </a:rPr>
              <a:t>Microsoft is one of the largest identity providers. </a:t>
            </a:r>
            <a:r>
              <a:rPr lang="en-US" sz="1600" dirty="0"/>
              <a:t>The scale of our solution is vast:</a:t>
            </a:r>
          </a:p>
          <a:p>
            <a:pPr marL="285750" indent="-285750">
              <a:buFont typeface="Arial" panose="020B0604020202020204" pitchFamily="34" charset="0"/>
              <a:buChar char="•"/>
            </a:pPr>
            <a:r>
              <a:rPr lang="en-US" sz="1600" dirty="0">
                <a:cs typeface="Segoe UI" panose="020B0502040204020203" pitchFamily="34" charset="0"/>
              </a:rPr>
              <a:t>Azure AD is a truly global identity service that operates at hyper-scale, with over 1.34 B identities</a:t>
            </a:r>
          </a:p>
          <a:p>
            <a:pPr marL="285750" indent="-285750">
              <a:buFont typeface="Arial" panose="020B0604020202020204" pitchFamily="34" charset="0"/>
              <a:buChar char="•"/>
            </a:pPr>
            <a:r>
              <a:rPr lang="en-US" sz="1600" dirty="0">
                <a:cs typeface="Segoe UI" panose="020B0502040204020203" pitchFamily="34" charset="0"/>
              </a:rPr>
              <a:t>Over 100 thousand organizations trust Azure AD, </a:t>
            </a:r>
            <a:r>
              <a:rPr lang="en-US" sz="1600" dirty="0">
                <a:solidFill>
                  <a:schemeClr val="tx1"/>
                </a:solidFill>
                <a:cs typeface="Segoe UI" panose="020B0502040204020203" pitchFamily="34" charset="0"/>
              </a:rPr>
              <a:t>i</a:t>
            </a:r>
            <a:r>
              <a:rPr lang="en-US" sz="1600" dirty="0">
                <a:solidFill>
                  <a:schemeClr val="tx1"/>
                </a:solidFill>
              </a:rPr>
              <a:t>ncluding 90 % of Fortune 500</a:t>
            </a:r>
            <a:endParaRPr lang="en-US" sz="1600" dirty="0">
              <a:cs typeface="Segoe UI" panose="020B0502040204020203" pitchFamily="34" charset="0"/>
            </a:endParaRPr>
          </a:p>
          <a:p>
            <a:pPr marL="285750" indent="-285750">
              <a:buFont typeface="Arial" panose="020B0604020202020204" pitchFamily="34" charset="0"/>
              <a:buChar char="•"/>
            </a:pPr>
            <a:r>
              <a:rPr lang="en-US" sz="1600" dirty="0">
                <a:cs typeface="Segoe UI" panose="020B0502040204020203" pitchFamily="34" charset="0"/>
              </a:rPr>
              <a:t>We manage over 250M Monthly active users, with an average of 30 billion daily authentication requests [For </a:t>
            </a:r>
            <a:r>
              <a:rPr lang="en-US" sz="1600" dirty="0"/>
              <a:t>comparison, Okta has about 8B authentications PER YEAR.] and 44M MAU connecting to 3</a:t>
            </a:r>
            <a:r>
              <a:rPr lang="en-US" sz="1600" baseline="30000" dirty="0"/>
              <a:t>rd</a:t>
            </a:r>
            <a:r>
              <a:rPr lang="en-US" sz="1600" dirty="0"/>
              <a:t> party apps</a:t>
            </a:r>
          </a:p>
        </p:txBody>
      </p:sp>
      <p:sp>
        <p:nvSpPr>
          <p:cNvPr id="9" name="Slide Image Placeholder 8">
            <a:extLst>
              <a:ext uri="{FF2B5EF4-FFF2-40B4-BE49-F238E27FC236}">
                <a16:creationId xmlns:a16="http://schemas.microsoft.com/office/drawing/2014/main" id="{F2E50A42-6F35-4D42-9724-17BC4E5B7A9D}"/>
              </a:ext>
            </a:extLst>
          </p:cNvPr>
          <p:cNvSpPr>
            <a:spLocks noGrp="1" noRot="1" noChangeAspect="1"/>
          </p:cNvSpPr>
          <p:nvPr>
            <p:ph type="sldImg"/>
          </p:nvPr>
        </p:nvSpPr>
        <p:spPr/>
      </p:sp>
    </p:spTree>
    <p:extLst>
      <p:ext uri="{BB962C8B-B14F-4D97-AF65-F5344CB8AC3E}">
        <p14:creationId xmlns:p14="http://schemas.microsoft.com/office/powerpoint/2010/main" val="1421586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3/27/2023 3:17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63651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Slide Number Placeholder 4"/>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A1D35670-C945-4486-BBE3-637B6194C892}"/>
              </a:ext>
            </a:extLst>
          </p:cNvPr>
          <p:cNvSpPr>
            <a:spLocks noGrp="1"/>
          </p:cNvSpPr>
          <p:nvPr>
            <p:ph type="body" idx="1"/>
          </p:nvPr>
        </p:nvSpPr>
        <p:spPr/>
        <p:txBody>
          <a:bodyPr/>
          <a:lstStyle/>
          <a:p>
            <a:pPr marL="0" indent="0" algn="l" rtl="0" fontAlgn="base">
              <a:buFont typeface="Arial" panose="020B0604020202020204" pitchFamily="34" charset="0"/>
              <a:buNone/>
            </a:pPr>
            <a:endParaRPr lang="en-US" dirty="0"/>
          </a:p>
        </p:txBody>
      </p:sp>
    </p:spTree>
    <p:extLst>
      <p:ext uri="{BB962C8B-B14F-4D97-AF65-F5344CB8AC3E}">
        <p14:creationId xmlns:p14="http://schemas.microsoft.com/office/powerpoint/2010/main" val="502740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60"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081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3/27/2023 3:17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B5493C6F-00D2-4FEA-8B6D-FC7E80E480B4}"/>
              </a:ext>
            </a:extLst>
          </p:cNvPr>
          <p:cNvSpPr>
            <a:spLocks noGrp="1"/>
          </p:cNvSpPr>
          <p:nvPr>
            <p:ph type="body" idx="1"/>
          </p:nvPr>
        </p:nvSpPr>
        <p:spPr/>
        <p:txBody>
          <a:bodyPr/>
          <a:lstStyle/>
          <a:p>
            <a:pPr marL="0" marR="0">
              <a:lnSpc>
                <a:spcPct val="107000"/>
              </a:lnSpc>
              <a:spcBef>
                <a:spcPts val="0"/>
              </a:spcBef>
              <a:spcAft>
                <a:spcPts val="800"/>
              </a:spcAft>
            </a:pPr>
            <a:endParaRPr lang="en-US" dirty="0"/>
          </a:p>
        </p:txBody>
      </p:sp>
    </p:spTree>
    <p:extLst>
      <p:ext uri="{BB962C8B-B14F-4D97-AF65-F5344CB8AC3E}">
        <p14:creationId xmlns:p14="http://schemas.microsoft.com/office/powerpoint/2010/main" val="2994784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4114800" cy="2314575"/>
          </a:xfrm>
        </p:spPr>
      </p:sp>
      <p:sp>
        <p:nvSpPr>
          <p:cNvPr id="3" name="Notes Placeholder 2"/>
          <p:cNvSpPr>
            <a:spLocks noGrp="1"/>
          </p:cNvSpPr>
          <p:nvPr>
            <p:ph type="body" idx="1"/>
          </p:nvPr>
        </p:nvSpPr>
        <p:spPr>
          <a:xfrm>
            <a:off x="342900" y="2771775"/>
            <a:ext cx="6172200" cy="3600450"/>
          </a:xfrm>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D531F-42C9-4D67-9080-B14D75B01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7659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3.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9.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34.jpe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3.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34.jpe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 Title">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9" name="Picture 8" descr="Icon&#10;&#10;Description automatically generated">
            <a:extLst>
              <a:ext uri="{FF2B5EF4-FFF2-40B4-BE49-F238E27FC236}">
                <a16:creationId xmlns:a16="http://schemas.microsoft.com/office/drawing/2014/main" id="{CB6D3FA3-C210-4270-964A-C6A0069D59E2}"/>
              </a:ext>
            </a:extLst>
          </p:cNvPr>
          <p:cNvPicPr>
            <a:picLocks noChangeAspect="1"/>
          </p:cNvPicPr>
          <p:nvPr userDrawn="1"/>
        </p:nvPicPr>
        <p:blipFill>
          <a:blip r:embed="rId3"/>
          <a:stretch>
            <a:fillRect/>
          </a:stretch>
        </p:blipFill>
        <p:spPr bwMode="invGray">
          <a:xfrm>
            <a:off x="4671100" y="0"/>
            <a:ext cx="7520900" cy="6858000"/>
          </a:xfrm>
          <a:prstGeom prst="rect">
            <a:avLst/>
          </a:prstGeom>
        </p:spPr>
      </p:pic>
    </p:spTree>
    <p:extLst>
      <p:ext uri="{BB962C8B-B14F-4D97-AF65-F5344CB8AC3E}">
        <p14:creationId xmlns:p14="http://schemas.microsoft.com/office/powerpoint/2010/main" val="24849717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quare photo placeholder Yellow">
    <p:bg>
      <p:bgPr>
        <a:solidFill>
          <a:srgbClr val="FFB9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a:extLst>
              <a:ext uri="{FF2B5EF4-FFF2-40B4-BE49-F238E27FC236}">
                <a16:creationId xmlns:a16="http://schemas.microsoft.com/office/drawing/2014/main" id="{2B7938B8-F298-4772-A6EC-8F59C02C0B8A}"/>
              </a:ext>
            </a:extLst>
          </p:cNvPr>
          <p:cNvPicPr>
            <a:picLocks noChangeAspect="1"/>
          </p:cNvPicPr>
          <p:nvPr userDrawn="1"/>
        </p:nvPicPr>
        <p:blipFill>
          <a:blip r:embed="rId2"/>
          <a:stretch>
            <a:fillRect/>
          </a:stretch>
        </p:blipFill>
        <p:spPr>
          <a:xfrm>
            <a:off x="581337" y="585788"/>
            <a:ext cx="2308796" cy="294587"/>
          </a:xfrm>
          <a:prstGeom prst="rect">
            <a:avLst/>
          </a:prstGeom>
        </p:spPr>
      </p:pic>
      <p:sp>
        <p:nvSpPr>
          <p:cNvPr id="7" name="Rectangle 6">
            <a:extLst>
              <a:ext uri="{FF2B5EF4-FFF2-40B4-BE49-F238E27FC236}">
                <a16:creationId xmlns:a16="http://schemas.microsoft.com/office/drawing/2014/main" id="{C9B633B0-40F9-4729-84DB-771120F5D70D}"/>
              </a:ext>
            </a:extLst>
          </p:cNvPr>
          <p:cNvSpPr/>
          <p:nvPr userDrawn="1"/>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E0F96359-EC4C-4CE6-BA65-F486272055DA}"/>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762149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quare photo placeholder Green">
    <p:bg>
      <p:bgPr>
        <a:solidFill>
          <a:srgbClr val="107C1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userDrawn="1"/>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343837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quare Photo placeholder Dk Blu">
    <p:bg>
      <p:bgPr>
        <a:solidFill>
          <a:srgbClr val="243A5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userDrawn="1"/>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781243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quare photo placeholder Dk Green">
    <p:bg>
      <p:bgPr>
        <a:solidFill>
          <a:srgbClr val="054B1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userDrawn="1"/>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788280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5215637" cy="553998"/>
          </a:xfrm>
        </p:spPr>
        <p:txBody>
          <a:bodyPr/>
          <a:lstStyle>
            <a:lvl1pPr>
              <a:defRPr/>
            </a:lvl1pPr>
          </a:lstStyle>
          <a:p>
            <a:r>
              <a:rPr lang="en-US"/>
              <a:t>Agenda</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614E108-2258-4959-A182-798030A0C286}"/>
              </a:ext>
            </a:extLst>
          </p:cNvPr>
          <p:cNvSpPr/>
          <p:nvPr userDrawn="1"/>
        </p:nvSpPr>
        <p:spPr bwMode="auto">
          <a:xfrm>
            <a:off x="6395722" y="0"/>
            <a:ext cx="5796278"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32" name="Group 31">
            <a:extLst>
              <a:ext uri="{FF2B5EF4-FFF2-40B4-BE49-F238E27FC236}">
                <a16:creationId xmlns:a16="http://schemas.microsoft.com/office/drawing/2014/main" id="{22E07E8F-16B4-4F77-8278-6A843F1B9F57}"/>
              </a:ext>
            </a:extLst>
          </p:cNvPr>
          <p:cNvGrpSpPr/>
          <p:nvPr userDrawn="1"/>
        </p:nvGrpSpPr>
        <p:grpSpPr>
          <a:xfrm rot="16200000">
            <a:off x="7643952" y="2603639"/>
            <a:ext cx="5424211" cy="3084509"/>
            <a:chOff x="6395721" y="4420906"/>
            <a:chExt cx="3250001" cy="1848132"/>
          </a:xfrm>
        </p:grpSpPr>
        <p:sp>
          <p:nvSpPr>
            <p:cNvPr id="27" name="Rectangle: Top Corners Rounded 26">
              <a:extLst>
                <a:ext uri="{FF2B5EF4-FFF2-40B4-BE49-F238E27FC236}">
                  <a16:creationId xmlns:a16="http://schemas.microsoft.com/office/drawing/2014/main" id="{B26B5DC7-3928-4E30-95C7-101CC42758F9}"/>
                </a:ext>
              </a:extLst>
            </p:cNvPr>
            <p:cNvSpPr/>
            <p:nvPr userDrawn="1"/>
          </p:nvSpPr>
          <p:spPr bwMode="auto">
            <a:xfrm rot="5400000">
              <a:off x="6879140" y="3937487"/>
              <a:ext cx="501648" cy="1468485"/>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5" name="Oval 24">
              <a:extLst>
                <a:ext uri="{FF2B5EF4-FFF2-40B4-BE49-F238E27FC236}">
                  <a16:creationId xmlns:a16="http://schemas.microsoft.com/office/drawing/2014/main" id="{6F2E0A55-6A95-45A9-9988-FD4377975EAD}"/>
                </a:ext>
              </a:extLst>
            </p:cNvPr>
            <p:cNvSpPr/>
            <p:nvPr userDrawn="1"/>
          </p:nvSpPr>
          <p:spPr bwMode="auto">
            <a:xfrm>
              <a:off x="7407431" y="4471065"/>
              <a:ext cx="401326" cy="40132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Rectangle: Top Corners Rounded 27">
              <a:extLst>
                <a:ext uri="{FF2B5EF4-FFF2-40B4-BE49-F238E27FC236}">
                  <a16:creationId xmlns:a16="http://schemas.microsoft.com/office/drawing/2014/main" id="{EA3F14D9-33C3-411A-8D84-8E8E15E9381B}"/>
                </a:ext>
              </a:extLst>
            </p:cNvPr>
            <p:cNvSpPr/>
            <p:nvPr userDrawn="1"/>
          </p:nvSpPr>
          <p:spPr bwMode="auto">
            <a:xfrm rot="5400000">
              <a:off x="7246261" y="4243608"/>
              <a:ext cx="501648" cy="2202728"/>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9" name="Oval 28">
              <a:extLst>
                <a:ext uri="{FF2B5EF4-FFF2-40B4-BE49-F238E27FC236}">
                  <a16:creationId xmlns:a16="http://schemas.microsoft.com/office/drawing/2014/main" id="{4A285CB0-5ABD-4C59-98FE-F25F8026D321}"/>
                </a:ext>
              </a:extLst>
            </p:cNvPr>
            <p:cNvSpPr/>
            <p:nvPr userDrawn="1"/>
          </p:nvSpPr>
          <p:spPr bwMode="auto">
            <a:xfrm>
              <a:off x="8141673" y="5144307"/>
              <a:ext cx="401326" cy="401326"/>
            </a:xfrm>
            <a:prstGeom prst="ellipse">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Rectangle: Top Corners Rounded 29">
              <a:extLst>
                <a:ext uri="{FF2B5EF4-FFF2-40B4-BE49-F238E27FC236}">
                  <a16:creationId xmlns:a16="http://schemas.microsoft.com/office/drawing/2014/main" id="{6EC31BC0-C04D-4163-9ECB-371CBCE34ADB}"/>
                </a:ext>
              </a:extLst>
            </p:cNvPr>
            <p:cNvSpPr/>
            <p:nvPr userDrawn="1"/>
          </p:nvSpPr>
          <p:spPr bwMode="auto">
            <a:xfrm rot="5400000">
              <a:off x="7769898" y="4393213"/>
              <a:ext cx="501648" cy="3250001"/>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1" name="Oval 30">
              <a:extLst>
                <a:ext uri="{FF2B5EF4-FFF2-40B4-BE49-F238E27FC236}">
                  <a16:creationId xmlns:a16="http://schemas.microsoft.com/office/drawing/2014/main" id="{E691BBA6-17F1-4715-BBD9-9570E0AF6EBF}"/>
                </a:ext>
              </a:extLst>
            </p:cNvPr>
            <p:cNvSpPr/>
            <p:nvPr userDrawn="1"/>
          </p:nvSpPr>
          <p:spPr bwMode="auto">
            <a:xfrm>
              <a:off x="9188946" y="5817549"/>
              <a:ext cx="401326" cy="401326"/>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10852633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2192000" cy="12089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bg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CCF4131-8CCF-4171-B985-EAF865CC55EF}"/>
              </a:ext>
            </a:extLst>
          </p:cNvPr>
          <p:cNvGrpSpPr/>
          <p:nvPr userDrawn="1"/>
        </p:nvGrpSpPr>
        <p:grpSpPr>
          <a:xfrm>
            <a:off x="10798157" y="457199"/>
            <a:ext cx="1100156" cy="564349"/>
            <a:chOff x="9946913" y="171645"/>
            <a:chExt cx="1656824" cy="849904"/>
          </a:xfrm>
        </p:grpSpPr>
        <p:sp>
          <p:nvSpPr>
            <p:cNvPr id="6" name="Graphic 4">
              <a:extLst>
                <a:ext uri="{FF2B5EF4-FFF2-40B4-BE49-F238E27FC236}">
                  <a16:creationId xmlns:a16="http://schemas.microsoft.com/office/drawing/2014/main" id="{494D7464-294F-4164-ACF7-0EDEA0812105}"/>
                </a:ext>
              </a:extLst>
            </p:cNvPr>
            <p:cNvSpPr/>
            <p:nvPr/>
          </p:nvSpPr>
          <p:spPr>
            <a:xfrm>
              <a:off x="994691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8773D37F-9426-48AF-9E30-19EA4A3E4F07}"/>
                </a:ext>
              </a:extLst>
            </p:cNvPr>
            <p:cNvSpPr/>
            <p:nvPr userDrawn="1"/>
          </p:nvSpPr>
          <p:spPr>
            <a:xfrm>
              <a:off x="10689786" y="171645"/>
              <a:ext cx="521445"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6" name="Graphic 4">
              <a:extLst>
                <a:ext uri="{FF2B5EF4-FFF2-40B4-BE49-F238E27FC236}">
                  <a16:creationId xmlns:a16="http://schemas.microsoft.com/office/drawing/2014/main" id="{26D5F151-C3B9-4DC3-A552-E8B16BA82E44}"/>
                </a:ext>
              </a:extLst>
            </p:cNvPr>
            <p:cNvSpPr/>
            <p:nvPr userDrawn="1"/>
          </p:nvSpPr>
          <p:spPr>
            <a:xfrm>
              <a:off x="1108229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49216324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rehensiveness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10" name="Graphic 9">
            <a:extLst>
              <a:ext uri="{FF2B5EF4-FFF2-40B4-BE49-F238E27FC236}">
                <a16:creationId xmlns:a16="http://schemas.microsoft.com/office/drawing/2014/main" id="{4586D2A5-469B-42D5-B926-C4EE6716E87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38892969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5701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7088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691834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8816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5189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userDrawn="1">
          <p15:clr>
            <a:srgbClr val="5ACBF0"/>
          </p15:clr>
        </p15:guide>
        <p15:guide id="7" pos="1795" userDrawn="1">
          <p15:clr>
            <a:srgbClr val="5ACBF0"/>
          </p15:clr>
        </p15:guide>
        <p15:guide id="8" pos="3035" userDrawn="1">
          <p15:clr>
            <a:srgbClr val="5ACBF0"/>
          </p15:clr>
        </p15:guide>
        <p15:guide id="9" pos="3221" userDrawn="1">
          <p15:clr>
            <a:srgbClr val="5ACBF0"/>
          </p15:clr>
        </p15:guide>
        <p15:guide id="10" pos="4461" userDrawn="1">
          <p15:clr>
            <a:srgbClr val="5ACBF0"/>
          </p15:clr>
        </p15:guide>
        <p15:guide id="11" pos="5890" userDrawn="1">
          <p15:clr>
            <a:srgbClr val="5ACBF0"/>
          </p15:clr>
        </p15:guide>
        <p15:guide id="12" orient="horz" pos="1436">
          <p15:clr>
            <a:srgbClr val="5ACBF0"/>
          </p15:clr>
        </p15:guide>
        <p15:guide id="13" pos="4646" userDrawn="1">
          <p15:clr>
            <a:srgbClr val="5ACBF0"/>
          </p15:clr>
        </p15:guide>
        <p15:guide id="14" pos="6072"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13384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userDrawn="1">
          <p15:clr>
            <a:srgbClr val="5ACBF0"/>
          </p15:clr>
        </p15:guide>
        <p15:guide id="34" pos="3336"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userDrawn="1">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pos="3840" userDrawn="1">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F7A52431-DCFD-473D-980B-E667BAC2F19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11717286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userDrawn="1">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userDrawn="1">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userDrawn="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mplicity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3" name="Graphic 2">
            <a:extLst>
              <a:ext uri="{FF2B5EF4-FFF2-40B4-BE49-F238E27FC236}">
                <a16:creationId xmlns:a16="http://schemas.microsoft.com/office/drawing/2014/main" id="{AAD66E76-E933-412A-9841-907EA784333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invGray">
          <a:xfrm>
            <a:off x="6731000" y="0"/>
            <a:ext cx="5461000" cy="6858000"/>
          </a:xfrm>
          <a:prstGeom prst="rect">
            <a:avLst/>
          </a:prstGeom>
        </p:spPr>
      </p:pic>
    </p:spTree>
    <p:extLst>
      <p:ext uri="{BB962C8B-B14F-4D97-AF65-F5344CB8AC3E}">
        <p14:creationId xmlns:p14="http://schemas.microsoft.com/office/powerpoint/2010/main" val="2152574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4772569"/>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4" orient="horz" pos="3209" userDrawn="1">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userDrawn="1">
          <p15:clr>
            <a:srgbClr val="5ACBF0"/>
          </p15:clr>
        </p15:guide>
        <p15:guide id="15" pos="3451" userDrawn="1">
          <p15:clr>
            <a:srgbClr val="5ACBF0"/>
          </p15:clr>
        </p15:guide>
        <p15:guide id="16" pos="4229" userDrawn="1">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2817732"/>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userDrawn="1">
          <p15:clr>
            <a:srgbClr val="5ACBF0"/>
          </p15:clr>
        </p15:guide>
        <p15:guide id="15" pos="2168" userDrawn="1">
          <p15:clr>
            <a:srgbClr val="5ACBF0"/>
          </p15:clr>
        </p15:guide>
        <p15:guide id="16" pos="2944" userDrawn="1">
          <p15:clr>
            <a:srgbClr val="5ACBF0"/>
          </p15:clr>
        </p15:guide>
        <p15:guide id="17" pos="4738" userDrawn="1">
          <p15:clr>
            <a:srgbClr val="5ACBF0"/>
          </p15:clr>
        </p15:guide>
        <p15:guide id="18" pos="5514" userDrawn="1">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299928"/>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userDrawn="1">
          <p15:clr>
            <a:srgbClr val="5ACBF0"/>
          </p15:clr>
        </p15:guide>
        <p15:guide id="16" pos="1524" userDrawn="1">
          <p15:clr>
            <a:srgbClr val="5ACBF0"/>
          </p15:clr>
        </p15:guide>
        <p15:guide id="17" pos="2298" userDrawn="1">
          <p15:clr>
            <a:srgbClr val="5ACBF0"/>
          </p15:clr>
        </p15:guide>
        <p15:guide id="18" pos="3450" userDrawn="1">
          <p15:clr>
            <a:srgbClr val="5ACBF0"/>
          </p15:clr>
        </p15:guide>
        <p15:guide id="19" pos="4230" userDrawn="1">
          <p15:clr>
            <a:srgbClr val="5ACBF0"/>
          </p15:clr>
        </p15:guide>
        <p15:guide id="20" pos="5380" userDrawn="1">
          <p15:clr>
            <a:srgbClr val="5ACBF0"/>
          </p15:clr>
        </p15:guide>
        <p15:guide id="21" pos="6156" userDrawn="1">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59039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16026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userDrawn="1">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75316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46468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userDrawn="1">
          <p15:clr>
            <a:srgbClr val="5ACBF0"/>
          </p15:clr>
        </p15:guide>
        <p15:guide id="3" pos="6216" userDrawn="1">
          <p15:clr>
            <a:srgbClr val="5ACBF0"/>
          </p15:clr>
        </p15:guide>
        <p15:guide id="5" pos="5850" userDrawn="1">
          <p15:clr>
            <a:srgbClr val="5ACBF0"/>
          </p15:clr>
        </p15:guide>
        <p15:guide id="7" pos="4392" userDrawn="1">
          <p15:clr>
            <a:srgbClr val="5ACBF0"/>
          </p15:clr>
        </p15:guide>
        <p15:guide id="8" pos="3292" userDrawn="1">
          <p15:clr>
            <a:srgbClr val="5ACBF0"/>
          </p15:clr>
        </p15:guide>
        <p15:guide id="10" pos="2926">
          <p15:clr>
            <a:srgbClr val="5ACBF0"/>
          </p15:clr>
        </p15:guide>
        <p15:guide id="11" pos="4754" userDrawn="1">
          <p15:clr>
            <a:srgbClr val="5ACBF0"/>
          </p15:clr>
        </p15:guide>
        <p15:guide id="13" pos="1464" userDrawn="1">
          <p15:clr>
            <a:srgbClr val="5ACBF0"/>
          </p15:clr>
        </p15:guide>
        <p15:guide id="14" orient="horz" pos="1440">
          <p15:clr>
            <a:srgbClr val="5ACBF0"/>
          </p15:clr>
        </p15:guide>
        <p15:guide id="15" pos="1830" userDrawn="1">
          <p15:clr>
            <a:srgbClr val="5ACBF0"/>
          </p15:clr>
        </p15:guide>
        <p15:guide id="16" orient="horz" pos="2533"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69616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96400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0080298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urity 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2240"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224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10" name="Graphic 9">
            <a:extLst>
              <a:ext uri="{FF2B5EF4-FFF2-40B4-BE49-F238E27FC236}">
                <a16:creationId xmlns:a16="http://schemas.microsoft.com/office/drawing/2014/main" id="{0D5D4CBA-07EB-4CCF-BEB7-6F3185DCC67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7207338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2438410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785341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5668527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063983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509513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39836622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yellow">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DD6A131B-0EEE-4C13-90D1-99AA5B3DC4E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84200" y="1201415"/>
            <a:ext cx="2062492" cy="1842493"/>
          </a:xfrm>
          <a:prstGeom prst="rect">
            <a:avLst/>
          </a:prstGeom>
        </p:spPr>
      </p:pic>
    </p:spTree>
    <p:extLst>
      <p:ext uri="{BB962C8B-B14F-4D97-AF65-F5344CB8AC3E}">
        <p14:creationId xmlns:p14="http://schemas.microsoft.com/office/powerpoint/2010/main" val="38095541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15868778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mo slid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2">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9" name="Graphic 18">
            <a:extLst>
              <a:ext uri="{FF2B5EF4-FFF2-40B4-BE49-F238E27FC236}">
                <a16:creationId xmlns:a16="http://schemas.microsoft.com/office/drawing/2014/main" id="{3FBDEDB6-A84F-40BC-B54B-238AED6B041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4393915" y="0"/>
            <a:ext cx="7798085" cy="6858000"/>
          </a:xfrm>
          <a:prstGeom prst="rect">
            <a:avLst/>
          </a:prstGeom>
        </p:spPr>
      </p:pic>
      <p:sp>
        <p:nvSpPr>
          <p:cNvPr id="25" name="Freeform: Shape 24">
            <a:extLst>
              <a:ext uri="{FF2B5EF4-FFF2-40B4-BE49-F238E27FC236}">
                <a16:creationId xmlns:a16="http://schemas.microsoft.com/office/drawing/2014/main" id="{72B44542-6FEA-4633-9FA4-2E7E2381276D}"/>
              </a:ext>
            </a:extLst>
          </p:cNvPr>
          <p:cNvSpPr/>
          <p:nvPr userDrawn="1"/>
        </p:nvSpPr>
        <p:spPr bwMode="auto">
          <a:xfrm rot="17674506">
            <a:off x="10794396" y="4611776"/>
            <a:ext cx="635802" cy="2665253"/>
          </a:xfrm>
          <a:custGeom>
            <a:avLst/>
            <a:gdLst>
              <a:gd name="connsiteX0" fmla="*/ 610820 w 635802"/>
              <a:gd name="connsiteY0" fmla="*/ 194160 h 2665253"/>
              <a:gd name="connsiteX1" fmla="*/ 635802 w 635802"/>
              <a:gd name="connsiteY1" fmla="*/ 317901 h 2665253"/>
              <a:gd name="connsiteX2" fmla="*/ 635802 w 635802"/>
              <a:gd name="connsiteY2" fmla="*/ 2374494 h 2665253"/>
              <a:gd name="connsiteX3" fmla="*/ 0 w 635802"/>
              <a:gd name="connsiteY3" fmla="*/ 2665253 h 2665253"/>
              <a:gd name="connsiteX4" fmla="*/ 0 w 635802"/>
              <a:gd name="connsiteY4" fmla="*/ 317901 h 2665253"/>
              <a:gd name="connsiteX5" fmla="*/ 317901 w 635802"/>
              <a:gd name="connsiteY5" fmla="*/ 0 h 2665253"/>
              <a:gd name="connsiteX6" fmla="*/ 610820 w 635802"/>
              <a:gd name="connsiteY6" fmla="*/ 194160 h 266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802" h="2665253">
                <a:moveTo>
                  <a:pt x="610820" y="194160"/>
                </a:moveTo>
                <a:cubicBezTo>
                  <a:pt x="626906" y="232193"/>
                  <a:pt x="635802" y="274008"/>
                  <a:pt x="635802" y="317901"/>
                </a:cubicBezTo>
                <a:lnTo>
                  <a:pt x="635802" y="2374494"/>
                </a:lnTo>
                <a:lnTo>
                  <a:pt x="0" y="2665253"/>
                </a:lnTo>
                <a:lnTo>
                  <a:pt x="0" y="317901"/>
                </a:lnTo>
                <a:cubicBezTo>
                  <a:pt x="-1" y="142329"/>
                  <a:pt x="142328" y="0"/>
                  <a:pt x="317901" y="0"/>
                </a:cubicBezTo>
                <a:cubicBezTo>
                  <a:pt x="449580" y="0"/>
                  <a:pt x="562559" y="80060"/>
                  <a:pt x="610820" y="194160"/>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 name="Freeform: Shape 20">
            <a:extLst>
              <a:ext uri="{FF2B5EF4-FFF2-40B4-BE49-F238E27FC236}">
                <a16:creationId xmlns:a16="http://schemas.microsoft.com/office/drawing/2014/main" id="{F3335884-C023-4224-A943-917B878BC8D4}"/>
              </a:ext>
            </a:extLst>
          </p:cNvPr>
          <p:cNvSpPr/>
          <p:nvPr userDrawn="1"/>
        </p:nvSpPr>
        <p:spPr bwMode="auto">
          <a:xfrm>
            <a:off x="4410930" y="0"/>
            <a:ext cx="3165243" cy="1270495"/>
          </a:xfrm>
          <a:custGeom>
            <a:avLst/>
            <a:gdLst>
              <a:gd name="connsiteX0" fmla="*/ 0 w 3165243"/>
              <a:gd name="connsiteY0" fmla="*/ 0 h 1270495"/>
              <a:gd name="connsiteX1" fmla="*/ 1528791 w 3165243"/>
              <a:gd name="connsiteY1" fmla="*/ 0 h 1270495"/>
              <a:gd name="connsiteX2" fmla="*/ 2979476 w 3165243"/>
              <a:gd name="connsiteY2" fmla="*/ 663413 h 1270495"/>
              <a:gd name="connsiteX3" fmla="*/ 3136370 w 3165243"/>
              <a:gd name="connsiteY3" fmla="*/ 1084728 h 1270495"/>
              <a:gd name="connsiteX4" fmla="*/ 2715055 w 3165243"/>
              <a:gd name="connsiteY4" fmla="*/ 1241622 h 1270495"/>
              <a:gd name="connsiteX5" fmla="*/ 0 w 3165243"/>
              <a:gd name="connsiteY5" fmla="*/ 0 h 12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243" h="1270495">
                <a:moveTo>
                  <a:pt x="0" y="0"/>
                </a:moveTo>
                <a:lnTo>
                  <a:pt x="1528791" y="0"/>
                </a:lnTo>
                <a:lnTo>
                  <a:pt x="2979476" y="663413"/>
                </a:lnTo>
                <a:cubicBezTo>
                  <a:pt x="3139144" y="736431"/>
                  <a:pt x="3209388" y="925060"/>
                  <a:pt x="3136370" y="1084728"/>
                </a:cubicBezTo>
                <a:cubicBezTo>
                  <a:pt x="3063352" y="1244396"/>
                  <a:pt x="2874723" y="1314640"/>
                  <a:pt x="2715055" y="1241622"/>
                </a:cubicBez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56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mo slid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5722500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Demo slide Dk 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9545712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Demo slide Dk Green">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0714147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Section Title 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658842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Section Title blue">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73031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0985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Section Title Dk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284402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Section Title Dk Green">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905195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dentity and Access Management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E8C58369-026C-4974-B869-BE8D4ADCB870}"/>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18"/>
          <a:stretch/>
        </p:blipFill>
        <p:spPr bwMode="invGray">
          <a:xfrm>
            <a:off x="7076792" y="0"/>
            <a:ext cx="5115208" cy="6858000"/>
          </a:xfrm>
          <a:prstGeom prst="rect">
            <a:avLst/>
          </a:prstGeom>
        </p:spPr>
      </p:pic>
    </p:spTree>
    <p:extLst>
      <p:ext uri="{BB962C8B-B14F-4D97-AF65-F5344CB8AC3E}">
        <p14:creationId xmlns:p14="http://schemas.microsoft.com/office/powerpoint/2010/main" val="6565782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 Threat detec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1B2F99-8E84-6040-8D67-9859BF2580C4}"/>
              </a:ext>
            </a:extLst>
          </p:cNvPr>
          <p:cNvSpPr/>
          <p:nvPr userDrawn="1"/>
        </p:nvSpPr>
        <p:spPr bwMode="auto">
          <a:xfrm>
            <a:off x="5270500" y="0"/>
            <a:ext cx="6921500"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a:extLst>
              <a:ext uri="{FF2B5EF4-FFF2-40B4-BE49-F238E27FC236}">
                <a16:creationId xmlns:a16="http://schemas.microsoft.com/office/drawing/2014/main" id="{57AA630A-F1CE-3240-9874-C76F0B95FC3C}"/>
              </a:ext>
            </a:extLst>
          </p:cNvPr>
          <p:cNvPicPr>
            <a:picLocks noChangeAspect="1"/>
          </p:cNvPicPr>
          <p:nvPr userDrawn="1"/>
        </p:nvPicPr>
        <p:blipFill>
          <a:blip r:embed="rId2"/>
          <a:stretch>
            <a:fillRect/>
          </a:stretch>
        </p:blipFill>
        <p:spPr>
          <a:xfrm>
            <a:off x="6197533" y="1064712"/>
            <a:ext cx="5024048" cy="4379659"/>
          </a:xfrm>
          <a:prstGeom prst="rect">
            <a:avLst/>
          </a:prstGeom>
        </p:spPr>
      </p:pic>
    </p:spTree>
    <p:extLst>
      <p:ext uri="{BB962C8B-B14F-4D97-AF65-F5344CB8AC3E}">
        <p14:creationId xmlns:p14="http://schemas.microsoft.com/office/powerpoint/2010/main" val="394269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 Comprehensive secur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5634B7-7348-3D4C-884C-574DBB5ACD92}"/>
              </a:ext>
            </a:extLst>
          </p:cNvPr>
          <p:cNvSpPr/>
          <p:nvPr userDrawn="1"/>
        </p:nvSpPr>
        <p:spPr bwMode="auto">
          <a:xfrm>
            <a:off x="5270500" y="0"/>
            <a:ext cx="6921500" cy="68580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44097A09-7943-5649-B860-0C242F6430E1}"/>
              </a:ext>
            </a:extLst>
          </p:cNvPr>
          <p:cNvPicPr>
            <a:picLocks noChangeAspect="1"/>
          </p:cNvPicPr>
          <p:nvPr userDrawn="1"/>
        </p:nvPicPr>
        <p:blipFill rotWithShape="1">
          <a:blip r:embed="rId2"/>
          <a:srcRect l="12404" r="9346"/>
          <a:stretch/>
        </p:blipFill>
        <p:spPr>
          <a:xfrm>
            <a:off x="5270501" y="1315232"/>
            <a:ext cx="6921500" cy="4238669"/>
          </a:xfrm>
          <a:prstGeom prst="rect">
            <a:avLst/>
          </a:prstGeom>
        </p:spPr>
      </p:pic>
    </p:spTree>
    <p:extLst>
      <p:ext uri="{BB962C8B-B14F-4D97-AF65-F5344CB8AC3E}">
        <p14:creationId xmlns:p14="http://schemas.microsoft.com/office/powerpoint/2010/main" val="1381004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 End-to-end security visi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E5BB7F-3132-5D4C-AB53-07BD308F7C71}"/>
              </a:ext>
            </a:extLst>
          </p:cNvPr>
          <p:cNvSpPr/>
          <p:nvPr userDrawn="1"/>
        </p:nvSpPr>
        <p:spPr bwMode="auto">
          <a:xfrm>
            <a:off x="5270500" y="0"/>
            <a:ext cx="6921500" cy="6858000"/>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8" name="Picture 7">
            <a:extLst>
              <a:ext uri="{FF2B5EF4-FFF2-40B4-BE49-F238E27FC236}">
                <a16:creationId xmlns:a16="http://schemas.microsoft.com/office/drawing/2014/main" id="{1AC60BDD-CABB-8B4F-BFDB-1AAA8A20164C}"/>
              </a:ext>
            </a:extLst>
          </p:cNvPr>
          <p:cNvPicPr>
            <a:picLocks noChangeAspect="1"/>
          </p:cNvPicPr>
          <p:nvPr userDrawn="1"/>
        </p:nvPicPr>
        <p:blipFill rotWithShape="1">
          <a:blip r:embed="rId2"/>
          <a:srcRect l="8828" r="8209"/>
          <a:stretch/>
        </p:blipFill>
        <p:spPr>
          <a:xfrm>
            <a:off x="5270500" y="2322164"/>
            <a:ext cx="6921500" cy="2294285"/>
          </a:xfrm>
          <a:prstGeom prst="rect">
            <a:avLst/>
          </a:prstGeom>
        </p:spPr>
      </p:pic>
    </p:spTree>
    <p:extLst>
      <p:ext uri="{BB962C8B-B14F-4D97-AF65-F5344CB8AC3E}">
        <p14:creationId xmlns:p14="http://schemas.microsoft.com/office/powerpoint/2010/main" val="13280826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 Risk managem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46BD20-84B7-474B-8759-CD81E4655A25}"/>
              </a:ext>
            </a:extLst>
          </p:cNvPr>
          <p:cNvSpPr/>
          <p:nvPr userDrawn="1"/>
        </p:nvSpPr>
        <p:spPr bwMode="auto">
          <a:xfrm>
            <a:off x="5270500" y="0"/>
            <a:ext cx="6921500" cy="68580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10" name="Picture 9">
            <a:extLst>
              <a:ext uri="{FF2B5EF4-FFF2-40B4-BE49-F238E27FC236}">
                <a16:creationId xmlns:a16="http://schemas.microsoft.com/office/drawing/2014/main" id="{B1DAC3B3-181F-5149-B531-D73282A25D15}"/>
              </a:ext>
            </a:extLst>
          </p:cNvPr>
          <p:cNvPicPr>
            <a:picLocks noChangeAspect="1"/>
          </p:cNvPicPr>
          <p:nvPr userDrawn="1"/>
        </p:nvPicPr>
        <p:blipFill rotWithShape="1">
          <a:blip r:embed="rId2"/>
          <a:srcRect l="7666" t="4539" r="7270" b="6936"/>
          <a:stretch/>
        </p:blipFill>
        <p:spPr>
          <a:xfrm>
            <a:off x="5270499" y="-1"/>
            <a:ext cx="6921501" cy="6858001"/>
          </a:xfrm>
          <a:prstGeom prst="rect">
            <a:avLst/>
          </a:prstGeom>
        </p:spPr>
      </p:pic>
    </p:spTree>
    <p:extLst>
      <p:ext uri="{BB962C8B-B14F-4D97-AF65-F5344CB8AC3E}">
        <p14:creationId xmlns:p14="http://schemas.microsoft.com/office/powerpoint/2010/main" val="2546842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 Secure ident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C11EAE-3A22-E84A-8BC8-11A0D824AB2E}"/>
              </a:ext>
            </a:extLst>
          </p:cNvPr>
          <p:cNvSpPr/>
          <p:nvPr userDrawn="1"/>
        </p:nvSpPr>
        <p:spPr bwMode="auto">
          <a:xfrm>
            <a:off x="5270500" y="0"/>
            <a:ext cx="6921500" cy="6858000"/>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F1130DED-49F2-7F4A-A1D8-D5BEF2F4F110}"/>
              </a:ext>
            </a:extLst>
          </p:cNvPr>
          <p:cNvPicPr>
            <a:picLocks noChangeAspect="1"/>
          </p:cNvPicPr>
          <p:nvPr userDrawn="1"/>
        </p:nvPicPr>
        <p:blipFill>
          <a:blip r:embed="rId2"/>
          <a:stretch>
            <a:fillRect/>
          </a:stretch>
        </p:blipFill>
        <p:spPr>
          <a:xfrm>
            <a:off x="5692066" y="901699"/>
            <a:ext cx="6245934" cy="4735013"/>
          </a:xfrm>
          <a:prstGeom prst="rect">
            <a:avLst/>
          </a:prstGeom>
        </p:spPr>
      </p:pic>
    </p:spTree>
    <p:extLst>
      <p:ext uri="{BB962C8B-B14F-4D97-AF65-F5344CB8AC3E}">
        <p14:creationId xmlns:p14="http://schemas.microsoft.com/office/powerpoint/2010/main" val="21505917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 Risk mitiga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0D265D-AA9F-1B4D-9271-7954CC4C5428}"/>
              </a:ext>
            </a:extLst>
          </p:cNvPr>
          <p:cNvSpPr/>
          <p:nvPr userDrawn="1"/>
        </p:nvSpPr>
        <p:spPr bwMode="auto">
          <a:xfrm>
            <a:off x="5270500" y="0"/>
            <a:ext cx="6921500" cy="6858000"/>
          </a:xfrm>
          <a:prstGeom prst="rect">
            <a:avLst/>
          </a:prstGeom>
          <a:solidFill>
            <a:srgbClr val="05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7" name="Graphic 6">
            <a:extLst>
              <a:ext uri="{FF2B5EF4-FFF2-40B4-BE49-F238E27FC236}">
                <a16:creationId xmlns:a16="http://schemas.microsoft.com/office/drawing/2014/main" id="{B55BBCEC-22DB-8F44-AC0C-CED390E2A83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22378778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23828141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ank you photo">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5" y="3035808"/>
            <a:ext cx="394868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740142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861522-4B83-496F-B783-60079A7F201B}"/>
              </a:ext>
            </a:extLst>
          </p:cNvPr>
          <p:cNvSpPr/>
          <p:nvPr userDrawn="1"/>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a:extLst>
              <a:ext uri="{FF2B5EF4-FFF2-40B4-BE49-F238E27FC236}">
                <a16:creationId xmlns:a16="http://schemas.microsoft.com/office/drawing/2014/main" id="{ED2EF16D-D401-4DD1-BD2B-1417889AD2A5}"/>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1F9ED9A-FBBB-45FF-A5CF-ED4786662DCE}"/>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392026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2DB3C5CC-AE72-496D-8E0F-9DEC4A52D5F7}"/>
              </a:ext>
            </a:extLst>
          </p:cNvPr>
          <p:cNvPicPr>
            <a:picLocks noChangeAspect="1"/>
          </p:cNvPicPr>
          <p:nvPr userDrawn="1"/>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9250691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_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9F28-5134-42FD-B33A-3F3BF4789937}"/>
              </a:ext>
            </a:extLst>
          </p:cNvPr>
          <p:cNvSpPr>
            <a:spLocks noGrp="1"/>
          </p:cNvSpPr>
          <p:nvPr>
            <p:ph type="title"/>
          </p:nvPr>
        </p:nvSpPr>
        <p:spPr>
          <a:xfrm>
            <a:off x="588263" y="457200"/>
            <a:ext cx="11018520" cy="4601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CF11CDE3-5C8E-DA48-A90A-3F4A9A23BB0F}"/>
              </a:ext>
            </a:extLst>
          </p:cNvPr>
          <p:cNvSpPr>
            <a:spLocks noGrp="1"/>
          </p:cNvSpPr>
          <p:nvPr>
            <p:ph type="body" sz="quarter" idx="10"/>
          </p:nvPr>
        </p:nvSpPr>
        <p:spPr>
          <a:xfrm>
            <a:off x="588263" y="993368"/>
            <a:ext cx="11018520" cy="301749"/>
          </a:xfrm>
        </p:spPr>
        <p:txBody>
          <a:bodyPr wrap="square">
            <a:spAutoFit/>
          </a:bodyPr>
          <a:lstStyle>
            <a:lvl1pPr marL="0" indent="0">
              <a:buNone/>
              <a:defRPr kumimoji="0" lang="en-US" sz="1961" b="1" i="0" u="none" strike="noStrike" kern="1200" cap="none" spc="-50" normalizeH="0" baseline="0" dirty="0">
                <a:ln w="3175">
                  <a:noFill/>
                </a:ln>
                <a:gradFill>
                  <a:gsLst>
                    <a:gs pos="83000">
                      <a:srgbClr val="0078D4"/>
                    </a:gs>
                    <a:gs pos="100000">
                      <a:srgbClr val="0078D4"/>
                    </a:gs>
                  </a:gsLst>
                  <a:lin ang="5400000" scaled="1"/>
                </a:gradFill>
                <a:effectLst/>
                <a:uLnTx/>
                <a:uFillTx/>
                <a:latin typeface="Segoe UI Semibold"/>
                <a:ea typeface="+mn-ea"/>
                <a:cs typeface="Segoe UI" panose="020B0502040204020203" pitchFamily="34" charset="0"/>
              </a:defRPr>
            </a:lvl1pPr>
            <a:lvl2pPr marL="228550" indent="0">
              <a:buNone/>
              <a:defRPr sz="2000"/>
            </a:lvl2pPr>
            <a:lvl3pPr marL="457101" indent="0">
              <a:buNone/>
              <a:defRPr sz="2000"/>
            </a:lvl3pPr>
            <a:lvl4pPr marL="685651" indent="0">
              <a:buNone/>
              <a:defRPr sz="2000"/>
            </a:lvl4pPr>
            <a:lvl5pPr marL="914201" indent="0">
              <a:buNone/>
              <a:defRPr sz="2000"/>
            </a:lvl5pPr>
          </a:lstStyle>
          <a:p>
            <a:pPr marL="0" marR="0" lvl="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Master text styles</a:t>
            </a:r>
          </a:p>
        </p:txBody>
      </p:sp>
    </p:spTree>
    <p:extLst>
      <p:ext uri="{BB962C8B-B14F-4D97-AF65-F5344CB8AC3E}">
        <p14:creationId xmlns:p14="http://schemas.microsoft.com/office/powerpoint/2010/main" val="762366807"/>
      </p:ext>
    </p:extLst>
  </p:cSld>
  <p:clrMapOvr>
    <a:masterClrMapping/>
  </p:clrMapOvr>
  <p:transition>
    <p:fade/>
  </p:transition>
  <p:extLst>
    <p:ext uri="{DCECCB84-F9BA-43D5-87BE-67443E8EF086}">
      <p15:sldGuideLst xmlns:p15="http://schemas.microsoft.com/office/powerpoint/2012/main">
        <p15:guide id="1" orient="horz" pos="64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4212133-757C-4FC0-A002-589C5CF24A8E}"/>
              </a:ext>
            </a:extLst>
          </p:cNvPr>
          <p:cNvSpPr>
            <a:spLocks noGrp="1"/>
          </p:cNvSpPr>
          <p:nvPr>
            <p:ph type="body" sz="quarter" idx="10"/>
          </p:nvPr>
        </p:nvSpPr>
        <p:spPr>
          <a:xfrm>
            <a:off x="585787" y="1065828"/>
            <a:ext cx="11020426" cy="307777"/>
          </a:xfrm>
        </p:spPr>
        <p:txBody>
          <a:bodyPr/>
          <a:lstStyle>
            <a:lvl1pPr marL="0" indent="0">
              <a:buNone/>
              <a:defRPr sz="2000">
                <a:gradFill>
                  <a:gsLst>
                    <a:gs pos="0">
                      <a:schemeClr val="accent1"/>
                    </a:gs>
                    <a:gs pos="100000">
                      <a:schemeClr val="accent1"/>
                    </a:gs>
                  </a:gsLst>
                  <a:lin ang="5400000" scaled="1"/>
                </a:gradFill>
                <a:latin typeface="+mj-lt"/>
              </a:defRPr>
            </a:lvl1pPr>
          </a:lstStyle>
          <a:p>
            <a:pPr lvl="0"/>
            <a:r>
              <a:rPr lang="en-US"/>
              <a:t>Click to edit Master text styles</a:t>
            </a:r>
          </a:p>
        </p:txBody>
      </p:sp>
    </p:spTree>
    <p:extLst>
      <p:ext uri="{BB962C8B-B14F-4D97-AF65-F5344CB8AC3E}">
        <p14:creationId xmlns:p14="http://schemas.microsoft.com/office/powerpoint/2010/main" val="1587298019"/>
      </p:ext>
    </p:extLst>
  </p:cSld>
  <p:clrMapOvr>
    <a:masterClrMapping/>
  </p:clrMapOvr>
  <p:transition>
    <p:fade/>
  </p:transition>
  <p:extLst>
    <p:ext uri="{DCECCB84-F9BA-43D5-87BE-67443E8EF086}">
      <p15:sldGuideLst xmlns:p15="http://schemas.microsoft.com/office/powerpoint/2012/main">
        <p15:guide id="6" pos="1847">
          <p15:clr>
            <a:srgbClr val="A4A3A4"/>
          </p15:clr>
        </p15:guide>
        <p15:guide id="7" pos="2281">
          <p15:clr>
            <a:srgbClr val="A4A3A4"/>
          </p15:clr>
        </p15:guide>
        <p15:guide id="8" pos="3255">
          <p15:clr>
            <a:srgbClr val="A4A3A4"/>
          </p15:clr>
        </p15:guide>
        <p15:guide id="9" pos="3689">
          <p15:clr>
            <a:srgbClr val="A4A3A4"/>
          </p15:clr>
        </p15:guide>
        <p15:guide id="10" pos="4663">
          <p15:clr>
            <a:srgbClr val="A4A3A4"/>
          </p15:clr>
        </p15:guide>
        <p15:guide id="11" pos="5097">
          <p15:clr>
            <a:srgbClr val="A4A3A4"/>
          </p15:clr>
        </p15:guide>
        <p15:guide id="12" pos="6071">
          <p15:clr>
            <a:srgbClr val="A4A3A4"/>
          </p15:clr>
        </p15:guide>
        <p15:guide id="13" pos="6505">
          <p15:clr>
            <a:srgbClr val="A4A3A4"/>
          </p15:clr>
        </p15:guide>
        <p15:guide id="14" pos="7479">
          <p15:clr>
            <a:srgbClr val="A4A3A4"/>
          </p15:clr>
        </p15:guide>
        <p15:guide id="15" pos="7913">
          <p15:clr>
            <a:srgbClr val="A4A3A4"/>
          </p15:clr>
        </p15:guide>
        <p15:guide id="16" pos="8887">
          <p15:clr>
            <a:srgbClr val="A4A3A4"/>
          </p15:clr>
        </p15:guide>
        <p15:guide id="17" pos="9321">
          <p15:clr>
            <a:srgbClr val="A4A3A4"/>
          </p15:clr>
        </p15:guide>
        <p15:guide id="18" pos="10295">
          <p15:clr>
            <a:srgbClr val="A4A3A4"/>
          </p15:clr>
        </p15:guide>
        <p15:guide id="19" pos="10729">
          <p15:clr>
            <a:srgbClr val="A4A3A4"/>
          </p15:clr>
        </p15:guide>
        <p15:guide id="20" pos="11703">
          <p15:clr>
            <a:srgbClr val="A4A3A4"/>
          </p15:clr>
        </p15:guide>
        <p15:guide id="21" pos="12137">
          <p15:clr>
            <a:srgbClr val="A4A3A4"/>
          </p15:clr>
        </p15:guide>
        <p15:guide id="22" pos="13105">
          <p15:clr>
            <a:srgbClr val="A4A3A4"/>
          </p15:clr>
        </p15:guide>
        <p15:guide id="23" pos="13545">
          <p15:clr>
            <a:srgbClr val="A4A3A4"/>
          </p15:clr>
        </p15:guide>
        <p15:guide id="24" pos="14513">
          <p15:clr>
            <a:srgbClr val="A4A3A4"/>
          </p15:clr>
        </p15:guide>
        <p15:guide id="25" pos="14953">
          <p15:clr>
            <a:srgbClr val="A4A3A4"/>
          </p15:clr>
        </p15:guide>
        <p15:guide id="26" pos="15921">
          <p15:clr>
            <a:srgbClr val="A4A3A4"/>
          </p15:clr>
        </p15:guide>
        <p15:guide id="27" pos="16356">
          <p15:clr>
            <a:srgbClr val="A4A3A4"/>
          </p15:clr>
        </p15:guide>
        <p15:guide id="28" orient="horz" pos="2145">
          <p15:clr>
            <a:srgbClr val="5ACBF0"/>
          </p15:clr>
        </p15:guide>
        <p15:guide id="29" orient="horz" pos="3013">
          <p15:clr>
            <a:srgbClr val="5ACBF0"/>
          </p15:clr>
        </p15:guide>
        <p15:guide id="30" orient="horz" pos="683">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_sub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5" y="440495"/>
            <a:ext cx="11336039" cy="758021"/>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Title</a:t>
            </a:r>
          </a:p>
        </p:txBody>
      </p:sp>
      <p:sp>
        <p:nvSpPr>
          <p:cNvPr id="4" name="Text Placeholder 3">
            <a:extLst>
              <a:ext uri="{FF2B5EF4-FFF2-40B4-BE49-F238E27FC236}">
                <a16:creationId xmlns:a16="http://schemas.microsoft.com/office/drawing/2014/main" id="{57BEFECC-0B6B-45D3-81EE-9C365B656BA6}"/>
              </a:ext>
            </a:extLst>
          </p:cNvPr>
          <p:cNvSpPr>
            <a:spLocks noGrp="1"/>
          </p:cNvSpPr>
          <p:nvPr>
            <p:ph type="body" sz="quarter" idx="10" hasCustomPrompt="1"/>
          </p:nvPr>
        </p:nvSpPr>
        <p:spPr>
          <a:xfrm>
            <a:off x="426425" y="1106225"/>
            <a:ext cx="11336039" cy="271592"/>
          </a:xfrm>
        </p:spPr>
        <p:txBody>
          <a:bodyPr>
            <a:spAutoFit/>
          </a:bodyPr>
          <a:lstStyle>
            <a:lvl1pPr>
              <a:defRPr lang="en-US" sz="1961" dirty="0">
                <a:gradFill>
                  <a:gsLst>
                    <a:gs pos="1250">
                      <a:schemeClr val="accent1"/>
                    </a:gs>
                    <a:gs pos="100000">
                      <a:schemeClr val="accent1"/>
                    </a:gs>
                  </a:gsLst>
                  <a:lin ang="5400000" scaled="0"/>
                </a:gradFill>
                <a:latin typeface="Segoe UI Semibold" panose="020B0702040204020203" pitchFamily="34" charset="0"/>
                <a:cs typeface="Segoe UI Semibold" panose="020B0702040204020203" pitchFamily="34" charset="0"/>
              </a:defRPr>
            </a:lvl1pPr>
          </a:lstStyle>
          <a:p>
            <a:pPr lvl="0"/>
            <a:r>
              <a:rPr lang="en-US"/>
              <a:t>Subtitle</a:t>
            </a:r>
          </a:p>
        </p:txBody>
      </p:sp>
    </p:spTree>
    <p:extLst>
      <p:ext uri="{BB962C8B-B14F-4D97-AF65-F5344CB8AC3E}">
        <p14:creationId xmlns:p14="http://schemas.microsoft.com/office/powerpoint/2010/main" val="894824709"/>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632947484"/>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59768"/>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321451443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quare photo placeholder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8" name="Group 7">
            <a:extLst>
              <a:ext uri="{FF2B5EF4-FFF2-40B4-BE49-F238E27FC236}">
                <a16:creationId xmlns:a16="http://schemas.microsoft.com/office/drawing/2014/main" id="{64913CEA-C43B-4E3B-AE2A-5F44288BCBBB}"/>
              </a:ext>
            </a:extLst>
          </p:cNvPr>
          <p:cNvGrpSpPr/>
          <p:nvPr userDrawn="1"/>
        </p:nvGrpSpPr>
        <p:grpSpPr bwMode="black">
          <a:xfrm>
            <a:off x="582043" y="585788"/>
            <a:ext cx="2308795" cy="294139"/>
            <a:chOff x="582043" y="585788"/>
            <a:chExt cx="2308795" cy="294139"/>
          </a:xfrm>
        </p:grpSpPr>
        <p:pic>
          <p:nvPicPr>
            <p:cNvPr id="9" name="Picture 8">
              <a:extLst>
                <a:ext uri="{FF2B5EF4-FFF2-40B4-BE49-F238E27FC236}">
                  <a16:creationId xmlns:a16="http://schemas.microsoft.com/office/drawing/2014/main" id="{323B6B2C-935A-48E1-9234-20A9CF488160}"/>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10" name="Picture 9">
              <a:extLst>
                <a:ext uri="{FF2B5EF4-FFF2-40B4-BE49-F238E27FC236}">
                  <a16:creationId xmlns:a16="http://schemas.microsoft.com/office/drawing/2014/main" id="{BB5C68CB-B9DE-4230-A702-903A205A042A}"/>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1" name="Rectangle 10">
            <a:extLst>
              <a:ext uri="{FF2B5EF4-FFF2-40B4-BE49-F238E27FC236}">
                <a16:creationId xmlns:a16="http://schemas.microsoft.com/office/drawing/2014/main" id="{7F05E9DA-E8D1-4172-820D-CEE3065C0EFC}"/>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2A3946FB-3CEF-4A23-BE32-5CA90CBB4988}"/>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213688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theme" Target="../theme/theme1.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88"/>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5189" r:id="rId1"/>
    <p:sldLayoutId id="2147485218" r:id="rId2"/>
    <p:sldLayoutId id="2147485220" r:id="rId3"/>
    <p:sldLayoutId id="2147485219" r:id="rId4"/>
    <p:sldLayoutId id="2147485216" r:id="rId5"/>
    <p:sldLayoutId id="2147485215" r:id="rId6"/>
    <p:sldLayoutId id="2147485217" r:id="rId7"/>
    <p:sldLayoutId id="2147485190" r:id="rId8"/>
    <p:sldLayoutId id="2147485197" r:id="rId9"/>
    <p:sldLayoutId id="2147485195" r:id="rId10"/>
    <p:sldLayoutId id="2147485196" r:id="rId11"/>
    <p:sldLayoutId id="2147485221" r:id="rId12"/>
    <p:sldLayoutId id="2147485222" r:id="rId13"/>
    <p:sldLayoutId id="2147484610" r:id="rId14"/>
    <p:sldLayoutId id="2147485203" r:id="rId15"/>
    <p:sldLayoutId id="2147485202" r:id="rId16"/>
    <p:sldLayoutId id="2147484710" r:id="rId17"/>
    <p:sldLayoutId id="2147484240" r:id="rId18"/>
    <p:sldLayoutId id="2147484910" r:id="rId19"/>
    <p:sldLayoutId id="2147484911" r:id="rId20"/>
    <p:sldLayoutId id="2147485050" r:id="rId21"/>
    <p:sldLayoutId id="2147485165" r:id="rId22"/>
    <p:sldLayoutId id="2147484941" r:id="rId23"/>
    <p:sldLayoutId id="2147484942" r:id="rId24"/>
    <p:sldLayoutId id="2147485162" r:id="rId25"/>
    <p:sldLayoutId id="2147484639" r:id="rId26"/>
    <p:sldLayoutId id="2147484943" r:id="rId27"/>
    <p:sldLayoutId id="2147484603" r:id="rId28"/>
    <p:sldLayoutId id="2147484833" r:id="rId29"/>
    <p:sldLayoutId id="2147484834" r:id="rId30"/>
    <p:sldLayoutId id="2147484835" r:id="rId31"/>
    <p:sldLayoutId id="2147484922" r:id="rId32"/>
    <p:sldLayoutId id="2147484923" r:id="rId33"/>
    <p:sldLayoutId id="2147484924" r:id="rId34"/>
    <p:sldLayoutId id="2147484839" r:id="rId35"/>
    <p:sldLayoutId id="2147484840" r:id="rId36"/>
    <p:sldLayoutId id="2147484841" r:id="rId37"/>
    <p:sldLayoutId id="2147484842" r:id="rId38"/>
    <p:sldLayoutId id="2147484843" r:id="rId39"/>
    <p:sldLayoutId id="2147484938" r:id="rId40"/>
    <p:sldLayoutId id="2147484939" r:id="rId41"/>
    <p:sldLayoutId id="2147484940" r:id="rId42"/>
    <p:sldLayoutId id="2147485161" r:id="rId43"/>
    <p:sldLayoutId id="2147485152" r:id="rId44"/>
    <p:sldLayoutId id="2147485153" r:id="rId45"/>
    <p:sldLayoutId id="2147485154" r:id="rId46"/>
    <p:sldLayoutId id="2147484944" r:id="rId47"/>
    <p:sldLayoutId id="2147484945" r:id="rId48"/>
    <p:sldLayoutId id="2147485137" r:id="rId49"/>
    <p:sldLayoutId id="2147485138" r:id="rId50"/>
    <p:sldLayoutId id="2147485139" r:id="rId51"/>
    <p:sldLayoutId id="2147485140" r:id="rId52"/>
    <p:sldLayoutId id="2147485141" r:id="rId53"/>
    <p:sldLayoutId id="2147485142" r:id="rId54"/>
    <p:sldLayoutId id="2147485212" r:id="rId55"/>
    <p:sldLayoutId id="2147485213" r:id="rId56"/>
    <p:sldLayoutId id="2147485214" r:id="rId57"/>
    <p:sldLayoutId id="2147484249" r:id="rId58"/>
    <p:sldLayoutId id="2147484640" r:id="rId59"/>
    <p:sldLayoutId id="2147485198" r:id="rId60"/>
    <p:sldLayoutId id="2147485227" r:id="rId61"/>
    <p:sldLayoutId id="2147485228" r:id="rId62"/>
    <p:sldLayoutId id="2147484584" r:id="rId63"/>
    <p:sldLayoutId id="2147485225" r:id="rId64"/>
    <p:sldLayoutId id="2147485226" r:id="rId65"/>
    <p:sldLayoutId id="2147485199" r:id="rId66"/>
    <p:sldLayoutId id="2147484583" r:id="rId67"/>
    <p:sldLayoutId id="2147485223" r:id="rId68"/>
    <p:sldLayoutId id="2147485224" r:id="rId69"/>
    <p:sldLayoutId id="2147485206" r:id="rId70"/>
    <p:sldLayoutId id="2147485207" r:id="rId71"/>
    <p:sldLayoutId id="2147485208" r:id="rId72"/>
    <p:sldLayoutId id="2147485209" r:id="rId73"/>
    <p:sldLayoutId id="2147485210" r:id="rId74"/>
    <p:sldLayoutId id="2147485211" r:id="rId75"/>
    <p:sldLayoutId id="2147484671" r:id="rId76"/>
    <p:sldLayoutId id="2147484673" r:id="rId77"/>
    <p:sldLayoutId id="2147485204" r:id="rId78"/>
    <p:sldLayoutId id="2147485205" r:id="rId79"/>
    <p:sldLayoutId id="2147484299" r:id="rId80"/>
    <p:sldLayoutId id="2147484263" r:id="rId81"/>
    <p:sldLayoutId id="2147485229" r:id="rId82"/>
    <p:sldLayoutId id="2147485230" r:id="rId83"/>
    <p:sldLayoutId id="2147485232" r:id="rId84"/>
    <p:sldLayoutId id="2147485250" r:id="rId85"/>
    <p:sldLayoutId id="2147485251" r:id="rId8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76.xml"/><Relationship Id="rId4" Type="http://schemas.openxmlformats.org/officeDocument/2006/relationships/image" Target="../media/image73.svg"/></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76.xml"/><Relationship Id="rId4" Type="http://schemas.openxmlformats.org/officeDocument/2006/relationships/image" Target="../media/image73.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3.xml"/><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 Id="rId9" Type="http://schemas.openxmlformats.org/officeDocument/2006/relationships/image" Target="../media/image100.png"/></Relationships>
</file>

<file path=ppt/slides/_rels/slide1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55.emf"/><Relationship Id="rId18" Type="http://schemas.openxmlformats.org/officeDocument/2006/relationships/image" Target="../media/image111.png"/><Relationship Id="rId3" Type="http://schemas.openxmlformats.org/officeDocument/2006/relationships/image" Target="../media/image102.png"/><Relationship Id="rId7" Type="http://schemas.openxmlformats.org/officeDocument/2006/relationships/image" Target="../media/image105.png"/><Relationship Id="rId12" Type="http://schemas.openxmlformats.org/officeDocument/2006/relationships/image" Target="../media/image110.emf"/><Relationship Id="rId17" Type="http://schemas.openxmlformats.org/officeDocument/2006/relationships/image" Target="../media/image51.emf"/><Relationship Id="rId2" Type="http://schemas.openxmlformats.org/officeDocument/2006/relationships/notesSlide" Target="../notesSlides/notesSlide18.xml"/><Relationship Id="rId16" Type="http://schemas.openxmlformats.org/officeDocument/2006/relationships/image" Target="../media/image53.emf"/><Relationship Id="rId1" Type="http://schemas.openxmlformats.org/officeDocument/2006/relationships/slideLayout" Target="../slideLayouts/slideLayout76.xml"/><Relationship Id="rId6" Type="http://schemas.openxmlformats.org/officeDocument/2006/relationships/image" Target="../media/image104.png"/><Relationship Id="rId11" Type="http://schemas.openxmlformats.org/officeDocument/2006/relationships/image" Target="../media/image109.emf"/><Relationship Id="rId5" Type="http://schemas.openxmlformats.org/officeDocument/2006/relationships/image" Target="../media/image103.png"/><Relationship Id="rId15" Type="http://schemas.openxmlformats.org/officeDocument/2006/relationships/image" Target="../media/image54.emf"/><Relationship Id="rId10" Type="http://schemas.openxmlformats.org/officeDocument/2006/relationships/image" Target="../media/image108.emf"/><Relationship Id="rId19" Type="http://schemas.openxmlformats.org/officeDocument/2006/relationships/image" Target="../media/image112.png"/><Relationship Id="rId4" Type="http://schemas.openxmlformats.org/officeDocument/2006/relationships/image" Target="../media/image44.emf"/><Relationship Id="rId9" Type="http://schemas.openxmlformats.org/officeDocument/2006/relationships/image" Target="../media/image107.png"/><Relationship Id="rId14" Type="http://schemas.openxmlformats.org/officeDocument/2006/relationships/image" Target="../media/image52.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notesSlide" Target="../notesSlides/notesSlide19.xml"/><Relationship Id="rId1" Type="http://schemas.openxmlformats.org/officeDocument/2006/relationships/slideLayout" Target="../slideLayouts/slideLayout76.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69.emf"/></Relationships>
</file>

<file path=ppt/slides/_rels/slide21.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3" Type="http://schemas.openxmlformats.org/officeDocument/2006/relationships/image" Target="../media/image69.emf"/><Relationship Id="rId7" Type="http://schemas.openxmlformats.org/officeDocument/2006/relationships/image" Target="../media/image124.png"/><Relationship Id="rId2" Type="http://schemas.openxmlformats.org/officeDocument/2006/relationships/notesSlide" Target="../notesSlides/notesSlide23.xml"/><Relationship Id="rId1" Type="http://schemas.openxmlformats.org/officeDocument/2006/relationships/slideLayout" Target="../slideLayouts/slideLayout83.xml"/><Relationship Id="rId6" Type="http://schemas.openxmlformats.org/officeDocument/2006/relationships/image" Target="../media/image123.svg"/><Relationship Id="rId5" Type="http://schemas.openxmlformats.org/officeDocument/2006/relationships/image" Target="../media/image89.png"/><Relationship Id="rId4" Type="http://schemas.openxmlformats.org/officeDocument/2006/relationships/image" Target="../media/image88.emf"/></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9.svg"/><Relationship Id="rId18" Type="http://schemas.openxmlformats.org/officeDocument/2006/relationships/image" Target="../media/image83.png"/><Relationship Id="rId26" Type="http://schemas.openxmlformats.org/officeDocument/2006/relationships/image" Target="../media/image124.png"/><Relationship Id="rId3" Type="http://schemas.openxmlformats.org/officeDocument/2006/relationships/image" Target="../media/image71.jpeg"/><Relationship Id="rId21" Type="http://schemas.openxmlformats.org/officeDocument/2006/relationships/image" Target="../media/image125.svg"/><Relationship Id="rId7" Type="http://schemas.openxmlformats.org/officeDocument/2006/relationships/image" Target="../media/image73.svg"/><Relationship Id="rId12" Type="http://schemas.openxmlformats.org/officeDocument/2006/relationships/image" Target="../media/image78.png"/><Relationship Id="rId17" Type="http://schemas.openxmlformats.org/officeDocument/2006/relationships/image" Target="../media/image68.png"/><Relationship Id="rId25" Type="http://schemas.openxmlformats.org/officeDocument/2006/relationships/image" Target="../media/image87.png"/><Relationship Id="rId2" Type="http://schemas.openxmlformats.org/officeDocument/2006/relationships/notesSlide" Target="../notesSlides/notesSlide24.xml"/><Relationship Id="rId16" Type="http://schemas.openxmlformats.org/officeDocument/2006/relationships/image" Target="../media/image82.png"/><Relationship Id="rId20" Type="http://schemas.openxmlformats.org/officeDocument/2006/relationships/image" Target="../media/image59.png"/><Relationship Id="rId1" Type="http://schemas.openxmlformats.org/officeDocument/2006/relationships/slideLayout" Target="../slideLayouts/slideLayout26.xml"/><Relationship Id="rId6" Type="http://schemas.openxmlformats.org/officeDocument/2006/relationships/image" Target="../media/image72.png"/><Relationship Id="rId11" Type="http://schemas.microsoft.com/office/2007/relationships/hdphoto" Target="../media/hdphoto9.wdp"/><Relationship Id="rId24" Type="http://schemas.openxmlformats.org/officeDocument/2006/relationships/image" Target="../media/image86.jpeg"/><Relationship Id="rId5" Type="http://schemas.openxmlformats.org/officeDocument/2006/relationships/image" Target="../media/image74.jpeg"/><Relationship Id="rId15" Type="http://schemas.openxmlformats.org/officeDocument/2006/relationships/image" Target="../media/image81.png"/><Relationship Id="rId23" Type="http://schemas.openxmlformats.org/officeDocument/2006/relationships/image" Target="../media/image85.png"/><Relationship Id="rId10" Type="http://schemas.openxmlformats.org/officeDocument/2006/relationships/image" Target="../media/image77.png"/><Relationship Id="rId19" Type="http://schemas.openxmlformats.org/officeDocument/2006/relationships/image" Target="../media/image84.svg"/><Relationship Id="rId4" Type="http://schemas.openxmlformats.org/officeDocument/2006/relationships/image" Target="../media/image69.emf"/><Relationship Id="rId9" Type="http://schemas.openxmlformats.org/officeDocument/2006/relationships/image" Target="../media/image76.png"/><Relationship Id="rId14" Type="http://schemas.openxmlformats.org/officeDocument/2006/relationships/image" Target="../media/image80.png"/><Relationship Id="rId22"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126.png"/><Relationship Id="rId7" Type="http://schemas.openxmlformats.org/officeDocument/2006/relationships/image" Target="../media/image72.png"/><Relationship Id="rId12"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83.xml"/><Relationship Id="rId6" Type="http://schemas.openxmlformats.org/officeDocument/2006/relationships/image" Target="../media/image129.svg"/><Relationship Id="rId11" Type="http://schemas.openxmlformats.org/officeDocument/2006/relationships/image" Target="../media/image132.png"/><Relationship Id="rId5" Type="http://schemas.openxmlformats.org/officeDocument/2006/relationships/image" Target="../media/image128.png"/><Relationship Id="rId10" Type="http://schemas.openxmlformats.org/officeDocument/2006/relationships/image" Target="../media/image131.png"/><Relationship Id="rId4" Type="http://schemas.openxmlformats.org/officeDocument/2006/relationships/image" Target="../media/image127.svg"/><Relationship Id="rId9" Type="http://schemas.openxmlformats.org/officeDocument/2006/relationships/image" Target="../media/image1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1.xml"/><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6" Type="http://schemas.openxmlformats.org/officeDocument/2006/relationships/image" Target="../media/image157.png"/><Relationship Id="rId21" Type="http://schemas.openxmlformats.org/officeDocument/2006/relationships/image" Target="../media/image153.png"/><Relationship Id="rId42" Type="http://schemas.openxmlformats.org/officeDocument/2006/relationships/image" Target="../media/image73.svg"/><Relationship Id="rId47" Type="http://schemas.openxmlformats.org/officeDocument/2006/relationships/image" Target="../media/image170.png"/><Relationship Id="rId63" Type="http://schemas.openxmlformats.org/officeDocument/2006/relationships/hyperlink" Target="https://docs.microsoft.com/azure/active-directory/saas-apps/tutorial-list" TargetMode="External"/><Relationship Id="rId68" Type="http://schemas.openxmlformats.org/officeDocument/2006/relationships/hyperlink" Target="https://docs.microsoft.com/azure/active-directory/active-directory-conditional-access-azure-portal" TargetMode="External"/><Relationship Id="rId84" Type="http://schemas.openxmlformats.org/officeDocument/2006/relationships/image" Target="../media/image193.png"/><Relationship Id="rId89" Type="http://schemas.openxmlformats.org/officeDocument/2006/relationships/image" Target="../media/image197.svg"/><Relationship Id="rId16" Type="http://schemas.openxmlformats.org/officeDocument/2006/relationships/image" Target="../media/image149.png"/><Relationship Id="rId11" Type="http://schemas.openxmlformats.org/officeDocument/2006/relationships/image" Target="../media/image144.png"/><Relationship Id="rId32" Type="http://schemas.openxmlformats.org/officeDocument/2006/relationships/image" Target="../media/image161.jpeg"/><Relationship Id="rId37" Type="http://schemas.openxmlformats.org/officeDocument/2006/relationships/image" Target="../media/image166.png"/><Relationship Id="rId53" Type="http://schemas.openxmlformats.org/officeDocument/2006/relationships/image" Target="../media/image175.svg"/><Relationship Id="rId58" Type="http://schemas.openxmlformats.org/officeDocument/2006/relationships/image" Target="../media/image178.png"/><Relationship Id="rId74" Type="http://schemas.openxmlformats.org/officeDocument/2006/relationships/hyperlink" Target="https://cloud.google.com/architecture/identity/federating-gcp-with-azure-active-directory" TargetMode="External"/><Relationship Id="rId79" Type="http://schemas.openxmlformats.org/officeDocument/2006/relationships/image" Target="../media/image189.emf"/><Relationship Id="rId5" Type="http://schemas.openxmlformats.org/officeDocument/2006/relationships/image" Target="../media/image139.png"/><Relationship Id="rId90" Type="http://schemas.openxmlformats.org/officeDocument/2006/relationships/hyperlink" Target="https://docs.microsoft.com/en-us/azure/active-directory/authentication/multi-factor-authentication" TargetMode="External"/><Relationship Id="rId95" Type="http://schemas.openxmlformats.org/officeDocument/2006/relationships/image" Target="../media/image199.jpeg"/><Relationship Id="rId22" Type="http://schemas.openxmlformats.org/officeDocument/2006/relationships/image" Target="../media/image154.png"/><Relationship Id="rId27" Type="http://schemas.openxmlformats.org/officeDocument/2006/relationships/image" Target="../media/image158.svg"/><Relationship Id="rId43" Type="http://schemas.openxmlformats.org/officeDocument/2006/relationships/hyperlink" Target="https://docs.microsoft.com/cloud-app-security/proxy-intro-aad" TargetMode="External"/><Relationship Id="rId48" Type="http://schemas.openxmlformats.org/officeDocument/2006/relationships/image" Target="../media/image171.svg"/><Relationship Id="rId64" Type="http://schemas.openxmlformats.org/officeDocument/2006/relationships/hyperlink" Target="https://docs.microsoft.com/azure/active-directory-b2c/" TargetMode="External"/><Relationship Id="rId69" Type="http://schemas.openxmlformats.org/officeDocument/2006/relationships/hyperlink" Target="https://docs.microsoft.com/en-us/azure/active-directory/active-directory-b2b-what-is-azure-ad-b2b" TargetMode="External"/><Relationship Id="rId80" Type="http://schemas.openxmlformats.org/officeDocument/2006/relationships/image" Target="../media/image190.png"/><Relationship Id="rId85" Type="http://schemas.openxmlformats.org/officeDocument/2006/relationships/hyperlink" Target="https://docs.microsoft.com/mem/intune/" TargetMode="External"/><Relationship Id="rId3" Type="http://schemas.openxmlformats.org/officeDocument/2006/relationships/image" Target="../media/image137.png"/><Relationship Id="rId12" Type="http://schemas.openxmlformats.org/officeDocument/2006/relationships/image" Target="../media/image145.png"/><Relationship Id="rId17" Type="http://schemas.openxmlformats.org/officeDocument/2006/relationships/image" Target="../media/image150.png"/><Relationship Id="rId25" Type="http://schemas.openxmlformats.org/officeDocument/2006/relationships/image" Target="../media/image156.png"/><Relationship Id="rId33" Type="http://schemas.openxmlformats.org/officeDocument/2006/relationships/image" Target="../media/image162.png"/><Relationship Id="rId38" Type="http://schemas.openxmlformats.org/officeDocument/2006/relationships/image" Target="../media/image167.png"/><Relationship Id="rId46" Type="http://schemas.openxmlformats.org/officeDocument/2006/relationships/image" Target="../media/image169.svg"/><Relationship Id="rId59" Type="http://schemas.openxmlformats.org/officeDocument/2006/relationships/image" Target="../media/image179.png"/><Relationship Id="rId67" Type="http://schemas.openxmlformats.org/officeDocument/2006/relationships/image" Target="../media/image184.png"/><Relationship Id="rId20" Type="http://schemas.openxmlformats.org/officeDocument/2006/relationships/image" Target="../media/image152.png"/><Relationship Id="rId41" Type="http://schemas.openxmlformats.org/officeDocument/2006/relationships/image" Target="../media/image72.png"/><Relationship Id="rId54" Type="http://schemas.openxmlformats.org/officeDocument/2006/relationships/hyperlink" Target="https://aka.ms/MCRA" TargetMode="External"/><Relationship Id="rId62" Type="http://schemas.openxmlformats.org/officeDocument/2006/relationships/image" Target="../media/image182.png"/><Relationship Id="rId70" Type="http://schemas.openxmlformats.org/officeDocument/2006/relationships/hyperlink" Target="https://docs.microsoft.com/en-us/azure/active-directory/" TargetMode="External"/><Relationship Id="rId75" Type="http://schemas.openxmlformats.org/officeDocument/2006/relationships/image" Target="../media/image186.png"/><Relationship Id="rId83" Type="http://schemas.openxmlformats.org/officeDocument/2006/relationships/image" Target="../media/image192.png"/><Relationship Id="rId88" Type="http://schemas.openxmlformats.org/officeDocument/2006/relationships/image" Target="../media/image196.png"/><Relationship Id="rId91" Type="http://schemas.openxmlformats.org/officeDocument/2006/relationships/image" Target="../media/image198.png"/><Relationship Id="rId96" Type="http://schemas.openxmlformats.org/officeDocument/2006/relationships/hyperlink" Target="https://docs.microsoft.com/en-us/azure-advanced-threat-protection/" TargetMode="External"/><Relationship Id="rId1" Type="http://schemas.openxmlformats.org/officeDocument/2006/relationships/slideLayout" Target="../slideLayouts/slideLayout26.xml"/><Relationship Id="rId6" Type="http://schemas.openxmlformats.org/officeDocument/2006/relationships/image" Target="../media/image140.svg"/><Relationship Id="rId15" Type="http://schemas.openxmlformats.org/officeDocument/2006/relationships/image" Target="../media/image148.png"/><Relationship Id="rId23" Type="http://schemas.openxmlformats.org/officeDocument/2006/relationships/image" Target="../media/image155.png"/><Relationship Id="rId28" Type="http://schemas.openxmlformats.org/officeDocument/2006/relationships/hyperlink" Target="https://docs.microsoft.com/microsoft-365/compliance/information-protection" TargetMode="External"/><Relationship Id="rId36" Type="http://schemas.openxmlformats.org/officeDocument/2006/relationships/image" Target="../media/image165.jpeg"/><Relationship Id="rId49" Type="http://schemas.openxmlformats.org/officeDocument/2006/relationships/hyperlink" Target="https://docs.microsoft.com/azure/active-directory/conditional-access/concept-continuous-access-evaluation" TargetMode="External"/><Relationship Id="rId57" Type="http://schemas.openxmlformats.org/officeDocument/2006/relationships/image" Target="../media/image177.png"/><Relationship Id="rId10" Type="http://schemas.openxmlformats.org/officeDocument/2006/relationships/hyperlink" Target="https://docs.microsoft.com/en-us/azure/active-directory/active-directory-conditional-access-azure-portal" TargetMode="External"/><Relationship Id="rId31" Type="http://schemas.openxmlformats.org/officeDocument/2006/relationships/image" Target="../media/image160.png"/><Relationship Id="rId44" Type="http://schemas.openxmlformats.org/officeDocument/2006/relationships/image" Target="../media/image168.png"/><Relationship Id="rId52" Type="http://schemas.openxmlformats.org/officeDocument/2006/relationships/image" Target="../media/image174.png"/><Relationship Id="rId60" Type="http://schemas.openxmlformats.org/officeDocument/2006/relationships/image" Target="../media/image180.png"/><Relationship Id="rId65" Type="http://schemas.openxmlformats.org/officeDocument/2006/relationships/hyperlink" Target="http://aka.ms/threatintelligence" TargetMode="External"/><Relationship Id="rId73" Type="http://schemas.openxmlformats.org/officeDocument/2006/relationships/image" Target="../media/image185.png"/><Relationship Id="rId78" Type="http://schemas.openxmlformats.org/officeDocument/2006/relationships/image" Target="../media/image188.png"/><Relationship Id="rId81" Type="http://schemas.openxmlformats.org/officeDocument/2006/relationships/hyperlink" Target="https://docs.microsoft.com/mem/intune/protect/device-compliance-partners" TargetMode="External"/><Relationship Id="rId86" Type="http://schemas.openxmlformats.org/officeDocument/2006/relationships/image" Target="../media/image194.png"/><Relationship Id="rId94" Type="http://schemas.openxmlformats.org/officeDocument/2006/relationships/hyperlink" Target="https://docs.microsoft.com/windows/security/identity-protection/hello-for-business/" TargetMode="External"/><Relationship Id="rId4" Type="http://schemas.openxmlformats.org/officeDocument/2006/relationships/image" Target="../media/image138.svg"/><Relationship Id="rId9" Type="http://schemas.openxmlformats.org/officeDocument/2006/relationships/image" Target="../media/image143.jpeg"/><Relationship Id="rId13" Type="http://schemas.openxmlformats.org/officeDocument/2006/relationships/image" Target="../media/image146.png"/><Relationship Id="rId18" Type="http://schemas.openxmlformats.org/officeDocument/2006/relationships/hyperlink" Target="https://docs.microsoft.com/en-us/information-protection/get-started/requirements-applications" TargetMode="External"/><Relationship Id="rId39" Type="http://schemas.openxmlformats.org/officeDocument/2006/relationships/image" Target="../media/image69.emf"/><Relationship Id="rId34" Type="http://schemas.openxmlformats.org/officeDocument/2006/relationships/image" Target="../media/image163.jpeg"/><Relationship Id="rId50" Type="http://schemas.openxmlformats.org/officeDocument/2006/relationships/image" Target="../media/image172.png"/><Relationship Id="rId55" Type="http://schemas.openxmlformats.org/officeDocument/2006/relationships/image" Target="../media/image176.png"/><Relationship Id="rId76" Type="http://schemas.openxmlformats.org/officeDocument/2006/relationships/hyperlink" Target="https://docs.microsoft.com/windows/security/threat-protection/microsoft-defender-atp/microsoft-defender-advanced-threat-protection" TargetMode="External"/><Relationship Id="rId97" Type="http://schemas.openxmlformats.org/officeDocument/2006/relationships/image" Target="../media/image200.png"/><Relationship Id="rId7" Type="http://schemas.openxmlformats.org/officeDocument/2006/relationships/image" Target="../media/image141.png"/><Relationship Id="rId71" Type="http://schemas.openxmlformats.org/officeDocument/2006/relationships/hyperlink" Target="https://docs.microsoft.com/azure/active-directory/devices/howto-vm-sign-in-azure-ad-linux" TargetMode="External"/><Relationship Id="rId92" Type="http://schemas.openxmlformats.org/officeDocument/2006/relationships/hyperlink" Target="https://docs.microsoft.com/en-us/azure/active-directory/active-directory-identityprotection" TargetMode="External"/><Relationship Id="rId2" Type="http://schemas.openxmlformats.org/officeDocument/2006/relationships/notesSlide" Target="../notesSlides/notesSlide35.xml"/><Relationship Id="rId29" Type="http://schemas.openxmlformats.org/officeDocument/2006/relationships/image" Target="../media/image159.emf"/><Relationship Id="rId24" Type="http://schemas.openxmlformats.org/officeDocument/2006/relationships/hyperlink" Target="https://blogs.technet.microsoft.com/enterprisemobility/2015/09/08/sealpath-brings-rms-protection-to-autocad/" TargetMode="External"/><Relationship Id="rId40" Type="http://schemas.openxmlformats.org/officeDocument/2006/relationships/hyperlink" Target="https://docs.microsoft.com/azure/active-directory/app-proxy/application-proxy" TargetMode="External"/><Relationship Id="rId45" Type="http://schemas.openxmlformats.org/officeDocument/2006/relationships/hyperlink" Target="https://docs.microsoft.com/azure/active-directory/authentication/tutorial-enable-sspr" TargetMode="External"/><Relationship Id="rId66" Type="http://schemas.openxmlformats.org/officeDocument/2006/relationships/image" Target="../media/image183.png"/><Relationship Id="rId87" Type="http://schemas.openxmlformats.org/officeDocument/2006/relationships/image" Target="../media/image195.svg"/><Relationship Id="rId61" Type="http://schemas.openxmlformats.org/officeDocument/2006/relationships/image" Target="../media/image181.png"/><Relationship Id="rId82" Type="http://schemas.openxmlformats.org/officeDocument/2006/relationships/image" Target="../media/image191.png"/><Relationship Id="rId19" Type="http://schemas.openxmlformats.org/officeDocument/2006/relationships/image" Target="../media/image151.jpeg"/><Relationship Id="rId14" Type="http://schemas.openxmlformats.org/officeDocument/2006/relationships/image" Target="../media/image147.png"/><Relationship Id="rId30" Type="http://schemas.openxmlformats.org/officeDocument/2006/relationships/hyperlink" Target="https://docs.microsoft.com/mem/intune/protect/app-based-conditional-access-intune" TargetMode="External"/><Relationship Id="rId35" Type="http://schemas.openxmlformats.org/officeDocument/2006/relationships/image" Target="../media/image164.png"/><Relationship Id="rId56" Type="http://schemas.openxmlformats.org/officeDocument/2006/relationships/hyperlink" Target="https://www.microsoft.com/en-us/cloud-platform/azure-information-protection" TargetMode="External"/><Relationship Id="rId77" Type="http://schemas.openxmlformats.org/officeDocument/2006/relationships/image" Target="../media/image187.jpeg"/><Relationship Id="rId8" Type="http://schemas.openxmlformats.org/officeDocument/2006/relationships/image" Target="../media/image142.jpeg"/><Relationship Id="rId51" Type="http://schemas.openxmlformats.org/officeDocument/2006/relationships/image" Target="../media/image173.svg"/><Relationship Id="rId72" Type="http://schemas.openxmlformats.org/officeDocument/2006/relationships/hyperlink" Target="https://docs.microsoft.com/azure/architecture/reference-architectures/aws/aws-azure-ad-security" TargetMode="External"/><Relationship Id="rId93" Type="http://schemas.openxmlformats.org/officeDocument/2006/relationships/hyperlink" Target="https://www.microsoft.com/en-us/cloud-platform/cloud-app-security" TargetMode="External"/><Relationship Id="rId98" Type="http://schemas.openxmlformats.org/officeDocument/2006/relationships/image" Target="../media/image201.sv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8.png"/><Relationship Id="rId18" Type="http://schemas.microsoft.com/office/2007/relationships/hdphoto" Target="../media/hdphoto7.wdp"/><Relationship Id="rId3" Type="http://schemas.openxmlformats.org/officeDocument/2006/relationships/image" Target="../media/image42.png"/><Relationship Id="rId21" Type="http://schemas.openxmlformats.org/officeDocument/2006/relationships/image" Target="../media/image53.emf"/><Relationship Id="rId7" Type="http://schemas.openxmlformats.org/officeDocument/2006/relationships/image" Target="../media/image45.png"/><Relationship Id="rId12" Type="http://schemas.microsoft.com/office/2007/relationships/hdphoto" Target="../media/hdphoto4.wdp"/><Relationship Id="rId17" Type="http://schemas.openxmlformats.org/officeDocument/2006/relationships/image" Target="../media/image50.png"/><Relationship Id="rId25" Type="http://schemas.microsoft.com/office/2007/relationships/hdphoto" Target="../media/hdphoto8.wdp"/><Relationship Id="rId2" Type="http://schemas.openxmlformats.org/officeDocument/2006/relationships/notesSlide" Target="../notesSlides/notesSlide3.xml"/><Relationship Id="rId16" Type="http://schemas.microsoft.com/office/2007/relationships/hdphoto" Target="../media/hdphoto6.wdp"/><Relationship Id="rId20" Type="http://schemas.openxmlformats.org/officeDocument/2006/relationships/image" Target="../media/image52.emf"/><Relationship Id="rId1" Type="http://schemas.openxmlformats.org/officeDocument/2006/relationships/slideLayout" Target="../slideLayouts/slideLayout85.xml"/><Relationship Id="rId6" Type="http://schemas.openxmlformats.org/officeDocument/2006/relationships/image" Target="../media/image44.emf"/><Relationship Id="rId11" Type="http://schemas.openxmlformats.org/officeDocument/2006/relationships/image" Target="../media/image47.png"/><Relationship Id="rId24" Type="http://schemas.openxmlformats.org/officeDocument/2006/relationships/image" Target="../media/image56.png"/><Relationship Id="rId5" Type="http://schemas.microsoft.com/office/2007/relationships/hdphoto" Target="../media/hdphoto1.wdp"/><Relationship Id="rId15" Type="http://schemas.openxmlformats.org/officeDocument/2006/relationships/image" Target="../media/image49.png"/><Relationship Id="rId23" Type="http://schemas.openxmlformats.org/officeDocument/2006/relationships/image" Target="../media/image55.emf"/><Relationship Id="rId10" Type="http://schemas.microsoft.com/office/2007/relationships/hdphoto" Target="../media/hdphoto3.wdp"/><Relationship Id="rId19" Type="http://schemas.openxmlformats.org/officeDocument/2006/relationships/image" Target="../media/image51.emf"/><Relationship Id="rId4" Type="http://schemas.openxmlformats.org/officeDocument/2006/relationships/image" Target="../media/image43.png"/><Relationship Id="rId9" Type="http://schemas.openxmlformats.org/officeDocument/2006/relationships/image" Target="../media/image46.png"/><Relationship Id="rId14" Type="http://schemas.microsoft.com/office/2007/relationships/hdphoto" Target="../media/hdphoto5.wdp"/><Relationship Id="rId22" Type="http://schemas.openxmlformats.org/officeDocument/2006/relationships/image" Target="../media/image54.emf"/></Relationships>
</file>

<file path=ppt/slides/_rels/slide4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notesSlide" Target="../notesSlides/notesSlide5.xml"/><Relationship Id="rId16" Type="http://schemas.openxmlformats.org/officeDocument/2006/relationships/image" Target="../media/image70.png"/><Relationship Id="rId1" Type="http://schemas.openxmlformats.org/officeDocument/2006/relationships/slideLayout" Target="../slideLayouts/slideLayout82.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emf"/><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9.svg"/><Relationship Id="rId18" Type="http://schemas.openxmlformats.org/officeDocument/2006/relationships/image" Target="../media/image83.png"/><Relationship Id="rId3" Type="http://schemas.openxmlformats.org/officeDocument/2006/relationships/image" Target="../media/image71.jpeg"/><Relationship Id="rId21" Type="http://schemas.openxmlformats.org/officeDocument/2006/relationships/image" Target="../media/image60.svg"/><Relationship Id="rId7" Type="http://schemas.openxmlformats.org/officeDocument/2006/relationships/image" Target="../media/image74.jpeg"/><Relationship Id="rId12" Type="http://schemas.openxmlformats.org/officeDocument/2006/relationships/image" Target="../media/image78.png"/><Relationship Id="rId17" Type="http://schemas.openxmlformats.org/officeDocument/2006/relationships/image" Target="../media/image68.png"/><Relationship Id="rId25" Type="http://schemas.openxmlformats.org/officeDocument/2006/relationships/image" Target="../media/image87.png"/><Relationship Id="rId2" Type="http://schemas.openxmlformats.org/officeDocument/2006/relationships/notesSlide" Target="../notesSlides/notesSlide6.xml"/><Relationship Id="rId16" Type="http://schemas.openxmlformats.org/officeDocument/2006/relationships/image" Target="../media/image82.png"/><Relationship Id="rId20" Type="http://schemas.openxmlformats.org/officeDocument/2006/relationships/image" Target="../media/image59.png"/><Relationship Id="rId1" Type="http://schemas.openxmlformats.org/officeDocument/2006/relationships/slideLayout" Target="../slideLayouts/slideLayout26.xml"/><Relationship Id="rId6" Type="http://schemas.openxmlformats.org/officeDocument/2006/relationships/image" Target="../media/image73.svg"/><Relationship Id="rId11" Type="http://schemas.microsoft.com/office/2007/relationships/hdphoto" Target="../media/hdphoto9.wdp"/><Relationship Id="rId24" Type="http://schemas.openxmlformats.org/officeDocument/2006/relationships/image" Target="../media/image86.jpeg"/><Relationship Id="rId5" Type="http://schemas.openxmlformats.org/officeDocument/2006/relationships/image" Target="../media/image72.png"/><Relationship Id="rId15" Type="http://schemas.openxmlformats.org/officeDocument/2006/relationships/image" Target="../media/image81.png"/><Relationship Id="rId23" Type="http://schemas.openxmlformats.org/officeDocument/2006/relationships/image" Target="../media/image85.png"/><Relationship Id="rId10" Type="http://schemas.openxmlformats.org/officeDocument/2006/relationships/image" Target="../media/image77.png"/><Relationship Id="rId19" Type="http://schemas.openxmlformats.org/officeDocument/2006/relationships/image" Target="../media/image84.svg"/><Relationship Id="rId4" Type="http://schemas.openxmlformats.org/officeDocument/2006/relationships/image" Target="../media/image69.emf"/><Relationship Id="rId9" Type="http://schemas.openxmlformats.org/officeDocument/2006/relationships/image" Target="../media/image76.png"/><Relationship Id="rId14" Type="http://schemas.openxmlformats.org/officeDocument/2006/relationships/image" Target="../media/image80.png"/><Relationship Id="rId22" Type="http://schemas.openxmlformats.org/officeDocument/2006/relationships/image" Target="../media/image61.png"/></Relationships>
</file>

<file path=ppt/slides/_rels/slide8.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69.emf"/><Relationship Id="rId7"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83.xml"/><Relationship Id="rId6" Type="http://schemas.openxmlformats.org/officeDocument/2006/relationships/image" Target="../media/image88.emf"/><Relationship Id="rId5" Type="http://schemas.openxmlformats.org/officeDocument/2006/relationships/image" Target="../media/image73.svg"/><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9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CB054-E6A3-4477-A37C-0DA3E64A9E91}"/>
              </a:ext>
            </a:extLst>
          </p:cNvPr>
          <p:cNvSpPr>
            <a:spLocks noGrp="1"/>
          </p:cNvSpPr>
          <p:nvPr>
            <p:ph type="title"/>
          </p:nvPr>
        </p:nvSpPr>
        <p:spPr>
          <a:xfrm>
            <a:off x="526142" y="2659558"/>
            <a:ext cx="6088450" cy="1538883"/>
          </a:xfrm>
          <a:ln>
            <a:noFill/>
          </a:ln>
        </p:spPr>
        <p:txBody>
          <a:bodyPr/>
          <a:lstStyle/>
          <a:p>
            <a:r>
              <a:rPr lang="en-US" sz="2800" dirty="0">
                <a:effectLst/>
                <a:ea typeface="Calibri" panose="020F0502020204030204" pitchFamily="34" charset="0"/>
                <a:cs typeface="Times New Roman" panose="02020603050405020304" pitchFamily="18" charset="0"/>
              </a:rPr>
              <a:t>Secure Your Cloud with Confidence</a:t>
            </a:r>
            <a:br>
              <a:rPr lang="en-US" dirty="0">
                <a:effectLst/>
                <a:ea typeface="Calibri" panose="020F0502020204030204" pitchFamily="34" charset="0"/>
                <a:cs typeface="Times New Roman" panose="02020603050405020304" pitchFamily="18" charset="0"/>
              </a:rPr>
            </a:br>
            <a:r>
              <a:rPr lang="en-US" dirty="0">
                <a:effectLst/>
                <a:ea typeface="Calibri" panose="020F0502020204030204" pitchFamily="34" charset="0"/>
                <a:cs typeface="Times New Roman" panose="02020603050405020304" pitchFamily="18" charset="0"/>
              </a:rPr>
              <a:t>Deep Dive into </a:t>
            </a:r>
            <a:br>
              <a:rPr lang="en-US" dirty="0">
                <a:effectLst/>
                <a:ea typeface="Calibri" panose="020F0502020204030204" pitchFamily="34" charset="0"/>
                <a:cs typeface="Times New Roman" panose="02020603050405020304" pitchFamily="18" charset="0"/>
              </a:rPr>
            </a:br>
            <a:r>
              <a:rPr lang="en-US" dirty="0">
                <a:effectLst/>
                <a:ea typeface="Calibri" panose="020F0502020204030204" pitchFamily="34" charset="0"/>
                <a:cs typeface="Times New Roman" panose="02020603050405020304" pitchFamily="18" charset="0"/>
              </a:rPr>
              <a:t>Azure Security Management </a:t>
            </a:r>
            <a:endParaRPr lang="en-US" sz="6000" dirty="0"/>
          </a:p>
        </p:txBody>
      </p:sp>
      <p:sp>
        <p:nvSpPr>
          <p:cNvPr id="3" name="Text Placeholder 2">
            <a:extLst>
              <a:ext uri="{FF2B5EF4-FFF2-40B4-BE49-F238E27FC236}">
                <a16:creationId xmlns:a16="http://schemas.microsoft.com/office/drawing/2014/main" id="{D4FBFD5F-CEDA-4775-ABD2-72AB648296C6}"/>
              </a:ext>
            </a:extLst>
          </p:cNvPr>
          <p:cNvSpPr>
            <a:spLocks noGrp="1"/>
          </p:cNvSpPr>
          <p:nvPr>
            <p:ph type="body" sz="quarter" idx="12"/>
          </p:nvPr>
        </p:nvSpPr>
        <p:spPr>
          <a:xfrm>
            <a:off x="584199" y="5573485"/>
            <a:ext cx="6495574" cy="553998"/>
          </a:xfrm>
        </p:spPr>
        <p:txBody>
          <a:bodyPr/>
          <a:lstStyle/>
          <a:p>
            <a:r>
              <a:rPr lang="en-US" sz="1800" b="1" kern="100" dirty="0">
                <a:latin typeface="Segoe UI Light" panose="020B0502040204020203" pitchFamily="34" charset="0"/>
                <a:ea typeface="Calibri" panose="020F0502020204030204" pitchFamily="34" charset="0"/>
                <a:cs typeface="Times New Roman" panose="02020603050405020304" pitchFamily="18" charset="0"/>
              </a:rPr>
              <a:t>Travis Guinn</a:t>
            </a:r>
          </a:p>
          <a:p>
            <a:pPr marR="0">
              <a:spcBef>
                <a:spcPts val="0"/>
              </a:spcBef>
              <a:spcAft>
                <a:spcPts val="0"/>
              </a:spcAft>
            </a:pPr>
            <a:endParaRPr lang="en-US" sz="1800" b="1"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19202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64C329-B13D-44E0-B293-A8448DF0F5D5}"/>
              </a:ext>
            </a:extLst>
          </p:cNvPr>
          <p:cNvSpPr>
            <a:spLocks noGrp="1"/>
          </p:cNvSpPr>
          <p:nvPr>
            <p:ph type="title" idx="4294967295"/>
          </p:nvPr>
        </p:nvSpPr>
        <p:spPr>
          <a:xfrm>
            <a:off x="584200" y="515655"/>
            <a:ext cx="11334750" cy="430887"/>
          </a:xfrm>
        </p:spPr>
        <p:txBody>
          <a:bodyPr/>
          <a:lstStyle/>
          <a:p>
            <a:r>
              <a:rPr lang="en-US" sz="2800" dirty="0">
                <a:solidFill>
                  <a:schemeClr val="tx1"/>
                </a:solidFill>
              </a:rPr>
              <a:t>Azure AD Integration Scenarios </a:t>
            </a:r>
          </a:p>
        </p:txBody>
      </p:sp>
      <p:grpSp>
        <p:nvGrpSpPr>
          <p:cNvPr id="2" name="Group 1" descr="Cloud Identity - Azure Active Directory - Independent cloud identities.">
            <a:extLst>
              <a:ext uri="{FF2B5EF4-FFF2-40B4-BE49-F238E27FC236}">
                <a16:creationId xmlns:a16="http://schemas.microsoft.com/office/drawing/2014/main" id="{FCCC48A3-9A85-164D-9610-17C009D41588}"/>
              </a:ext>
            </a:extLst>
          </p:cNvPr>
          <p:cNvGrpSpPr/>
          <p:nvPr/>
        </p:nvGrpSpPr>
        <p:grpSpPr>
          <a:xfrm>
            <a:off x="321314" y="1033176"/>
            <a:ext cx="3619952" cy="4547115"/>
            <a:chOff x="321314" y="1033176"/>
            <a:chExt cx="3619952" cy="4547115"/>
          </a:xfrm>
        </p:grpSpPr>
        <p:sp>
          <p:nvSpPr>
            <p:cNvPr id="52" name="TextBox 36">
              <a:extLst>
                <a:ext uri="{FF2B5EF4-FFF2-40B4-BE49-F238E27FC236}">
                  <a16:creationId xmlns:a16="http://schemas.microsoft.com/office/drawing/2014/main" id="{365053A1-F9D1-480F-AEFE-231656B8E0D3}"/>
                </a:ext>
              </a:extLst>
            </p:cNvPr>
            <p:cNvSpPr txBox="1"/>
            <p:nvPr/>
          </p:nvSpPr>
          <p:spPr>
            <a:xfrm>
              <a:off x="325248" y="1033176"/>
              <a:ext cx="3616018" cy="517065"/>
            </a:xfrm>
            <a:prstGeom prst="rect">
              <a:avLst/>
            </a:prstGeom>
            <a:noFill/>
          </p:spPr>
          <p:txBody>
            <a:bodyPr wrap="squar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1600" dirty="0">
                  <a:solidFill>
                    <a:srgbClr val="1A1A1A"/>
                  </a:solidFill>
                </a:rPr>
                <a:t>Cloud Identity</a:t>
              </a:r>
            </a:p>
          </p:txBody>
        </p:sp>
        <p:sp>
          <p:nvSpPr>
            <p:cNvPr id="9" name="Rectangle 8">
              <a:extLst>
                <a:ext uri="{FF2B5EF4-FFF2-40B4-BE49-F238E27FC236}">
                  <a16:creationId xmlns:a16="http://schemas.microsoft.com/office/drawing/2014/main" id="{D1FAC63C-ACF8-425D-80D8-A0C1A7D5DBDB}"/>
                </a:ext>
                <a:ext uri="{C183D7F6-B498-43B3-948B-1728B52AA6E4}">
                  <adec:decorative xmlns:adec="http://schemas.microsoft.com/office/drawing/2017/decorative" val="0"/>
                </a:ext>
              </a:extLst>
            </p:cNvPr>
            <p:cNvSpPr/>
            <p:nvPr/>
          </p:nvSpPr>
          <p:spPr bwMode="auto">
            <a:xfrm>
              <a:off x="325247" y="2663849"/>
              <a:ext cx="3569358" cy="3466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a:gradFill>
                    <a:gsLst>
                      <a:gs pos="0">
                        <a:srgbClr val="FFFFFF"/>
                      </a:gs>
                      <a:gs pos="100000">
                        <a:srgbClr val="FFFFFF"/>
                      </a:gs>
                    </a:gsLst>
                    <a:lin ang="5400000" scaled="0"/>
                  </a:gradFill>
                  <a:latin typeface="+mj-lt"/>
                  <a:ea typeface="Segoe UI" pitchFamily="34" charset="0"/>
                  <a:cs typeface="Segoe UI" pitchFamily="34" charset="0"/>
                </a:rPr>
                <a:t>Azure Active Directory</a:t>
              </a:r>
            </a:p>
          </p:txBody>
        </p:sp>
        <p:sp>
          <p:nvSpPr>
            <p:cNvPr id="135" name="TextBox 36">
              <a:extLst>
                <a:ext uri="{FF2B5EF4-FFF2-40B4-BE49-F238E27FC236}">
                  <a16:creationId xmlns:a16="http://schemas.microsoft.com/office/drawing/2014/main" id="{CBE99D09-BF4E-41EF-8754-22144803603F}"/>
                </a:ext>
                <a:ext uri="{C183D7F6-B498-43B3-948B-1728B52AA6E4}">
                  <adec:decorative xmlns:adec="http://schemas.microsoft.com/office/drawing/2017/decorative" val="0"/>
                </a:ext>
              </a:extLst>
            </p:cNvPr>
            <p:cNvSpPr txBox="1"/>
            <p:nvPr/>
          </p:nvSpPr>
          <p:spPr>
            <a:xfrm>
              <a:off x="321314" y="5063226"/>
              <a:ext cx="3568880" cy="517065"/>
            </a:xfrm>
            <a:prstGeom prst="rect">
              <a:avLst/>
            </a:prstGeom>
            <a:noFill/>
          </p:spPr>
          <p:txBody>
            <a:bodyPr wrap="squar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1600" dirty="0">
                  <a:solidFill>
                    <a:srgbClr val="1A1A1A"/>
                  </a:solidFill>
                </a:rPr>
                <a:t>Independent cloud identities.</a:t>
              </a:r>
            </a:p>
          </p:txBody>
        </p:sp>
        <p:sp>
          <p:nvSpPr>
            <p:cNvPr id="47" name="Rectangle: Rounded Corners 46">
              <a:extLst>
                <a:ext uri="{FF2B5EF4-FFF2-40B4-BE49-F238E27FC236}">
                  <a16:creationId xmlns:a16="http://schemas.microsoft.com/office/drawing/2014/main" id="{7093A073-7F3A-4B8A-9A5E-076564045BCF}"/>
                </a:ext>
                <a:ext uri="{C183D7F6-B498-43B3-948B-1728B52AA6E4}">
                  <adec:decorative xmlns:adec="http://schemas.microsoft.com/office/drawing/2017/decorative" val="0"/>
                </a:ext>
              </a:extLst>
            </p:cNvPr>
            <p:cNvSpPr/>
            <p:nvPr/>
          </p:nvSpPr>
          <p:spPr bwMode="auto">
            <a:xfrm>
              <a:off x="321314" y="4429253"/>
              <a:ext cx="3568880" cy="669466"/>
            </a:xfrm>
            <a:prstGeom prst="roundRect">
              <a:avLst/>
            </a:prstGeom>
            <a:solidFill>
              <a:srgbClr val="243A5E"/>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Azure Active Directory</a:t>
              </a:r>
            </a:p>
          </p:txBody>
        </p:sp>
        <p:sp>
          <p:nvSpPr>
            <p:cNvPr id="50" name="Freeform 13" title="Icon of a cloud">
              <a:extLst>
                <a:ext uri="{FF2B5EF4-FFF2-40B4-BE49-F238E27FC236}">
                  <a16:creationId xmlns:a16="http://schemas.microsoft.com/office/drawing/2014/main" id="{D7905330-EB38-3D44-B8A0-D59FCBE52CC9}"/>
                </a:ext>
              </a:extLst>
            </p:cNvPr>
            <p:cNvSpPr>
              <a:spLocks noChangeAspect="1"/>
            </p:cNvSpPr>
            <p:nvPr/>
          </p:nvSpPr>
          <p:spPr bwMode="auto">
            <a:xfrm>
              <a:off x="1369467" y="1634506"/>
              <a:ext cx="1395727" cy="765642"/>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noFill/>
            <a:ln w="254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pic>
          <p:nvPicPr>
            <p:cNvPr id="62" name="Graphic 61">
              <a:extLst>
                <a:ext uri="{FF2B5EF4-FFF2-40B4-BE49-F238E27FC236}">
                  <a16:creationId xmlns:a16="http://schemas.microsoft.com/office/drawing/2014/main" id="{B6A5919F-4079-1C4A-9D96-EEE8816C2F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35621" y="1803145"/>
              <a:ext cx="499626" cy="499626"/>
            </a:xfrm>
            <a:prstGeom prst="rect">
              <a:avLst/>
            </a:prstGeom>
            <a:effectLst/>
          </p:spPr>
        </p:pic>
      </p:grpSp>
      <p:sp>
        <p:nvSpPr>
          <p:cNvPr id="4" name="Rectangle 3">
            <a:extLst>
              <a:ext uri="{FF2B5EF4-FFF2-40B4-BE49-F238E27FC236}">
                <a16:creationId xmlns:a16="http://schemas.microsoft.com/office/drawing/2014/main" id="{30376FF7-78B6-43D4-917F-539BFC8DE94B}"/>
              </a:ext>
              <a:ext uri="{C183D7F6-B498-43B3-948B-1728B52AA6E4}">
                <adec:decorative xmlns:adec="http://schemas.microsoft.com/office/drawing/2017/decorative" val="1"/>
              </a:ext>
            </a:extLst>
          </p:cNvPr>
          <p:cNvSpPr/>
          <p:nvPr/>
        </p:nvSpPr>
        <p:spPr bwMode="auto">
          <a:xfrm>
            <a:off x="7969227" y="1142081"/>
            <a:ext cx="56820" cy="523036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11" name="Group 10" descr="Synchronized Identity - Azure Active Directory - Single identity, enabling a same or single sign-on experience with Password Hash Sync or Pass-through Authentication*.">
            <a:extLst>
              <a:ext uri="{FF2B5EF4-FFF2-40B4-BE49-F238E27FC236}">
                <a16:creationId xmlns:a16="http://schemas.microsoft.com/office/drawing/2014/main" id="{DA9A0982-6BFF-544C-B2C2-066CC229A004}"/>
              </a:ext>
            </a:extLst>
          </p:cNvPr>
          <p:cNvGrpSpPr/>
          <p:nvPr/>
        </p:nvGrpSpPr>
        <p:grpSpPr>
          <a:xfrm>
            <a:off x="4030178" y="1033176"/>
            <a:ext cx="3905266" cy="5227613"/>
            <a:chOff x="4030178" y="1033176"/>
            <a:chExt cx="3905266" cy="5227613"/>
          </a:xfrm>
        </p:grpSpPr>
        <p:sp>
          <p:nvSpPr>
            <p:cNvPr id="53" name="TextBox 36">
              <a:extLst>
                <a:ext uri="{FF2B5EF4-FFF2-40B4-BE49-F238E27FC236}">
                  <a16:creationId xmlns:a16="http://schemas.microsoft.com/office/drawing/2014/main" id="{B12A991E-1F2D-400F-9FAD-B15CA9D14F50}"/>
                </a:ext>
              </a:extLst>
            </p:cNvPr>
            <p:cNvSpPr txBox="1"/>
            <p:nvPr/>
          </p:nvSpPr>
          <p:spPr>
            <a:xfrm>
              <a:off x="4167351" y="1033176"/>
              <a:ext cx="3651007" cy="517065"/>
            </a:xfrm>
            <a:prstGeom prst="rect">
              <a:avLst/>
            </a:prstGeom>
            <a:noFill/>
          </p:spPr>
          <p:txBody>
            <a:bodyPr wrap="squar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1600" dirty="0">
                  <a:solidFill>
                    <a:srgbClr val="1A1A1A"/>
                  </a:solidFill>
                </a:rPr>
                <a:t>Synchronized Identity</a:t>
              </a:r>
            </a:p>
          </p:txBody>
        </p:sp>
        <p:sp>
          <p:nvSpPr>
            <p:cNvPr id="136" name="TextBox 37">
              <a:extLst>
                <a:ext uri="{FF2B5EF4-FFF2-40B4-BE49-F238E27FC236}">
                  <a16:creationId xmlns:a16="http://schemas.microsoft.com/office/drawing/2014/main" id="{E318405B-38E2-4FE1-8BD1-123E3B50D0A5}"/>
                </a:ext>
                <a:ext uri="{C183D7F6-B498-43B3-948B-1728B52AA6E4}">
                  <adec:decorative xmlns:adec="http://schemas.microsoft.com/office/drawing/2017/decorative" val="0"/>
                </a:ext>
              </a:extLst>
            </p:cNvPr>
            <p:cNvSpPr txBox="1"/>
            <p:nvPr/>
          </p:nvSpPr>
          <p:spPr>
            <a:xfrm>
              <a:off x="4179510" y="5078927"/>
              <a:ext cx="3651007" cy="1181862"/>
            </a:xfrm>
            <a:prstGeom prst="rect">
              <a:avLst/>
            </a:prstGeom>
            <a:noFill/>
          </p:spPr>
          <p:txBody>
            <a:bodyPr wrap="squar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1600" dirty="0">
                  <a:solidFill>
                    <a:srgbClr val="1A1A1A"/>
                  </a:solidFill>
                </a:rPr>
                <a:t>Single identity, enabling a same or single sign-on experience with Password Hash Sync or Pass-through Authentication*.</a:t>
              </a:r>
            </a:p>
          </p:txBody>
        </p:sp>
        <p:sp>
          <p:nvSpPr>
            <p:cNvPr id="37" name="Rectangle 36">
              <a:extLst>
                <a:ext uri="{FF2B5EF4-FFF2-40B4-BE49-F238E27FC236}">
                  <a16:creationId xmlns:a16="http://schemas.microsoft.com/office/drawing/2014/main" id="{CFF04684-B25C-49BD-9635-2A3CA19973A8}"/>
                </a:ext>
                <a:ext uri="{C183D7F6-B498-43B3-948B-1728B52AA6E4}">
                  <adec:decorative xmlns:adec="http://schemas.microsoft.com/office/drawing/2017/decorative" val="1"/>
                </a:ext>
              </a:extLst>
            </p:cNvPr>
            <p:cNvSpPr/>
            <p:nvPr/>
          </p:nvSpPr>
          <p:spPr bwMode="auto">
            <a:xfrm>
              <a:off x="5104893" y="2995326"/>
              <a:ext cx="45719" cy="1544536"/>
            </a:xfrm>
            <a:prstGeom prst="rect">
              <a:avLst/>
            </a:prstGeom>
            <a:solidFill>
              <a:schemeClr val="tx2"/>
            </a:solidFill>
            <a:ln>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a:extLst>
                <a:ext uri="{FF2B5EF4-FFF2-40B4-BE49-F238E27FC236}">
                  <a16:creationId xmlns:a16="http://schemas.microsoft.com/office/drawing/2014/main" id="{965E93AC-71E7-4D17-9F47-7A698416254C}"/>
                </a:ext>
                <a:ext uri="{C183D7F6-B498-43B3-948B-1728B52AA6E4}">
                  <adec:decorative xmlns:adec="http://schemas.microsoft.com/office/drawing/2017/decorative" val="1"/>
                </a:ext>
              </a:extLst>
            </p:cNvPr>
            <p:cNvSpPr/>
            <p:nvPr/>
          </p:nvSpPr>
          <p:spPr bwMode="auto">
            <a:xfrm>
              <a:off x="6787784" y="2995326"/>
              <a:ext cx="45719" cy="1544536"/>
            </a:xfrm>
            <a:prstGeom prst="rect">
              <a:avLst/>
            </a:prstGeom>
            <a:solidFill>
              <a:schemeClr val="tx2"/>
            </a:solidFill>
            <a:ln>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5" name="Rectangle: Rounded Corners 34">
              <a:extLst>
                <a:ext uri="{FF2B5EF4-FFF2-40B4-BE49-F238E27FC236}">
                  <a16:creationId xmlns:a16="http://schemas.microsoft.com/office/drawing/2014/main" id="{D484E216-2593-4460-ADEC-E50D130F2F43}"/>
                </a:ext>
                <a:ext uri="{C183D7F6-B498-43B3-948B-1728B52AA6E4}">
                  <adec:decorative xmlns:adec="http://schemas.microsoft.com/office/drawing/2017/decorative" val="0"/>
                </a:ext>
              </a:extLst>
            </p:cNvPr>
            <p:cNvSpPr/>
            <p:nvPr/>
          </p:nvSpPr>
          <p:spPr bwMode="auto">
            <a:xfrm>
              <a:off x="4330871" y="3322989"/>
              <a:ext cx="1593765" cy="736413"/>
            </a:xfrm>
            <a:prstGeom prst="roundRect">
              <a:avLst/>
            </a:prstGeom>
            <a:solidFill>
              <a:srgbClr val="0078D4"/>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Azure AD Connect sync</a:t>
              </a:r>
            </a:p>
          </p:txBody>
        </p:sp>
        <p:sp>
          <p:nvSpPr>
            <p:cNvPr id="36" name="Rectangle: Rounded Corners 35">
              <a:extLst>
                <a:ext uri="{FF2B5EF4-FFF2-40B4-BE49-F238E27FC236}">
                  <a16:creationId xmlns:a16="http://schemas.microsoft.com/office/drawing/2014/main" id="{F6C80C01-AC34-4709-AD81-D0AB1F9CE7E8}"/>
                </a:ext>
                <a:ext uri="{C183D7F6-B498-43B3-948B-1728B52AA6E4}">
                  <adec:decorative xmlns:adec="http://schemas.microsoft.com/office/drawing/2017/decorative" val="0"/>
                </a:ext>
              </a:extLst>
            </p:cNvPr>
            <p:cNvSpPr/>
            <p:nvPr/>
          </p:nvSpPr>
          <p:spPr bwMode="auto">
            <a:xfrm>
              <a:off x="6035623" y="3322989"/>
              <a:ext cx="1593765" cy="736413"/>
            </a:xfrm>
            <a:prstGeom prst="roundRect">
              <a:avLst/>
            </a:prstGeom>
            <a:solidFill>
              <a:srgbClr val="0078D4"/>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US" sz="1400">
                  <a:gradFill>
                    <a:gsLst>
                      <a:gs pos="0">
                        <a:srgbClr val="FFFFFF"/>
                      </a:gs>
                      <a:gs pos="100000">
                        <a:srgbClr val="FFFFFF"/>
                      </a:gs>
                    </a:gsLst>
                    <a:lin ang="5400000" scaled="0"/>
                  </a:gradFill>
                  <a:cs typeface="Segoe UI" pitchFamily="34" charset="0"/>
                </a:rPr>
                <a:t>Azure AD Connect cloud sync</a:t>
              </a:r>
            </a:p>
          </p:txBody>
        </p:sp>
        <p:sp>
          <p:nvSpPr>
            <p:cNvPr id="45" name="Rectangle 44">
              <a:extLst>
                <a:ext uri="{FF2B5EF4-FFF2-40B4-BE49-F238E27FC236}">
                  <a16:creationId xmlns:a16="http://schemas.microsoft.com/office/drawing/2014/main" id="{35221418-AE5C-4E6C-8F83-11F5135F5511}"/>
                </a:ext>
                <a:ext uri="{C183D7F6-B498-43B3-948B-1728B52AA6E4}">
                  <adec:decorative xmlns:adec="http://schemas.microsoft.com/office/drawing/2017/decorative" val="0"/>
                </a:ext>
              </a:extLst>
            </p:cNvPr>
            <p:cNvSpPr/>
            <p:nvPr/>
          </p:nvSpPr>
          <p:spPr bwMode="auto">
            <a:xfrm>
              <a:off x="4030178" y="2663849"/>
              <a:ext cx="3905266" cy="3466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a:gradFill>
                    <a:gsLst>
                      <a:gs pos="0">
                        <a:srgbClr val="FFFFFF"/>
                      </a:gs>
                      <a:gs pos="100000">
                        <a:srgbClr val="FFFFFF"/>
                      </a:gs>
                    </a:gsLst>
                    <a:lin ang="5400000" scaled="0"/>
                  </a:gradFill>
                  <a:latin typeface="+mj-lt"/>
                  <a:ea typeface="Segoe UI" pitchFamily="34" charset="0"/>
                  <a:cs typeface="Segoe UI" pitchFamily="34" charset="0"/>
                </a:rPr>
                <a:t>Azure Active Directory</a:t>
              </a:r>
            </a:p>
          </p:txBody>
        </p:sp>
        <p:sp>
          <p:nvSpPr>
            <p:cNvPr id="10" name="Rectangle: Rounded Corners 9">
              <a:extLst>
                <a:ext uri="{FF2B5EF4-FFF2-40B4-BE49-F238E27FC236}">
                  <a16:creationId xmlns:a16="http://schemas.microsoft.com/office/drawing/2014/main" id="{A424E713-A000-404D-99F2-14AE9266C146}"/>
                </a:ext>
                <a:ext uri="{C183D7F6-B498-43B3-948B-1728B52AA6E4}">
                  <adec:decorative xmlns:adec="http://schemas.microsoft.com/office/drawing/2017/decorative" val="0"/>
                </a:ext>
              </a:extLst>
            </p:cNvPr>
            <p:cNvSpPr/>
            <p:nvPr/>
          </p:nvSpPr>
          <p:spPr bwMode="auto">
            <a:xfrm>
              <a:off x="4080337" y="4429253"/>
              <a:ext cx="3825034" cy="669466"/>
            </a:xfrm>
            <a:prstGeom prst="roundRect">
              <a:avLst/>
            </a:prstGeom>
            <a:solidFill>
              <a:srgbClr val="243A5E"/>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Active Directory</a:t>
              </a:r>
            </a:p>
          </p:txBody>
        </p:sp>
        <p:sp>
          <p:nvSpPr>
            <p:cNvPr id="51" name="Freeform 13" title="Icon of a cloud">
              <a:extLst>
                <a:ext uri="{FF2B5EF4-FFF2-40B4-BE49-F238E27FC236}">
                  <a16:creationId xmlns:a16="http://schemas.microsoft.com/office/drawing/2014/main" id="{30E917F1-8886-584E-AE2B-3BF3717F25D2}"/>
                </a:ext>
              </a:extLst>
            </p:cNvPr>
            <p:cNvSpPr>
              <a:spLocks noChangeAspect="1"/>
            </p:cNvSpPr>
            <p:nvPr/>
          </p:nvSpPr>
          <p:spPr bwMode="auto">
            <a:xfrm>
              <a:off x="5316684" y="1634506"/>
              <a:ext cx="1395727" cy="765642"/>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noFill/>
            <a:ln w="254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pic>
          <p:nvPicPr>
            <p:cNvPr id="63" name="Graphic 62">
              <a:extLst>
                <a:ext uri="{FF2B5EF4-FFF2-40B4-BE49-F238E27FC236}">
                  <a16:creationId xmlns:a16="http://schemas.microsoft.com/office/drawing/2014/main" id="{F60B6765-8E5F-FF45-8539-D0D1BDC37A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64734" y="1803145"/>
              <a:ext cx="499626" cy="499626"/>
            </a:xfrm>
            <a:prstGeom prst="rect">
              <a:avLst/>
            </a:prstGeom>
            <a:effectLst/>
          </p:spPr>
        </p:pic>
      </p:grpSp>
      <p:sp>
        <p:nvSpPr>
          <p:cNvPr id="13" name="Rectangle 12">
            <a:extLst>
              <a:ext uri="{FF2B5EF4-FFF2-40B4-BE49-F238E27FC236}">
                <a16:creationId xmlns:a16="http://schemas.microsoft.com/office/drawing/2014/main" id="{CE46CACB-57A5-4E62-BC74-64A2AB171F72}"/>
              </a:ext>
              <a:ext uri="{C183D7F6-B498-43B3-948B-1728B52AA6E4}">
                <adec:decorative xmlns:adec="http://schemas.microsoft.com/office/drawing/2017/decorative" val="1"/>
              </a:ext>
            </a:extLst>
          </p:cNvPr>
          <p:cNvSpPr/>
          <p:nvPr/>
        </p:nvSpPr>
        <p:spPr bwMode="auto">
          <a:xfrm>
            <a:off x="3934212" y="1218281"/>
            <a:ext cx="56820" cy="523036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12" name="Group 11" descr="Federated Identity - Azure Active Directory - Single federated identity, enabling single-sign-on experience and on-premises multi-factor authentication options&#10;">
            <a:extLst>
              <a:ext uri="{FF2B5EF4-FFF2-40B4-BE49-F238E27FC236}">
                <a16:creationId xmlns:a16="http://schemas.microsoft.com/office/drawing/2014/main" id="{0BEC4BD5-0FAB-E54D-B85E-C7780A31520D}"/>
              </a:ext>
            </a:extLst>
          </p:cNvPr>
          <p:cNvGrpSpPr/>
          <p:nvPr/>
        </p:nvGrpSpPr>
        <p:grpSpPr>
          <a:xfrm>
            <a:off x="8060772" y="1033176"/>
            <a:ext cx="3827825" cy="5227613"/>
            <a:chOff x="8060772" y="1033176"/>
            <a:chExt cx="3827825" cy="5227613"/>
          </a:xfrm>
        </p:grpSpPr>
        <p:sp>
          <p:nvSpPr>
            <p:cNvPr id="60" name="Rectangle 59">
              <a:extLst>
                <a:ext uri="{FF2B5EF4-FFF2-40B4-BE49-F238E27FC236}">
                  <a16:creationId xmlns:a16="http://schemas.microsoft.com/office/drawing/2014/main" id="{6D2E0906-BE26-436F-8653-40EFD7F0B26D}"/>
                </a:ext>
                <a:ext uri="{C183D7F6-B498-43B3-948B-1728B52AA6E4}">
                  <adec:decorative xmlns:adec="http://schemas.microsoft.com/office/drawing/2017/decorative" val="1"/>
                </a:ext>
              </a:extLst>
            </p:cNvPr>
            <p:cNvSpPr/>
            <p:nvPr/>
          </p:nvSpPr>
          <p:spPr bwMode="auto">
            <a:xfrm>
              <a:off x="9210628" y="2995326"/>
              <a:ext cx="45719" cy="1544536"/>
            </a:xfrm>
            <a:prstGeom prst="rect">
              <a:avLst/>
            </a:prstGeom>
            <a:solidFill>
              <a:schemeClr val="tx2"/>
            </a:solidFill>
            <a:ln>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1" name="Rectangle 60">
              <a:extLst>
                <a:ext uri="{FF2B5EF4-FFF2-40B4-BE49-F238E27FC236}">
                  <a16:creationId xmlns:a16="http://schemas.microsoft.com/office/drawing/2014/main" id="{34DFB701-D573-4919-9F83-D79662383593}"/>
                </a:ext>
                <a:ext uri="{C183D7F6-B498-43B3-948B-1728B52AA6E4}">
                  <adec:decorative xmlns:adec="http://schemas.microsoft.com/office/drawing/2017/decorative" val="1"/>
                </a:ext>
              </a:extLst>
            </p:cNvPr>
            <p:cNvSpPr/>
            <p:nvPr/>
          </p:nvSpPr>
          <p:spPr bwMode="auto">
            <a:xfrm>
              <a:off x="10893519" y="2995326"/>
              <a:ext cx="45719" cy="1544536"/>
            </a:xfrm>
            <a:prstGeom prst="rect">
              <a:avLst/>
            </a:prstGeom>
            <a:solidFill>
              <a:schemeClr val="tx2"/>
            </a:solidFill>
            <a:ln>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8" name="TextBox 36" descr="Federated Identity - ">
              <a:extLst>
                <a:ext uri="{FF2B5EF4-FFF2-40B4-BE49-F238E27FC236}">
                  <a16:creationId xmlns:a16="http://schemas.microsoft.com/office/drawing/2014/main" id="{AB7C8851-3516-40EA-B584-B0B27B8481C1}"/>
                </a:ext>
              </a:extLst>
            </p:cNvPr>
            <p:cNvSpPr txBox="1"/>
            <p:nvPr/>
          </p:nvSpPr>
          <p:spPr>
            <a:xfrm>
              <a:off x="8116036" y="1033176"/>
              <a:ext cx="3651007" cy="517065"/>
            </a:xfrm>
            <a:prstGeom prst="rect">
              <a:avLst/>
            </a:prstGeom>
            <a:noFill/>
          </p:spPr>
          <p:txBody>
            <a:bodyPr wrap="squar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1600" dirty="0">
                  <a:solidFill>
                    <a:srgbClr val="1A1A1A"/>
                  </a:solidFill>
                </a:rPr>
                <a:t>Federated Identity</a:t>
              </a:r>
            </a:p>
          </p:txBody>
        </p:sp>
        <p:sp>
          <p:nvSpPr>
            <p:cNvPr id="48" name="Rectangle 47">
              <a:extLst>
                <a:ext uri="{FF2B5EF4-FFF2-40B4-BE49-F238E27FC236}">
                  <a16:creationId xmlns:a16="http://schemas.microsoft.com/office/drawing/2014/main" id="{352F1401-08B0-435E-A511-E8D2D49ABB1A}"/>
                </a:ext>
                <a:ext uri="{C183D7F6-B498-43B3-948B-1728B52AA6E4}">
                  <adec:decorative xmlns:adec="http://schemas.microsoft.com/office/drawing/2017/decorative" val="0"/>
                </a:ext>
              </a:extLst>
            </p:cNvPr>
            <p:cNvSpPr/>
            <p:nvPr/>
          </p:nvSpPr>
          <p:spPr bwMode="auto">
            <a:xfrm>
              <a:off x="8060772" y="2663849"/>
              <a:ext cx="3827825" cy="3466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a:gradFill>
                    <a:gsLst>
                      <a:gs pos="0">
                        <a:srgbClr val="FFFFFF"/>
                      </a:gs>
                      <a:gs pos="100000">
                        <a:srgbClr val="FFFFFF"/>
                      </a:gs>
                    </a:gsLst>
                    <a:lin ang="5400000" scaled="0"/>
                  </a:gradFill>
                  <a:latin typeface="+mj-lt"/>
                  <a:ea typeface="Segoe UI" pitchFamily="34" charset="0"/>
                  <a:cs typeface="Segoe UI" pitchFamily="34" charset="0"/>
                </a:rPr>
                <a:t>Azure Active Directory</a:t>
              </a:r>
            </a:p>
          </p:txBody>
        </p:sp>
        <p:sp>
          <p:nvSpPr>
            <p:cNvPr id="132" name="Rectangle: Rounded Corners 131">
              <a:extLst>
                <a:ext uri="{FF2B5EF4-FFF2-40B4-BE49-F238E27FC236}">
                  <a16:creationId xmlns:a16="http://schemas.microsoft.com/office/drawing/2014/main" id="{482D7552-0D61-4D75-9E4B-EC1EF29D462C}"/>
                </a:ext>
                <a:ext uri="{C183D7F6-B498-43B3-948B-1728B52AA6E4}">
                  <adec:decorative xmlns:adec="http://schemas.microsoft.com/office/drawing/2017/decorative" val="0"/>
                </a:ext>
              </a:extLst>
            </p:cNvPr>
            <p:cNvSpPr/>
            <p:nvPr/>
          </p:nvSpPr>
          <p:spPr bwMode="auto">
            <a:xfrm>
              <a:off x="8436606" y="3322989"/>
              <a:ext cx="1593765" cy="736413"/>
            </a:xfrm>
            <a:prstGeom prst="roundRect">
              <a:avLst/>
            </a:prstGeom>
            <a:solidFill>
              <a:srgbClr val="0078D4"/>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US" sz="1400">
                  <a:gradFill>
                    <a:gsLst>
                      <a:gs pos="0">
                        <a:srgbClr val="FFFFFF"/>
                      </a:gs>
                      <a:gs pos="100000">
                        <a:srgbClr val="FFFFFF"/>
                      </a:gs>
                    </a:gsLst>
                    <a:lin ang="5400000" scaled="0"/>
                  </a:gradFill>
                  <a:ea typeface="Segoe UI" pitchFamily="34" charset="0"/>
                  <a:cs typeface="Segoe UI" pitchFamily="34" charset="0"/>
                </a:rPr>
                <a:t>Azure AD Connect sync (cloud sync)</a:t>
              </a:r>
            </a:p>
          </p:txBody>
        </p:sp>
        <p:sp>
          <p:nvSpPr>
            <p:cNvPr id="134" name="Rectangle: Rounded Corners 133">
              <a:extLst>
                <a:ext uri="{FF2B5EF4-FFF2-40B4-BE49-F238E27FC236}">
                  <a16:creationId xmlns:a16="http://schemas.microsoft.com/office/drawing/2014/main" id="{CBF59770-A86C-40AD-B940-C9309DE09A78}"/>
                </a:ext>
                <a:ext uri="{C183D7F6-B498-43B3-948B-1728B52AA6E4}">
                  <adec:decorative xmlns:adec="http://schemas.microsoft.com/office/drawing/2017/decorative" val="0"/>
                </a:ext>
              </a:extLst>
            </p:cNvPr>
            <p:cNvSpPr/>
            <p:nvPr/>
          </p:nvSpPr>
          <p:spPr bwMode="auto">
            <a:xfrm>
              <a:off x="10141358" y="3322989"/>
              <a:ext cx="1593765" cy="736413"/>
            </a:xfrm>
            <a:prstGeom prst="roundRect">
              <a:avLst/>
            </a:prstGeom>
            <a:solidFill>
              <a:srgbClr val="243A5E"/>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Federation</a:t>
              </a:r>
            </a:p>
          </p:txBody>
        </p:sp>
        <p:sp>
          <p:nvSpPr>
            <p:cNvPr id="49" name="Rectangle: Rounded Corners 48">
              <a:extLst>
                <a:ext uri="{FF2B5EF4-FFF2-40B4-BE49-F238E27FC236}">
                  <a16:creationId xmlns:a16="http://schemas.microsoft.com/office/drawing/2014/main" id="{F7AE4819-901E-46F0-95ED-BCF370126971}"/>
                </a:ext>
                <a:ext uri="{C183D7F6-B498-43B3-948B-1728B52AA6E4}">
                  <adec:decorative xmlns:adec="http://schemas.microsoft.com/office/drawing/2017/decorative" val="0"/>
                </a:ext>
              </a:extLst>
            </p:cNvPr>
            <p:cNvSpPr/>
            <p:nvPr/>
          </p:nvSpPr>
          <p:spPr bwMode="auto">
            <a:xfrm>
              <a:off x="8089902" y="4429253"/>
              <a:ext cx="3793663" cy="669466"/>
            </a:xfrm>
            <a:prstGeom prst="roundRect">
              <a:avLst/>
            </a:prstGeom>
            <a:solidFill>
              <a:srgbClr val="243A5E"/>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US" sz="1600">
                  <a:gradFill>
                    <a:gsLst>
                      <a:gs pos="0">
                        <a:srgbClr val="FFFFFF"/>
                      </a:gs>
                      <a:gs pos="100000">
                        <a:srgbClr val="FFFFFF"/>
                      </a:gs>
                    </a:gsLst>
                    <a:lin ang="5400000" scaled="0"/>
                  </a:gradFill>
                  <a:ea typeface="Segoe UI" pitchFamily="34" charset="0"/>
                  <a:cs typeface="Segoe UI" pitchFamily="34" charset="0"/>
                </a:rPr>
                <a:t>Active Directory</a:t>
              </a:r>
            </a:p>
          </p:txBody>
        </p:sp>
        <p:sp>
          <p:nvSpPr>
            <p:cNvPr id="137" name="TextBox 38">
              <a:extLst>
                <a:ext uri="{FF2B5EF4-FFF2-40B4-BE49-F238E27FC236}">
                  <a16:creationId xmlns:a16="http://schemas.microsoft.com/office/drawing/2014/main" id="{F4B678AF-3B29-405B-A437-8BDB6FBE0A77}"/>
                </a:ext>
                <a:ext uri="{C183D7F6-B498-43B3-948B-1728B52AA6E4}">
                  <adec:decorative xmlns:adec="http://schemas.microsoft.com/office/drawing/2017/decorative" val="0"/>
                </a:ext>
              </a:extLst>
            </p:cNvPr>
            <p:cNvSpPr txBox="1"/>
            <p:nvPr/>
          </p:nvSpPr>
          <p:spPr>
            <a:xfrm>
              <a:off x="8219678" y="5078927"/>
              <a:ext cx="3651007" cy="1181862"/>
            </a:xfrm>
            <a:prstGeom prst="rect">
              <a:avLst/>
            </a:prstGeom>
            <a:noFill/>
          </p:spPr>
          <p:txBody>
            <a:bodyPr wrap="squar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1600" dirty="0">
                  <a:solidFill>
                    <a:srgbClr val="1A1A1A"/>
                  </a:solidFill>
                </a:rPr>
                <a:t>Single federated identity, enabling single-sign-on experience and on-premises multi-factor authentication options</a:t>
              </a:r>
            </a:p>
          </p:txBody>
        </p:sp>
        <p:sp>
          <p:nvSpPr>
            <p:cNvPr id="59" name="Freeform 13" title="Icon of a cloud">
              <a:extLst>
                <a:ext uri="{FF2B5EF4-FFF2-40B4-BE49-F238E27FC236}">
                  <a16:creationId xmlns:a16="http://schemas.microsoft.com/office/drawing/2014/main" id="{1EC84C11-FBF2-9247-8165-05AD2C9402B4}"/>
                </a:ext>
              </a:extLst>
            </p:cNvPr>
            <p:cNvSpPr>
              <a:spLocks noChangeAspect="1"/>
            </p:cNvSpPr>
            <p:nvPr/>
          </p:nvSpPr>
          <p:spPr bwMode="auto">
            <a:xfrm>
              <a:off x="9286389" y="1634506"/>
              <a:ext cx="1395727" cy="765642"/>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noFill/>
            <a:ln w="254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pic>
          <p:nvPicPr>
            <p:cNvPr id="64" name="Graphic 63">
              <a:extLst>
                <a:ext uri="{FF2B5EF4-FFF2-40B4-BE49-F238E27FC236}">
                  <a16:creationId xmlns:a16="http://schemas.microsoft.com/office/drawing/2014/main" id="{516AEA1B-7E3D-EE40-B282-1043F8E1A9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42929" y="1803145"/>
              <a:ext cx="499626" cy="499626"/>
            </a:xfrm>
            <a:prstGeom prst="rect">
              <a:avLst/>
            </a:prstGeom>
            <a:effectLst/>
          </p:spPr>
        </p:pic>
      </p:grpSp>
    </p:spTree>
    <p:extLst>
      <p:ext uri="{BB962C8B-B14F-4D97-AF65-F5344CB8AC3E}">
        <p14:creationId xmlns:p14="http://schemas.microsoft.com/office/powerpoint/2010/main" val="82892458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0A3A10-26C1-4B9E-B990-B6D190117F74}"/>
              </a:ext>
            </a:extLst>
          </p:cNvPr>
          <p:cNvSpPr>
            <a:spLocks noGrp="1"/>
          </p:cNvSpPr>
          <p:nvPr>
            <p:ph type="title" idx="4294967295"/>
          </p:nvPr>
        </p:nvSpPr>
        <p:spPr>
          <a:xfrm>
            <a:off x="474344" y="508000"/>
            <a:ext cx="6969125" cy="430887"/>
          </a:xfrm>
          <a:prstGeom prst="rect">
            <a:avLst/>
          </a:prstGeom>
        </p:spPr>
        <p:txBody>
          <a:bodyPr/>
          <a:lstStyle/>
          <a:p>
            <a:r>
              <a:rPr lang="en-US" sz="2800" dirty="0">
                <a:solidFill>
                  <a:schemeClr val="tx2"/>
                </a:solidFill>
              </a:rPr>
              <a:t> Hybrid authentication options overview</a:t>
            </a:r>
          </a:p>
        </p:txBody>
      </p:sp>
      <p:grpSp>
        <p:nvGrpSpPr>
          <p:cNvPr id="7" name="Group 6" descr="Password Hash Synchronization (PHS) - Azure Active Directory - Active Directory Domain Services -  Authentication performed by Azure AD using synchronized password hashes">
            <a:extLst>
              <a:ext uri="{FF2B5EF4-FFF2-40B4-BE49-F238E27FC236}">
                <a16:creationId xmlns:a16="http://schemas.microsoft.com/office/drawing/2014/main" id="{413F1B6B-5D31-E643-AB48-4CD9A2ECAC31}"/>
              </a:ext>
            </a:extLst>
          </p:cNvPr>
          <p:cNvGrpSpPr/>
          <p:nvPr/>
        </p:nvGrpSpPr>
        <p:grpSpPr>
          <a:xfrm>
            <a:off x="325247" y="1401287"/>
            <a:ext cx="3661224" cy="4721454"/>
            <a:chOff x="325247" y="1401287"/>
            <a:chExt cx="3661224" cy="4721454"/>
          </a:xfrm>
        </p:grpSpPr>
        <p:sp>
          <p:nvSpPr>
            <p:cNvPr id="76" name="Rectangle 75">
              <a:extLst>
                <a:ext uri="{FF2B5EF4-FFF2-40B4-BE49-F238E27FC236}">
                  <a16:creationId xmlns:a16="http://schemas.microsoft.com/office/drawing/2014/main" id="{A148A17E-FBC2-4335-A41E-5E6965A5315C}"/>
                </a:ext>
                <a:ext uri="{C183D7F6-B498-43B3-948B-1728B52AA6E4}">
                  <adec:decorative xmlns:adec="http://schemas.microsoft.com/office/drawing/2017/decorative" val="1"/>
                </a:ext>
              </a:extLst>
            </p:cNvPr>
            <p:cNvSpPr/>
            <p:nvPr/>
          </p:nvSpPr>
          <p:spPr bwMode="auto">
            <a:xfrm>
              <a:off x="325248" y="4763550"/>
              <a:ext cx="3597082" cy="332623"/>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8" name="TextBox 5">
              <a:extLst>
                <a:ext uri="{FF2B5EF4-FFF2-40B4-BE49-F238E27FC236}">
                  <a16:creationId xmlns:a16="http://schemas.microsoft.com/office/drawing/2014/main" id="{ECB1B44A-BCDA-4F8A-A977-4368FE73279B}"/>
                </a:ext>
              </a:extLst>
            </p:cNvPr>
            <p:cNvSpPr txBox="1"/>
            <p:nvPr/>
          </p:nvSpPr>
          <p:spPr>
            <a:xfrm>
              <a:off x="394724" y="1401287"/>
              <a:ext cx="3373095" cy="221599"/>
            </a:xfrm>
            <a:prstGeom prst="rect">
              <a:avLst/>
            </a:prstGeom>
            <a:noFill/>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1600" dirty="0">
                  <a:solidFill>
                    <a:srgbClr val="1A1A1A"/>
                  </a:solidFill>
                </a:rPr>
                <a:t>Password Hash Synchronization (PHS)</a:t>
              </a:r>
              <a:endParaRPr lang="en-US" dirty="0">
                <a:solidFill>
                  <a:srgbClr val="1A1A1A"/>
                </a:solidFill>
              </a:endParaRPr>
            </a:p>
          </p:txBody>
        </p:sp>
        <p:sp>
          <p:nvSpPr>
            <p:cNvPr id="31" name="Rectangle 30">
              <a:extLst>
                <a:ext uri="{FF2B5EF4-FFF2-40B4-BE49-F238E27FC236}">
                  <a16:creationId xmlns:a16="http://schemas.microsoft.com/office/drawing/2014/main" id="{77B5E906-1CE3-41C2-ACA2-743C728F5DAF}"/>
                </a:ext>
              </a:extLst>
            </p:cNvPr>
            <p:cNvSpPr/>
            <p:nvPr/>
          </p:nvSpPr>
          <p:spPr bwMode="auto">
            <a:xfrm>
              <a:off x="325247" y="2981296"/>
              <a:ext cx="3610932" cy="3466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a:gradFill>
                    <a:gsLst>
                      <a:gs pos="0">
                        <a:srgbClr val="FFFFFF"/>
                      </a:gs>
                      <a:gs pos="100000">
                        <a:srgbClr val="FFFFFF"/>
                      </a:gs>
                    </a:gsLst>
                    <a:lin ang="5400000" scaled="0"/>
                  </a:gradFill>
                  <a:latin typeface="+mj-lt"/>
                  <a:ea typeface="Segoe UI" pitchFamily="34" charset="0"/>
                  <a:cs typeface="Segoe UI" pitchFamily="34" charset="0"/>
                </a:rPr>
                <a:t>Azure Active Directory</a:t>
              </a:r>
            </a:p>
          </p:txBody>
        </p:sp>
        <p:sp>
          <p:nvSpPr>
            <p:cNvPr id="124" name="TextBox 23">
              <a:extLst>
                <a:ext uri="{FF2B5EF4-FFF2-40B4-BE49-F238E27FC236}">
                  <a16:creationId xmlns:a16="http://schemas.microsoft.com/office/drawing/2014/main" id="{48D6F567-C411-4708-BCB3-99363A61D3D4}"/>
                </a:ext>
              </a:extLst>
            </p:cNvPr>
            <p:cNvSpPr txBox="1"/>
            <p:nvPr/>
          </p:nvSpPr>
          <p:spPr>
            <a:xfrm>
              <a:off x="401928" y="4676365"/>
              <a:ext cx="3435060" cy="517065"/>
            </a:xfrm>
            <a:prstGeom prst="rect">
              <a:avLst/>
            </a:prstGeom>
            <a:noFill/>
          </p:spPr>
          <p:txBody>
            <a:bodyPr wrap="squar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dirty="0">
                  <a:solidFill>
                    <a:schemeClr val="bg1"/>
                  </a:solidFill>
                </a:rPr>
                <a:t>Active Directory Domain Services</a:t>
              </a:r>
            </a:p>
          </p:txBody>
        </p:sp>
        <p:sp>
          <p:nvSpPr>
            <p:cNvPr id="135" name="TextBox 36">
              <a:extLst>
                <a:ext uri="{FF2B5EF4-FFF2-40B4-BE49-F238E27FC236}">
                  <a16:creationId xmlns:a16="http://schemas.microsoft.com/office/drawing/2014/main" id="{CBE99D09-BF4E-41EF-8754-22144803603F}"/>
                </a:ext>
              </a:extLst>
            </p:cNvPr>
            <p:cNvSpPr txBox="1"/>
            <p:nvPr/>
          </p:nvSpPr>
          <p:spPr>
            <a:xfrm>
              <a:off x="335464" y="5162478"/>
              <a:ext cx="3651007" cy="960263"/>
            </a:xfrm>
            <a:prstGeom prst="rect">
              <a:avLst/>
            </a:prstGeom>
            <a:noFill/>
          </p:spPr>
          <p:txBody>
            <a:bodyPr wrap="squar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1600" dirty="0">
                  <a:solidFill>
                    <a:srgbClr val="1A1A1A"/>
                  </a:solidFill>
                </a:rPr>
                <a:t>Authentication performed by Azure AD using synchronized password hashes</a:t>
              </a:r>
            </a:p>
          </p:txBody>
        </p:sp>
        <p:sp>
          <p:nvSpPr>
            <p:cNvPr id="49" name="Arrow: Up 48" descr="Blue arrow pointing up">
              <a:extLst>
                <a:ext uri="{FF2B5EF4-FFF2-40B4-BE49-F238E27FC236}">
                  <a16:creationId xmlns:a16="http://schemas.microsoft.com/office/drawing/2014/main" id="{96A01560-B0D9-4E6D-A365-8CADAA3F93DC}"/>
                </a:ext>
                <a:ext uri="{C183D7F6-B498-43B3-948B-1728B52AA6E4}">
                  <adec:decorative xmlns:adec="http://schemas.microsoft.com/office/drawing/2017/decorative" val="0"/>
                </a:ext>
              </a:extLst>
            </p:cNvPr>
            <p:cNvSpPr/>
            <p:nvPr/>
          </p:nvSpPr>
          <p:spPr bwMode="auto">
            <a:xfrm>
              <a:off x="1170859" y="3449352"/>
              <a:ext cx="207818" cy="1179576"/>
            </a:xfrm>
            <a:prstGeom prst="upArrow">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0" name="Arrow: Up 49" descr="Blue arrow pointing up">
              <a:extLst>
                <a:ext uri="{FF2B5EF4-FFF2-40B4-BE49-F238E27FC236}">
                  <a16:creationId xmlns:a16="http://schemas.microsoft.com/office/drawing/2014/main" id="{3B80653A-CA06-4732-BB34-287E9075185F}"/>
                </a:ext>
                <a:ext uri="{C183D7F6-B498-43B3-948B-1728B52AA6E4}">
                  <adec:decorative xmlns:adec="http://schemas.microsoft.com/office/drawing/2017/decorative" val="0"/>
                </a:ext>
              </a:extLst>
            </p:cNvPr>
            <p:cNvSpPr/>
            <p:nvPr/>
          </p:nvSpPr>
          <p:spPr bwMode="auto">
            <a:xfrm>
              <a:off x="2875974" y="3449352"/>
              <a:ext cx="207818" cy="1179576"/>
            </a:xfrm>
            <a:prstGeom prst="upArrow">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47" name="Rectangle: Rounded Corners 46">
              <a:extLst>
                <a:ext uri="{FF2B5EF4-FFF2-40B4-BE49-F238E27FC236}">
                  <a16:creationId xmlns:a16="http://schemas.microsoft.com/office/drawing/2014/main" id="{37CB3540-0435-4E47-A023-194FD73D1F98}"/>
                </a:ext>
              </a:extLst>
            </p:cNvPr>
            <p:cNvSpPr/>
            <p:nvPr/>
          </p:nvSpPr>
          <p:spPr bwMode="auto">
            <a:xfrm>
              <a:off x="473566" y="3742571"/>
              <a:ext cx="1593765" cy="669466"/>
            </a:xfrm>
            <a:prstGeom prst="roundRect">
              <a:avLst/>
            </a:prstGeom>
            <a:solidFill>
              <a:srgbClr val="0078D4"/>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US" sz="1200">
                  <a:gradFill>
                    <a:gsLst>
                      <a:gs pos="0">
                        <a:srgbClr val="FFFFFF"/>
                      </a:gs>
                      <a:gs pos="100000">
                        <a:srgbClr val="FFFFFF"/>
                      </a:gs>
                    </a:gsLst>
                    <a:lin ang="5400000" scaled="0"/>
                  </a:gradFill>
                  <a:ea typeface="Segoe UI" pitchFamily="34" charset="0"/>
                  <a:cs typeface="Segoe UI" pitchFamily="34" charset="0"/>
                </a:rPr>
                <a:t>Azure AD Connect sync</a:t>
              </a:r>
            </a:p>
          </p:txBody>
        </p:sp>
        <p:sp>
          <p:nvSpPr>
            <p:cNvPr id="48" name="Rectangle: Rounded Corners 47">
              <a:extLst>
                <a:ext uri="{FF2B5EF4-FFF2-40B4-BE49-F238E27FC236}">
                  <a16:creationId xmlns:a16="http://schemas.microsoft.com/office/drawing/2014/main" id="{F173DAC8-82E5-4528-B3F9-7E0D9EB4C7AD}"/>
                </a:ext>
              </a:extLst>
            </p:cNvPr>
            <p:cNvSpPr/>
            <p:nvPr/>
          </p:nvSpPr>
          <p:spPr bwMode="auto">
            <a:xfrm>
              <a:off x="2178318" y="3751929"/>
              <a:ext cx="1593765" cy="669466"/>
            </a:xfrm>
            <a:prstGeom prst="roundRect">
              <a:avLst/>
            </a:prstGeom>
            <a:solidFill>
              <a:srgbClr val="0078D4"/>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US" sz="1200">
                  <a:gradFill>
                    <a:gsLst>
                      <a:gs pos="0">
                        <a:srgbClr val="FFFFFF"/>
                      </a:gs>
                      <a:gs pos="100000">
                        <a:srgbClr val="FFFFFF"/>
                      </a:gs>
                    </a:gsLst>
                    <a:lin ang="5400000" scaled="0"/>
                  </a:gradFill>
                  <a:cs typeface="Segoe UI" pitchFamily="34" charset="0"/>
                </a:rPr>
                <a:t>Azure AD Connect cloud sync</a:t>
              </a:r>
            </a:p>
          </p:txBody>
        </p:sp>
        <p:sp>
          <p:nvSpPr>
            <p:cNvPr id="53" name="Freeform 13" title="Icon of a cloud">
              <a:extLst>
                <a:ext uri="{FF2B5EF4-FFF2-40B4-BE49-F238E27FC236}">
                  <a16:creationId xmlns:a16="http://schemas.microsoft.com/office/drawing/2014/main" id="{9758E78A-4D91-B742-BE66-5BAF27364A23}"/>
                </a:ext>
              </a:extLst>
            </p:cNvPr>
            <p:cNvSpPr>
              <a:spLocks noChangeAspect="1"/>
            </p:cNvSpPr>
            <p:nvPr/>
          </p:nvSpPr>
          <p:spPr bwMode="auto">
            <a:xfrm>
              <a:off x="1369467" y="1924241"/>
              <a:ext cx="1395727" cy="765642"/>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noFill/>
            <a:ln w="254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pic>
          <p:nvPicPr>
            <p:cNvPr id="58" name="Graphic 57">
              <a:extLst>
                <a:ext uri="{FF2B5EF4-FFF2-40B4-BE49-F238E27FC236}">
                  <a16:creationId xmlns:a16="http://schemas.microsoft.com/office/drawing/2014/main" id="{75DBE67D-81CB-0942-959F-36CD21701D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35621" y="2085286"/>
              <a:ext cx="499626" cy="499626"/>
            </a:xfrm>
            <a:prstGeom prst="rect">
              <a:avLst/>
            </a:prstGeom>
            <a:effectLst/>
          </p:spPr>
        </p:pic>
      </p:grpSp>
      <p:sp>
        <p:nvSpPr>
          <p:cNvPr id="46" name="Rectangle 45">
            <a:extLst>
              <a:ext uri="{FF2B5EF4-FFF2-40B4-BE49-F238E27FC236}">
                <a16:creationId xmlns:a16="http://schemas.microsoft.com/office/drawing/2014/main" id="{2FBFEDF9-BFAD-42EC-86E7-6341F64C3367}"/>
              </a:ext>
              <a:ext uri="{C183D7F6-B498-43B3-948B-1728B52AA6E4}">
                <adec:decorative xmlns:adec="http://schemas.microsoft.com/office/drawing/2017/decorative" val="1"/>
              </a:ext>
            </a:extLst>
          </p:cNvPr>
          <p:cNvSpPr/>
          <p:nvPr/>
        </p:nvSpPr>
        <p:spPr bwMode="auto">
          <a:xfrm>
            <a:off x="3971156" y="1434181"/>
            <a:ext cx="51769" cy="483247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descr="Pass-Through Authentication (PTA) - Azure Active Directory - Active Directory Domain Services -  Authentication performed by AD DS via authentication agent that looks for requests via outbound communication">
            <a:extLst>
              <a:ext uri="{FF2B5EF4-FFF2-40B4-BE49-F238E27FC236}">
                <a16:creationId xmlns:a16="http://schemas.microsoft.com/office/drawing/2014/main" id="{4023C50B-9A3A-C444-A1C7-1FC9915281D1}"/>
              </a:ext>
            </a:extLst>
          </p:cNvPr>
          <p:cNvGrpSpPr/>
          <p:nvPr/>
        </p:nvGrpSpPr>
        <p:grpSpPr>
          <a:xfrm>
            <a:off x="4071752" y="1401287"/>
            <a:ext cx="3905266" cy="4946098"/>
            <a:chOff x="4071752" y="1401287"/>
            <a:chExt cx="3905266" cy="4946098"/>
          </a:xfrm>
        </p:grpSpPr>
        <p:sp>
          <p:nvSpPr>
            <p:cNvPr id="62" name="Rectangle 61">
              <a:extLst>
                <a:ext uri="{FF2B5EF4-FFF2-40B4-BE49-F238E27FC236}">
                  <a16:creationId xmlns:a16="http://schemas.microsoft.com/office/drawing/2014/main" id="{B9DEFDEC-185C-CF4F-8BC6-400FF0004374}"/>
                </a:ext>
                <a:ext uri="{C183D7F6-B498-43B3-948B-1728B52AA6E4}">
                  <adec:decorative xmlns:adec="http://schemas.microsoft.com/office/drawing/2017/decorative" val="1"/>
                </a:ext>
              </a:extLst>
            </p:cNvPr>
            <p:cNvSpPr/>
            <p:nvPr/>
          </p:nvSpPr>
          <p:spPr bwMode="auto">
            <a:xfrm>
              <a:off x="4080383" y="4763550"/>
              <a:ext cx="3881381" cy="332623"/>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9" name="TextBox 10">
              <a:extLst>
                <a:ext uri="{FF2B5EF4-FFF2-40B4-BE49-F238E27FC236}">
                  <a16:creationId xmlns:a16="http://schemas.microsoft.com/office/drawing/2014/main" id="{A2028894-FFB4-402A-AB92-17C5196F8113}"/>
                </a:ext>
              </a:extLst>
            </p:cNvPr>
            <p:cNvSpPr txBox="1"/>
            <p:nvPr/>
          </p:nvSpPr>
          <p:spPr>
            <a:xfrm>
              <a:off x="4246617" y="1401287"/>
              <a:ext cx="3520793" cy="221599"/>
            </a:xfrm>
            <a:prstGeom prst="rect">
              <a:avLst/>
            </a:prstGeom>
            <a:noFill/>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1600" dirty="0">
                  <a:solidFill>
                    <a:srgbClr val="1A1A1A"/>
                  </a:solidFill>
                </a:rPr>
                <a:t>Pass-Through Authentication (PTA)</a:t>
              </a:r>
              <a:endParaRPr lang="en-US" dirty="0">
                <a:solidFill>
                  <a:srgbClr val="1A1A1A"/>
                </a:solidFill>
              </a:endParaRPr>
            </a:p>
          </p:txBody>
        </p:sp>
        <p:sp>
          <p:nvSpPr>
            <p:cNvPr id="32" name="Rectangle 31">
              <a:extLst>
                <a:ext uri="{FF2B5EF4-FFF2-40B4-BE49-F238E27FC236}">
                  <a16:creationId xmlns:a16="http://schemas.microsoft.com/office/drawing/2014/main" id="{7D9F9EC1-CB29-44EA-BF8B-03B9317436B5}"/>
                </a:ext>
              </a:extLst>
            </p:cNvPr>
            <p:cNvSpPr/>
            <p:nvPr/>
          </p:nvSpPr>
          <p:spPr bwMode="auto">
            <a:xfrm>
              <a:off x="4071752" y="2981296"/>
              <a:ext cx="3905266" cy="3466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a:gradFill>
                    <a:gsLst>
                      <a:gs pos="0">
                        <a:srgbClr val="FFFFFF"/>
                      </a:gs>
                      <a:gs pos="100000">
                        <a:srgbClr val="FFFFFF"/>
                      </a:gs>
                    </a:gsLst>
                    <a:lin ang="5400000" scaled="0"/>
                  </a:gradFill>
                  <a:latin typeface="+mj-lt"/>
                  <a:ea typeface="Segoe UI" pitchFamily="34" charset="0"/>
                  <a:cs typeface="Segoe UI" pitchFamily="34" charset="0"/>
                </a:rPr>
                <a:t>Azure Active Directory</a:t>
              </a:r>
            </a:p>
          </p:txBody>
        </p:sp>
        <p:sp>
          <p:nvSpPr>
            <p:cNvPr id="129" name="Arrow: Up 128" descr="Blue arrow pointing up">
              <a:extLst>
                <a:ext uri="{FF2B5EF4-FFF2-40B4-BE49-F238E27FC236}">
                  <a16:creationId xmlns:a16="http://schemas.microsoft.com/office/drawing/2014/main" id="{72DE0F87-8905-482C-9DF3-C3A17DCCCFC5}"/>
                </a:ext>
              </a:extLst>
            </p:cNvPr>
            <p:cNvSpPr/>
            <p:nvPr/>
          </p:nvSpPr>
          <p:spPr bwMode="auto">
            <a:xfrm>
              <a:off x="5087013" y="3449352"/>
              <a:ext cx="207818" cy="1179576"/>
            </a:xfrm>
            <a:prstGeom prst="upArrow">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30" name="Rectangle: Rounded Corners 129">
              <a:extLst>
                <a:ext uri="{FF2B5EF4-FFF2-40B4-BE49-F238E27FC236}">
                  <a16:creationId xmlns:a16="http://schemas.microsoft.com/office/drawing/2014/main" id="{5FE8B092-9198-42D7-9CA9-D2212D4E4D27}"/>
                </a:ext>
              </a:extLst>
            </p:cNvPr>
            <p:cNvSpPr/>
            <p:nvPr/>
          </p:nvSpPr>
          <p:spPr bwMode="auto">
            <a:xfrm>
              <a:off x="4370529" y="3735687"/>
              <a:ext cx="1593765" cy="669466"/>
            </a:xfrm>
            <a:prstGeom prst="roundRect">
              <a:avLst/>
            </a:prstGeom>
            <a:solidFill>
              <a:srgbClr val="0078D4"/>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US" sz="1200">
                  <a:gradFill>
                    <a:gsLst>
                      <a:gs pos="0">
                        <a:srgbClr val="FFFFFF"/>
                      </a:gs>
                      <a:gs pos="100000">
                        <a:srgbClr val="FFFFFF"/>
                      </a:gs>
                    </a:gsLst>
                    <a:lin ang="5400000" scaled="0"/>
                  </a:gradFill>
                  <a:ea typeface="Segoe UI" pitchFamily="34" charset="0"/>
                  <a:cs typeface="Segoe UI" pitchFamily="34" charset="0"/>
                </a:rPr>
                <a:t>Azure AD Connect sync</a:t>
              </a:r>
            </a:p>
          </p:txBody>
        </p:sp>
        <p:sp>
          <p:nvSpPr>
            <p:cNvPr id="75" name="Arrow: Up-Down 74" descr="Black arrow pointing up and down">
              <a:extLst>
                <a:ext uri="{FF2B5EF4-FFF2-40B4-BE49-F238E27FC236}">
                  <a16:creationId xmlns:a16="http://schemas.microsoft.com/office/drawing/2014/main" id="{904D6ED7-4221-4C09-A0BF-A8227F7B7BEA}"/>
                </a:ext>
              </a:extLst>
            </p:cNvPr>
            <p:cNvSpPr/>
            <p:nvPr/>
          </p:nvSpPr>
          <p:spPr bwMode="auto">
            <a:xfrm>
              <a:off x="6738094" y="3449352"/>
              <a:ext cx="192457" cy="1179576"/>
            </a:xfrm>
            <a:prstGeom prst="upDownArrow">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23" name="Rectangle: Rounded Corners 122">
              <a:extLst>
                <a:ext uri="{FF2B5EF4-FFF2-40B4-BE49-F238E27FC236}">
                  <a16:creationId xmlns:a16="http://schemas.microsoft.com/office/drawing/2014/main" id="{0502B5D1-3CFF-4589-8BF8-CAC9A1A4CF15}"/>
                </a:ext>
              </a:extLst>
            </p:cNvPr>
            <p:cNvSpPr/>
            <p:nvPr/>
          </p:nvSpPr>
          <p:spPr bwMode="auto">
            <a:xfrm>
              <a:off x="6075281" y="3745045"/>
              <a:ext cx="1593765" cy="669466"/>
            </a:xfrm>
            <a:prstGeom prst="roundRect">
              <a:avLst/>
            </a:prstGeom>
            <a:solidFill>
              <a:srgbClr val="243A5E"/>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US" sz="1200">
                  <a:gradFill>
                    <a:gsLst>
                      <a:gs pos="0">
                        <a:srgbClr val="FFFFFF"/>
                      </a:gs>
                      <a:gs pos="100000">
                        <a:srgbClr val="FFFFFF"/>
                      </a:gs>
                    </a:gsLst>
                    <a:lin ang="5400000" scaled="0"/>
                  </a:gradFill>
                  <a:ea typeface="Segoe UI" pitchFamily="34" charset="0"/>
                  <a:cs typeface="Segoe UI" pitchFamily="34" charset="0"/>
                </a:rPr>
                <a:t>Authentication Agent</a:t>
              </a:r>
            </a:p>
          </p:txBody>
        </p:sp>
        <p:sp>
          <p:nvSpPr>
            <p:cNvPr id="125" name="TextBox 24">
              <a:extLst>
                <a:ext uri="{FF2B5EF4-FFF2-40B4-BE49-F238E27FC236}">
                  <a16:creationId xmlns:a16="http://schemas.microsoft.com/office/drawing/2014/main" id="{808C95F2-67AB-41B8-A9F6-CCA1BA8877C0}"/>
                </a:ext>
              </a:extLst>
            </p:cNvPr>
            <p:cNvSpPr txBox="1"/>
            <p:nvPr/>
          </p:nvSpPr>
          <p:spPr>
            <a:xfrm>
              <a:off x="4331051" y="4676365"/>
              <a:ext cx="3363421" cy="517065"/>
            </a:xfrm>
            <a:prstGeom prst="rect">
              <a:avLst/>
            </a:prstGeom>
            <a:noFill/>
          </p:spPr>
          <p:txBody>
            <a:bodyPr wrap="non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dirty="0">
                  <a:solidFill>
                    <a:schemeClr val="bg1"/>
                  </a:solidFill>
                </a:rPr>
                <a:t>Active Directory Domain Services</a:t>
              </a:r>
            </a:p>
          </p:txBody>
        </p:sp>
        <p:sp>
          <p:nvSpPr>
            <p:cNvPr id="136" name="TextBox 37">
              <a:extLst>
                <a:ext uri="{FF2B5EF4-FFF2-40B4-BE49-F238E27FC236}">
                  <a16:creationId xmlns:a16="http://schemas.microsoft.com/office/drawing/2014/main" id="{E318405B-38E2-4FE1-8BD1-123E3B50D0A5}"/>
                </a:ext>
              </a:extLst>
            </p:cNvPr>
            <p:cNvSpPr txBox="1"/>
            <p:nvPr/>
          </p:nvSpPr>
          <p:spPr>
            <a:xfrm>
              <a:off x="4179510" y="5165523"/>
              <a:ext cx="3651007" cy="1181862"/>
            </a:xfrm>
            <a:prstGeom prst="rect">
              <a:avLst/>
            </a:prstGeom>
            <a:noFill/>
          </p:spPr>
          <p:txBody>
            <a:bodyPr wrap="squar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1600" dirty="0">
                  <a:solidFill>
                    <a:srgbClr val="1A1A1A"/>
                  </a:solidFill>
                </a:rPr>
                <a:t>Authentication performed by AD DS via authentication agent that looks for requests via outbound communication</a:t>
              </a:r>
            </a:p>
          </p:txBody>
        </p:sp>
        <p:sp>
          <p:nvSpPr>
            <p:cNvPr id="54" name="Freeform 13" title="Icon of a cloud">
              <a:extLst>
                <a:ext uri="{FF2B5EF4-FFF2-40B4-BE49-F238E27FC236}">
                  <a16:creationId xmlns:a16="http://schemas.microsoft.com/office/drawing/2014/main" id="{2B014CCB-DD5F-E743-AD09-E19228896E67}"/>
                </a:ext>
              </a:extLst>
            </p:cNvPr>
            <p:cNvSpPr>
              <a:spLocks noChangeAspect="1"/>
            </p:cNvSpPr>
            <p:nvPr/>
          </p:nvSpPr>
          <p:spPr bwMode="auto">
            <a:xfrm>
              <a:off x="5316684" y="1924241"/>
              <a:ext cx="1395727" cy="765642"/>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noFill/>
            <a:ln w="254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pic>
          <p:nvPicPr>
            <p:cNvPr id="59" name="Graphic 58">
              <a:extLst>
                <a:ext uri="{FF2B5EF4-FFF2-40B4-BE49-F238E27FC236}">
                  <a16:creationId xmlns:a16="http://schemas.microsoft.com/office/drawing/2014/main" id="{26D14BA9-01F6-4240-9F83-855D6B71A7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64734" y="2085286"/>
              <a:ext cx="499626" cy="499626"/>
            </a:xfrm>
            <a:prstGeom prst="rect">
              <a:avLst/>
            </a:prstGeom>
            <a:effectLst/>
          </p:spPr>
        </p:pic>
      </p:grpSp>
      <p:sp>
        <p:nvSpPr>
          <p:cNvPr id="42" name="Rectangle 41">
            <a:extLst>
              <a:ext uri="{FF2B5EF4-FFF2-40B4-BE49-F238E27FC236}">
                <a16:creationId xmlns:a16="http://schemas.microsoft.com/office/drawing/2014/main" id="{5CCB2899-DFE5-4E87-8D6E-BF96FBB9DE2F}"/>
              </a:ext>
              <a:ext uri="{C183D7F6-B498-43B3-948B-1728B52AA6E4}">
                <adec:decorative xmlns:adec="http://schemas.microsoft.com/office/drawing/2017/decorative" val="1"/>
              </a:ext>
            </a:extLst>
          </p:cNvPr>
          <p:cNvSpPr/>
          <p:nvPr/>
        </p:nvSpPr>
        <p:spPr bwMode="auto">
          <a:xfrm>
            <a:off x="8006171" y="1357981"/>
            <a:ext cx="51769" cy="483247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9" name="Group 8" descr="Federated Authentication - Azure Active Directory - Active Directory Domain Services -  Authentication performed by AD DS via federated identity provider">
            <a:extLst>
              <a:ext uri="{FF2B5EF4-FFF2-40B4-BE49-F238E27FC236}">
                <a16:creationId xmlns:a16="http://schemas.microsoft.com/office/drawing/2014/main" id="{6D5B0969-8700-1442-8F91-5415C497D013}"/>
              </a:ext>
            </a:extLst>
          </p:cNvPr>
          <p:cNvGrpSpPr/>
          <p:nvPr/>
        </p:nvGrpSpPr>
        <p:grpSpPr>
          <a:xfrm>
            <a:off x="8102346" y="1401287"/>
            <a:ext cx="3786252" cy="4512838"/>
            <a:chOff x="8102346" y="1401287"/>
            <a:chExt cx="3786252" cy="4512838"/>
          </a:xfrm>
        </p:grpSpPr>
        <p:sp>
          <p:nvSpPr>
            <p:cNvPr id="63" name="Rectangle 62">
              <a:extLst>
                <a:ext uri="{FF2B5EF4-FFF2-40B4-BE49-F238E27FC236}">
                  <a16:creationId xmlns:a16="http://schemas.microsoft.com/office/drawing/2014/main" id="{FBEAA88B-A32C-4247-BA14-8962DF4B78BE}"/>
                </a:ext>
                <a:ext uri="{C183D7F6-B498-43B3-948B-1728B52AA6E4}">
                  <adec:decorative xmlns:adec="http://schemas.microsoft.com/office/drawing/2017/decorative" val="1"/>
                </a:ext>
              </a:extLst>
            </p:cNvPr>
            <p:cNvSpPr/>
            <p:nvPr/>
          </p:nvSpPr>
          <p:spPr bwMode="auto">
            <a:xfrm>
              <a:off x="8103744" y="4763550"/>
              <a:ext cx="3784854" cy="332623"/>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20" name="TextBox 11">
              <a:extLst>
                <a:ext uri="{FF2B5EF4-FFF2-40B4-BE49-F238E27FC236}">
                  <a16:creationId xmlns:a16="http://schemas.microsoft.com/office/drawing/2014/main" id="{5FB947F0-63BE-4849-BA9A-538FEBBDF971}"/>
                </a:ext>
              </a:extLst>
            </p:cNvPr>
            <p:cNvSpPr txBox="1"/>
            <p:nvPr/>
          </p:nvSpPr>
          <p:spPr>
            <a:xfrm>
              <a:off x="8654867" y="1401287"/>
              <a:ext cx="2658773" cy="221599"/>
            </a:xfrm>
            <a:prstGeom prst="rect">
              <a:avLst/>
            </a:prstGeom>
            <a:noFill/>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1600" dirty="0">
                  <a:solidFill>
                    <a:srgbClr val="1A1A1A"/>
                  </a:solidFill>
                </a:rPr>
                <a:t>Federated Authentication</a:t>
              </a:r>
              <a:endParaRPr lang="en-US" dirty="0">
                <a:solidFill>
                  <a:srgbClr val="1A1A1A"/>
                </a:solidFill>
              </a:endParaRPr>
            </a:p>
          </p:txBody>
        </p:sp>
        <p:sp>
          <p:nvSpPr>
            <p:cNvPr id="33" name="Rectangle 32">
              <a:extLst>
                <a:ext uri="{FF2B5EF4-FFF2-40B4-BE49-F238E27FC236}">
                  <a16:creationId xmlns:a16="http://schemas.microsoft.com/office/drawing/2014/main" id="{36F7EA14-90A8-4AE8-8097-53013477934D}"/>
                </a:ext>
              </a:extLst>
            </p:cNvPr>
            <p:cNvSpPr/>
            <p:nvPr/>
          </p:nvSpPr>
          <p:spPr bwMode="auto">
            <a:xfrm>
              <a:off x="8102346" y="2981296"/>
              <a:ext cx="3786251" cy="3466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a:gradFill>
                    <a:gsLst>
                      <a:gs pos="0">
                        <a:srgbClr val="FFFFFF"/>
                      </a:gs>
                      <a:gs pos="100000">
                        <a:srgbClr val="FFFFFF"/>
                      </a:gs>
                    </a:gsLst>
                    <a:lin ang="5400000" scaled="0"/>
                  </a:gradFill>
                  <a:latin typeface="+mj-lt"/>
                  <a:ea typeface="Segoe UI" pitchFamily="34" charset="0"/>
                  <a:cs typeface="Segoe UI" pitchFamily="34" charset="0"/>
                </a:rPr>
                <a:t>Azure Active Directory</a:t>
              </a:r>
            </a:p>
          </p:txBody>
        </p:sp>
        <p:sp>
          <p:nvSpPr>
            <p:cNvPr id="131" name="Arrow: Up 130" descr="Blue arrow pointing up">
              <a:extLst>
                <a:ext uri="{FF2B5EF4-FFF2-40B4-BE49-F238E27FC236}">
                  <a16:creationId xmlns:a16="http://schemas.microsoft.com/office/drawing/2014/main" id="{E3F7C2C7-EAA7-41AF-A96A-26373014162B}"/>
                </a:ext>
                <a:ext uri="{C183D7F6-B498-43B3-948B-1728B52AA6E4}">
                  <adec:decorative xmlns:adec="http://schemas.microsoft.com/office/drawing/2017/decorative" val="0"/>
                </a:ext>
              </a:extLst>
            </p:cNvPr>
            <p:cNvSpPr/>
            <p:nvPr/>
          </p:nvSpPr>
          <p:spPr bwMode="auto">
            <a:xfrm>
              <a:off x="9074401" y="3449352"/>
              <a:ext cx="207818" cy="1179576"/>
            </a:xfrm>
            <a:prstGeom prst="upArrow">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32" name="Rectangle: Rounded Corners 131">
              <a:extLst>
                <a:ext uri="{FF2B5EF4-FFF2-40B4-BE49-F238E27FC236}">
                  <a16:creationId xmlns:a16="http://schemas.microsoft.com/office/drawing/2014/main" id="{482D7552-0D61-4D75-9E4B-EC1EF29D462C}"/>
                </a:ext>
              </a:extLst>
            </p:cNvPr>
            <p:cNvSpPr/>
            <p:nvPr/>
          </p:nvSpPr>
          <p:spPr bwMode="auto">
            <a:xfrm>
              <a:off x="8340991" y="3742571"/>
              <a:ext cx="1593765" cy="669466"/>
            </a:xfrm>
            <a:prstGeom prst="roundRect">
              <a:avLst/>
            </a:prstGeom>
            <a:solidFill>
              <a:srgbClr val="0078D4"/>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US" sz="1200" dirty="0">
                  <a:gradFill>
                    <a:gsLst>
                      <a:gs pos="0">
                        <a:srgbClr val="FFFFFF"/>
                      </a:gs>
                      <a:gs pos="100000">
                        <a:srgbClr val="FFFFFF"/>
                      </a:gs>
                    </a:gsLst>
                    <a:lin ang="5400000" scaled="0"/>
                  </a:gradFill>
                  <a:ea typeface="Segoe UI" pitchFamily="34" charset="0"/>
                  <a:cs typeface="Segoe UI" pitchFamily="34" charset="0"/>
                </a:rPr>
                <a:t>Azure AD Connect sync (cloud sync)</a:t>
              </a:r>
            </a:p>
          </p:txBody>
        </p:sp>
        <p:sp>
          <p:nvSpPr>
            <p:cNvPr id="133" name="Arrow: Up 132" descr="Black arrow pointing down">
              <a:extLst>
                <a:ext uri="{FF2B5EF4-FFF2-40B4-BE49-F238E27FC236}">
                  <a16:creationId xmlns:a16="http://schemas.microsoft.com/office/drawing/2014/main" id="{268EC64A-D8DD-479D-81C3-BF826EA6E437}"/>
                </a:ext>
              </a:extLst>
            </p:cNvPr>
            <p:cNvSpPr/>
            <p:nvPr/>
          </p:nvSpPr>
          <p:spPr bwMode="auto">
            <a:xfrm rot="10800000">
              <a:off x="10745890" y="3449353"/>
              <a:ext cx="207818" cy="1179576"/>
            </a:xfrm>
            <a:prstGeom prst="upArrow">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34" name="Rectangle: Rounded Corners 133">
              <a:extLst>
                <a:ext uri="{FF2B5EF4-FFF2-40B4-BE49-F238E27FC236}">
                  <a16:creationId xmlns:a16="http://schemas.microsoft.com/office/drawing/2014/main" id="{CBF59770-A86C-40AD-B940-C9309DE09A78}"/>
                </a:ext>
              </a:extLst>
            </p:cNvPr>
            <p:cNvSpPr/>
            <p:nvPr/>
          </p:nvSpPr>
          <p:spPr bwMode="auto">
            <a:xfrm>
              <a:off x="10045743" y="3751929"/>
              <a:ext cx="1593765" cy="669466"/>
            </a:xfrm>
            <a:prstGeom prst="roundRect">
              <a:avLst/>
            </a:prstGeom>
            <a:solidFill>
              <a:srgbClr val="243A5E"/>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US" sz="1200">
                  <a:gradFill>
                    <a:gsLst>
                      <a:gs pos="0">
                        <a:srgbClr val="FFFFFF"/>
                      </a:gs>
                      <a:gs pos="100000">
                        <a:srgbClr val="FFFFFF"/>
                      </a:gs>
                    </a:gsLst>
                    <a:lin ang="5400000" scaled="0"/>
                  </a:gradFill>
                  <a:ea typeface="Segoe UI" pitchFamily="34" charset="0"/>
                  <a:cs typeface="Segoe UI" pitchFamily="34" charset="0"/>
                </a:rPr>
                <a:t>Federated Identity Provider</a:t>
              </a:r>
            </a:p>
          </p:txBody>
        </p:sp>
        <p:sp>
          <p:nvSpPr>
            <p:cNvPr id="126" name="TextBox 25">
              <a:extLst>
                <a:ext uri="{FF2B5EF4-FFF2-40B4-BE49-F238E27FC236}">
                  <a16:creationId xmlns:a16="http://schemas.microsoft.com/office/drawing/2014/main" id="{DE8E7780-3B39-4A85-9AC5-2F5470E53188}"/>
                </a:ext>
              </a:extLst>
            </p:cNvPr>
            <p:cNvSpPr txBox="1"/>
            <p:nvPr/>
          </p:nvSpPr>
          <p:spPr>
            <a:xfrm>
              <a:off x="8316862" y="4676364"/>
              <a:ext cx="3363421" cy="517065"/>
            </a:xfrm>
            <a:prstGeom prst="rect">
              <a:avLst/>
            </a:prstGeom>
            <a:noFill/>
          </p:spPr>
          <p:txBody>
            <a:bodyPr wrap="non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dirty="0">
                  <a:solidFill>
                    <a:schemeClr val="bg1"/>
                  </a:solidFill>
                </a:rPr>
                <a:t>Active Directory Domain Services</a:t>
              </a:r>
            </a:p>
          </p:txBody>
        </p:sp>
        <p:sp>
          <p:nvSpPr>
            <p:cNvPr id="137" name="TextBox 38">
              <a:extLst>
                <a:ext uri="{FF2B5EF4-FFF2-40B4-BE49-F238E27FC236}">
                  <a16:creationId xmlns:a16="http://schemas.microsoft.com/office/drawing/2014/main" id="{F4B678AF-3B29-405B-A437-8BDB6FBE0A77}"/>
                </a:ext>
              </a:extLst>
            </p:cNvPr>
            <p:cNvSpPr txBox="1"/>
            <p:nvPr/>
          </p:nvSpPr>
          <p:spPr>
            <a:xfrm>
              <a:off x="8139066" y="5175461"/>
              <a:ext cx="3651007" cy="738664"/>
            </a:xfrm>
            <a:prstGeom prst="rect">
              <a:avLst/>
            </a:prstGeom>
            <a:noFill/>
          </p:spPr>
          <p:txBody>
            <a:bodyPr wrap="squar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1600" dirty="0">
                  <a:solidFill>
                    <a:srgbClr val="1A1A1A"/>
                  </a:solidFill>
                </a:rPr>
                <a:t>Authentication performed by AD DS via federated identity provider</a:t>
              </a:r>
            </a:p>
          </p:txBody>
        </p:sp>
        <p:sp>
          <p:nvSpPr>
            <p:cNvPr id="55" name="Freeform 13" title="Icon of a cloud">
              <a:extLst>
                <a:ext uri="{FF2B5EF4-FFF2-40B4-BE49-F238E27FC236}">
                  <a16:creationId xmlns:a16="http://schemas.microsoft.com/office/drawing/2014/main" id="{E1D4F95A-7462-E74D-806E-B31827694941}"/>
                </a:ext>
              </a:extLst>
            </p:cNvPr>
            <p:cNvSpPr>
              <a:spLocks noChangeAspect="1"/>
            </p:cNvSpPr>
            <p:nvPr/>
          </p:nvSpPr>
          <p:spPr bwMode="auto">
            <a:xfrm>
              <a:off x="9286389" y="1924241"/>
              <a:ext cx="1395727" cy="765642"/>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noFill/>
            <a:ln w="254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pic>
          <p:nvPicPr>
            <p:cNvPr id="60" name="Graphic 59">
              <a:extLst>
                <a:ext uri="{FF2B5EF4-FFF2-40B4-BE49-F238E27FC236}">
                  <a16:creationId xmlns:a16="http://schemas.microsoft.com/office/drawing/2014/main" id="{D0292E79-D9C3-6947-8AF8-3DA6499EF7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42929" y="2085286"/>
              <a:ext cx="499626" cy="499626"/>
            </a:xfrm>
            <a:prstGeom prst="rect">
              <a:avLst/>
            </a:prstGeom>
            <a:effectLst/>
          </p:spPr>
        </p:pic>
      </p:grpSp>
      <p:sp>
        <p:nvSpPr>
          <p:cNvPr id="2" name="TextBox 1">
            <a:extLst>
              <a:ext uri="{FF2B5EF4-FFF2-40B4-BE49-F238E27FC236}">
                <a16:creationId xmlns:a16="http://schemas.microsoft.com/office/drawing/2014/main" id="{D3442E6F-D39D-45BA-8DCF-8696F0DFB1E1}"/>
              </a:ext>
            </a:extLst>
          </p:cNvPr>
          <p:cNvSpPr txBox="1"/>
          <p:nvPr/>
        </p:nvSpPr>
        <p:spPr>
          <a:xfrm>
            <a:off x="3641978" y="6464477"/>
            <a:ext cx="5219194" cy="338554"/>
          </a:xfrm>
          <a:prstGeom prst="rect">
            <a:avLst/>
          </a:prstGeom>
          <a:noFill/>
        </p:spPr>
        <p:txBody>
          <a:bodyPr wrap="square">
            <a:spAutoFit/>
          </a:bodyPr>
          <a:lstStyle/>
          <a:p>
            <a:pPr lvl="0"/>
            <a:r>
              <a:rPr lang="en-US" sz="1600" dirty="0">
                <a:solidFill>
                  <a:prstClr val="black"/>
                </a:solidFill>
                <a:latin typeface="Segoe UI" panose="020B0502040204020203" pitchFamily="34" charset="0"/>
                <a:cs typeface="Segoe UI" panose="020B0502040204020203" pitchFamily="34" charset="0"/>
              </a:rPr>
              <a:t>* PTA is not available for Azure AD Connect cloud sync.</a:t>
            </a:r>
          </a:p>
        </p:txBody>
      </p:sp>
    </p:spTree>
    <p:extLst>
      <p:ext uri="{BB962C8B-B14F-4D97-AF65-F5344CB8AC3E}">
        <p14:creationId xmlns:p14="http://schemas.microsoft.com/office/powerpoint/2010/main" val="142540620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Tree>
    <p:extLst>
      <p:ext uri="{BB962C8B-B14F-4D97-AF65-F5344CB8AC3E}">
        <p14:creationId xmlns:p14="http://schemas.microsoft.com/office/powerpoint/2010/main" val="2089250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16" y="2537210"/>
            <a:ext cx="3948684" cy="997196"/>
          </a:xfrm>
        </p:spPr>
        <p:txBody>
          <a:bodyPr/>
          <a:lstStyle/>
          <a:p>
            <a:r>
              <a:rPr lang="en-US" dirty="0"/>
              <a:t>Authentication Methods</a:t>
            </a:r>
          </a:p>
        </p:txBody>
      </p:sp>
    </p:spTree>
    <p:extLst>
      <p:ext uri="{BB962C8B-B14F-4D97-AF65-F5344CB8AC3E}">
        <p14:creationId xmlns:p14="http://schemas.microsoft.com/office/powerpoint/2010/main" val="26722401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EEAEA22B-B38E-4010-A6B7-9C0F89F265AB}"/>
              </a:ext>
              <a:ext uri="{C183D7F6-B498-43B3-948B-1728B52AA6E4}">
                <adec:decorative xmlns:adec="http://schemas.microsoft.com/office/drawing/2017/decorative" val="1"/>
              </a:ext>
            </a:extLst>
          </p:cNvPr>
          <p:cNvSpPr/>
          <p:nvPr/>
        </p:nvSpPr>
        <p:spPr bwMode="auto">
          <a:xfrm>
            <a:off x="3728350" y="1735138"/>
            <a:ext cx="4735301" cy="4410769"/>
          </a:xfrm>
          <a:prstGeom prst="rect">
            <a:avLst/>
          </a:prstGeom>
          <a:solidFill>
            <a:srgbClr val="FFFFFF"/>
          </a:solidFill>
          <a:ln w="19050" cap="flat" cmpd="sng" algn="ctr">
            <a:noFill/>
            <a:prstDash val="solid"/>
            <a:headEnd type="none" w="med" len="med"/>
            <a:tailEnd type="none" w="med" len="med"/>
          </a:ln>
          <a:effectLst>
            <a:outerShdw blurRad="254000" dist="50800" dir="2700000" algn="ctr" rotWithShape="0">
              <a:prstClr val="black">
                <a:alpha val="25000"/>
              </a:prstClr>
            </a:outerShdw>
          </a:effectLst>
        </p:spPr>
        <p:txBody>
          <a:bodyPr rot="0" spcFirstLastPara="0" vertOverflow="overflow" horzOverflow="overflow" vert="horz" wrap="square" lIns="268928" tIns="268928" rIns="268928" bIns="268928" numCol="1" spcCol="0" rtlCol="0" fromWordArt="0" anchor="ctr" anchorCtr="0" forceAA="0" compatLnSpc="1">
            <a:prstTxWarp prst="textNoShape">
              <a:avLst/>
            </a:prstTxWarp>
            <a:noAutofit/>
          </a:bodyPr>
          <a:lstStyle/>
          <a:p>
            <a:pPr marL="0" marR="0" lvl="0" indent="0" algn="l" defTabSz="914262"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0" normalizeH="0" baseline="0" noProof="0">
              <a:ln w="3175">
                <a:noFill/>
              </a:ln>
              <a:gradFill>
                <a:gsLst>
                  <a:gs pos="0">
                    <a:srgbClr val="282828"/>
                  </a:gs>
                  <a:gs pos="100000">
                    <a:srgbClr val="282828"/>
                  </a:gs>
                </a:gsLst>
                <a:lin ang="5400000" scaled="0"/>
              </a:gradFill>
              <a:effectLst/>
              <a:uLnTx/>
              <a:uFillTx/>
              <a:latin typeface="Segoe UI Semibold"/>
              <a:ea typeface="+mn-ea"/>
              <a:cs typeface="Segoe UI Semilight" panose="020B0402040204020203" pitchFamily="34" charset="0"/>
            </a:endParaRPr>
          </a:p>
        </p:txBody>
      </p:sp>
      <p:sp>
        <p:nvSpPr>
          <p:cNvPr id="2" name="Title 1">
            <a:extLst>
              <a:ext uri="{FF2B5EF4-FFF2-40B4-BE49-F238E27FC236}">
                <a16:creationId xmlns:a16="http://schemas.microsoft.com/office/drawing/2014/main" id="{EF1F035D-62B5-43D2-8804-A19C15400E82}"/>
              </a:ext>
            </a:extLst>
          </p:cNvPr>
          <p:cNvSpPr>
            <a:spLocks noGrp="1"/>
          </p:cNvSpPr>
          <p:nvPr>
            <p:ph type="title"/>
          </p:nvPr>
        </p:nvSpPr>
        <p:spPr>
          <a:xfrm>
            <a:off x="588263" y="457200"/>
            <a:ext cx="11018520" cy="553998"/>
          </a:xfrm>
        </p:spPr>
        <p:txBody>
          <a:bodyPr/>
          <a:lstStyle/>
          <a:p>
            <a:r>
              <a:rPr lang="en-US"/>
              <a:t>Multi-factor authentication</a:t>
            </a:r>
          </a:p>
        </p:txBody>
      </p:sp>
      <p:sp>
        <p:nvSpPr>
          <p:cNvPr id="4" name="Text Placeholder 3">
            <a:extLst>
              <a:ext uri="{FF2B5EF4-FFF2-40B4-BE49-F238E27FC236}">
                <a16:creationId xmlns:a16="http://schemas.microsoft.com/office/drawing/2014/main" id="{F2B3598E-0F00-4587-BCC2-0B165CB06956}"/>
              </a:ext>
            </a:extLst>
          </p:cNvPr>
          <p:cNvSpPr>
            <a:spLocks noGrp="1"/>
          </p:cNvSpPr>
          <p:nvPr>
            <p:ph type="body" sz="quarter" idx="10"/>
          </p:nvPr>
        </p:nvSpPr>
        <p:spPr>
          <a:xfrm>
            <a:off x="585787" y="1065828"/>
            <a:ext cx="11020426" cy="307777"/>
          </a:xfrm>
        </p:spPr>
        <p:txBody>
          <a:bodyPr/>
          <a:lstStyle/>
          <a:p>
            <a:r>
              <a:rPr lang="en-US"/>
              <a:t>Verify user identities with strong authentication</a:t>
            </a:r>
          </a:p>
        </p:txBody>
      </p:sp>
      <p:sp>
        <p:nvSpPr>
          <p:cNvPr id="139" name="Rectangle 138">
            <a:extLst>
              <a:ext uri="{FF2B5EF4-FFF2-40B4-BE49-F238E27FC236}">
                <a16:creationId xmlns:a16="http://schemas.microsoft.com/office/drawing/2014/main" id="{FF2F02B9-44B1-4DC8-89B3-AC460C743DA8}"/>
              </a:ext>
            </a:extLst>
          </p:cNvPr>
          <p:cNvSpPr/>
          <p:nvPr/>
        </p:nvSpPr>
        <p:spPr>
          <a:xfrm>
            <a:off x="580559" y="4776367"/>
            <a:ext cx="2837805" cy="1077218"/>
          </a:xfrm>
          <a:prstGeom prst="rect">
            <a:avLst/>
          </a:prstGeom>
        </p:spPr>
        <p:txBody>
          <a:bodyPr wrap="square" lIns="121920" tIns="121920" rIns="121920" bIns="121920">
            <a:spAutoFit/>
          </a:bodyPr>
          <a:lstStyle/>
          <a:p>
            <a:pPr marL="0" marR="0" lvl="0" indent="0" algn="ctr" defTabSz="914262"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w="3175">
                  <a:noFill/>
                </a:ln>
                <a:gradFill>
                  <a:gsLst>
                    <a:gs pos="0">
                      <a:srgbClr val="000000"/>
                    </a:gs>
                    <a:gs pos="100000">
                      <a:srgbClr val="000000"/>
                    </a:gs>
                  </a:gsLst>
                  <a:lin ang="5400000" scaled="0"/>
                </a:gradFill>
                <a:effectLst/>
                <a:uLnTx/>
                <a:uFillTx/>
                <a:latin typeface="Segoe UI"/>
                <a:ea typeface="+mn-ea"/>
                <a:cs typeface="Segoe UI Semilight" panose="020B0402040204020203" pitchFamily="34" charset="0"/>
              </a:rPr>
              <a:t>We support a </a:t>
            </a:r>
            <a:r>
              <a:rPr kumimoji="0" lang="en-US" sz="1800" b="1" i="0" u="none" strike="noStrike" kern="0" cap="none" spc="0" normalizeH="0" baseline="0" noProof="0">
                <a:ln w="3175">
                  <a:noFill/>
                </a:ln>
                <a:gradFill>
                  <a:gsLst>
                    <a:gs pos="0">
                      <a:srgbClr val="000000"/>
                    </a:gs>
                    <a:gs pos="100000">
                      <a:srgbClr val="000000"/>
                    </a:gs>
                  </a:gsLst>
                  <a:lin ang="5400000" scaled="0"/>
                </a:gradFill>
                <a:effectLst/>
                <a:uLnTx/>
                <a:uFillTx/>
                <a:latin typeface="Segoe UI"/>
                <a:ea typeface="+mn-ea"/>
                <a:cs typeface="Segoe UI Semilight" panose="020B0402040204020203" pitchFamily="34" charset="0"/>
              </a:rPr>
              <a:t>broad </a:t>
            </a:r>
            <a:br>
              <a:rPr kumimoji="0" lang="en-US" sz="1800" b="1" i="0" u="none" strike="noStrike" kern="0" cap="none" spc="0" normalizeH="0" baseline="0" noProof="0">
                <a:ln w="3175">
                  <a:noFill/>
                </a:ln>
                <a:gradFill>
                  <a:gsLst>
                    <a:gs pos="0">
                      <a:srgbClr val="000000"/>
                    </a:gs>
                    <a:gs pos="100000">
                      <a:srgbClr val="000000"/>
                    </a:gs>
                  </a:gsLst>
                  <a:lin ang="5400000" scaled="0"/>
                </a:gradFill>
                <a:effectLst/>
                <a:uLnTx/>
                <a:uFillTx/>
                <a:latin typeface="Segoe UI"/>
                <a:ea typeface="+mn-ea"/>
                <a:cs typeface="Segoe UI Semilight" panose="020B0402040204020203" pitchFamily="34" charset="0"/>
              </a:rPr>
            </a:br>
            <a:r>
              <a:rPr kumimoji="0" lang="en-US" sz="1800" b="1" i="0" u="none" strike="noStrike" kern="0" cap="none" spc="0" normalizeH="0" baseline="0" noProof="0">
                <a:ln w="3175">
                  <a:noFill/>
                </a:ln>
                <a:gradFill>
                  <a:gsLst>
                    <a:gs pos="0">
                      <a:srgbClr val="000000"/>
                    </a:gs>
                    <a:gs pos="100000">
                      <a:srgbClr val="000000"/>
                    </a:gs>
                  </a:gsLst>
                  <a:lin ang="5400000" scaled="0"/>
                </a:gradFill>
                <a:effectLst/>
                <a:uLnTx/>
                <a:uFillTx/>
                <a:latin typeface="Segoe UI"/>
                <a:ea typeface="+mn-ea"/>
                <a:cs typeface="Segoe UI Semilight" panose="020B0402040204020203" pitchFamily="34" charset="0"/>
              </a:rPr>
              <a:t>range of multi-factor </a:t>
            </a:r>
            <a:br>
              <a:rPr kumimoji="0" lang="en-US" sz="1800" b="1" i="0" u="none" strike="noStrike" kern="0" cap="none" spc="0" normalizeH="0" baseline="0" noProof="0">
                <a:ln w="3175">
                  <a:noFill/>
                </a:ln>
                <a:gradFill>
                  <a:gsLst>
                    <a:gs pos="0">
                      <a:srgbClr val="000000"/>
                    </a:gs>
                    <a:gs pos="100000">
                      <a:srgbClr val="000000"/>
                    </a:gs>
                  </a:gsLst>
                  <a:lin ang="5400000" scaled="0"/>
                </a:gradFill>
                <a:effectLst/>
                <a:uLnTx/>
                <a:uFillTx/>
                <a:latin typeface="Segoe UI"/>
                <a:ea typeface="+mn-ea"/>
                <a:cs typeface="Segoe UI Semilight" panose="020B0402040204020203" pitchFamily="34" charset="0"/>
              </a:rPr>
            </a:br>
            <a:r>
              <a:rPr kumimoji="0" lang="en-US" sz="1800" b="1" i="0" u="none" strike="noStrike" kern="0" cap="none" spc="0" normalizeH="0" baseline="0" noProof="0">
                <a:ln w="3175">
                  <a:noFill/>
                </a:ln>
                <a:gradFill>
                  <a:gsLst>
                    <a:gs pos="0">
                      <a:srgbClr val="000000"/>
                    </a:gs>
                    <a:gs pos="100000">
                      <a:srgbClr val="000000"/>
                    </a:gs>
                  </a:gsLst>
                  <a:lin ang="5400000" scaled="0"/>
                </a:gradFill>
                <a:effectLst/>
                <a:uLnTx/>
                <a:uFillTx/>
                <a:latin typeface="Segoe UI"/>
                <a:ea typeface="+mn-ea"/>
                <a:cs typeface="Segoe UI Semilight" panose="020B0402040204020203" pitchFamily="34" charset="0"/>
              </a:rPr>
              <a:t>authentication options </a:t>
            </a:r>
          </a:p>
        </p:txBody>
      </p:sp>
      <p:sp>
        <p:nvSpPr>
          <p:cNvPr id="105" name="TextBox 104">
            <a:extLst>
              <a:ext uri="{FF2B5EF4-FFF2-40B4-BE49-F238E27FC236}">
                <a16:creationId xmlns:a16="http://schemas.microsoft.com/office/drawing/2014/main" id="{9D375868-4722-4AFB-9DE2-DCD8A29ABAD9}"/>
              </a:ext>
            </a:extLst>
          </p:cNvPr>
          <p:cNvSpPr txBox="1"/>
          <p:nvPr/>
        </p:nvSpPr>
        <p:spPr>
          <a:xfrm>
            <a:off x="4157211" y="3249672"/>
            <a:ext cx="943093" cy="369332"/>
          </a:xfrm>
          <a:prstGeom prst="rect">
            <a:avLst/>
          </a:prstGeom>
          <a:noFill/>
        </p:spPr>
        <p:txBody>
          <a:bodyPr wrap="square" lIns="0" tIns="0" rIns="0" bIns="0" rtlCol="0">
            <a:spAutoFit/>
          </a:bodyPr>
          <a:lstStyle/>
          <a:p>
            <a:pPr marL="0" marR="0" lvl="0" indent="0" algn="ctr" defTabSz="9142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282828"/>
                    </a:gs>
                    <a:gs pos="100000">
                      <a:srgbClr val="282828"/>
                    </a:gs>
                  </a:gsLst>
                  <a:lin ang="5400000" scaled="1"/>
                </a:gradFill>
                <a:effectLst/>
                <a:uLnTx/>
                <a:uFillTx/>
                <a:latin typeface="Segoe UI"/>
                <a:ea typeface="+mn-ea"/>
                <a:cs typeface="+mn-cs"/>
              </a:rPr>
              <a:t>Microsoft</a:t>
            </a:r>
          </a:p>
          <a:p>
            <a:pPr marL="0" marR="0" lvl="0" indent="0" algn="ctr" defTabSz="9142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282828"/>
                    </a:gs>
                    <a:gs pos="100000">
                      <a:srgbClr val="282828"/>
                    </a:gs>
                  </a:gsLst>
                  <a:lin ang="5400000" scaled="1"/>
                </a:gradFill>
                <a:effectLst/>
                <a:uLnTx/>
                <a:uFillTx/>
                <a:latin typeface="Segoe UI"/>
                <a:ea typeface="+mn-ea"/>
                <a:cs typeface="+mn-cs"/>
              </a:rPr>
              <a:t>Authenticator</a:t>
            </a:r>
          </a:p>
        </p:txBody>
      </p:sp>
      <p:sp>
        <p:nvSpPr>
          <p:cNvPr id="72" name="TextBox 71">
            <a:extLst>
              <a:ext uri="{FF2B5EF4-FFF2-40B4-BE49-F238E27FC236}">
                <a16:creationId xmlns:a16="http://schemas.microsoft.com/office/drawing/2014/main" id="{2E257EAA-E423-4FF1-BAE4-092E61165767}"/>
              </a:ext>
            </a:extLst>
          </p:cNvPr>
          <p:cNvSpPr txBox="1"/>
          <p:nvPr/>
        </p:nvSpPr>
        <p:spPr>
          <a:xfrm>
            <a:off x="5236898" y="3249889"/>
            <a:ext cx="858129" cy="369332"/>
          </a:xfrm>
          <a:prstGeom prst="rect">
            <a:avLst/>
          </a:prstGeom>
          <a:noFill/>
        </p:spPr>
        <p:txBody>
          <a:bodyPr wrap="square" lIns="0" tIns="0" rIns="0" bIns="0" rtlCol="0">
            <a:spAutoFit/>
          </a:bodyPr>
          <a:lstStyle/>
          <a:p>
            <a:pPr marL="0" marR="0" lvl="0" indent="0" algn="ctr" defTabSz="9142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282828"/>
                    </a:gs>
                    <a:gs pos="100000">
                      <a:srgbClr val="282828"/>
                    </a:gs>
                  </a:gsLst>
                  <a:lin ang="5400000" scaled="1"/>
                </a:gradFill>
                <a:effectLst/>
                <a:uLnTx/>
                <a:uFillTx/>
                <a:latin typeface="Segoe UI"/>
                <a:ea typeface="+mn-ea"/>
                <a:cs typeface="+mn-cs"/>
              </a:rPr>
              <a:t>Windows Hello</a:t>
            </a:r>
          </a:p>
        </p:txBody>
      </p:sp>
      <p:sp>
        <p:nvSpPr>
          <p:cNvPr id="75" name="TextBox 74">
            <a:extLst>
              <a:ext uri="{FF2B5EF4-FFF2-40B4-BE49-F238E27FC236}">
                <a16:creationId xmlns:a16="http://schemas.microsoft.com/office/drawing/2014/main" id="{8E9065C8-FEDA-4428-A660-44B12BE84621}"/>
              </a:ext>
            </a:extLst>
          </p:cNvPr>
          <p:cNvSpPr txBox="1"/>
          <p:nvPr/>
        </p:nvSpPr>
        <p:spPr>
          <a:xfrm>
            <a:off x="6231621" y="3249889"/>
            <a:ext cx="858129" cy="369332"/>
          </a:xfrm>
          <a:prstGeom prst="rect">
            <a:avLst/>
          </a:prstGeom>
          <a:noFill/>
        </p:spPr>
        <p:txBody>
          <a:bodyPr wrap="square" lIns="0" tIns="0" rIns="0" bIns="0" rtlCol="0">
            <a:spAutoFit/>
          </a:bodyPr>
          <a:lstStyle/>
          <a:p>
            <a:pPr marL="0" marR="0" lvl="0" indent="0" algn="ctr" defTabSz="9142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282828"/>
                    </a:gs>
                    <a:gs pos="100000">
                      <a:srgbClr val="282828"/>
                    </a:gs>
                  </a:gsLst>
                  <a:lin ang="5400000" scaled="1"/>
                </a:gradFill>
                <a:effectLst/>
                <a:uLnTx/>
                <a:uFillTx/>
                <a:latin typeface="Segoe UI"/>
                <a:ea typeface="+mn-ea"/>
                <a:cs typeface="+mn-cs"/>
              </a:rPr>
              <a:t>FIDO2 Security key </a:t>
            </a:r>
          </a:p>
        </p:txBody>
      </p:sp>
      <p:sp>
        <p:nvSpPr>
          <p:cNvPr id="106" name="TextBox 105">
            <a:extLst>
              <a:ext uri="{FF2B5EF4-FFF2-40B4-BE49-F238E27FC236}">
                <a16:creationId xmlns:a16="http://schemas.microsoft.com/office/drawing/2014/main" id="{CE98D908-3F6C-486C-B075-69A37A5C3573}"/>
              </a:ext>
              <a:ext uri="{C183D7F6-B498-43B3-948B-1728B52AA6E4}">
                <adec:decorative xmlns:adec="http://schemas.microsoft.com/office/drawing/2017/decorative" val="0"/>
              </a:ext>
            </a:extLst>
          </p:cNvPr>
          <p:cNvSpPr txBox="1"/>
          <p:nvPr/>
        </p:nvSpPr>
        <p:spPr>
          <a:xfrm>
            <a:off x="7226345" y="3244211"/>
            <a:ext cx="858129" cy="184666"/>
          </a:xfrm>
          <a:prstGeom prst="rect">
            <a:avLst/>
          </a:prstGeom>
          <a:noFill/>
        </p:spPr>
        <p:txBody>
          <a:bodyPr wrap="square" lIns="0" tIns="0" rIns="0" bIns="0" rtlCol="0">
            <a:spAutoFit/>
          </a:bodyPr>
          <a:lstStyle/>
          <a:p>
            <a:pPr marL="0" marR="0" lvl="0" indent="0" algn="ctr" defTabSz="9142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282828"/>
                    </a:gs>
                    <a:gs pos="100000">
                      <a:srgbClr val="282828"/>
                    </a:gs>
                  </a:gsLst>
                  <a:lin ang="5400000" scaled="1"/>
                </a:gradFill>
                <a:effectLst/>
                <a:uLnTx/>
                <a:uFillTx/>
                <a:latin typeface="Segoe UI"/>
                <a:ea typeface="+mn-ea"/>
                <a:cs typeface="+mn-cs"/>
              </a:rPr>
              <a:t>Biometrics</a:t>
            </a:r>
          </a:p>
        </p:txBody>
      </p:sp>
      <p:sp>
        <p:nvSpPr>
          <p:cNvPr id="78" name="TextBox 77">
            <a:extLst>
              <a:ext uri="{FF2B5EF4-FFF2-40B4-BE49-F238E27FC236}">
                <a16:creationId xmlns:a16="http://schemas.microsoft.com/office/drawing/2014/main" id="{FD1AAEF2-6B3D-4CC4-B83B-0834B9D387CD}"/>
              </a:ext>
            </a:extLst>
          </p:cNvPr>
          <p:cNvSpPr txBox="1"/>
          <p:nvPr/>
        </p:nvSpPr>
        <p:spPr>
          <a:xfrm>
            <a:off x="4125256" y="5103308"/>
            <a:ext cx="922037" cy="369332"/>
          </a:xfrm>
          <a:prstGeom prst="rect">
            <a:avLst/>
          </a:prstGeom>
          <a:noFill/>
        </p:spPr>
        <p:txBody>
          <a:bodyPr wrap="square" lIns="0" tIns="0" rIns="0" bIns="0" rtlCol="0">
            <a:spAutoFit/>
          </a:bodyPr>
          <a:lstStyle/>
          <a:p>
            <a:pPr marL="0" marR="0" lvl="0" indent="0" algn="ctr" defTabSz="9142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282828"/>
                    </a:gs>
                    <a:gs pos="100000">
                      <a:srgbClr val="282828"/>
                    </a:gs>
                  </a:gsLst>
                  <a:lin ang="5400000" scaled="1"/>
                </a:gradFill>
                <a:effectLst/>
                <a:uLnTx/>
                <a:uFillTx/>
                <a:latin typeface="Segoe UI"/>
                <a:ea typeface="+mn-ea"/>
                <a:cs typeface="+mn-cs"/>
              </a:rPr>
              <a:t>Push Notification</a:t>
            </a:r>
          </a:p>
        </p:txBody>
      </p:sp>
      <p:sp>
        <p:nvSpPr>
          <p:cNvPr id="79" name="TextBox 78">
            <a:extLst>
              <a:ext uri="{FF2B5EF4-FFF2-40B4-BE49-F238E27FC236}">
                <a16:creationId xmlns:a16="http://schemas.microsoft.com/office/drawing/2014/main" id="{AF59C964-D50F-45DE-B396-2476C09937D7}"/>
              </a:ext>
            </a:extLst>
          </p:cNvPr>
          <p:cNvSpPr txBox="1"/>
          <p:nvPr/>
        </p:nvSpPr>
        <p:spPr>
          <a:xfrm>
            <a:off x="5145172" y="5103308"/>
            <a:ext cx="964397" cy="369332"/>
          </a:xfrm>
          <a:prstGeom prst="rect">
            <a:avLst/>
          </a:prstGeom>
          <a:noFill/>
        </p:spPr>
        <p:txBody>
          <a:bodyPr wrap="square" lIns="0" tIns="0" rIns="0" bIns="0" rtlCol="0">
            <a:spAutoFit/>
          </a:bodyPr>
          <a:lstStyle/>
          <a:p>
            <a:pPr marL="0" marR="0" lvl="0" indent="0" algn="ctr" defTabSz="9142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282828"/>
                    </a:gs>
                    <a:gs pos="100000">
                      <a:srgbClr val="282828"/>
                    </a:gs>
                  </a:gsLst>
                  <a:lin ang="5400000" scaled="1"/>
                </a:gradFill>
                <a:effectLst/>
                <a:uLnTx/>
                <a:uFillTx/>
                <a:latin typeface="Segoe UI"/>
                <a:ea typeface="+mn-ea"/>
                <a:cs typeface="+mn-cs"/>
              </a:rPr>
              <a:t>Soft </a:t>
            </a:r>
            <a:br>
              <a:rPr kumimoji="0" lang="en-US" sz="1200" b="0" i="0" u="none" strike="noStrike" kern="1200" cap="none" spc="0" normalizeH="0" baseline="0" noProof="0">
                <a:ln>
                  <a:noFill/>
                </a:ln>
                <a:gradFill>
                  <a:gsLst>
                    <a:gs pos="0">
                      <a:srgbClr val="282828"/>
                    </a:gs>
                    <a:gs pos="100000">
                      <a:srgbClr val="282828"/>
                    </a:gs>
                  </a:gsLst>
                  <a:lin ang="5400000" scaled="1"/>
                </a:gradFill>
                <a:effectLst/>
                <a:uLnTx/>
                <a:uFillTx/>
                <a:latin typeface="Segoe UI"/>
                <a:ea typeface="+mn-ea"/>
                <a:cs typeface="+mn-cs"/>
              </a:rPr>
            </a:br>
            <a:r>
              <a:rPr kumimoji="0" lang="en-US" sz="1200" b="0" i="0" u="none" strike="noStrike" kern="1200" cap="none" spc="0" normalizeH="0" baseline="0" noProof="0">
                <a:ln>
                  <a:noFill/>
                </a:ln>
                <a:gradFill>
                  <a:gsLst>
                    <a:gs pos="0">
                      <a:srgbClr val="282828"/>
                    </a:gs>
                    <a:gs pos="100000">
                      <a:srgbClr val="282828"/>
                    </a:gs>
                  </a:gsLst>
                  <a:lin ang="5400000" scaled="1"/>
                </a:gradFill>
                <a:effectLst/>
                <a:uLnTx/>
                <a:uFillTx/>
                <a:latin typeface="Segoe UI"/>
                <a:ea typeface="+mn-ea"/>
                <a:cs typeface="+mn-cs"/>
              </a:rPr>
              <a:t>Tokens OTP</a:t>
            </a:r>
          </a:p>
        </p:txBody>
      </p:sp>
      <p:sp>
        <p:nvSpPr>
          <p:cNvPr id="70" name="TextBox 69">
            <a:extLst>
              <a:ext uri="{FF2B5EF4-FFF2-40B4-BE49-F238E27FC236}">
                <a16:creationId xmlns:a16="http://schemas.microsoft.com/office/drawing/2014/main" id="{475207EB-6720-4F3C-8055-2D9F7ACB47B1}"/>
              </a:ext>
            </a:extLst>
          </p:cNvPr>
          <p:cNvSpPr txBox="1"/>
          <p:nvPr/>
        </p:nvSpPr>
        <p:spPr>
          <a:xfrm>
            <a:off x="6144480" y="5103308"/>
            <a:ext cx="1082096" cy="369332"/>
          </a:xfrm>
          <a:prstGeom prst="rect">
            <a:avLst/>
          </a:prstGeom>
          <a:noFill/>
        </p:spPr>
        <p:txBody>
          <a:bodyPr wrap="square" lIns="0" tIns="0" rIns="0" bIns="0" rtlCol="0">
            <a:spAutoFit/>
          </a:bodyPr>
          <a:lstStyle/>
          <a:p>
            <a:pPr marL="0" marR="0" lvl="0" indent="0" algn="ctr" defTabSz="9142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282828"/>
                    </a:gs>
                    <a:gs pos="100000">
                      <a:srgbClr val="282828"/>
                    </a:gs>
                  </a:gsLst>
                  <a:lin ang="5400000" scaled="1"/>
                </a:gradFill>
                <a:effectLst/>
                <a:uLnTx/>
                <a:uFillTx/>
                <a:latin typeface="Segoe UI"/>
                <a:ea typeface="+mn-ea"/>
                <a:cs typeface="+mn-cs"/>
              </a:rPr>
              <a:t>Hard </a:t>
            </a:r>
            <a:br>
              <a:rPr kumimoji="0" lang="en-US" sz="1200" b="0" i="0" u="none" strike="noStrike" kern="1200" cap="none" spc="0" normalizeH="0" baseline="0" noProof="0">
                <a:ln>
                  <a:noFill/>
                </a:ln>
                <a:gradFill>
                  <a:gsLst>
                    <a:gs pos="0">
                      <a:srgbClr val="282828"/>
                    </a:gs>
                    <a:gs pos="100000">
                      <a:srgbClr val="282828"/>
                    </a:gs>
                  </a:gsLst>
                  <a:lin ang="5400000" scaled="1"/>
                </a:gradFill>
                <a:effectLst/>
                <a:uLnTx/>
                <a:uFillTx/>
                <a:latin typeface="Segoe UI"/>
                <a:ea typeface="+mn-ea"/>
                <a:cs typeface="+mn-cs"/>
              </a:rPr>
            </a:br>
            <a:r>
              <a:rPr kumimoji="0" lang="en-US" sz="1200" b="0" i="0" u="none" strike="noStrike" kern="1200" cap="none" spc="0" normalizeH="0" baseline="0" noProof="0">
                <a:ln>
                  <a:noFill/>
                </a:ln>
                <a:gradFill>
                  <a:gsLst>
                    <a:gs pos="0">
                      <a:srgbClr val="282828"/>
                    </a:gs>
                    <a:gs pos="100000">
                      <a:srgbClr val="282828"/>
                    </a:gs>
                  </a:gsLst>
                  <a:lin ang="5400000" scaled="1"/>
                </a:gradFill>
                <a:effectLst/>
                <a:uLnTx/>
                <a:uFillTx/>
                <a:latin typeface="Segoe UI"/>
                <a:ea typeface="+mn-ea"/>
                <a:cs typeface="+mn-cs"/>
              </a:rPr>
              <a:t>Tokens OTP</a:t>
            </a:r>
          </a:p>
        </p:txBody>
      </p:sp>
      <p:sp>
        <p:nvSpPr>
          <p:cNvPr id="68" name="TextBox 67">
            <a:extLst>
              <a:ext uri="{FF2B5EF4-FFF2-40B4-BE49-F238E27FC236}">
                <a16:creationId xmlns:a16="http://schemas.microsoft.com/office/drawing/2014/main" id="{E9CCBC56-F2A2-4E2F-AF06-1BE5C5D71C15}"/>
              </a:ext>
            </a:extLst>
          </p:cNvPr>
          <p:cNvSpPr txBox="1"/>
          <p:nvPr/>
        </p:nvSpPr>
        <p:spPr>
          <a:xfrm>
            <a:off x="7173210" y="5103308"/>
            <a:ext cx="964397" cy="369332"/>
          </a:xfrm>
          <a:prstGeom prst="rect">
            <a:avLst/>
          </a:prstGeom>
          <a:noFill/>
        </p:spPr>
        <p:txBody>
          <a:bodyPr wrap="square" lIns="0" tIns="0" rIns="0" bIns="0" rtlCol="0">
            <a:spAutoFit/>
          </a:bodyPr>
          <a:lstStyle/>
          <a:p>
            <a:pPr marL="0" marR="0" lvl="0" indent="0" algn="ctr" defTabSz="9142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282828"/>
                    </a:gs>
                    <a:gs pos="100000">
                      <a:srgbClr val="282828"/>
                    </a:gs>
                  </a:gsLst>
                  <a:lin ang="5400000" scaled="1"/>
                </a:gradFill>
                <a:effectLst/>
                <a:uLnTx/>
                <a:uFillTx/>
                <a:latin typeface="Segoe UI"/>
                <a:ea typeface="+mn-ea"/>
                <a:cs typeface="+mn-cs"/>
              </a:rPr>
              <a:t>SMS, </a:t>
            </a:r>
            <a:br>
              <a:rPr kumimoji="0" lang="en-US" sz="1200" b="0" i="0" u="none" strike="noStrike" kern="1200" cap="none" spc="0" normalizeH="0" baseline="0" noProof="0">
                <a:ln>
                  <a:noFill/>
                </a:ln>
                <a:gradFill>
                  <a:gsLst>
                    <a:gs pos="0">
                      <a:srgbClr val="282828"/>
                    </a:gs>
                    <a:gs pos="100000">
                      <a:srgbClr val="282828"/>
                    </a:gs>
                  </a:gsLst>
                  <a:lin ang="5400000" scaled="1"/>
                </a:gradFill>
                <a:effectLst/>
                <a:uLnTx/>
                <a:uFillTx/>
                <a:latin typeface="Segoe UI"/>
                <a:ea typeface="+mn-ea"/>
                <a:cs typeface="+mn-cs"/>
              </a:rPr>
            </a:br>
            <a:r>
              <a:rPr kumimoji="0" lang="en-US" sz="1200" b="0" i="0" u="none" strike="noStrike" kern="1200" cap="none" spc="0" normalizeH="0" baseline="0" noProof="0">
                <a:ln>
                  <a:noFill/>
                </a:ln>
                <a:gradFill>
                  <a:gsLst>
                    <a:gs pos="0">
                      <a:srgbClr val="282828"/>
                    </a:gs>
                    <a:gs pos="100000">
                      <a:srgbClr val="282828"/>
                    </a:gs>
                  </a:gsLst>
                  <a:lin ang="5400000" scaled="1"/>
                </a:gradFill>
                <a:effectLst/>
                <a:uLnTx/>
                <a:uFillTx/>
                <a:latin typeface="Segoe UI"/>
                <a:ea typeface="+mn-ea"/>
                <a:cs typeface="+mn-cs"/>
              </a:rPr>
              <a:t>Voice</a:t>
            </a:r>
          </a:p>
        </p:txBody>
      </p:sp>
      <p:grpSp>
        <p:nvGrpSpPr>
          <p:cNvPr id="125" name="Group 124">
            <a:extLst>
              <a:ext uri="{FF2B5EF4-FFF2-40B4-BE49-F238E27FC236}">
                <a16:creationId xmlns:a16="http://schemas.microsoft.com/office/drawing/2014/main" id="{44EF78C6-4964-4C1C-8B0C-86016FCEDC25}"/>
              </a:ext>
              <a:ext uri="{C183D7F6-B498-43B3-948B-1728B52AA6E4}">
                <adec:decorative xmlns:adec="http://schemas.microsoft.com/office/drawing/2017/decorative" val="1"/>
              </a:ext>
            </a:extLst>
          </p:cNvPr>
          <p:cNvGrpSpPr/>
          <p:nvPr/>
        </p:nvGrpSpPr>
        <p:grpSpPr>
          <a:xfrm>
            <a:off x="3962400" y="2062112"/>
            <a:ext cx="4267200" cy="1878232"/>
            <a:chOff x="4145179" y="2228806"/>
            <a:chExt cx="4352766" cy="1915894"/>
          </a:xfrm>
        </p:grpSpPr>
        <p:sp>
          <p:nvSpPr>
            <p:cNvPr id="126" name="Rectangle 125">
              <a:extLst>
                <a:ext uri="{FF2B5EF4-FFF2-40B4-BE49-F238E27FC236}">
                  <a16:creationId xmlns:a16="http://schemas.microsoft.com/office/drawing/2014/main" id="{D0E4920D-1F43-4AE1-B3AD-0A8638BE74E0}"/>
                </a:ext>
              </a:extLst>
            </p:cNvPr>
            <p:cNvSpPr/>
            <p:nvPr/>
          </p:nvSpPr>
          <p:spPr bwMode="auto">
            <a:xfrm>
              <a:off x="4145179" y="2407535"/>
              <a:ext cx="4352766" cy="1737165"/>
            </a:xfrm>
            <a:prstGeom prst="rect">
              <a:avLst/>
            </a:prstGeom>
            <a:noFill/>
            <a:ln w="25400" cap="flat" cmpd="sng" algn="ctr">
              <a:solidFill>
                <a:schemeClr val="bg2"/>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7" name="Rectangle 126">
              <a:extLst>
                <a:ext uri="{FF2B5EF4-FFF2-40B4-BE49-F238E27FC236}">
                  <a16:creationId xmlns:a16="http://schemas.microsoft.com/office/drawing/2014/main" id="{D1993276-83A2-40E4-A0E2-5D04CAC3B163}"/>
                </a:ext>
              </a:extLst>
            </p:cNvPr>
            <p:cNvSpPr/>
            <p:nvPr/>
          </p:nvSpPr>
          <p:spPr>
            <a:xfrm>
              <a:off x="4342868" y="2228806"/>
              <a:ext cx="3957388" cy="345343"/>
            </a:xfrm>
            <a:prstGeom prst="rect">
              <a:avLst/>
            </a:prstGeom>
            <a:solidFill>
              <a:srgbClr val="FFFFFF"/>
            </a:solidFill>
          </p:spPr>
          <p:txBody>
            <a:bodyPr wrap="square">
              <a:spAutoFit/>
            </a:bodyPr>
            <a:lstStyle/>
            <a:p>
              <a:pPr marL="0" marR="0" lvl="0" indent="0" algn="ctr" defTabSz="91426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w="3175">
                    <a:noFill/>
                  </a:ln>
                  <a:gradFill>
                    <a:gsLst>
                      <a:gs pos="0">
                        <a:srgbClr val="282828"/>
                      </a:gs>
                      <a:gs pos="100000">
                        <a:srgbClr val="282828"/>
                      </a:gs>
                    </a:gsLst>
                    <a:lin ang="5400000" scaled="0"/>
                  </a:gradFill>
                  <a:effectLst/>
                  <a:uLnTx/>
                  <a:uFillTx/>
                  <a:latin typeface="Segoe UI Semibold"/>
                  <a:ea typeface="+mn-ea"/>
                  <a:cs typeface="Segoe UI Semilight" panose="020B0402040204020203" pitchFamily="34" charset="0"/>
                </a:rPr>
                <a:t>Including </a:t>
              </a:r>
              <a:r>
                <a:rPr kumimoji="0" lang="en-US" sz="1600" b="0" i="0" u="none" strike="noStrike" kern="0" cap="none" spc="0" normalizeH="0" baseline="0" noProof="0" dirty="0" err="1">
                  <a:ln w="3175">
                    <a:noFill/>
                  </a:ln>
                  <a:gradFill>
                    <a:gsLst>
                      <a:gs pos="0">
                        <a:srgbClr val="282828"/>
                      </a:gs>
                      <a:gs pos="100000">
                        <a:srgbClr val="282828"/>
                      </a:gs>
                    </a:gsLst>
                    <a:lin ang="5400000" scaled="0"/>
                  </a:gradFill>
                  <a:effectLst/>
                  <a:uLnTx/>
                  <a:uFillTx/>
                  <a:latin typeface="Segoe UI Semibold"/>
                  <a:ea typeface="+mn-ea"/>
                  <a:cs typeface="Segoe UI Semilight" panose="020B0402040204020203" pitchFamily="34" charset="0"/>
                </a:rPr>
                <a:t>passwordless</a:t>
              </a:r>
              <a:r>
                <a:rPr kumimoji="0" lang="en-US" sz="1600" b="0" i="0" u="none" strike="noStrike" kern="0" cap="none" spc="0" normalizeH="0" baseline="0" noProof="0" dirty="0">
                  <a:ln w="3175">
                    <a:noFill/>
                  </a:ln>
                  <a:gradFill>
                    <a:gsLst>
                      <a:gs pos="0">
                        <a:srgbClr val="282828"/>
                      </a:gs>
                      <a:gs pos="100000">
                        <a:srgbClr val="282828"/>
                      </a:gs>
                    </a:gsLst>
                    <a:lin ang="5400000" scaled="0"/>
                  </a:gradFill>
                  <a:effectLst/>
                  <a:uLnTx/>
                  <a:uFillTx/>
                  <a:latin typeface="Segoe UI Semibold"/>
                  <a:ea typeface="+mn-ea"/>
                  <a:cs typeface="Segoe UI Semilight" panose="020B0402040204020203" pitchFamily="34" charset="0"/>
                </a:rPr>
                <a:t> technology</a:t>
              </a:r>
            </a:p>
          </p:txBody>
        </p:sp>
      </p:grpSp>
      <p:sp>
        <p:nvSpPr>
          <p:cNvPr id="129" name="Rectangle 128">
            <a:extLst>
              <a:ext uri="{FF2B5EF4-FFF2-40B4-BE49-F238E27FC236}">
                <a16:creationId xmlns:a16="http://schemas.microsoft.com/office/drawing/2014/main" id="{8351A72F-B0A0-4F40-B21B-BFE32A634DE9}"/>
              </a:ext>
              <a:ext uri="{C183D7F6-B498-43B3-948B-1728B52AA6E4}">
                <adec:decorative xmlns:adec="http://schemas.microsoft.com/office/drawing/2017/decorative" val="1"/>
              </a:ext>
            </a:extLst>
          </p:cNvPr>
          <p:cNvSpPr/>
          <p:nvPr/>
        </p:nvSpPr>
        <p:spPr bwMode="auto">
          <a:xfrm>
            <a:off x="8677295" y="1735138"/>
            <a:ext cx="3096269" cy="4410769"/>
          </a:xfrm>
          <a:prstGeom prst="rect">
            <a:avLst/>
          </a:prstGeom>
          <a:solidFill>
            <a:srgbClr val="0078D4"/>
          </a:solidFill>
          <a:ln w="19050" cap="flat" cmpd="sng" algn="ctr">
            <a:noFill/>
            <a:prstDash val="solid"/>
            <a:headEnd type="none" w="med" len="med"/>
            <a:tailEnd type="none" w="med" len="med"/>
          </a:ln>
          <a:effectLst/>
        </p:spPr>
        <p:txBody>
          <a:bodyPr rot="0" spcFirstLastPara="0" vertOverflow="overflow" horzOverflow="overflow" vert="horz" wrap="square" lIns="268928" tIns="268928" rIns="268928" bIns="268928" numCol="1" spcCol="0" rtlCol="0" fromWordArt="0" anchor="ctr" anchorCtr="0" forceAA="0" compatLnSpc="1">
            <a:prstTxWarp prst="textNoShape">
              <a:avLst/>
            </a:prstTxWarp>
            <a:noAutofit/>
          </a:bodyPr>
          <a:lstStyle/>
          <a:p>
            <a:pPr marL="0" marR="0" lvl="0" indent="0" algn="l" defTabSz="91426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w="3175">
                <a:noFill/>
              </a:ln>
              <a:gradFill>
                <a:gsLst>
                  <a:gs pos="0">
                    <a:srgbClr val="282828"/>
                  </a:gs>
                  <a:gs pos="100000">
                    <a:srgbClr val="282828"/>
                  </a:gs>
                </a:gsLst>
                <a:lin ang="5400000" scaled="0"/>
              </a:gradFill>
              <a:effectLst/>
              <a:uLnTx/>
              <a:uFillTx/>
              <a:latin typeface="Segoe UI Semibold"/>
              <a:ea typeface="+mn-ea"/>
              <a:cs typeface="Segoe UI Semilight" panose="020B0402040204020203" pitchFamily="34" charset="0"/>
            </a:endParaRPr>
          </a:p>
        </p:txBody>
      </p:sp>
      <p:sp>
        <p:nvSpPr>
          <p:cNvPr id="130" name="TextBox 129">
            <a:extLst>
              <a:ext uri="{FF2B5EF4-FFF2-40B4-BE49-F238E27FC236}">
                <a16:creationId xmlns:a16="http://schemas.microsoft.com/office/drawing/2014/main" id="{290712BD-BB19-45C6-BD43-3DBE9138004C}"/>
              </a:ext>
            </a:extLst>
          </p:cNvPr>
          <p:cNvSpPr txBox="1"/>
          <p:nvPr/>
        </p:nvSpPr>
        <p:spPr>
          <a:xfrm>
            <a:off x="8950449" y="4489109"/>
            <a:ext cx="2549964" cy="1395510"/>
          </a:xfrm>
          <a:prstGeom prst="rect">
            <a:avLst/>
          </a:prstGeom>
          <a:noFill/>
        </p:spPr>
        <p:txBody>
          <a:bodyPr wrap="square" lIns="121920" tIns="121920" rIns="121920" bIns="121920" rtlCol="0">
            <a:spAutoFit/>
          </a:bodyPr>
          <a:lstStyle/>
          <a:p>
            <a:pPr marL="0" marR="0" lvl="0" indent="0" algn="ctr" defTabSz="914262"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w="3175">
                  <a:noFill/>
                </a:ln>
                <a:gradFill>
                  <a:gsLst>
                    <a:gs pos="0">
                      <a:srgbClr val="FFFFFF"/>
                    </a:gs>
                    <a:gs pos="100000">
                      <a:srgbClr val="FFFFFF"/>
                    </a:gs>
                  </a:gsLst>
                  <a:lin ang="5400000" scaled="0"/>
                </a:gradFill>
                <a:effectLst/>
                <a:uLnTx/>
                <a:uFillTx/>
                <a:latin typeface="Segoe UI"/>
                <a:ea typeface="+mn-ea"/>
                <a:cs typeface="Segoe UI Semilight" panose="020B0402040204020203" pitchFamily="34" charset="0"/>
              </a:rPr>
              <a:t>Multi-factor </a:t>
            </a:r>
            <a:br>
              <a:rPr kumimoji="0" lang="en-US" sz="1800" b="0" i="0" u="none" strike="noStrike" kern="0" cap="none" spc="0" normalizeH="0" baseline="0" noProof="0">
                <a:ln w="3175">
                  <a:noFill/>
                </a:ln>
                <a:gradFill>
                  <a:gsLst>
                    <a:gs pos="0">
                      <a:srgbClr val="FFFFFF"/>
                    </a:gs>
                    <a:gs pos="100000">
                      <a:srgbClr val="FFFFFF"/>
                    </a:gs>
                  </a:gsLst>
                  <a:lin ang="5400000" scaled="0"/>
                </a:gradFill>
                <a:effectLst/>
                <a:uLnTx/>
                <a:uFillTx/>
                <a:latin typeface="Segoe UI"/>
                <a:ea typeface="+mn-ea"/>
                <a:cs typeface="Segoe UI Semilight" panose="020B0402040204020203" pitchFamily="34" charset="0"/>
              </a:rPr>
            </a:br>
            <a:r>
              <a:rPr kumimoji="0" lang="en-US" sz="1800" b="0" i="0" u="none" strike="noStrike" kern="0" cap="none" spc="0" normalizeH="0" baseline="0" noProof="0">
                <a:ln w="3175">
                  <a:noFill/>
                </a:ln>
                <a:gradFill>
                  <a:gsLst>
                    <a:gs pos="0">
                      <a:srgbClr val="FFFFFF"/>
                    </a:gs>
                    <a:gs pos="100000">
                      <a:srgbClr val="FFFFFF"/>
                    </a:gs>
                  </a:gsLst>
                  <a:lin ang="5400000" scaled="0"/>
                </a:gradFill>
                <a:effectLst/>
                <a:uLnTx/>
                <a:uFillTx/>
                <a:latin typeface="Segoe UI"/>
                <a:ea typeface="+mn-ea"/>
                <a:cs typeface="Segoe UI Semilight" panose="020B0402040204020203" pitchFamily="34" charset="0"/>
              </a:rPr>
              <a:t>authentication </a:t>
            </a:r>
            <a:br>
              <a:rPr kumimoji="0" lang="en-US" sz="1800" b="1" i="0" u="none" strike="noStrike" kern="0" cap="none" spc="0" normalizeH="0" baseline="0" noProof="0">
                <a:ln w="3175">
                  <a:noFill/>
                </a:ln>
                <a:gradFill>
                  <a:gsLst>
                    <a:gs pos="0">
                      <a:srgbClr val="FFFFFF"/>
                    </a:gs>
                    <a:gs pos="100000">
                      <a:srgbClr val="FFFFFF"/>
                    </a:gs>
                  </a:gsLst>
                  <a:lin ang="5400000" scaled="0"/>
                </a:gradFill>
                <a:effectLst/>
                <a:uLnTx/>
                <a:uFillTx/>
                <a:latin typeface="Segoe UI"/>
                <a:ea typeface="+mn-ea"/>
                <a:cs typeface="Segoe UI Semilight" panose="020B0402040204020203" pitchFamily="34" charset="0"/>
              </a:rPr>
            </a:br>
            <a:r>
              <a:rPr kumimoji="0" lang="en-US" sz="1800" b="1" i="0" u="none" strike="noStrike" kern="0" cap="none" spc="0" normalizeH="0" baseline="0" noProof="0">
                <a:ln w="3175">
                  <a:noFill/>
                </a:ln>
                <a:gradFill>
                  <a:gsLst>
                    <a:gs pos="0">
                      <a:srgbClr val="FFFFFF"/>
                    </a:gs>
                    <a:gs pos="100000">
                      <a:srgbClr val="FFFFFF"/>
                    </a:gs>
                  </a:gsLst>
                  <a:lin ang="5400000" scaled="0"/>
                </a:gradFill>
                <a:effectLst/>
                <a:uLnTx/>
                <a:uFillTx/>
                <a:latin typeface="Segoe UI"/>
                <a:ea typeface="+mn-ea"/>
                <a:cs typeface="Segoe UI Semilight" panose="020B0402040204020203" pitchFamily="34" charset="0"/>
              </a:rPr>
              <a:t>prevents 99.9% </a:t>
            </a:r>
            <a:br>
              <a:rPr kumimoji="0" lang="en-US" sz="1800" b="1" i="0" u="none" strike="noStrike" kern="0" cap="none" spc="0" normalizeH="0" baseline="0" noProof="0">
                <a:ln w="3175">
                  <a:noFill/>
                </a:ln>
                <a:gradFill>
                  <a:gsLst>
                    <a:gs pos="0">
                      <a:srgbClr val="FFFFFF"/>
                    </a:gs>
                    <a:gs pos="100000">
                      <a:srgbClr val="FFFFFF"/>
                    </a:gs>
                  </a:gsLst>
                  <a:lin ang="5400000" scaled="0"/>
                </a:gradFill>
                <a:effectLst/>
                <a:uLnTx/>
                <a:uFillTx/>
                <a:latin typeface="Segoe UI"/>
                <a:ea typeface="+mn-ea"/>
                <a:cs typeface="Segoe UI Semilight" panose="020B0402040204020203" pitchFamily="34" charset="0"/>
              </a:rPr>
            </a:br>
            <a:r>
              <a:rPr kumimoji="0" lang="en-US" sz="1800" b="1" i="0" u="none" strike="noStrike" kern="0" cap="none" spc="0" normalizeH="0" baseline="0" noProof="0">
                <a:ln w="3175">
                  <a:noFill/>
                </a:ln>
                <a:gradFill>
                  <a:gsLst>
                    <a:gs pos="0">
                      <a:srgbClr val="FFFFFF"/>
                    </a:gs>
                    <a:gs pos="100000">
                      <a:srgbClr val="FFFFFF"/>
                    </a:gs>
                  </a:gsLst>
                  <a:lin ang="5400000" scaled="0"/>
                </a:gradFill>
                <a:effectLst/>
                <a:uLnTx/>
                <a:uFillTx/>
                <a:latin typeface="Segoe UI"/>
                <a:ea typeface="+mn-ea"/>
                <a:cs typeface="Segoe UI Semilight" panose="020B0402040204020203" pitchFamily="34" charset="0"/>
              </a:rPr>
              <a:t>of identity attacks</a:t>
            </a:r>
          </a:p>
        </p:txBody>
      </p:sp>
      <p:pic>
        <p:nvPicPr>
          <p:cNvPr id="138" name="Picture 137">
            <a:extLst>
              <a:ext uri="{FF2B5EF4-FFF2-40B4-BE49-F238E27FC236}">
                <a16:creationId xmlns:a16="http://schemas.microsoft.com/office/drawing/2014/main" id="{3BFFB7C6-3406-4DE6-825A-28991E01999C}"/>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7405" y="1734961"/>
            <a:ext cx="3051396" cy="2795535"/>
          </a:xfrm>
          <a:prstGeom prst="rect">
            <a:avLst/>
          </a:prstGeom>
          <a:solidFill>
            <a:srgbClr val="FFFFFF"/>
          </a:solidFill>
          <a:ln w="19050">
            <a:noFill/>
            <a:headEnd type="none" w="med" len="med"/>
            <a:tailEnd type="none" w="med" len="med"/>
          </a:ln>
          <a:effectLst/>
        </p:spPr>
      </p:pic>
      <p:sp>
        <p:nvSpPr>
          <p:cNvPr id="142" name="Freeform 29">
            <a:extLst>
              <a:ext uri="{FF2B5EF4-FFF2-40B4-BE49-F238E27FC236}">
                <a16:creationId xmlns:a16="http://schemas.microsoft.com/office/drawing/2014/main" id="{8E8DF7BA-8BAF-477C-8D48-0B191D92D0A5}"/>
              </a:ext>
              <a:ext uri="{C183D7F6-B498-43B3-948B-1728B52AA6E4}">
                <adec:decorative xmlns:adec="http://schemas.microsoft.com/office/drawing/2017/decorative" val="1"/>
              </a:ext>
            </a:extLst>
          </p:cNvPr>
          <p:cNvSpPr/>
          <p:nvPr/>
        </p:nvSpPr>
        <p:spPr>
          <a:xfrm>
            <a:off x="477404" y="3664990"/>
            <a:ext cx="865517" cy="865505"/>
          </a:xfrm>
          <a:custGeom>
            <a:avLst/>
            <a:gdLst>
              <a:gd name="connsiteX0" fmla="*/ 0 w 1287193"/>
              <a:gd name="connsiteY0" fmla="*/ 0 h 1287174"/>
              <a:gd name="connsiteX1" fmla="*/ 6645 w 1287193"/>
              <a:gd name="connsiteY1" fmla="*/ 131588 h 1287174"/>
              <a:gd name="connsiteX2" fmla="*/ 1287193 w 1287193"/>
              <a:gd name="connsiteY2" fmla="*/ 1287174 h 1287174"/>
              <a:gd name="connsiteX3" fmla="*/ 0 w 1287193"/>
              <a:gd name="connsiteY3" fmla="*/ 1287174 h 1287174"/>
              <a:gd name="connsiteX4" fmla="*/ 0 w 1287193"/>
              <a:gd name="connsiteY4" fmla="*/ 0 h 128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193" h="1287174">
                <a:moveTo>
                  <a:pt x="0" y="0"/>
                </a:moveTo>
                <a:lnTo>
                  <a:pt x="6645" y="131588"/>
                </a:lnTo>
                <a:cubicBezTo>
                  <a:pt x="72562" y="780664"/>
                  <a:pt x="620726" y="1287174"/>
                  <a:pt x="1287193" y="1287174"/>
                </a:cubicBezTo>
                <a:lnTo>
                  <a:pt x="0" y="1287174"/>
                </a:lnTo>
                <a:lnTo>
                  <a:pt x="0" y="0"/>
                </a:lnTo>
                <a:close/>
              </a:path>
            </a:pathLst>
          </a:custGeom>
          <a:solidFill>
            <a:schemeClr val="bg1"/>
          </a:solidFill>
          <a:ln w="12700" cap="flat" cmpd="sng" algn="ctr">
            <a:noFill/>
            <a:prstDash val="sysDash"/>
          </a:ln>
          <a:effectLst/>
        </p:spPr>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E"/>
              </a:solidFill>
              <a:effectLst/>
              <a:uLnTx/>
              <a:uFillTx/>
              <a:latin typeface="Calibri"/>
              <a:ea typeface="+mn-ea"/>
              <a:cs typeface="+mn-cs"/>
            </a:endParaRPr>
          </a:p>
        </p:txBody>
      </p:sp>
      <p:sp>
        <p:nvSpPr>
          <p:cNvPr id="137" name="Rectangle 136">
            <a:extLst>
              <a:ext uri="{FF2B5EF4-FFF2-40B4-BE49-F238E27FC236}">
                <a16:creationId xmlns:a16="http://schemas.microsoft.com/office/drawing/2014/main" id="{A20BE21F-9C80-4F19-8839-24E1309B8823}"/>
              </a:ext>
              <a:ext uri="{C183D7F6-B498-43B3-948B-1728B52AA6E4}">
                <adec:decorative xmlns:adec="http://schemas.microsoft.com/office/drawing/2017/decorative" val="1"/>
              </a:ext>
            </a:extLst>
          </p:cNvPr>
          <p:cNvSpPr/>
          <p:nvPr/>
        </p:nvSpPr>
        <p:spPr bwMode="auto">
          <a:xfrm>
            <a:off x="477404" y="1734961"/>
            <a:ext cx="3044115" cy="4410769"/>
          </a:xfrm>
          <a:prstGeom prst="rect">
            <a:avLst/>
          </a:prstGeom>
          <a:noFill/>
          <a:ln w="25400" cap="flat" cmpd="sng" algn="ctr">
            <a:solidFill>
              <a:schemeClr val="bg2"/>
            </a:solidFill>
            <a:prstDash val="solid"/>
            <a:headEnd type="none" w="med" len="med"/>
            <a:tailEnd type="none" w="med" len="med"/>
          </a:ln>
          <a:effectLst/>
        </p:spPr>
        <p:txBody>
          <a:bodyPr rot="0" spcFirstLastPara="0" vertOverflow="overflow" horzOverflow="overflow" vert="horz" wrap="square" lIns="268928" tIns="268928" rIns="268928" bIns="268928" numCol="1" spcCol="0" rtlCol="0" fromWordArt="0" anchor="ctr" anchorCtr="0" forceAA="0" compatLnSpc="1">
            <a:prstTxWarp prst="textNoShape">
              <a:avLst/>
            </a:prstTxWarp>
            <a:noAutofit/>
          </a:bodyPr>
          <a:lstStyle/>
          <a:p>
            <a:pPr marL="0" marR="0" lvl="0" indent="0" algn="l" defTabSz="914262"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0" normalizeH="0" baseline="0" noProof="0">
              <a:ln w="3175">
                <a:noFill/>
              </a:ln>
              <a:gradFill>
                <a:gsLst>
                  <a:gs pos="0">
                    <a:srgbClr val="282828"/>
                  </a:gs>
                  <a:gs pos="100000">
                    <a:srgbClr val="282828"/>
                  </a:gs>
                </a:gsLst>
                <a:lin ang="5400000" scaled="0"/>
              </a:gradFill>
              <a:effectLst/>
              <a:uLnTx/>
              <a:uFillTx/>
              <a:latin typeface="Segoe UI Semibold"/>
              <a:ea typeface="+mn-ea"/>
              <a:cs typeface="Segoe UI Semilight" panose="020B0402040204020203" pitchFamily="34" charset="0"/>
            </a:endParaRPr>
          </a:p>
        </p:txBody>
      </p:sp>
      <p:grpSp>
        <p:nvGrpSpPr>
          <p:cNvPr id="20" name="Group 19">
            <a:extLst>
              <a:ext uri="{FF2B5EF4-FFF2-40B4-BE49-F238E27FC236}">
                <a16:creationId xmlns:a16="http://schemas.microsoft.com/office/drawing/2014/main" id="{D03B38CB-D877-4D29-845A-E7EC04BD1A02}"/>
              </a:ext>
              <a:ext uri="{C183D7F6-B498-43B3-948B-1728B52AA6E4}">
                <adec:decorative xmlns:adec="http://schemas.microsoft.com/office/drawing/2017/decorative" val="1"/>
              </a:ext>
            </a:extLst>
          </p:cNvPr>
          <p:cNvGrpSpPr/>
          <p:nvPr/>
        </p:nvGrpSpPr>
        <p:grpSpPr>
          <a:xfrm>
            <a:off x="9503770" y="1735137"/>
            <a:ext cx="1443321" cy="2279539"/>
            <a:chOff x="7127827" y="1301353"/>
            <a:chExt cx="1082491" cy="1709654"/>
          </a:xfrm>
        </p:grpSpPr>
        <p:sp>
          <p:nvSpPr>
            <p:cNvPr id="145" name="Freeform: Shape 144">
              <a:extLst>
                <a:ext uri="{FF2B5EF4-FFF2-40B4-BE49-F238E27FC236}">
                  <a16:creationId xmlns:a16="http://schemas.microsoft.com/office/drawing/2014/main" id="{C052AD60-4BEA-4537-A0C3-50694A982C10}"/>
                </a:ext>
              </a:extLst>
            </p:cNvPr>
            <p:cNvSpPr/>
            <p:nvPr/>
          </p:nvSpPr>
          <p:spPr bwMode="auto">
            <a:xfrm flipV="1">
              <a:off x="7529694" y="1301353"/>
              <a:ext cx="680624" cy="1658677"/>
            </a:xfrm>
            <a:custGeom>
              <a:avLst/>
              <a:gdLst>
                <a:gd name="connsiteX0" fmla="*/ 340312 w 680624"/>
                <a:gd name="connsiteY0" fmla="*/ 0 h 1658677"/>
                <a:gd name="connsiteX1" fmla="*/ 680624 w 680624"/>
                <a:gd name="connsiteY1" fmla="*/ 340312 h 1658677"/>
                <a:gd name="connsiteX2" fmla="*/ 680623 w 680624"/>
                <a:gd name="connsiteY2" fmla="*/ 1658677 h 1658677"/>
                <a:gd name="connsiteX3" fmla="*/ 387659 w 680624"/>
                <a:gd name="connsiteY3" fmla="*/ 1658677 h 1658677"/>
                <a:gd name="connsiteX4" fmla="*/ 387659 w 680624"/>
                <a:gd name="connsiteY4" fmla="*/ 341520 h 1658677"/>
                <a:gd name="connsiteX5" fmla="*/ 340311 w 680624"/>
                <a:gd name="connsiteY5" fmla="*/ 294172 h 1658677"/>
                <a:gd name="connsiteX6" fmla="*/ 292963 w 680624"/>
                <a:gd name="connsiteY6" fmla="*/ 341520 h 1658677"/>
                <a:gd name="connsiteX7" fmla="*/ 292963 w 680624"/>
                <a:gd name="connsiteY7" fmla="*/ 1658677 h 1658677"/>
                <a:gd name="connsiteX8" fmla="*/ 0 w 680624"/>
                <a:gd name="connsiteY8" fmla="*/ 1658677 h 1658677"/>
                <a:gd name="connsiteX9" fmla="*/ 0 w 680624"/>
                <a:gd name="connsiteY9" fmla="*/ 340312 h 1658677"/>
                <a:gd name="connsiteX10" fmla="*/ 340312 w 680624"/>
                <a:gd name="connsiteY10" fmla="*/ 0 h 165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624" h="1658677">
                  <a:moveTo>
                    <a:pt x="340312" y="0"/>
                  </a:moveTo>
                  <a:cubicBezTo>
                    <a:pt x="528261" y="0"/>
                    <a:pt x="680624" y="152363"/>
                    <a:pt x="680624" y="340312"/>
                  </a:cubicBezTo>
                  <a:cubicBezTo>
                    <a:pt x="680624" y="779767"/>
                    <a:pt x="680623" y="1219222"/>
                    <a:pt x="680623" y="1658677"/>
                  </a:cubicBezTo>
                  <a:lnTo>
                    <a:pt x="387659" y="1658677"/>
                  </a:lnTo>
                  <a:lnTo>
                    <a:pt x="387659" y="341520"/>
                  </a:lnTo>
                  <a:cubicBezTo>
                    <a:pt x="387659" y="315370"/>
                    <a:pt x="366461" y="294172"/>
                    <a:pt x="340311" y="294172"/>
                  </a:cubicBezTo>
                  <a:cubicBezTo>
                    <a:pt x="314161" y="294172"/>
                    <a:pt x="292963" y="315370"/>
                    <a:pt x="292963" y="341520"/>
                  </a:cubicBezTo>
                  <a:lnTo>
                    <a:pt x="292963" y="1658677"/>
                  </a:lnTo>
                  <a:lnTo>
                    <a:pt x="0" y="1658677"/>
                  </a:lnTo>
                  <a:lnTo>
                    <a:pt x="0" y="340312"/>
                  </a:lnTo>
                  <a:cubicBezTo>
                    <a:pt x="0" y="152363"/>
                    <a:pt x="152363" y="0"/>
                    <a:pt x="340312"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marL="0" marR="0" lvl="0" indent="0" algn="l" defTabSz="1243265"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4" name="Rectangle: Top Corners Rounded 143">
              <a:extLst>
                <a:ext uri="{FF2B5EF4-FFF2-40B4-BE49-F238E27FC236}">
                  <a16:creationId xmlns:a16="http://schemas.microsoft.com/office/drawing/2014/main" id="{CDA7D457-CB52-4CB9-80FC-5821BD682529}"/>
                </a:ext>
              </a:extLst>
            </p:cNvPr>
            <p:cNvSpPr/>
            <p:nvPr/>
          </p:nvSpPr>
          <p:spPr bwMode="auto">
            <a:xfrm flipV="1">
              <a:off x="7127827" y="1301353"/>
              <a:ext cx="290004" cy="1282034"/>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marL="0" marR="0" lvl="0" indent="0" algn="l" defTabSz="1243265"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Oval 6">
              <a:extLst>
                <a:ext uri="{FF2B5EF4-FFF2-40B4-BE49-F238E27FC236}">
                  <a16:creationId xmlns:a16="http://schemas.microsoft.com/office/drawing/2014/main" id="{877EEE89-81A2-4C85-BC98-5B6767598DE6}"/>
                </a:ext>
              </a:extLst>
            </p:cNvPr>
            <p:cNvSpPr/>
            <p:nvPr/>
          </p:nvSpPr>
          <p:spPr bwMode="auto">
            <a:xfrm>
              <a:off x="7561746" y="2258122"/>
              <a:ext cx="225645" cy="225645"/>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marL="0" marR="0" lvl="0" indent="0" algn="l" defTabSz="1243265"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6" name="Oval 145">
              <a:extLst>
                <a:ext uri="{FF2B5EF4-FFF2-40B4-BE49-F238E27FC236}">
                  <a16:creationId xmlns:a16="http://schemas.microsoft.com/office/drawing/2014/main" id="{322008E4-9D76-4A5B-82E2-5F00FD94D82F}"/>
                </a:ext>
              </a:extLst>
            </p:cNvPr>
            <p:cNvSpPr/>
            <p:nvPr/>
          </p:nvSpPr>
          <p:spPr bwMode="auto">
            <a:xfrm>
              <a:off x="7948993" y="1433761"/>
              <a:ext cx="225645" cy="225645"/>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marL="0" marR="0" lvl="0" indent="0" algn="l" defTabSz="1243265"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7" name="Oval 146">
              <a:extLst>
                <a:ext uri="{FF2B5EF4-FFF2-40B4-BE49-F238E27FC236}">
                  <a16:creationId xmlns:a16="http://schemas.microsoft.com/office/drawing/2014/main" id="{80F0D54D-FD0E-4006-B9F3-A0CFC6A39311}"/>
                </a:ext>
              </a:extLst>
            </p:cNvPr>
            <p:cNvSpPr/>
            <p:nvPr/>
          </p:nvSpPr>
          <p:spPr bwMode="auto">
            <a:xfrm>
              <a:off x="7160007" y="2316627"/>
              <a:ext cx="225645" cy="225645"/>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marL="0" marR="0" lvl="0" indent="0" algn="l" defTabSz="1243265"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49" name="Group 148">
              <a:extLst>
                <a:ext uri="{FF2B5EF4-FFF2-40B4-BE49-F238E27FC236}">
                  <a16:creationId xmlns:a16="http://schemas.microsoft.com/office/drawing/2014/main" id="{E7B00EDD-92EB-4887-97DF-B205A1D044AE}"/>
                </a:ext>
                <a:ext uri="{C183D7F6-B498-43B3-948B-1728B52AA6E4}">
                  <adec:decorative xmlns:adec="http://schemas.microsoft.com/office/drawing/2017/decorative" val="1"/>
                </a:ext>
              </a:extLst>
            </p:cNvPr>
            <p:cNvGrpSpPr/>
            <p:nvPr/>
          </p:nvGrpSpPr>
          <p:grpSpPr>
            <a:xfrm flipH="1" flipV="1">
              <a:off x="7184077" y="2765346"/>
              <a:ext cx="177504" cy="89813"/>
              <a:chOff x="2590800" y="3844498"/>
              <a:chExt cx="765908" cy="387533"/>
            </a:xfrm>
          </p:grpSpPr>
          <p:cxnSp>
            <p:nvCxnSpPr>
              <p:cNvPr id="150" name="Straight Connector 149">
                <a:extLst>
                  <a:ext uri="{FF2B5EF4-FFF2-40B4-BE49-F238E27FC236}">
                    <a16:creationId xmlns:a16="http://schemas.microsoft.com/office/drawing/2014/main" id="{D111F3C9-5053-410C-A575-51470AD2BCF1}"/>
                  </a:ext>
                </a:extLst>
              </p:cNvPr>
              <p:cNvCxnSpPr>
                <a:cxnSpLocks/>
              </p:cNvCxnSpPr>
              <p:nvPr/>
            </p:nvCxnSpPr>
            <p:spPr>
              <a:xfrm>
                <a:off x="2590800" y="3844498"/>
                <a:ext cx="382954" cy="387533"/>
              </a:xfrm>
              <a:prstGeom prst="line">
                <a:avLst/>
              </a:prstGeom>
              <a:noFill/>
              <a:ln w="63500" cap="rnd" cmpd="sng" algn="ctr">
                <a:solidFill>
                  <a:schemeClr val="bg1"/>
                </a:solidFill>
                <a:prstDash val="solid"/>
                <a:headEnd type="none"/>
                <a:tailEnd type="none"/>
              </a:ln>
              <a:effectLst/>
            </p:spPr>
          </p:cxnSp>
          <p:cxnSp>
            <p:nvCxnSpPr>
              <p:cNvPr id="151" name="Straight Connector 150">
                <a:extLst>
                  <a:ext uri="{FF2B5EF4-FFF2-40B4-BE49-F238E27FC236}">
                    <a16:creationId xmlns:a16="http://schemas.microsoft.com/office/drawing/2014/main" id="{A7B97883-4AC5-4DDB-9330-9484AB076E20}"/>
                  </a:ext>
                </a:extLst>
              </p:cNvPr>
              <p:cNvCxnSpPr>
                <a:cxnSpLocks/>
              </p:cNvCxnSpPr>
              <p:nvPr/>
            </p:nvCxnSpPr>
            <p:spPr>
              <a:xfrm flipH="1">
                <a:off x="2973754" y="3844498"/>
                <a:ext cx="382954" cy="387533"/>
              </a:xfrm>
              <a:prstGeom prst="line">
                <a:avLst/>
              </a:prstGeom>
              <a:noFill/>
              <a:ln w="63500" cap="rnd" cmpd="sng" algn="ctr">
                <a:solidFill>
                  <a:schemeClr val="bg1"/>
                </a:solidFill>
                <a:prstDash val="solid"/>
                <a:headEnd type="none"/>
                <a:tailEnd type="none"/>
              </a:ln>
              <a:effectLst/>
            </p:spPr>
          </p:cxnSp>
        </p:grpSp>
        <p:grpSp>
          <p:nvGrpSpPr>
            <p:cNvPr id="152" name="Group 151">
              <a:extLst>
                <a:ext uri="{FF2B5EF4-FFF2-40B4-BE49-F238E27FC236}">
                  <a16:creationId xmlns:a16="http://schemas.microsoft.com/office/drawing/2014/main" id="{B74E1FBD-CCE2-45A7-8645-4DA625332407}"/>
                </a:ext>
                <a:ext uri="{C183D7F6-B498-43B3-948B-1728B52AA6E4}">
                  <adec:decorative xmlns:adec="http://schemas.microsoft.com/office/drawing/2017/decorative" val="1"/>
                </a:ext>
              </a:extLst>
            </p:cNvPr>
            <p:cNvGrpSpPr/>
            <p:nvPr/>
          </p:nvGrpSpPr>
          <p:grpSpPr>
            <a:xfrm flipH="1" flipV="1">
              <a:off x="7188797" y="2921194"/>
              <a:ext cx="177504" cy="89813"/>
              <a:chOff x="2590800" y="3844498"/>
              <a:chExt cx="765908" cy="387533"/>
            </a:xfrm>
          </p:grpSpPr>
          <p:cxnSp>
            <p:nvCxnSpPr>
              <p:cNvPr id="153" name="Straight Connector 152">
                <a:extLst>
                  <a:ext uri="{FF2B5EF4-FFF2-40B4-BE49-F238E27FC236}">
                    <a16:creationId xmlns:a16="http://schemas.microsoft.com/office/drawing/2014/main" id="{8665F797-8B0D-4717-9C1F-CD37D08DA07C}"/>
                  </a:ext>
                </a:extLst>
              </p:cNvPr>
              <p:cNvCxnSpPr>
                <a:cxnSpLocks/>
              </p:cNvCxnSpPr>
              <p:nvPr/>
            </p:nvCxnSpPr>
            <p:spPr>
              <a:xfrm>
                <a:off x="2590800" y="3844498"/>
                <a:ext cx="382954" cy="387533"/>
              </a:xfrm>
              <a:prstGeom prst="line">
                <a:avLst/>
              </a:prstGeom>
              <a:noFill/>
              <a:ln w="63500" cap="rnd" cmpd="sng" algn="ctr">
                <a:solidFill>
                  <a:schemeClr val="bg1"/>
                </a:solidFill>
                <a:prstDash val="solid"/>
                <a:headEnd type="none"/>
                <a:tailEnd type="none"/>
              </a:ln>
              <a:effectLst/>
            </p:spPr>
          </p:cxnSp>
          <p:cxnSp>
            <p:nvCxnSpPr>
              <p:cNvPr id="154" name="Straight Connector 153">
                <a:extLst>
                  <a:ext uri="{FF2B5EF4-FFF2-40B4-BE49-F238E27FC236}">
                    <a16:creationId xmlns:a16="http://schemas.microsoft.com/office/drawing/2014/main" id="{AAAC90B1-3079-4E83-8F78-04787CB447AF}"/>
                  </a:ext>
                </a:extLst>
              </p:cNvPr>
              <p:cNvCxnSpPr>
                <a:cxnSpLocks/>
              </p:cNvCxnSpPr>
              <p:nvPr/>
            </p:nvCxnSpPr>
            <p:spPr>
              <a:xfrm flipH="1">
                <a:off x="2973754" y="3844498"/>
                <a:ext cx="382954" cy="387533"/>
              </a:xfrm>
              <a:prstGeom prst="line">
                <a:avLst/>
              </a:prstGeom>
              <a:noFill/>
              <a:ln w="63500" cap="rnd" cmpd="sng" algn="ctr">
                <a:solidFill>
                  <a:schemeClr val="bg1"/>
                </a:solidFill>
                <a:prstDash val="solid"/>
                <a:headEnd type="none"/>
                <a:tailEnd type="none"/>
              </a:ln>
              <a:effectLst/>
            </p:spPr>
          </p:cxnSp>
        </p:grpSp>
      </p:grpSp>
      <p:grpSp>
        <p:nvGrpSpPr>
          <p:cNvPr id="27" name="Group 26">
            <a:extLst>
              <a:ext uri="{FF2B5EF4-FFF2-40B4-BE49-F238E27FC236}">
                <a16:creationId xmlns:a16="http://schemas.microsoft.com/office/drawing/2014/main" id="{D5BAD3CE-8A21-46C5-BB86-813096DE9249}"/>
              </a:ext>
              <a:ext uri="{C183D7F6-B498-43B3-948B-1728B52AA6E4}">
                <adec:decorative xmlns:adec="http://schemas.microsoft.com/office/drawing/2017/decorative" val="1"/>
              </a:ext>
            </a:extLst>
          </p:cNvPr>
          <p:cNvGrpSpPr/>
          <p:nvPr/>
        </p:nvGrpSpPr>
        <p:grpSpPr>
          <a:xfrm>
            <a:off x="5343341" y="4363642"/>
            <a:ext cx="568058" cy="568058"/>
            <a:chOff x="5321307" y="4535250"/>
            <a:chExt cx="568058" cy="568058"/>
          </a:xfrm>
        </p:grpSpPr>
        <p:sp>
          <p:nvSpPr>
            <p:cNvPr id="102" name="Oval 101">
              <a:extLst>
                <a:ext uri="{FF2B5EF4-FFF2-40B4-BE49-F238E27FC236}">
                  <a16:creationId xmlns:a16="http://schemas.microsoft.com/office/drawing/2014/main" id="{EB4230F7-D87B-426D-A75E-90FC4C949A36}"/>
                </a:ext>
              </a:extLst>
            </p:cNvPr>
            <p:cNvSpPr/>
            <p:nvPr/>
          </p:nvSpPr>
          <p:spPr bwMode="auto">
            <a:xfrm>
              <a:off x="5321307" y="4535250"/>
              <a:ext cx="568058" cy="568058"/>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8" name="Group 7">
              <a:extLst>
                <a:ext uri="{FF2B5EF4-FFF2-40B4-BE49-F238E27FC236}">
                  <a16:creationId xmlns:a16="http://schemas.microsoft.com/office/drawing/2014/main" id="{333EF7D3-2AD2-48A7-87C3-D18B78A2B348}"/>
                </a:ext>
                <a:ext uri="{C183D7F6-B498-43B3-948B-1728B52AA6E4}">
                  <adec:decorative xmlns:adec="http://schemas.microsoft.com/office/drawing/2017/decorative" val="1"/>
                </a:ext>
              </a:extLst>
            </p:cNvPr>
            <p:cNvGrpSpPr/>
            <p:nvPr/>
          </p:nvGrpSpPr>
          <p:grpSpPr>
            <a:xfrm>
              <a:off x="5450472" y="4705594"/>
              <a:ext cx="309728" cy="227370"/>
              <a:chOff x="5382088" y="4567816"/>
              <a:chExt cx="403391" cy="296127"/>
            </a:xfrm>
          </p:grpSpPr>
          <p:grpSp>
            <p:nvGrpSpPr>
              <p:cNvPr id="83" name="Group 82">
                <a:extLst>
                  <a:ext uri="{FF2B5EF4-FFF2-40B4-BE49-F238E27FC236}">
                    <a16:creationId xmlns:a16="http://schemas.microsoft.com/office/drawing/2014/main" id="{1AE93B80-06F7-42F1-A584-A29447A046EE}"/>
                  </a:ext>
                  <a:ext uri="{C183D7F6-B498-43B3-948B-1728B52AA6E4}">
                    <adec:decorative xmlns:adec="http://schemas.microsoft.com/office/drawing/2017/decorative" val="1"/>
                  </a:ext>
                </a:extLst>
              </p:cNvPr>
              <p:cNvGrpSpPr/>
              <p:nvPr/>
            </p:nvGrpSpPr>
            <p:grpSpPr>
              <a:xfrm flipV="1">
                <a:off x="5408172" y="4683894"/>
                <a:ext cx="351223" cy="45719"/>
                <a:chOff x="5262374" y="4893552"/>
                <a:chExt cx="352678" cy="45719"/>
              </a:xfrm>
              <a:solidFill>
                <a:schemeClr val="tx1"/>
              </a:solidFill>
            </p:grpSpPr>
            <p:sp>
              <p:nvSpPr>
                <p:cNvPr id="91" name="Rectangle 90">
                  <a:extLst>
                    <a:ext uri="{FF2B5EF4-FFF2-40B4-BE49-F238E27FC236}">
                      <a16:creationId xmlns:a16="http://schemas.microsoft.com/office/drawing/2014/main" id="{80476CA5-06A2-4EF8-B4F3-A30849B90DBF}"/>
                    </a:ext>
                  </a:extLst>
                </p:cNvPr>
                <p:cNvSpPr/>
                <p:nvPr/>
              </p:nvSpPr>
              <p:spPr bwMode="auto">
                <a:xfrm>
                  <a:off x="5262374" y="4893552"/>
                  <a:ext cx="18288" cy="45719"/>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97"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2" name="Rectangle 91">
                  <a:extLst>
                    <a:ext uri="{FF2B5EF4-FFF2-40B4-BE49-F238E27FC236}">
                      <a16:creationId xmlns:a16="http://schemas.microsoft.com/office/drawing/2014/main" id="{5980AB63-DDC3-42BB-BE67-1CAE4B6EE6FE}"/>
                    </a:ext>
                  </a:extLst>
                </p:cNvPr>
                <p:cNvSpPr/>
                <p:nvPr/>
              </p:nvSpPr>
              <p:spPr bwMode="auto">
                <a:xfrm>
                  <a:off x="5329252" y="4893552"/>
                  <a:ext cx="18288" cy="45719"/>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97"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3" name="Rectangle 92">
                  <a:extLst>
                    <a:ext uri="{FF2B5EF4-FFF2-40B4-BE49-F238E27FC236}">
                      <a16:creationId xmlns:a16="http://schemas.microsoft.com/office/drawing/2014/main" id="{21569008-40B9-4372-A92E-CA6B1B58B466}"/>
                    </a:ext>
                  </a:extLst>
                </p:cNvPr>
                <p:cNvSpPr/>
                <p:nvPr/>
              </p:nvSpPr>
              <p:spPr bwMode="auto">
                <a:xfrm>
                  <a:off x="5396130" y="4893552"/>
                  <a:ext cx="18288" cy="45719"/>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97"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4" name="Rectangle 93">
                  <a:extLst>
                    <a:ext uri="{FF2B5EF4-FFF2-40B4-BE49-F238E27FC236}">
                      <a16:creationId xmlns:a16="http://schemas.microsoft.com/office/drawing/2014/main" id="{E4B465F6-57EA-49A8-A49C-F010B8E0E784}"/>
                    </a:ext>
                  </a:extLst>
                </p:cNvPr>
                <p:cNvSpPr/>
                <p:nvPr/>
              </p:nvSpPr>
              <p:spPr bwMode="auto">
                <a:xfrm>
                  <a:off x="5463008" y="4893552"/>
                  <a:ext cx="18288" cy="45719"/>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97"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5" name="Rectangle 94">
                  <a:extLst>
                    <a:ext uri="{FF2B5EF4-FFF2-40B4-BE49-F238E27FC236}">
                      <a16:creationId xmlns:a16="http://schemas.microsoft.com/office/drawing/2014/main" id="{45DA1A95-8914-4E4E-87D5-309634E11C8E}"/>
                    </a:ext>
                  </a:extLst>
                </p:cNvPr>
                <p:cNvSpPr/>
                <p:nvPr/>
              </p:nvSpPr>
              <p:spPr bwMode="auto">
                <a:xfrm>
                  <a:off x="5529886" y="4893552"/>
                  <a:ext cx="18288" cy="45719"/>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97"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6" name="Rectangle 95">
                  <a:extLst>
                    <a:ext uri="{FF2B5EF4-FFF2-40B4-BE49-F238E27FC236}">
                      <a16:creationId xmlns:a16="http://schemas.microsoft.com/office/drawing/2014/main" id="{31BCB2DE-69CA-4204-9DC4-0D693F71F77C}"/>
                    </a:ext>
                  </a:extLst>
                </p:cNvPr>
                <p:cNvSpPr/>
                <p:nvPr/>
              </p:nvSpPr>
              <p:spPr bwMode="auto">
                <a:xfrm>
                  <a:off x="5596764" y="4893552"/>
                  <a:ext cx="18288" cy="45719"/>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97"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76" name="Tablet_E70A">
                <a:extLst>
                  <a:ext uri="{FF2B5EF4-FFF2-40B4-BE49-F238E27FC236}">
                    <a16:creationId xmlns:a16="http://schemas.microsoft.com/office/drawing/2014/main" id="{CD60BAAE-BDE0-4CF1-A119-6676A41E2F7B}"/>
                  </a:ext>
                </a:extLst>
              </p:cNvPr>
              <p:cNvSpPr>
                <a:spLocks noChangeAspect="1" noEditPoints="1"/>
              </p:cNvSpPr>
              <p:nvPr/>
            </p:nvSpPr>
            <p:spPr bwMode="auto">
              <a:xfrm>
                <a:off x="5382088" y="4567816"/>
                <a:ext cx="403391" cy="296127"/>
              </a:xfrm>
              <a:custGeom>
                <a:avLst/>
                <a:gdLst>
                  <a:gd name="T0" fmla="*/ 3748 w 3748"/>
                  <a:gd name="T1" fmla="*/ 2562 h 2749"/>
                  <a:gd name="T2" fmla="*/ 3561 w 3748"/>
                  <a:gd name="T3" fmla="*/ 2749 h 2749"/>
                  <a:gd name="T4" fmla="*/ 187 w 3748"/>
                  <a:gd name="T5" fmla="*/ 2749 h 2749"/>
                  <a:gd name="T6" fmla="*/ 0 w 3748"/>
                  <a:gd name="T7" fmla="*/ 2562 h 2749"/>
                  <a:gd name="T8" fmla="*/ 0 w 3748"/>
                  <a:gd name="T9" fmla="*/ 187 h 2749"/>
                  <a:gd name="T10" fmla="*/ 187 w 3748"/>
                  <a:gd name="T11" fmla="*/ 0 h 2749"/>
                  <a:gd name="T12" fmla="*/ 3561 w 3748"/>
                  <a:gd name="T13" fmla="*/ 0 h 2749"/>
                  <a:gd name="T14" fmla="*/ 3748 w 3748"/>
                  <a:gd name="T15" fmla="*/ 187 h 2749"/>
                  <a:gd name="T16" fmla="*/ 3748 w 3748"/>
                  <a:gd name="T17" fmla="*/ 2562 h 2749"/>
                  <a:gd name="T18" fmla="*/ 2124 w 3748"/>
                  <a:gd name="T19" fmla="*/ 2249 h 2749"/>
                  <a:gd name="T20" fmla="*/ 1624 w 3748"/>
                  <a:gd name="T21" fmla="*/ 2249 h 2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8" h="2749">
                    <a:moveTo>
                      <a:pt x="3748" y="2562"/>
                    </a:moveTo>
                    <a:cubicBezTo>
                      <a:pt x="3748" y="2665"/>
                      <a:pt x="3665" y="2749"/>
                      <a:pt x="3561" y="2749"/>
                    </a:cubicBezTo>
                    <a:cubicBezTo>
                      <a:pt x="187" y="2749"/>
                      <a:pt x="187" y="2749"/>
                      <a:pt x="187" y="2749"/>
                    </a:cubicBezTo>
                    <a:cubicBezTo>
                      <a:pt x="83" y="2749"/>
                      <a:pt x="0" y="2665"/>
                      <a:pt x="0" y="2562"/>
                    </a:cubicBezTo>
                    <a:cubicBezTo>
                      <a:pt x="0" y="187"/>
                      <a:pt x="0" y="187"/>
                      <a:pt x="0" y="187"/>
                    </a:cubicBezTo>
                    <a:cubicBezTo>
                      <a:pt x="0" y="84"/>
                      <a:pt x="83" y="0"/>
                      <a:pt x="187" y="0"/>
                    </a:cubicBezTo>
                    <a:cubicBezTo>
                      <a:pt x="3561" y="0"/>
                      <a:pt x="3561" y="0"/>
                      <a:pt x="3561" y="0"/>
                    </a:cubicBezTo>
                    <a:cubicBezTo>
                      <a:pt x="3665" y="0"/>
                      <a:pt x="3748" y="84"/>
                      <a:pt x="3748" y="187"/>
                    </a:cubicBezTo>
                    <a:lnTo>
                      <a:pt x="3748" y="2562"/>
                    </a:lnTo>
                    <a:close/>
                    <a:moveTo>
                      <a:pt x="2124" y="2249"/>
                    </a:moveTo>
                    <a:cubicBezTo>
                      <a:pt x="1624" y="2249"/>
                      <a:pt x="1624" y="2249"/>
                      <a:pt x="1624" y="2249"/>
                    </a:cubicBez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grpSp>
        <p:nvGrpSpPr>
          <p:cNvPr id="29" name="Group 28">
            <a:extLst>
              <a:ext uri="{FF2B5EF4-FFF2-40B4-BE49-F238E27FC236}">
                <a16:creationId xmlns:a16="http://schemas.microsoft.com/office/drawing/2014/main" id="{B0A5310B-5011-4FC0-B8D3-4ADCB5637ACE}"/>
              </a:ext>
              <a:ext uri="{C183D7F6-B498-43B3-948B-1728B52AA6E4}">
                <adec:decorative xmlns:adec="http://schemas.microsoft.com/office/drawing/2017/decorative" val="1"/>
              </a:ext>
            </a:extLst>
          </p:cNvPr>
          <p:cNvGrpSpPr/>
          <p:nvPr/>
        </p:nvGrpSpPr>
        <p:grpSpPr>
          <a:xfrm>
            <a:off x="7371379" y="4363642"/>
            <a:ext cx="568058" cy="568058"/>
            <a:chOff x="7371379" y="4535250"/>
            <a:chExt cx="568058" cy="568058"/>
          </a:xfrm>
        </p:grpSpPr>
        <p:sp>
          <p:nvSpPr>
            <p:cNvPr id="128" name="Oval 127">
              <a:extLst>
                <a:ext uri="{FF2B5EF4-FFF2-40B4-BE49-F238E27FC236}">
                  <a16:creationId xmlns:a16="http://schemas.microsoft.com/office/drawing/2014/main" id="{2EDC6CA9-0605-45A4-BB88-0C6D9529C096}"/>
                </a:ext>
              </a:extLst>
            </p:cNvPr>
            <p:cNvSpPr/>
            <p:nvPr/>
          </p:nvSpPr>
          <p:spPr bwMode="auto">
            <a:xfrm>
              <a:off x="7371379" y="4535250"/>
              <a:ext cx="568058" cy="568058"/>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7" name="speech_2">
              <a:extLst>
                <a:ext uri="{FF2B5EF4-FFF2-40B4-BE49-F238E27FC236}">
                  <a16:creationId xmlns:a16="http://schemas.microsoft.com/office/drawing/2014/main" id="{2251620A-E920-4CAA-ADD6-BB1F314506E0}"/>
                </a:ext>
                <a:ext uri="{C183D7F6-B498-43B3-948B-1728B52AA6E4}">
                  <adec:decorative xmlns:adec="http://schemas.microsoft.com/office/drawing/2017/decorative" val="1"/>
                </a:ext>
              </a:extLst>
            </p:cNvPr>
            <p:cNvSpPr>
              <a:spLocks noChangeAspect="1" noEditPoints="1"/>
            </p:cNvSpPr>
            <p:nvPr/>
          </p:nvSpPr>
          <p:spPr bwMode="auto">
            <a:xfrm>
              <a:off x="7515408" y="4694907"/>
              <a:ext cx="280000" cy="248745"/>
            </a:xfrm>
            <a:custGeom>
              <a:avLst/>
              <a:gdLst>
                <a:gd name="T0" fmla="*/ 122 w 215"/>
                <a:gd name="T1" fmla="*/ 145 h 191"/>
                <a:gd name="T2" fmla="*/ 76 w 215"/>
                <a:gd name="T3" fmla="*/ 145 h 191"/>
                <a:gd name="T4" fmla="*/ 31 w 215"/>
                <a:gd name="T5" fmla="*/ 191 h 191"/>
                <a:gd name="T6" fmla="*/ 31 w 215"/>
                <a:gd name="T7" fmla="*/ 145 h 191"/>
                <a:gd name="T8" fmla="*/ 0 w 215"/>
                <a:gd name="T9" fmla="*/ 145 h 191"/>
                <a:gd name="T10" fmla="*/ 0 w 215"/>
                <a:gd name="T11" fmla="*/ 0 h 191"/>
                <a:gd name="T12" fmla="*/ 215 w 215"/>
                <a:gd name="T13" fmla="*/ 0 h 191"/>
                <a:gd name="T14" fmla="*/ 215 w 215"/>
                <a:gd name="T15" fmla="*/ 120 h 191"/>
                <a:gd name="T16" fmla="*/ 122 w 215"/>
                <a:gd name="T17" fmla="*/ 145 h 191"/>
                <a:gd name="T18" fmla="*/ 122 w 215"/>
                <a:gd name="T19" fmla="*/ 145 h 191"/>
                <a:gd name="T20" fmla="*/ 122 w 215"/>
                <a:gd name="T21" fmla="*/ 145 h 191"/>
                <a:gd name="T22" fmla="*/ 215 w 215"/>
                <a:gd name="T23" fmla="*/ 145 h 191"/>
                <a:gd name="T24" fmla="*/ 215 w 215"/>
                <a:gd name="T25" fmla="*/ 12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5" h="191">
                  <a:moveTo>
                    <a:pt x="122" y="145"/>
                  </a:moveTo>
                  <a:lnTo>
                    <a:pt x="76" y="145"/>
                  </a:lnTo>
                  <a:lnTo>
                    <a:pt x="31" y="191"/>
                  </a:lnTo>
                  <a:lnTo>
                    <a:pt x="31" y="145"/>
                  </a:lnTo>
                  <a:lnTo>
                    <a:pt x="0" y="145"/>
                  </a:lnTo>
                  <a:lnTo>
                    <a:pt x="0" y="0"/>
                  </a:lnTo>
                  <a:lnTo>
                    <a:pt x="215" y="0"/>
                  </a:lnTo>
                  <a:lnTo>
                    <a:pt x="215" y="120"/>
                  </a:lnTo>
                  <a:moveTo>
                    <a:pt x="122" y="145"/>
                  </a:moveTo>
                  <a:lnTo>
                    <a:pt x="122" y="145"/>
                  </a:lnTo>
                  <a:moveTo>
                    <a:pt x="122" y="145"/>
                  </a:moveTo>
                  <a:lnTo>
                    <a:pt x="215" y="145"/>
                  </a:lnTo>
                  <a:lnTo>
                    <a:pt x="215" y="120"/>
                  </a:ln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26" name="Group 25">
            <a:extLst>
              <a:ext uri="{FF2B5EF4-FFF2-40B4-BE49-F238E27FC236}">
                <a16:creationId xmlns:a16="http://schemas.microsoft.com/office/drawing/2014/main" id="{2154EA84-7752-4C45-B153-29E0459341FD}"/>
              </a:ext>
              <a:ext uri="{C183D7F6-B498-43B3-948B-1728B52AA6E4}">
                <adec:decorative xmlns:adec="http://schemas.microsoft.com/office/drawing/2017/decorative" val="1"/>
              </a:ext>
            </a:extLst>
          </p:cNvPr>
          <p:cNvGrpSpPr/>
          <p:nvPr/>
        </p:nvGrpSpPr>
        <p:grpSpPr>
          <a:xfrm>
            <a:off x="4302245" y="4363642"/>
            <a:ext cx="568058" cy="568058"/>
            <a:chOff x="4302245" y="4535250"/>
            <a:chExt cx="568058" cy="568058"/>
          </a:xfrm>
        </p:grpSpPr>
        <p:sp>
          <p:nvSpPr>
            <p:cNvPr id="101" name="Oval 100">
              <a:extLst>
                <a:ext uri="{FF2B5EF4-FFF2-40B4-BE49-F238E27FC236}">
                  <a16:creationId xmlns:a16="http://schemas.microsoft.com/office/drawing/2014/main" id="{69387740-8086-41D2-BA33-5A075F1CBF31}"/>
                </a:ext>
              </a:extLst>
            </p:cNvPr>
            <p:cNvSpPr/>
            <p:nvPr/>
          </p:nvSpPr>
          <p:spPr bwMode="auto">
            <a:xfrm>
              <a:off x="4302245" y="4535250"/>
              <a:ext cx="568058" cy="568058"/>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6" name="Group 5">
              <a:extLst>
                <a:ext uri="{FF2B5EF4-FFF2-40B4-BE49-F238E27FC236}">
                  <a16:creationId xmlns:a16="http://schemas.microsoft.com/office/drawing/2014/main" id="{3FE458AA-7D82-4E77-903A-FE12B33EBD33}"/>
                </a:ext>
                <a:ext uri="{C183D7F6-B498-43B3-948B-1728B52AA6E4}">
                  <adec:decorative xmlns:adec="http://schemas.microsoft.com/office/drawing/2017/decorative" val="1"/>
                </a:ext>
              </a:extLst>
            </p:cNvPr>
            <p:cNvGrpSpPr/>
            <p:nvPr/>
          </p:nvGrpSpPr>
          <p:grpSpPr>
            <a:xfrm>
              <a:off x="4503667" y="4681622"/>
              <a:ext cx="165215" cy="275314"/>
              <a:chOff x="4736058" y="3942598"/>
              <a:chExt cx="215177" cy="358570"/>
            </a:xfrm>
          </p:grpSpPr>
          <p:sp>
            <p:nvSpPr>
              <p:cNvPr id="74" name="CellPhone_E8EA">
                <a:extLst>
                  <a:ext uri="{FF2B5EF4-FFF2-40B4-BE49-F238E27FC236}">
                    <a16:creationId xmlns:a16="http://schemas.microsoft.com/office/drawing/2014/main" id="{A87B62A4-FA3D-401B-82CA-FEFAD2A0C82D}"/>
                  </a:ext>
                </a:extLst>
              </p:cNvPr>
              <p:cNvSpPr>
                <a:spLocks noChangeAspect="1" noEditPoints="1"/>
              </p:cNvSpPr>
              <p:nvPr/>
            </p:nvSpPr>
            <p:spPr bwMode="auto">
              <a:xfrm>
                <a:off x="4736058" y="3942598"/>
                <a:ext cx="215177" cy="35857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 name="Rectangle: Rounded Corners 4">
                <a:extLst>
                  <a:ext uri="{FF2B5EF4-FFF2-40B4-BE49-F238E27FC236}">
                    <a16:creationId xmlns:a16="http://schemas.microsoft.com/office/drawing/2014/main" id="{BB770204-42AE-433E-BFEF-B4AA70038FEF}"/>
                  </a:ext>
                </a:extLst>
              </p:cNvPr>
              <p:cNvSpPr/>
              <p:nvPr/>
            </p:nvSpPr>
            <p:spPr bwMode="auto">
              <a:xfrm>
                <a:off x="4775066" y="4014676"/>
                <a:ext cx="137160" cy="88473"/>
              </a:xfrm>
              <a:prstGeom prst="roundRect">
                <a:avLst/>
              </a:prstGeom>
              <a:no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28" name="Group 27">
            <a:extLst>
              <a:ext uri="{FF2B5EF4-FFF2-40B4-BE49-F238E27FC236}">
                <a16:creationId xmlns:a16="http://schemas.microsoft.com/office/drawing/2014/main" id="{854EF634-3317-448B-8936-8FC9CB3FB2A8}"/>
              </a:ext>
              <a:ext uri="{C183D7F6-B498-43B3-948B-1728B52AA6E4}">
                <adec:decorative xmlns:adec="http://schemas.microsoft.com/office/drawing/2017/decorative" val="1"/>
              </a:ext>
            </a:extLst>
          </p:cNvPr>
          <p:cNvGrpSpPr/>
          <p:nvPr/>
        </p:nvGrpSpPr>
        <p:grpSpPr>
          <a:xfrm>
            <a:off x="6401499" y="4363642"/>
            <a:ext cx="568058" cy="568058"/>
            <a:chOff x="6434550" y="4535250"/>
            <a:chExt cx="568058" cy="568058"/>
          </a:xfrm>
        </p:grpSpPr>
        <p:sp>
          <p:nvSpPr>
            <p:cNvPr id="124" name="Oval 123">
              <a:extLst>
                <a:ext uri="{FF2B5EF4-FFF2-40B4-BE49-F238E27FC236}">
                  <a16:creationId xmlns:a16="http://schemas.microsoft.com/office/drawing/2014/main" id="{797D5998-3758-4195-A86B-4121E8026C93}"/>
                </a:ext>
              </a:extLst>
            </p:cNvPr>
            <p:cNvSpPr/>
            <p:nvPr/>
          </p:nvSpPr>
          <p:spPr bwMode="auto">
            <a:xfrm>
              <a:off x="6434550" y="4535250"/>
              <a:ext cx="568058" cy="568058"/>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6" name="Group 15">
              <a:extLst>
                <a:ext uri="{FF2B5EF4-FFF2-40B4-BE49-F238E27FC236}">
                  <a16:creationId xmlns:a16="http://schemas.microsoft.com/office/drawing/2014/main" id="{18CD3697-C29C-4D08-BF4A-2ABCF982264C}"/>
                </a:ext>
                <a:ext uri="{C183D7F6-B498-43B3-948B-1728B52AA6E4}">
                  <adec:decorative xmlns:adec="http://schemas.microsoft.com/office/drawing/2017/decorative" val="1"/>
                </a:ext>
              </a:extLst>
            </p:cNvPr>
            <p:cNvGrpSpPr/>
            <p:nvPr/>
          </p:nvGrpSpPr>
          <p:grpSpPr>
            <a:xfrm>
              <a:off x="6511031" y="4730330"/>
              <a:ext cx="415096" cy="177898"/>
              <a:chOff x="6361124" y="4557237"/>
              <a:chExt cx="637863" cy="273369"/>
            </a:xfrm>
          </p:grpSpPr>
          <p:grpSp>
            <p:nvGrpSpPr>
              <p:cNvPr id="117" name="Group 116">
                <a:extLst>
                  <a:ext uri="{FF2B5EF4-FFF2-40B4-BE49-F238E27FC236}">
                    <a16:creationId xmlns:a16="http://schemas.microsoft.com/office/drawing/2014/main" id="{E05CEA2F-2E8E-4821-88AA-B2F2CEB353F5}"/>
                  </a:ext>
                </a:extLst>
              </p:cNvPr>
              <p:cNvGrpSpPr/>
              <p:nvPr/>
            </p:nvGrpSpPr>
            <p:grpSpPr>
              <a:xfrm>
                <a:off x="6646950" y="4630561"/>
                <a:ext cx="284637" cy="71714"/>
                <a:chOff x="6764252" y="4868769"/>
                <a:chExt cx="290345" cy="73152"/>
              </a:xfrm>
            </p:grpSpPr>
            <p:sp>
              <p:nvSpPr>
                <p:cNvPr id="118" name="Rectangle 117">
                  <a:extLst>
                    <a:ext uri="{FF2B5EF4-FFF2-40B4-BE49-F238E27FC236}">
                      <a16:creationId xmlns:a16="http://schemas.microsoft.com/office/drawing/2014/main" id="{61E730AF-A8C3-4749-BB91-01D27A94A06F}"/>
                    </a:ext>
                  </a:extLst>
                </p:cNvPr>
                <p:cNvSpPr/>
                <p:nvPr/>
              </p:nvSpPr>
              <p:spPr bwMode="auto">
                <a:xfrm>
                  <a:off x="6764252" y="4868769"/>
                  <a:ext cx="18288" cy="73152"/>
                </a:xfrm>
                <a:prstGeom prst="rect">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9" name="Rectangle 118">
                  <a:extLst>
                    <a:ext uri="{FF2B5EF4-FFF2-40B4-BE49-F238E27FC236}">
                      <a16:creationId xmlns:a16="http://schemas.microsoft.com/office/drawing/2014/main" id="{BD97C61A-8FDA-43E6-BA8E-2F5B6F39804C}"/>
                    </a:ext>
                  </a:extLst>
                </p:cNvPr>
                <p:cNvSpPr/>
                <p:nvPr/>
              </p:nvSpPr>
              <p:spPr bwMode="auto">
                <a:xfrm>
                  <a:off x="6962893" y="4868769"/>
                  <a:ext cx="18288" cy="73152"/>
                </a:xfrm>
                <a:prstGeom prst="rect">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0" name="Rectangle 119">
                  <a:extLst>
                    <a:ext uri="{FF2B5EF4-FFF2-40B4-BE49-F238E27FC236}">
                      <a16:creationId xmlns:a16="http://schemas.microsoft.com/office/drawing/2014/main" id="{E073CB13-AED0-456F-B834-12975D36D7DF}"/>
                    </a:ext>
                  </a:extLst>
                </p:cNvPr>
                <p:cNvSpPr/>
                <p:nvPr/>
              </p:nvSpPr>
              <p:spPr bwMode="auto">
                <a:xfrm>
                  <a:off x="6913965" y="4868769"/>
                  <a:ext cx="18288" cy="73152"/>
                </a:xfrm>
                <a:prstGeom prst="rect">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1" name="Rectangle 120">
                  <a:extLst>
                    <a:ext uri="{FF2B5EF4-FFF2-40B4-BE49-F238E27FC236}">
                      <a16:creationId xmlns:a16="http://schemas.microsoft.com/office/drawing/2014/main" id="{FB984A39-7A76-4791-BD4F-BAC6B379E7A7}"/>
                    </a:ext>
                  </a:extLst>
                </p:cNvPr>
                <p:cNvSpPr/>
                <p:nvPr/>
              </p:nvSpPr>
              <p:spPr bwMode="auto">
                <a:xfrm>
                  <a:off x="6845284" y="4868769"/>
                  <a:ext cx="18288" cy="73152"/>
                </a:xfrm>
                <a:prstGeom prst="rect">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2" name="Rectangle 121">
                  <a:extLst>
                    <a:ext uri="{FF2B5EF4-FFF2-40B4-BE49-F238E27FC236}">
                      <a16:creationId xmlns:a16="http://schemas.microsoft.com/office/drawing/2014/main" id="{D0056078-7782-4D15-B937-0AA8E8DC51EB}"/>
                    </a:ext>
                  </a:extLst>
                </p:cNvPr>
                <p:cNvSpPr/>
                <p:nvPr/>
              </p:nvSpPr>
              <p:spPr bwMode="auto">
                <a:xfrm>
                  <a:off x="6811676" y="4868769"/>
                  <a:ext cx="18288" cy="73152"/>
                </a:xfrm>
                <a:prstGeom prst="rect">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3" name="Rectangle 122">
                  <a:extLst>
                    <a:ext uri="{FF2B5EF4-FFF2-40B4-BE49-F238E27FC236}">
                      <a16:creationId xmlns:a16="http://schemas.microsoft.com/office/drawing/2014/main" id="{510D1436-180B-4D26-A159-421491DC6D24}"/>
                    </a:ext>
                  </a:extLst>
                </p:cNvPr>
                <p:cNvSpPr/>
                <p:nvPr/>
              </p:nvSpPr>
              <p:spPr bwMode="auto">
                <a:xfrm>
                  <a:off x="7008878" y="4868769"/>
                  <a:ext cx="45719" cy="73152"/>
                </a:xfrm>
                <a:prstGeom prst="rect">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9" name="Graphic 115">
                <a:extLst>
                  <a:ext uri="{FF2B5EF4-FFF2-40B4-BE49-F238E27FC236}">
                    <a16:creationId xmlns:a16="http://schemas.microsoft.com/office/drawing/2014/main" id="{6B334DE5-6C79-4439-891E-4B73AFF5563D}"/>
                  </a:ext>
                </a:extLst>
              </p:cNvPr>
              <p:cNvSpPr/>
              <p:nvPr/>
            </p:nvSpPr>
            <p:spPr>
              <a:xfrm>
                <a:off x="6648732" y="4636969"/>
                <a:ext cx="17085" cy="65494"/>
              </a:xfrm>
              <a:custGeom>
                <a:avLst/>
                <a:gdLst>
                  <a:gd name="connsiteX0" fmla="*/ 0 w 17085"/>
                  <a:gd name="connsiteY0" fmla="*/ 0 h 65494"/>
                  <a:gd name="connsiteX1" fmla="*/ 17086 w 17085"/>
                  <a:gd name="connsiteY1" fmla="*/ 0 h 65494"/>
                  <a:gd name="connsiteX2" fmla="*/ 17086 w 17085"/>
                  <a:gd name="connsiteY2" fmla="*/ 65495 h 65494"/>
                  <a:gd name="connsiteX3" fmla="*/ 0 w 17085"/>
                  <a:gd name="connsiteY3" fmla="*/ 65495 h 65494"/>
                </a:gdLst>
                <a:ahLst/>
                <a:cxnLst>
                  <a:cxn ang="0">
                    <a:pos x="connsiteX0" y="connsiteY0"/>
                  </a:cxn>
                  <a:cxn ang="0">
                    <a:pos x="connsiteX1" y="connsiteY1"/>
                  </a:cxn>
                  <a:cxn ang="0">
                    <a:pos x="connsiteX2" y="connsiteY2"/>
                  </a:cxn>
                  <a:cxn ang="0">
                    <a:pos x="connsiteX3" y="connsiteY3"/>
                  </a:cxn>
                </a:cxnLst>
                <a:rect l="l" t="t" r="r" b="b"/>
                <a:pathLst>
                  <a:path w="17085" h="65494">
                    <a:moveTo>
                      <a:pt x="0" y="0"/>
                    </a:moveTo>
                    <a:lnTo>
                      <a:pt x="17086" y="0"/>
                    </a:lnTo>
                    <a:lnTo>
                      <a:pt x="17086" y="65495"/>
                    </a:lnTo>
                    <a:lnTo>
                      <a:pt x="0" y="65495"/>
                    </a:lnTo>
                    <a:close/>
                  </a:path>
                </a:pathLst>
              </a:custGeom>
              <a:solidFill>
                <a:schemeClr val="tx1"/>
              </a:solidFill>
              <a:ln w="22225" cap="flat">
                <a:noFill/>
                <a:prstDash val="solid"/>
                <a:miter/>
              </a:ln>
            </p:spPr>
            <p:txBody>
              <a:bodyPr rtlCol="0" anchor="ctr"/>
              <a:lstStyle/>
              <a:p>
                <a:pPr marL="0" marR="0" lvl="0" indent="0" algn="l" defTabSz="91426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Graphic 115">
                <a:extLst>
                  <a:ext uri="{FF2B5EF4-FFF2-40B4-BE49-F238E27FC236}">
                    <a16:creationId xmlns:a16="http://schemas.microsoft.com/office/drawing/2014/main" id="{6B334DE5-6C79-4439-891E-4B73AFF5563D}"/>
                  </a:ext>
                </a:extLst>
              </p:cNvPr>
              <p:cNvSpPr/>
              <p:nvPr/>
            </p:nvSpPr>
            <p:spPr>
              <a:xfrm>
                <a:off x="6697141" y="4636969"/>
                <a:ext cx="17085" cy="65494"/>
              </a:xfrm>
              <a:custGeom>
                <a:avLst/>
                <a:gdLst>
                  <a:gd name="connsiteX0" fmla="*/ 0 w 17085"/>
                  <a:gd name="connsiteY0" fmla="*/ 0 h 65494"/>
                  <a:gd name="connsiteX1" fmla="*/ 17086 w 17085"/>
                  <a:gd name="connsiteY1" fmla="*/ 0 h 65494"/>
                  <a:gd name="connsiteX2" fmla="*/ 17086 w 17085"/>
                  <a:gd name="connsiteY2" fmla="*/ 65495 h 65494"/>
                  <a:gd name="connsiteX3" fmla="*/ 0 w 17085"/>
                  <a:gd name="connsiteY3" fmla="*/ 65495 h 65494"/>
                </a:gdLst>
                <a:ahLst/>
                <a:cxnLst>
                  <a:cxn ang="0">
                    <a:pos x="connsiteX0" y="connsiteY0"/>
                  </a:cxn>
                  <a:cxn ang="0">
                    <a:pos x="connsiteX1" y="connsiteY1"/>
                  </a:cxn>
                  <a:cxn ang="0">
                    <a:pos x="connsiteX2" y="connsiteY2"/>
                  </a:cxn>
                  <a:cxn ang="0">
                    <a:pos x="connsiteX3" y="connsiteY3"/>
                  </a:cxn>
                </a:cxnLst>
                <a:rect l="l" t="t" r="r" b="b"/>
                <a:pathLst>
                  <a:path w="17085" h="65494">
                    <a:moveTo>
                      <a:pt x="0" y="0"/>
                    </a:moveTo>
                    <a:lnTo>
                      <a:pt x="17086" y="0"/>
                    </a:lnTo>
                    <a:lnTo>
                      <a:pt x="17086" y="65495"/>
                    </a:lnTo>
                    <a:lnTo>
                      <a:pt x="0" y="65495"/>
                    </a:lnTo>
                    <a:close/>
                  </a:path>
                </a:pathLst>
              </a:custGeom>
              <a:solidFill>
                <a:schemeClr val="tx1"/>
              </a:solidFill>
              <a:ln w="22225" cap="flat">
                <a:noFill/>
                <a:prstDash val="solid"/>
                <a:miter/>
              </a:ln>
            </p:spPr>
            <p:txBody>
              <a:bodyPr rtlCol="0" anchor="ctr"/>
              <a:lstStyle/>
              <a:p>
                <a:pPr marL="0" marR="0" lvl="0" indent="0" algn="l" defTabSz="91426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Graphic 115">
                <a:extLst>
                  <a:ext uri="{FF2B5EF4-FFF2-40B4-BE49-F238E27FC236}">
                    <a16:creationId xmlns:a16="http://schemas.microsoft.com/office/drawing/2014/main" id="{6B334DE5-6C79-4439-891E-4B73AFF5563D}"/>
                  </a:ext>
                </a:extLst>
              </p:cNvPr>
              <p:cNvSpPr/>
              <p:nvPr/>
            </p:nvSpPr>
            <p:spPr>
              <a:xfrm>
                <a:off x="6728464" y="4636969"/>
                <a:ext cx="17085" cy="65494"/>
              </a:xfrm>
              <a:custGeom>
                <a:avLst/>
                <a:gdLst>
                  <a:gd name="connsiteX0" fmla="*/ 0 w 17085"/>
                  <a:gd name="connsiteY0" fmla="*/ 0 h 65494"/>
                  <a:gd name="connsiteX1" fmla="*/ 17086 w 17085"/>
                  <a:gd name="connsiteY1" fmla="*/ 0 h 65494"/>
                  <a:gd name="connsiteX2" fmla="*/ 17086 w 17085"/>
                  <a:gd name="connsiteY2" fmla="*/ 65495 h 65494"/>
                  <a:gd name="connsiteX3" fmla="*/ 0 w 17085"/>
                  <a:gd name="connsiteY3" fmla="*/ 65495 h 65494"/>
                </a:gdLst>
                <a:ahLst/>
                <a:cxnLst>
                  <a:cxn ang="0">
                    <a:pos x="connsiteX0" y="connsiteY0"/>
                  </a:cxn>
                  <a:cxn ang="0">
                    <a:pos x="connsiteX1" y="connsiteY1"/>
                  </a:cxn>
                  <a:cxn ang="0">
                    <a:pos x="connsiteX2" y="connsiteY2"/>
                  </a:cxn>
                  <a:cxn ang="0">
                    <a:pos x="connsiteX3" y="connsiteY3"/>
                  </a:cxn>
                </a:cxnLst>
                <a:rect l="l" t="t" r="r" b="b"/>
                <a:pathLst>
                  <a:path w="17085" h="65494">
                    <a:moveTo>
                      <a:pt x="0" y="0"/>
                    </a:moveTo>
                    <a:lnTo>
                      <a:pt x="17086" y="0"/>
                    </a:lnTo>
                    <a:lnTo>
                      <a:pt x="17086" y="65495"/>
                    </a:lnTo>
                    <a:lnTo>
                      <a:pt x="0" y="65495"/>
                    </a:lnTo>
                    <a:close/>
                  </a:path>
                </a:pathLst>
              </a:custGeom>
              <a:solidFill>
                <a:schemeClr val="tx1"/>
              </a:solidFill>
              <a:ln w="22225" cap="flat">
                <a:noFill/>
                <a:prstDash val="solid"/>
                <a:miter/>
              </a:ln>
            </p:spPr>
            <p:txBody>
              <a:bodyPr rtlCol="0" anchor="ctr"/>
              <a:lstStyle/>
              <a:p>
                <a:pPr marL="0" marR="0" lvl="0" indent="0" algn="l" defTabSz="91426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Graphic 115">
                <a:extLst>
                  <a:ext uri="{FF2B5EF4-FFF2-40B4-BE49-F238E27FC236}">
                    <a16:creationId xmlns:a16="http://schemas.microsoft.com/office/drawing/2014/main" id="{6B334DE5-6C79-4439-891E-4B73AFF5563D}"/>
                  </a:ext>
                </a:extLst>
              </p:cNvPr>
              <p:cNvSpPr/>
              <p:nvPr/>
            </p:nvSpPr>
            <p:spPr>
              <a:xfrm>
                <a:off x="6793959" y="4636969"/>
                <a:ext cx="17085" cy="65494"/>
              </a:xfrm>
              <a:custGeom>
                <a:avLst/>
                <a:gdLst>
                  <a:gd name="connsiteX0" fmla="*/ 0 w 17085"/>
                  <a:gd name="connsiteY0" fmla="*/ 0 h 65494"/>
                  <a:gd name="connsiteX1" fmla="*/ 17086 w 17085"/>
                  <a:gd name="connsiteY1" fmla="*/ 0 h 65494"/>
                  <a:gd name="connsiteX2" fmla="*/ 17086 w 17085"/>
                  <a:gd name="connsiteY2" fmla="*/ 65495 h 65494"/>
                  <a:gd name="connsiteX3" fmla="*/ 0 w 17085"/>
                  <a:gd name="connsiteY3" fmla="*/ 65495 h 65494"/>
                </a:gdLst>
                <a:ahLst/>
                <a:cxnLst>
                  <a:cxn ang="0">
                    <a:pos x="connsiteX0" y="connsiteY0"/>
                  </a:cxn>
                  <a:cxn ang="0">
                    <a:pos x="connsiteX1" y="connsiteY1"/>
                  </a:cxn>
                  <a:cxn ang="0">
                    <a:pos x="connsiteX2" y="connsiteY2"/>
                  </a:cxn>
                  <a:cxn ang="0">
                    <a:pos x="connsiteX3" y="connsiteY3"/>
                  </a:cxn>
                </a:cxnLst>
                <a:rect l="l" t="t" r="r" b="b"/>
                <a:pathLst>
                  <a:path w="17085" h="65494">
                    <a:moveTo>
                      <a:pt x="0" y="0"/>
                    </a:moveTo>
                    <a:lnTo>
                      <a:pt x="17086" y="0"/>
                    </a:lnTo>
                    <a:lnTo>
                      <a:pt x="17086" y="65495"/>
                    </a:lnTo>
                    <a:lnTo>
                      <a:pt x="0" y="65495"/>
                    </a:lnTo>
                    <a:close/>
                  </a:path>
                </a:pathLst>
              </a:custGeom>
              <a:solidFill>
                <a:schemeClr val="tx1"/>
              </a:solidFill>
              <a:ln w="22225" cap="flat">
                <a:noFill/>
                <a:prstDash val="solid"/>
                <a:miter/>
              </a:ln>
            </p:spPr>
            <p:txBody>
              <a:bodyPr rtlCol="0" anchor="ctr"/>
              <a:lstStyle/>
              <a:p>
                <a:pPr marL="0" marR="0" lvl="0" indent="0" algn="l" defTabSz="91426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Graphic 115">
                <a:extLst>
                  <a:ext uri="{FF2B5EF4-FFF2-40B4-BE49-F238E27FC236}">
                    <a16:creationId xmlns:a16="http://schemas.microsoft.com/office/drawing/2014/main" id="{6B334DE5-6C79-4439-891E-4B73AFF5563D}"/>
                  </a:ext>
                </a:extLst>
              </p:cNvPr>
              <p:cNvSpPr/>
              <p:nvPr/>
            </p:nvSpPr>
            <p:spPr>
              <a:xfrm>
                <a:off x="6842369" y="4636969"/>
                <a:ext cx="17085" cy="65494"/>
              </a:xfrm>
              <a:custGeom>
                <a:avLst/>
                <a:gdLst>
                  <a:gd name="connsiteX0" fmla="*/ 0 w 17085"/>
                  <a:gd name="connsiteY0" fmla="*/ 0 h 65494"/>
                  <a:gd name="connsiteX1" fmla="*/ 17086 w 17085"/>
                  <a:gd name="connsiteY1" fmla="*/ 0 h 65494"/>
                  <a:gd name="connsiteX2" fmla="*/ 17086 w 17085"/>
                  <a:gd name="connsiteY2" fmla="*/ 65495 h 65494"/>
                  <a:gd name="connsiteX3" fmla="*/ 0 w 17085"/>
                  <a:gd name="connsiteY3" fmla="*/ 65495 h 65494"/>
                </a:gdLst>
                <a:ahLst/>
                <a:cxnLst>
                  <a:cxn ang="0">
                    <a:pos x="connsiteX0" y="connsiteY0"/>
                  </a:cxn>
                  <a:cxn ang="0">
                    <a:pos x="connsiteX1" y="connsiteY1"/>
                  </a:cxn>
                  <a:cxn ang="0">
                    <a:pos x="connsiteX2" y="connsiteY2"/>
                  </a:cxn>
                  <a:cxn ang="0">
                    <a:pos x="connsiteX3" y="connsiteY3"/>
                  </a:cxn>
                </a:cxnLst>
                <a:rect l="l" t="t" r="r" b="b"/>
                <a:pathLst>
                  <a:path w="17085" h="65494">
                    <a:moveTo>
                      <a:pt x="0" y="0"/>
                    </a:moveTo>
                    <a:lnTo>
                      <a:pt x="17086" y="0"/>
                    </a:lnTo>
                    <a:lnTo>
                      <a:pt x="17086" y="65495"/>
                    </a:lnTo>
                    <a:lnTo>
                      <a:pt x="0" y="65495"/>
                    </a:lnTo>
                    <a:close/>
                  </a:path>
                </a:pathLst>
              </a:custGeom>
              <a:solidFill>
                <a:schemeClr val="tx1"/>
              </a:solidFill>
              <a:ln w="22225" cap="flat">
                <a:noFill/>
                <a:prstDash val="solid"/>
                <a:miter/>
              </a:ln>
            </p:spPr>
            <p:txBody>
              <a:bodyPr rtlCol="0" anchor="ctr"/>
              <a:lstStyle/>
              <a:p>
                <a:pPr marL="0" marR="0" lvl="0" indent="0" algn="l" defTabSz="91426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Graphic 115">
                <a:extLst>
                  <a:ext uri="{FF2B5EF4-FFF2-40B4-BE49-F238E27FC236}">
                    <a16:creationId xmlns:a16="http://schemas.microsoft.com/office/drawing/2014/main" id="{6B334DE5-6C79-4439-891E-4B73AFF5563D}"/>
                  </a:ext>
                </a:extLst>
              </p:cNvPr>
              <p:cNvSpPr/>
              <p:nvPr/>
            </p:nvSpPr>
            <p:spPr>
              <a:xfrm>
                <a:off x="6873692" y="4636969"/>
                <a:ext cx="31323" cy="65494"/>
              </a:xfrm>
              <a:custGeom>
                <a:avLst/>
                <a:gdLst>
                  <a:gd name="connsiteX0" fmla="*/ 0 w 31323"/>
                  <a:gd name="connsiteY0" fmla="*/ 0 h 65494"/>
                  <a:gd name="connsiteX1" fmla="*/ 31324 w 31323"/>
                  <a:gd name="connsiteY1" fmla="*/ 0 h 65494"/>
                  <a:gd name="connsiteX2" fmla="*/ 31324 w 31323"/>
                  <a:gd name="connsiteY2" fmla="*/ 65495 h 65494"/>
                  <a:gd name="connsiteX3" fmla="*/ 0 w 31323"/>
                  <a:gd name="connsiteY3" fmla="*/ 65495 h 65494"/>
                </a:gdLst>
                <a:ahLst/>
                <a:cxnLst>
                  <a:cxn ang="0">
                    <a:pos x="connsiteX0" y="connsiteY0"/>
                  </a:cxn>
                  <a:cxn ang="0">
                    <a:pos x="connsiteX1" y="connsiteY1"/>
                  </a:cxn>
                  <a:cxn ang="0">
                    <a:pos x="connsiteX2" y="connsiteY2"/>
                  </a:cxn>
                  <a:cxn ang="0">
                    <a:pos x="connsiteX3" y="connsiteY3"/>
                  </a:cxn>
                </a:cxnLst>
                <a:rect l="l" t="t" r="r" b="b"/>
                <a:pathLst>
                  <a:path w="31323" h="65494">
                    <a:moveTo>
                      <a:pt x="0" y="0"/>
                    </a:moveTo>
                    <a:lnTo>
                      <a:pt x="31324" y="0"/>
                    </a:lnTo>
                    <a:lnTo>
                      <a:pt x="31324" y="65495"/>
                    </a:lnTo>
                    <a:lnTo>
                      <a:pt x="0" y="65495"/>
                    </a:lnTo>
                    <a:close/>
                  </a:path>
                </a:pathLst>
              </a:custGeom>
              <a:solidFill>
                <a:schemeClr val="tx1"/>
              </a:solidFill>
              <a:ln w="22225" cap="flat">
                <a:noFill/>
                <a:prstDash val="solid"/>
                <a:miter/>
              </a:ln>
            </p:spPr>
            <p:txBody>
              <a:bodyPr rtlCol="0" anchor="ctr"/>
              <a:lstStyle/>
              <a:p>
                <a:pPr marL="0" marR="0" lvl="0" indent="0" algn="l" defTabSz="91426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Graphic 115">
                <a:extLst>
                  <a:ext uri="{FF2B5EF4-FFF2-40B4-BE49-F238E27FC236}">
                    <a16:creationId xmlns:a16="http://schemas.microsoft.com/office/drawing/2014/main" id="{6B334DE5-6C79-4439-891E-4B73AFF5563D}"/>
                  </a:ext>
                </a:extLst>
              </p:cNvPr>
              <p:cNvSpPr/>
              <p:nvPr/>
            </p:nvSpPr>
            <p:spPr>
              <a:xfrm>
                <a:off x="6361124" y="4557237"/>
                <a:ext cx="637863" cy="273369"/>
              </a:xfrm>
              <a:custGeom>
                <a:avLst/>
                <a:gdLst>
                  <a:gd name="connsiteX0" fmla="*/ 341713 w 637863"/>
                  <a:gd name="connsiteY0" fmla="*/ 31324 h 273369"/>
                  <a:gd name="connsiteX1" fmla="*/ 250589 w 637863"/>
                  <a:gd name="connsiteY1" fmla="*/ 0 h 273369"/>
                  <a:gd name="connsiteX2" fmla="*/ 113904 w 637863"/>
                  <a:gd name="connsiteY2" fmla="*/ 119599 h 273369"/>
                  <a:gd name="connsiteX3" fmla="*/ 76885 w 637863"/>
                  <a:gd name="connsiteY3" fmla="*/ 119599 h 273369"/>
                  <a:gd name="connsiteX4" fmla="*/ 76885 w 637863"/>
                  <a:gd name="connsiteY4" fmla="*/ 136685 h 273369"/>
                  <a:gd name="connsiteX5" fmla="*/ 54104 w 637863"/>
                  <a:gd name="connsiteY5" fmla="*/ 159466 h 273369"/>
                  <a:gd name="connsiteX6" fmla="*/ 31324 w 637863"/>
                  <a:gd name="connsiteY6" fmla="*/ 136685 h 273369"/>
                  <a:gd name="connsiteX7" fmla="*/ 68343 w 637863"/>
                  <a:gd name="connsiteY7" fmla="*/ 119599 h 273369"/>
                  <a:gd name="connsiteX8" fmla="*/ 91123 w 637863"/>
                  <a:gd name="connsiteY8" fmla="*/ 96818 h 273369"/>
                  <a:gd name="connsiteX9" fmla="*/ 54104 w 637863"/>
                  <a:gd name="connsiteY9" fmla="*/ 79733 h 273369"/>
                  <a:gd name="connsiteX10" fmla="*/ 0 w 637863"/>
                  <a:gd name="connsiteY10" fmla="*/ 136685 h 273369"/>
                  <a:gd name="connsiteX11" fmla="*/ 54104 w 637863"/>
                  <a:gd name="connsiteY11" fmla="*/ 193637 h 273369"/>
                  <a:gd name="connsiteX12" fmla="*/ 105361 w 637863"/>
                  <a:gd name="connsiteY12" fmla="*/ 153770 h 273369"/>
                  <a:gd name="connsiteX13" fmla="*/ 113904 w 637863"/>
                  <a:gd name="connsiteY13" fmla="*/ 153770 h 273369"/>
                  <a:gd name="connsiteX14" fmla="*/ 250589 w 637863"/>
                  <a:gd name="connsiteY14" fmla="*/ 273370 h 273369"/>
                  <a:gd name="connsiteX15" fmla="*/ 338865 w 637863"/>
                  <a:gd name="connsiteY15" fmla="*/ 242046 h 273369"/>
                  <a:gd name="connsiteX16" fmla="*/ 637863 w 637863"/>
                  <a:gd name="connsiteY16" fmla="*/ 242046 h 273369"/>
                  <a:gd name="connsiteX17" fmla="*/ 637863 w 637863"/>
                  <a:gd name="connsiteY17" fmla="*/ 31324 h 273369"/>
                  <a:gd name="connsiteX18" fmla="*/ 341713 w 637863"/>
                  <a:gd name="connsiteY18" fmla="*/ 31324 h 273369"/>
                  <a:gd name="connsiteX19" fmla="*/ 592302 w 637863"/>
                  <a:gd name="connsiteY19" fmla="*/ 190789 h 273369"/>
                  <a:gd name="connsiteX20" fmla="*/ 239199 w 637863"/>
                  <a:gd name="connsiteY20" fmla="*/ 190789 h 273369"/>
                  <a:gd name="connsiteX21" fmla="*/ 239199 w 637863"/>
                  <a:gd name="connsiteY21" fmla="*/ 79733 h 273369"/>
                  <a:gd name="connsiteX22" fmla="*/ 592302 w 637863"/>
                  <a:gd name="connsiteY22" fmla="*/ 79733 h 273369"/>
                  <a:gd name="connsiteX23" fmla="*/ 592302 w 637863"/>
                  <a:gd name="connsiteY23" fmla="*/ 190789 h 27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7863" h="273369">
                    <a:moveTo>
                      <a:pt x="341713" y="31324"/>
                    </a:moveTo>
                    <a:cubicBezTo>
                      <a:pt x="316084" y="11390"/>
                      <a:pt x="284760" y="0"/>
                      <a:pt x="250589" y="0"/>
                    </a:cubicBezTo>
                    <a:cubicBezTo>
                      <a:pt x="179399" y="0"/>
                      <a:pt x="122447" y="51257"/>
                      <a:pt x="113904" y="119599"/>
                    </a:cubicBezTo>
                    <a:lnTo>
                      <a:pt x="76885" y="119599"/>
                    </a:lnTo>
                    <a:lnTo>
                      <a:pt x="76885" y="136685"/>
                    </a:lnTo>
                    <a:cubicBezTo>
                      <a:pt x="76885" y="150923"/>
                      <a:pt x="68343" y="159466"/>
                      <a:pt x="54104" y="159466"/>
                    </a:cubicBezTo>
                    <a:cubicBezTo>
                      <a:pt x="42714" y="159466"/>
                      <a:pt x="31324" y="148075"/>
                      <a:pt x="31324" y="136685"/>
                    </a:cubicBezTo>
                    <a:cubicBezTo>
                      <a:pt x="31324" y="116752"/>
                      <a:pt x="54104" y="105361"/>
                      <a:pt x="68343" y="119599"/>
                    </a:cubicBezTo>
                    <a:lnTo>
                      <a:pt x="91123" y="96818"/>
                    </a:lnTo>
                    <a:cubicBezTo>
                      <a:pt x="82581" y="85428"/>
                      <a:pt x="68343" y="79733"/>
                      <a:pt x="54104" y="79733"/>
                    </a:cubicBezTo>
                    <a:cubicBezTo>
                      <a:pt x="25628" y="79733"/>
                      <a:pt x="0" y="105361"/>
                      <a:pt x="0" y="136685"/>
                    </a:cubicBezTo>
                    <a:cubicBezTo>
                      <a:pt x="0" y="168008"/>
                      <a:pt x="25628" y="193637"/>
                      <a:pt x="54104" y="193637"/>
                    </a:cubicBezTo>
                    <a:cubicBezTo>
                      <a:pt x="76885" y="193637"/>
                      <a:pt x="99666" y="176551"/>
                      <a:pt x="105361" y="153770"/>
                    </a:cubicBezTo>
                    <a:lnTo>
                      <a:pt x="113904" y="153770"/>
                    </a:lnTo>
                    <a:cubicBezTo>
                      <a:pt x="122447" y="222113"/>
                      <a:pt x="179399" y="273370"/>
                      <a:pt x="250589" y="273370"/>
                    </a:cubicBezTo>
                    <a:cubicBezTo>
                      <a:pt x="281913" y="273370"/>
                      <a:pt x="316084" y="261979"/>
                      <a:pt x="338865" y="242046"/>
                    </a:cubicBezTo>
                    <a:lnTo>
                      <a:pt x="637863" y="242046"/>
                    </a:lnTo>
                    <a:lnTo>
                      <a:pt x="637863" y="31324"/>
                    </a:lnTo>
                    <a:lnTo>
                      <a:pt x="341713" y="31324"/>
                    </a:lnTo>
                    <a:close/>
                    <a:moveTo>
                      <a:pt x="592302" y="190789"/>
                    </a:moveTo>
                    <a:lnTo>
                      <a:pt x="239199" y="190789"/>
                    </a:lnTo>
                    <a:lnTo>
                      <a:pt x="239199" y="79733"/>
                    </a:lnTo>
                    <a:lnTo>
                      <a:pt x="592302" y="79733"/>
                    </a:lnTo>
                    <a:lnTo>
                      <a:pt x="592302" y="190789"/>
                    </a:lnTo>
                    <a:close/>
                  </a:path>
                </a:pathLst>
              </a:custGeom>
              <a:solidFill>
                <a:schemeClr val="accent2"/>
              </a:solidFill>
              <a:ln w="15875" cap="flat">
                <a:solidFill>
                  <a:schemeClr val="tx1"/>
                </a:solidFill>
                <a:prstDash val="solid"/>
                <a:miter/>
              </a:ln>
            </p:spPr>
            <p:txBody>
              <a:bodyPr rtlCol="0" anchor="ctr"/>
              <a:lstStyle/>
              <a:p>
                <a:pPr marL="0" marR="0" lvl="0" indent="0" algn="l" defTabSz="91426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25" name="Group 24">
            <a:extLst>
              <a:ext uri="{FF2B5EF4-FFF2-40B4-BE49-F238E27FC236}">
                <a16:creationId xmlns:a16="http://schemas.microsoft.com/office/drawing/2014/main" id="{FC9D374F-3AD1-4DC8-8883-6CF66F64D044}"/>
              </a:ext>
              <a:ext uri="{C183D7F6-B498-43B3-948B-1728B52AA6E4}">
                <adec:decorative xmlns:adec="http://schemas.microsoft.com/office/drawing/2017/decorative" val="1"/>
              </a:ext>
            </a:extLst>
          </p:cNvPr>
          <p:cNvGrpSpPr/>
          <p:nvPr/>
        </p:nvGrpSpPr>
        <p:grpSpPr>
          <a:xfrm>
            <a:off x="7371380" y="2553283"/>
            <a:ext cx="568058" cy="568058"/>
            <a:chOff x="7371380" y="2662581"/>
            <a:chExt cx="568058" cy="568058"/>
          </a:xfrm>
        </p:grpSpPr>
        <p:sp>
          <p:nvSpPr>
            <p:cNvPr id="99" name="Oval 98">
              <a:extLst>
                <a:ext uri="{FF2B5EF4-FFF2-40B4-BE49-F238E27FC236}">
                  <a16:creationId xmlns:a16="http://schemas.microsoft.com/office/drawing/2014/main" id="{81255020-D4EF-4711-AD52-DD79AE6ECC82}"/>
                </a:ext>
              </a:extLst>
            </p:cNvPr>
            <p:cNvSpPr/>
            <p:nvPr/>
          </p:nvSpPr>
          <p:spPr bwMode="auto">
            <a:xfrm>
              <a:off x="7371380" y="2662581"/>
              <a:ext cx="568058" cy="568058"/>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1" name="Fingerprint_E928">
              <a:extLst>
                <a:ext uri="{FF2B5EF4-FFF2-40B4-BE49-F238E27FC236}">
                  <a16:creationId xmlns:a16="http://schemas.microsoft.com/office/drawing/2014/main" id="{A2FEB7FF-710B-4B4D-A536-76F3E701B5F7}"/>
                </a:ext>
                <a:ext uri="{C183D7F6-B498-43B3-948B-1728B52AA6E4}">
                  <adec:decorative xmlns:adec="http://schemas.microsoft.com/office/drawing/2017/decorative" val="1"/>
                </a:ext>
              </a:extLst>
            </p:cNvPr>
            <p:cNvSpPr>
              <a:spLocks noChangeAspect="1" noEditPoints="1"/>
            </p:cNvSpPr>
            <p:nvPr/>
          </p:nvSpPr>
          <p:spPr bwMode="auto">
            <a:xfrm>
              <a:off x="7557746" y="2815271"/>
              <a:ext cx="195326" cy="262678"/>
            </a:xfrm>
            <a:custGeom>
              <a:avLst/>
              <a:gdLst>
                <a:gd name="T0" fmla="*/ 1116 w 2414"/>
                <a:gd name="T1" fmla="*/ 1998 h 3246"/>
                <a:gd name="T2" fmla="*/ 117 w 2414"/>
                <a:gd name="T3" fmla="*/ 2996 h 3246"/>
                <a:gd name="T4" fmla="*/ 2115 w 2414"/>
                <a:gd name="T5" fmla="*/ 250 h 3246"/>
                <a:gd name="T6" fmla="*/ 1116 w 2414"/>
                <a:gd name="T7" fmla="*/ 0 h 3246"/>
                <a:gd name="T8" fmla="*/ 117 w 2414"/>
                <a:gd name="T9" fmla="*/ 250 h 3246"/>
                <a:gd name="T10" fmla="*/ 2414 w 2414"/>
                <a:gd name="T11" fmla="*/ 1248 h 3246"/>
                <a:gd name="T12" fmla="*/ 1116 w 2414"/>
                <a:gd name="T13" fmla="*/ 499 h 3246"/>
                <a:gd name="T14" fmla="*/ 0 w 2414"/>
                <a:gd name="T15" fmla="*/ 999 h 3246"/>
                <a:gd name="T16" fmla="*/ 1677 w 2414"/>
                <a:gd name="T17" fmla="*/ 3246 h 3246"/>
                <a:gd name="T18" fmla="*/ 2115 w 2414"/>
                <a:gd name="T19" fmla="*/ 1998 h 3246"/>
                <a:gd name="T20" fmla="*/ 1116 w 2414"/>
                <a:gd name="T21" fmla="*/ 999 h 3246"/>
                <a:gd name="T22" fmla="*/ 117 w 2414"/>
                <a:gd name="T23" fmla="*/ 1998 h 3246"/>
                <a:gd name="T24" fmla="*/ 946 w 2414"/>
                <a:gd name="T25" fmla="*/ 3246 h 3246"/>
                <a:gd name="T26" fmla="*/ 1616 w 2414"/>
                <a:gd name="T27" fmla="*/ 1998 h 3246"/>
                <a:gd name="T28" fmla="*/ 1116 w 2414"/>
                <a:gd name="T29" fmla="*/ 1498 h 3246"/>
                <a:gd name="T30" fmla="*/ 617 w 2414"/>
                <a:gd name="T31" fmla="*/ 1998 h 3246"/>
                <a:gd name="T32" fmla="*/ 117 w 2414"/>
                <a:gd name="T33" fmla="*/ 2497 h 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4" h="3246">
                  <a:moveTo>
                    <a:pt x="1116" y="1998"/>
                  </a:moveTo>
                  <a:cubicBezTo>
                    <a:pt x="1116" y="2550"/>
                    <a:pt x="669" y="2996"/>
                    <a:pt x="117" y="2996"/>
                  </a:cubicBezTo>
                  <a:moveTo>
                    <a:pt x="2115" y="250"/>
                  </a:moveTo>
                  <a:cubicBezTo>
                    <a:pt x="1819" y="91"/>
                    <a:pt x="1479" y="0"/>
                    <a:pt x="1116" y="0"/>
                  </a:cubicBezTo>
                  <a:cubicBezTo>
                    <a:pt x="754" y="0"/>
                    <a:pt x="413" y="91"/>
                    <a:pt x="117" y="250"/>
                  </a:cubicBezTo>
                  <a:moveTo>
                    <a:pt x="2414" y="1248"/>
                  </a:moveTo>
                  <a:cubicBezTo>
                    <a:pt x="2155" y="801"/>
                    <a:pt x="1671" y="499"/>
                    <a:pt x="1116" y="499"/>
                  </a:cubicBezTo>
                  <a:cubicBezTo>
                    <a:pt x="673" y="499"/>
                    <a:pt x="274" y="692"/>
                    <a:pt x="0" y="999"/>
                  </a:cubicBezTo>
                  <a:moveTo>
                    <a:pt x="1677" y="3246"/>
                  </a:moveTo>
                  <a:cubicBezTo>
                    <a:pt x="1951" y="2904"/>
                    <a:pt x="2115" y="2470"/>
                    <a:pt x="2115" y="1998"/>
                  </a:cubicBezTo>
                  <a:cubicBezTo>
                    <a:pt x="2115" y="1446"/>
                    <a:pt x="1668" y="999"/>
                    <a:pt x="1116" y="999"/>
                  </a:cubicBezTo>
                  <a:cubicBezTo>
                    <a:pt x="565" y="999"/>
                    <a:pt x="117" y="1446"/>
                    <a:pt x="117" y="1998"/>
                  </a:cubicBezTo>
                  <a:moveTo>
                    <a:pt x="946" y="3246"/>
                  </a:moveTo>
                  <a:cubicBezTo>
                    <a:pt x="1350" y="2978"/>
                    <a:pt x="1616" y="2519"/>
                    <a:pt x="1616" y="1998"/>
                  </a:cubicBezTo>
                  <a:cubicBezTo>
                    <a:pt x="1616" y="1722"/>
                    <a:pt x="1392" y="1498"/>
                    <a:pt x="1116" y="1498"/>
                  </a:cubicBezTo>
                  <a:cubicBezTo>
                    <a:pt x="840" y="1498"/>
                    <a:pt x="617" y="1722"/>
                    <a:pt x="617" y="1998"/>
                  </a:cubicBezTo>
                  <a:cubicBezTo>
                    <a:pt x="617" y="2274"/>
                    <a:pt x="393" y="2497"/>
                    <a:pt x="117" y="2497"/>
                  </a:cubicBezTo>
                </a:path>
              </a:pathLst>
            </a:custGeom>
            <a:noFill/>
            <a:ln w="15875" cap="sq">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23" name="Group 22">
            <a:extLst>
              <a:ext uri="{FF2B5EF4-FFF2-40B4-BE49-F238E27FC236}">
                <a16:creationId xmlns:a16="http://schemas.microsoft.com/office/drawing/2014/main" id="{086217B8-B301-4103-B729-4B653A39EB77}"/>
              </a:ext>
              <a:ext uri="{C183D7F6-B498-43B3-948B-1728B52AA6E4}">
                <adec:decorative xmlns:adec="http://schemas.microsoft.com/office/drawing/2017/decorative" val="1"/>
              </a:ext>
            </a:extLst>
          </p:cNvPr>
          <p:cNvGrpSpPr/>
          <p:nvPr/>
        </p:nvGrpSpPr>
        <p:grpSpPr>
          <a:xfrm>
            <a:off x="5381933" y="2553283"/>
            <a:ext cx="568058" cy="568058"/>
            <a:chOff x="5381933" y="2662581"/>
            <a:chExt cx="568058" cy="568058"/>
          </a:xfrm>
        </p:grpSpPr>
        <p:sp>
          <p:nvSpPr>
            <p:cNvPr id="98" name="Oval 97">
              <a:extLst>
                <a:ext uri="{FF2B5EF4-FFF2-40B4-BE49-F238E27FC236}">
                  <a16:creationId xmlns:a16="http://schemas.microsoft.com/office/drawing/2014/main" id="{7C6D0EE5-0469-4CEC-AD77-F891E034D575}"/>
                </a:ext>
              </a:extLst>
            </p:cNvPr>
            <p:cNvSpPr/>
            <p:nvPr/>
          </p:nvSpPr>
          <p:spPr bwMode="auto">
            <a:xfrm>
              <a:off x="5381933" y="2662581"/>
              <a:ext cx="568058" cy="568058"/>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biometrics">
              <a:extLst>
                <a:ext uri="{FF2B5EF4-FFF2-40B4-BE49-F238E27FC236}">
                  <a16:creationId xmlns:a16="http://schemas.microsoft.com/office/drawing/2014/main" id="{BF56CEB6-C5C8-40C0-B526-3B82A9E76AFB}"/>
                </a:ext>
                <a:ext uri="{C183D7F6-B498-43B3-948B-1728B52AA6E4}">
                  <adec:decorative xmlns:adec="http://schemas.microsoft.com/office/drawing/2017/decorative" val="1"/>
                </a:ext>
              </a:extLst>
            </p:cNvPr>
            <p:cNvSpPr>
              <a:spLocks noChangeAspect="1" noEditPoints="1"/>
            </p:cNvSpPr>
            <p:nvPr/>
          </p:nvSpPr>
          <p:spPr bwMode="auto">
            <a:xfrm>
              <a:off x="5484837" y="2815271"/>
              <a:ext cx="362251" cy="262678"/>
            </a:xfrm>
            <a:custGeom>
              <a:avLst/>
              <a:gdLst>
                <a:gd name="T0" fmla="*/ 99 w 334"/>
                <a:gd name="T1" fmla="*/ 175 h 242"/>
                <a:gd name="T2" fmla="*/ 167 w 334"/>
                <a:gd name="T3" fmla="*/ 107 h 242"/>
                <a:gd name="T4" fmla="*/ 235 w 334"/>
                <a:gd name="T5" fmla="*/ 175 h 242"/>
                <a:gd name="T6" fmla="*/ 167 w 334"/>
                <a:gd name="T7" fmla="*/ 242 h 242"/>
                <a:gd name="T8" fmla="*/ 99 w 334"/>
                <a:gd name="T9" fmla="*/ 175 h 242"/>
                <a:gd name="T10" fmla="*/ 334 w 334"/>
                <a:gd name="T11" fmla="*/ 125 h 242"/>
                <a:gd name="T12" fmla="*/ 167 w 334"/>
                <a:gd name="T13" fmla="*/ 0 h 242"/>
                <a:gd name="T14" fmla="*/ 0 w 334"/>
                <a:gd name="T15" fmla="*/ 125 h 242"/>
                <a:gd name="T16" fmla="*/ 35 w 334"/>
                <a:gd name="T17" fmla="*/ 135 h 242"/>
                <a:gd name="T18" fmla="*/ 167 w 334"/>
                <a:gd name="T19" fmla="*/ 37 h 242"/>
                <a:gd name="T20" fmla="*/ 298 w 334"/>
                <a:gd name="T21" fmla="*/ 134 h 242"/>
                <a:gd name="T22" fmla="*/ 334 w 334"/>
                <a:gd name="T23" fmla="*/ 125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4" h="242">
                  <a:moveTo>
                    <a:pt x="99" y="175"/>
                  </a:moveTo>
                  <a:cubicBezTo>
                    <a:pt x="99" y="137"/>
                    <a:pt x="130" y="107"/>
                    <a:pt x="167" y="107"/>
                  </a:cubicBezTo>
                  <a:cubicBezTo>
                    <a:pt x="204" y="107"/>
                    <a:pt x="235" y="137"/>
                    <a:pt x="235" y="175"/>
                  </a:cubicBezTo>
                  <a:cubicBezTo>
                    <a:pt x="235" y="212"/>
                    <a:pt x="204" y="242"/>
                    <a:pt x="167" y="242"/>
                  </a:cubicBezTo>
                  <a:cubicBezTo>
                    <a:pt x="130" y="242"/>
                    <a:pt x="99" y="212"/>
                    <a:pt x="99" y="175"/>
                  </a:cubicBezTo>
                  <a:close/>
                  <a:moveTo>
                    <a:pt x="334" y="125"/>
                  </a:moveTo>
                  <a:cubicBezTo>
                    <a:pt x="313" y="53"/>
                    <a:pt x="246" y="0"/>
                    <a:pt x="167" y="0"/>
                  </a:cubicBezTo>
                  <a:cubicBezTo>
                    <a:pt x="88" y="0"/>
                    <a:pt x="21" y="53"/>
                    <a:pt x="0" y="125"/>
                  </a:cubicBezTo>
                  <a:cubicBezTo>
                    <a:pt x="35" y="135"/>
                    <a:pt x="35" y="135"/>
                    <a:pt x="35" y="135"/>
                  </a:cubicBezTo>
                  <a:cubicBezTo>
                    <a:pt x="52" y="78"/>
                    <a:pt x="105" y="37"/>
                    <a:pt x="167" y="37"/>
                  </a:cubicBezTo>
                  <a:cubicBezTo>
                    <a:pt x="229" y="37"/>
                    <a:pt x="281" y="78"/>
                    <a:pt x="298" y="134"/>
                  </a:cubicBezTo>
                  <a:lnTo>
                    <a:pt x="334" y="125"/>
                  </a:lnTo>
                  <a:close/>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24" name="Group 23">
            <a:extLst>
              <a:ext uri="{FF2B5EF4-FFF2-40B4-BE49-F238E27FC236}">
                <a16:creationId xmlns:a16="http://schemas.microsoft.com/office/drawing/2014/main" id="{EC7B67A4-2F3C-4CEA-A60D-EA0B7FBA0D75}"/>
              </a:ext>
              <a:ext uri="{C183D7F6-B498-43B3-948B-1728B52AA6E4}">
                <adec:decorative xmlns:adec="http://schemas.microsoft.com/office/drawing/2017/decorative" val="1"/>
              </a:ext>
            </a:extLst>
          </p:cNvPr>
          <p:cNvGrpSpPr/>
          <p:nvPr/>
        </p:nvGrpSpPr>
        <p:grpSpPr>
          <a:xfrm>
            <a:off x="6376656" y="2553283"/>
            <a:ext cx="568058" cy="568058"/>
            <a:chOff x="6376656" y="2662581"/>
            <a:chExt cx="568058" cy="568058"/>
          </a:xfrm>
        </p:grpSpPr>
        <p:sp>
          <p:nvSpPr>
            <p:cNvPr id="97" name="Oval 96">
              <a:extLst>
                <a:ext uri="{FF2B5EF4-FFF2-40B4-BE49-F238E27FC236}">
                  <a16:creationId xmlns:a16="http://schemas.microsoft.com/office/drawing/2014/main" id="{ED8FEC68-EC20-4694-B104-2EE11B41041E}"/>
                </a:ext>
              </a:extLst>
            </p:cNvPr>
            <p:cNvSpPr/>
            <p:nvPr/>
          </p:nvSpPr>
          <p:spPr bwMode="auto">
            <a:xfrm>
              <a:off x="6376656" y="2662581"/>
              <a:ext cx="568058" cy="56805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4" name="Graphic 104">
              <a:extLst>
                <a:ext uri="{FF2B5EF4-FFF2-40B4-BE49-F238E27FC236}">
                  <a16:creationId xmlns:a16="http://schemas.microsoft.com/office/drawing/2014/main" id="{37262FF0-9393-47FC-9F10-1BD4232CA627}"/>
                </a:ext>
                <a:ext uri="{C183D7F6-B498-43B3-948B-1728B52AA6E4}">
                  <adec:decorative xmlns:adec="http://schemas.microsoft.com/office/drawing/2017/decorative" val="1"/>
                </a:ext>
              </a:extLst>
            </p:cNvPr>
            <p:cNvSpPr/>
            <p:nvPr/>
          </p:nvSpPr>
          <p:spPr>
            <a:xfrm rot="5400000">
              <a:off x="6562498" y="2765293"/>
              <a:ext cx="196374" cy="362635"/>
            </a:xfrm>
            <a:custGeom>
              <a:avLst/>
              <a:gdLst>
                <a:gd name="connsiteX0" fmla="*/ 190281 w 207680"/>
                <a:gd name="connsiteY0" fmla="*/ 383513 h 383512"/>
                <a:gd name="connsiteX1" fmla="*/ 17397 w 207680"/>
                <a:gd name="connsiteY1" fmla="*/ 383513 h 383512"/>
                <a:gd name="connsiteX2" fmla="*/ 0 w 207680"/>
                <a:gd name="connsiteY2" fmla="*/ 364718 h 383512"/>
                <a:gd name="connsiteX3" fmla="*/ 0 w 207680"/>
                <a:gd name="connsiteY3" fmla="*/ 118207 h 383512"/>
                <a:gd name="connsiteX4" fmla="*/ 17397 w 207680"/>
                <a:gd name="connsiteY4" fmla="*/ 100965 h 383512"/>
                <a:gd name="connsiteX5" fmla="*/ 190281 w 207680"/>
                <a:gd name="connsiteY5" fmla="*/ 100965 h 383512"/>
                <a:gd name="connsiteX6" fmla="*/ 207678 w 207680"/>
                <a:gd name="connsiteY6" fmla="*/ 118207 h 383512"/>
                <a:gd name="connsiteX7" fmla="*/ 207678 w 207680"/>
                <a:gd name="connsiteY7" fmla="*/ 364718 h 383512"/>
                <a:gd name="connsiteX8" fmla="*/ 190281 w 207680"/>
                <a:gd name="connsiteY8" fmla="*/ 383513 h 383512"/>
                <a:gd name="connsiteX9" fmla="*/ 190281 w 207680"/>
                <a:gd name="connsiteY9" fmla="*/ 383513 h 383512"/>
                <a:gd name="connsiteX10" fmla="*/ 180184 w 207680"/>
                <a:gd name="connsiteY10" fmla="*/ 100965 h 383512"/>
                <a:gd name="connsiteX11" fmla="*/ 180184 w 207680"/>
                <a:gd name="connsiteY11" fmla="*/ 0 h 383512"/>
                <a:gd name="connsiteX12" fmla="*/ 24698 w 207680"/>
                <a:gd name="connsiteY12" fmla="*/ 0 h 383512"/>
                <a:gd name="connsiteX13" fmla="*/ 24698 w 207680"/>
                <a:gd name="connsiteY13" fmla="*/ 100965 h 383512"/>
                <a:gd name="connsiteX14" fmla="*/ 81394 w 207680"/>
                <a:gd name="connsiteY14" fmla="*/ 47687 h 383512"/>
                <a:gd name="connsiteX15" fmla="*/ 74093 w 207680"/>
                <a:gd name="connsiteY15" fmla="*/ 47687 h 383512"/>
                <a:gd name="connsiteX16" fmla="*/ 74093 w 207680"/>
                <a:gd name="connsiteY16" fmla="*/ 54832 h 383512"/>
                <a:gd name="connsiteX17" fmla="*/ 81394 w 207680"/>
                <a:gd name="connsiteY17" fmla="*/ 54832 h 383512"/>
                <a:gd name="connsiteX18" fmla="*/ 81394 w 207680"/>
                <a:gd name="connsiteY18" fmla="*/ 47687 h 383512"/>
                <a:gd name="connsiteX19" fmla="*/ 81394 w 207680"/>
                <a:gd name="connsiteY19" fmla="*/ 47687 h 383512"/>
                <a:gd name="connsiteX20" fmla="*/ 81394 w 207680"/>
                <a:gd name="connsiteY20" fmla="*/ 47687 h 383512"/>
                <a:gd name="connsiteX21" fmla="*/ 132187 w 207680"/>
                <a:gd name="connsiteY21" fmla="*/ 47687 h 383512"/>
                <a:gd name="connsiteX22" fmla="*/ 126440 w 207680"/>
                <a:gd name="connsiteY22" fmla="*/ 47687 h 383512"/>
                <a:gd name="connsiteX23" fmla="*/ 126440 w 207680"/>
                <a:gd name="connsiteY23" fmla="*/ 54832 h 383512"/>
                <a:gd name="connsiteX24" fmla="*/ 132187 w 207680"/>
                <a:gd name="connsiteY24" fmla="*/ 54832 h 383512"/>
                <a:gd name="connsiteX25" fmla="*/ 132187 w 207680"/>
                <a:gd name="connsiteY25" fmla="*/ 47687 h 383512"/>
                <a:gd name="connsiteX26" fmla="*/ 132187 w 207680"/>
                <a:gd name="connsiteY26" fmla="*/ 47687 h 383512"/>
                <a:gd name="connsiteX27" fmla="*/ 132187 w 207680"/>
                <a:gd name="connsiteY27" fmla="*/ 47687 h 383512"/>
                <a:gd name="connsiteX0" fmla="*/ 190281 w 207680"/>
                <a:gd name="connsiteY0" fmla="*/ 383513 h 383513"/>
                <a:gd name="connsiteX1" fmla="*/ 17397 w 207680"/>
                <a:gd name="connsiteY1" fmla="*/ 383513 h 383513"/>
                <a:gd name="connsiteX2" fmla="*/ 0 w 207680"/>
                <a:gd name="connsiteY2" fmla="*/ 364718 h 383513"/>
                <a:gd name="connsiteX3" fmla="*/ 0 w 207680"/>
                <a:gd name="connsiteY3" fmla="*/ 118207 h 383513"/>
                <a:gd name="connsiteX4" fmla="*/ 17397 w 207680"/>
                <a:gd name="connsiteY4" fmla="*/ 100965 h 383513"/>
                <a:gd name="connsiteX5" fmla="*/ 190281 w 207680"/>
                <a:gd name="connsiteY5" fmla="*/ 100965 h 383513"/>
                <a:gd name="connsiteX6" fmla="*/ 207678 w 207680"/>
                <a:gd name="connsiteY6" fmla="*/ 118207 h 383513"/>
                <a:gd name="connsiteX7" fmla="*/ 207678 w 207680"/>
                <a:gd name="connsiteY7" fmla="*/ 364718 h 383513"/>
                <a:gd name="connsiteX8" fmla="*/ 190281 w 207680"/>
                <a:gd name="connsiteY8" fmla="*/ 383513 h 383513"/>
                <a:gd name="connsiteX9" fmla="*/ 190281 w 207680"/>
                <a:gd name="connsiteY9" fmla="*/ 383513 h 383513"/>
                <a:gd name="connsiteX10" fmla="*/ 180184 w 207680"/>
                <a:gd name="connsiteY10" fmla="*/ 100965 h 383513"/>
                <a:gd name="connsiteX11" fmla="*/ 180184 w 207680"/>
                <a:gd name="connsiteY11" fmla="*/ 0 h 383513"/>
                <a:gd name="connsiteX12" fmla="*/ 24698 w 207680"/>
                <a:gd name="connsiteY12" fmla="*/ 0 h 383513"/>
                <a:gd name="connsiteX13" fmla="*/ 24698 w 207680"/>
                <a:gd name="connsiteY13" fmla="*/ 100965 h 383513"/>
                <a:gd name="connsiteX14" fmla="*/ 81394 w 207680"/>
                <a:gd name="connsiteY14" fmla="*/ 47687 h 383513"/>
                <a:gd name="connsiteX15" fmla="*/ 74093 w 207680"/>
                <a:gd name="connsiteY15" fmla="*/ 47687 h 383513"/>
                <a:gd name="connsiteX16" fmla="*/ 74093 w 207680"/>
                <a:gd name="connsiteY16" fmla="*/ 54832 h 383513"/>
                <a:gd name="connsiteX17" fmla="*/ 81394 w 207680"/>
                <a:gd name="connsiteY17" fmla="*/ 54832 h 383513"/>
                <a:gd name="connsiteX18" fmla="*/ 81394 w 207680"/>
                <a:gd name="connsiteY18" fmla="*/ 47687 h 383513"/>
                <a:gd name="connsiteX19" fmla="*/ 81394 w 207680"/>
                <a:gd name="connsiteY19" fmla="*/ 47687 h 383513"/>
                <a:gd name="connsiteX20" fmla="*/ 81394 w 207680"/>
                <a:gd name="connsiteY20" fmla="*/ 47687 h 383513"/>
                <a:gd name="connsiteX21" fmla="*/ 132187 w 207680"/>
                <a:gd name="connsiteY21" fmla="*/ 47687 h 383513"/>
                <a:gd name="connsiteX22" fmla="*/ 126440 w 207680"/>
                <a:gd name="connsiteY22" fmla="*/ 47687 h 383513"/>
                <a:gd name="connsiteX23" fmla="*/ 126440 w 207680"/>
                <a:gd name="connsiteY23" fmla="*/ 54832 h 383513"/>
                <a:gd name="connsiteX24" fmla="*/ 132187 w 207680"/>
                <a:gd name="connsiteY24" fmla="*/ 54832 h 383513"/>
                <a:gd name="connsiteX25" fmla="*/ 132187 w 207680"/>
                <a:gd name="connsiteY25" fmla="*/ 47687 h 383513"/>
                <a:gd name="connsiteX26" fmla="*/ 132187 w 207680"/>
                <a:gd name="connsiteY26" fmla="*/ 47687 h 383513"/>
                <a:gd name="connsiteX27" fmla="*/ 132187 w 207680"/>
                <a:gd name="connsiteY27" fmla="*/ 47687 h 38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7680" h="383513">
                  <a:moveTo>
                    <a:pt x="190281" y="383513"/>
                  </a:moveTo>
                  <a:lnTo>
                    <a:pt x="17397" y="383513"/>
                  </a:lnTo>
                  <a:cubicBezTo>
                    <a:pt x="7301" y="383513"/>
                    <a:pt x="0" y="374814"/>
                    <a:pt x="0" y="364718"/>
                  </a:cubicBezTo>
                  <a:lnTo>
                    <a:pt x="0" y="118207"/>
                  </a:lnTo>
                  <a:cubicBezTo>
                    <a:pt x="0" y="108110"/>
                    <a:pt x="7301" y="100965"/>
                    <a:pt x="17397" y="100965"/>
                  </a:cubicBezTo>
                  <a:lnTo>
                    <a:pt x="190281" y="100965"/>
                  </a:lnTo>
                  <a:cubicBezTo>
                    <a:pt x="200378" y="100965"/>
                    <a:pt x="207678" y="108110"/>
                    <a:pt x="207678" y="118207"/>
                  </a:cubicBezTo>
                  <a:lnTo>
                    <a:pt x="207678" y="364718"/>
                  </a:lnTo>
                  <a:cubicBezTo>
                    <a:pt x="207833" y="374814"/>
                    <a:pt x="200533" y="383513"/>
                    <a:pt x="190281" y="383513"/>
                  </a:cubicBezTo>
                  <a:lnTo>
                    <a:pt x="190281" y="383513"/>
                  </a:lnTo>
                  <a:close/>
                  <a:moveTo>
                    <a:pt x="180184" y="100965"/>
                  </a:moveTo>
                  <a:lnTo>
                    <a:pt x="180184" y="0"/>
                  </a:lnTo>
                  <a:lnTo>
                    <a:pt x="24698" y="0"/>
                  </a:lnTo>
                  <a:lnTo>
                    <a:pt x="24698" y="100965"/>
                  </a:lnTo>
                  <a:moveTo>
                    <a:pt x="81394" y="47687"/>
                  </a:moveTo>
                  <a:lnTo>
                    <a:pt x="74093" y="47687"/>
                  </a:lnTo>
                  <a:lnTo>
                    <a:pt x="74093" y="54832"/>
                  </a:lnTo>
                  <a:lnTo>
                    <a:pt x="81394" y="54832"/>
                  </a:lnTo>
                  <a:lnTo>
                    <a:pt x="81394" y="47687"/>
                  </a:lnTo>
                  <a:lnTo>
                    <a:pt x="81394" y="47687"/>
                  </a:lnTo>
                  <a:lnTo>
                    <a:pt x="81394" y="47687"/>
                  </a:lnTo>
                  <a:close/>
                  <a:moveTo>
                    <a:pt x="132187" y="47687"/>
                  </a:moveTo>
                  <a:lnTo>
                    <a:pt x="126440" y="47687"/>
                  </a:lnTo>
                  <a:lnTo>
                    <a:pt x="126440" y="54832"/>
                  </a:lnTo>
                  <a:lnTo>
                    <a:pt x="132187" y="54832"/>
                  </a:lnTo>
                  <a:lnTo>
                    <a:pt x="132187" y="47687"/>
                  </a:lnTo>
                  <a:lnTo>
                    <a:pt x="132187" y="47687"/>
                  </a:lnTo>
                  <a:lnTo>
                    <a:pt x="132187" y="47687"/>
                  </a:lnTo>
                  <a:close/>
                </a:path>
              </a:pathLst>
            </a:custGeom>
            <a:noFill/>
            <a:ln w="15875" cap="flat">
              <a:solidFill>
                <a:schemeClr val="bg1"/>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22" name="Group 21">
            <a:extLst>
              <a:ext uri="{FF2B5EF4-FFF2-40B4-BE49-F238E27FC236}">
                <a16:creationId xmlns:a16="http://schemas.microsoft.com/office/drawing/2014/main" id="{BCB3697A-60F9-41EA-98BE-43AFE0619741}"/>
              </a:ext>
              <a:ext uri="{C183D7F6-B498-43B3-948B-1728B52AA6E4}">
                <adec:decorative xmlns:adec="http://schemas.microsoft.com/office/drawing/2017/decorative" val="1"/>
              </a:ext>
            </a:extLst>
          </p:cNvPr>
          <p:cNvGrpSpPr/>
          <p:nvPr/>
        </p:nvGrpSpPr>
        <p:grpSpPr>
          <a:xfrm>
            <a:off x="4344728" y="2553283"/>
            <a:ext cx="568058" cy="568058"/>
            <a:chOff x="4344728" y="2662581"/>
            <a:chExt cx="568058" cy="568058"/>
          </a:xfrm>
        </p:grpSpPr>
        <p:sp>
          <p:nvSpPr>
            <p:cNvPr id="21" name="Oval 20">
              <a:extLst>
                <a:ext uri="{FF2B5EF4-FFF2-40B4-BE49-F238E27FC236}">
                  <a16:creationId xmlns:a16="http://schemas.microsoft.com/office/drawing/2014/main" id="{6EDC7D2C-A8B3-4335-9DCB-9D426FFC19D4}"/>
                </a:ext>
              </a:extLst>
            </p:cNvPr>
            <p:cNvSpPr/>
            <p:nvPr/>
          </p:nvSpPr>
          <p:spPr bwMode="auto">
            <a:xfrm>
              <a:off x="4344728" y="2662581"/>
              <a:ext cx="568058" cy="56805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8" name="Group 17">
              <a:extLst>
                <a:ext uri="{FF2B5EF4-FFF2-40B4-BE49-F238E27FC236}">
                  <a16:creationId xmlns:a16="http://schemas.microsoft.com/office/drawing/2014/main" id="{D9D3AD35-50D0-46B6-8659-AFC4F461D221}"/>
                </a:ext>
                <a:ext uri="{C183D7F6-B498-43B3-948B-1728B52AA6E4}">
                  <adec:decorative xmlns:adec="http://schemas.microsoft.com/office/drawing/2017/decorative" val="1"/>
                </a:ext>
              </a:extLst>
            </p:cNvPr>
            <p:cNvGrpSpPr/>
            <p:nvPr/>
          </p:nvGrpSpPr>
          <p:grpSpPr>
            <a:xfrm>
              <a:off x="4495700" y="2802552"/>
              <a:ext cx="266115" cy="288117"/>
              <a:chOff x="4939907" y="2478962"/>
              <a:chExt cx="363262" cy="393296"/>
            </a:xfrm>
          </p:grpSpPr>
          <p:sp>
            <p:nvSpPr>
              <p:cNvPr id="85" name="people_4">
                <a:extLst>
                  <a:ext uri="{FF2B5EF4-FFF2-40B4-BE49-F238E27FC236}">
                    <a16:creationId xmlns:a16="http://schemas.microsoft.com/office/drawing/2014/main" id="{8EB3605D-01AA-4B67-88C5-ED8722373E71}"/>
                  </a:ext>
                </a:extLst>
              </p:cNvPr>
              <p:cNvSpPr>
                <a:spLocks noChangeAspect="1" noEditPoints="1"/>
              </p:cNvSpPr>
              <p:nvPr/>
            </p:nvSpPr>
            <p:spPr bwMode="auto">
              <a:xfrm>
                <a:off x="5077769" y="2698691"/>
                <a:ext cx="87538" cy="97866"/>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Segoe UI"/>
                  <a:ea typeface="+mn-ea"/>
                  <a:cs typeface="+mn-cs"/>
                </a:endParaRPr>
              </a:p>
            </p:txBody>
          </p:sp>
          <p:sp>
            <p:nvSpPr>
              <p:cNvPr id="86" name="Graphic 11">
                <a:extLst>
                  <a:ext uri="{FF2B5EF4-FFF2-40B4-BE49-F238E27FC236}">
                    <a16:creationId xmlns:a16="http://schemas.microsoft.com/office/drawing/2014/main" id="{BF27AA36-377C-45F3-8C80-5A5C762CB42B}"/>
                  </a:ext>
                </a:extLst>
              </p:cNvPr>
              <p:cNvSpPr/>
              <p:nvPr/>
            </p:nvSpPr>
            <p:spPr>
              <a:xfrm>
                <a:off x="5017864" y="2527539"/>
                <a:ext cx="207348" cy="296142"/>
              </a:xfrm>
              <a:custGeom>
                <a:avLst/>
                <a:gdLst>
                  <a:gd name="connsiteX0" fmla="*/ 318214 w 318214"/>
                  <a:gd name="connsiteY0" fmla="*/ 454486 h 454486"/>
                  <a:gd name="connsiteX1" fmla="*/ 0 w 318214"/>
                  <a:gd name="connsiteY1" fmla="*/ 454486 h 454486"/>
                  <a:gd name="connsiteX2" fmla="*/ 0 w 318214"/>
                  <a:gd name="connsiteY2" fmla="*/ 212879 h 454486"/>
                  <a:gd name="connsiteX3" fmla="*/ 318214 w 318214"/>
                  <a:gd name="connsiteY3" fmla="*/ 212879 h 454486"/>
                  <a:gd name="connsiteX4" fmla="*/ 318214 w 318214"/>
                  <a:gd name="connsiteY4" fmla="*/ 454486 h 454486"/>
                  <a:gd name="connsiteX5" fmla="*/ 318214 w 318214"/>
                  <a:gd name="connsiteY5" fmla="*/ 454486 h 454486"/>
                  <a:gd name="connsiteX6" fmla="*/ 318214 w 318214"/>
                  <a:gd name="connsiteY6" fmla="*/ 454486 h 454486"/>
                  <a:gd name="connsiteX7" fmla="*/ 261053 w 318214"/>
                  <a:gd name="connsiteY7" fmla="*/ 213027 h 454486"/>
                  <a:gd name="connsiteX8" fmla="*/ 261053 w 318214"/>
                  <a:gd name="connsiteY8" fmla="*/ 101799 h 454486"/>
                  <a:gd name="connsiteX9" fmla="*/ 161170 w 318214"/>
                  <a:gd name="connsiteY9" fmla="*/ 0 h 454486"/>
                  <a:gd name="connsiteX10" fmla="*/ 61286 w 318214"/>
                  <a:gd name="connsiteY10" fmla="*/ 101652 h 454486"/>
                  <a:gd name="connsiteX11" fmla="*/ 61286 w 318214"/>
                  <a:gd name="connsiteY11" fmla="*/ 212879 h 454486"/>
                  <a:gd name="connsiteX0" fmla="*/ 318214 w 318214"/>
                  <a:gd name="connsiteY0" fmla="*/ 454486 h 454486"/>
                  <a:gd name="connsiteX1" fmla="*/ 0 w 318214"/>
                  <a:gd name="connsiteY1" fmla="*/ 454486 h 454486"/>
                  <a:gd name="connsiteX2" fmla="*/ 0 w 318214"/>
                  <a:gd name="connsiteY2" fmla="*/ 212879 h 454486"/>
                  <a:gd name="connsiteX3" fmla="*/ 318214 w 318214"/>
                  <a:gd name="connsiteY3" fmla="*/ 212879 h 454486"/>
                  <a:gd name="connsiteX4" fmla="*/ 318214 w 318214"/>
                  <a:gd name="connsiteY4" fmla="*/ 454486 h 454486"/>
                  <a:gd name="connsiteX5" fmla="*/ 318214 w 318214"/>
                  <a:gd name="connsiteY5" fmla="*/ 454486 h 454486"/>
                  <a:gd name="connsiteX6" fmla="*/ 318214 w 318214"/>
                  <a:gd name="connsiteY6" fmla="*/ 454486 h 454486"/>
                  <a:gd name="connsiteX7" fmla="*/ 261053 w 318214"/>
                  <a:gd name="connsiteY7" fmla="*/ 213027 h 454486"/>
                  <a:gd name="connsiteX8" fmla="*/ 261053 w 318214"/>
                  <a:gd name="connsiteY8" fmla="*/ 101799 h 454486"/>
                  <a:gd name="connsiteX9" fmla="*/ 161170 w 318214"/>
                  <a:gd name="connsiteY9" fmla="*/ 0 h 454486"/>
                  <a:gd name="connsiteX10" fmla="*/ 61286 w 318214"/>
                  <a:gd name="connsiteY10" fmla="*/ 101652 h 454486"/>
                  <a:gd name="connsiteX11" fmla="*/ 61286 w 318214"/>
                  <a:gd name="connsiteY11" fmla="*/ 212879 h 4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14" h="454486">
                    <a:moveTo>
                      <a:pt x="318214" y="454486"/>
                    </a:moveTo>
                    <a:lnTo>
                      <a:pt x="0" y="454486"/>
                    </a:lnTo>
                    <a:lnTo>
                      <a:pt x="0" y="212879"/>
                    </a:lnTo>
                    <a:lnTo>
                      <a:pt x="318214" y="212879"/>
                    </a:lnTo>
                    <a:lnTo>
                      <a:pt x="318214" y="454486"/>
                    </a:lnTo>
                    <a:lnTo>
                      <a:pt x="318214" y="454486"/>
                    </a:lnTo>
                    <a:lnTo>
                      <a:pt x="318214" y="454486"/>
                    </a:lnTo>
                    <a:close/>
                    <a:moveTo>
                      <a:pt x="261053" y="213027"/>
                    </a:moveTo>
                    <a:lnTo>
                      <a:pt x="261053" y="101799"/>
                    </a:lnTo>
                    <a:cubicBezTo>
                      <a:pt x="261053" y="46112"/>
                      <a:pt x="217152" y="0"/>
                      <a:pt x="161170" y="0"/>
                    </a:cubicBezTo>
                    <a:cubicBezTo>
                      <a:pt x="105187" y="0"/>
                      <a:pt x="61286" y="46112"/>
                      <a:pt x="61286" y="101652"/>
                    </a:cubicBezTo>
                    <a:lnTo>
                      <a:pt x="61286" y="212879"/>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 name="Rectangle: Rounded Corners 16">
                <a:extLst>
                  <a:ext uri="{FF2B5EF4-FFF2-40B4-BE49-F238E27FC236}">
                    <a16:creationId xmlns:a16="http://schemas.microsoft.com/office/drawing/2014/main" id="{A89538E7-3B6D-4FA5-9210-98FD5903D8CE}"/>
                  </a:ext>
                </a:extLst>
              </p:cNvPr>
              <p:cNvSpPr/>
              <p:nvPr/>
            </p:nvSpPr>
            <p:spPr bwMode="auto">
              <a:xfrm>
                <a:off x="4939907" y="2478962"/>
                <a:ext cx="363262" cy="393296"/>
              </a:xfrm>
              <a:prstGeom prst="roundRect">
                <a:avLst/>
              </a:prstGeom>
              <a:noFill/>
              <a:ln w="158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spTree>
    <p:extLst>
      <p:ext uri="{BB962C8B-B14F-4D97-AF65-F5344CB8AC3E}">
        <p14:creationId xmlns:p14="http://schemas.microsoft.com/office/powerpoint/2010/main" val="212303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5CDB108-6A6A-498B-8382-B41AAFEC3395}"/>
              </a:ext>
            </a:extLst>
          </p:cNvPr>
          <p:cNvGrpSpPr/>
          <p:nvPr/>
        </p:nvGrpSpPr>
        <p:grpSpPr>
          <a:xfrm>
            <a:off x="3709527" y="1682128"/>
            <a:ext cx="2065007" cy="3112219"/>
            <a:chOff x="3563059" y="1659917"/>
            <a:chExt cx="2065007" cy="3112219"/>
          </a:xfrm>
        </p:grpSpPr>
        <p:grpSp>
          <p:nvGrpSpPr>
            <p:cNvPr id="7" name="Group 6">
              <a:extLst>
                <a:ext uri="{FF2B5EF4-FFF2-40B4-BE49-F238E27FC236}">
                  <a16:creationId xmlns:a16="http://schemas.microsoft.com/office/drawing/2014/main" id="{39E6ECD4-38D2-4270-A3F0-7B6B478BBEE6}"/>
                </a:ext>
              </a:extLst>
            </p:cNvPr>
            <p:cNvGrpSpPr/>
            <p:nvPr/>
          </p:nvGrpSpPr>
          <p:grpSpPr>
            <a:xfrm>
              <a:off x="4099051" y="2674585"/>
              <a:ext cx="964398" cy="2097551"/>
              <a:chOff x="4099051" y="2674585"/>
              <a:chExt cx="964398" cy="2097551"/>
            </a:xfrm>
          </p:grpSpPr>
          <p:grpSp>
            <p:nvGrpSpPr>
              <p:cNvPr id="57" name="Group 56">
                <a:extLst>
                  <a:ext uri="{FF2B5EF4-FFF2-40B4-BE49-F238E27FC236}">
                    <a16:creationId xmlns:a16="http://schemas.microsoft.com/office/drawing/2014/main" id="{93918EAD-EA59-463C-95B6-126CA528C000}"/>
                  </a:ext>
                </a:extLst>
              </p:cNvPr>
              <p:cNvGrpSpPr/>
              <p:nvPr/>
            </p:nvGrpSpPr>
            <p:grpSpPr>
              <a:xfrm>
                <a:off x="4099051" y="2674585"/>
                <a:ext cx="964398" cy="735688"/>
                <a:chOff x="803267" y="5148414"/>
                <a:chExt cx="964398" cy="735688"/>
              </a:xfrm>
            </p:grpSpPr>
            <p:sp>
              <p:nvSpPr>
                <p:cNvPr id="52" name="TextBox 51">
                  <a:extLst>
                    <a:ext uri="{FF2B5EF4-FFF2-40B4-BE49-F238E27FC236}">
                      <a16:creationId xmlns:a16="http://schemas.microsoft.com/office/drawing/2014/main" id="{7AF6ED64-D1AB-44CA-9055-D9C3C82D97F7}"/>
                    </a:ext>
                  </a:extLst>
                </p:cNvPr>
                <p:cNvSpPr txBox="1"/>
                <p:nvPr/>
              </p:nvSpPr>
              <p:spPr>
                <a:xfrm>
                  <a:off x="803267" y="5718351"/>
                  <a:ext cx="964398" cy="165751"/>
                </a:xfrm>
                <a:prstGeom prst="rect">
                  <a:avLst/>
                </a:prstGeom>
                <a:noFill/>
              </p:spPr>
              <p:txBody>
                <a:bodyPr wrap="square" lIns="0" tIns="0" rIns="0" bIns="0" rtlCol="0">
                  <a:spAutoFit/>
                </a:bodyPr>
                <a:lstStyle/>
                <a:p>
                  <a:pPr algn="ctr" defTabSz="914169">
                    <a:defRPr/>
                  </a:pPr>
                  <a:r>
                    <a:rPr lang="en-US" sz="1077">
                      <a:gradFill>
                        <a:gsLst>
                          <a:gs pos="0">
                            <a:srgbClr val="282828"/>
                          </a:gs>
                          <a:gs pos="100000">
                            <a:srgbClr val="282828"/>
                          </a:gs>
                        </a:gsLst>
                        <a:lin ang="5400000" scaled="1"/>
                      </a:gradFill>
                      <a:latin typeface="Segoe UI Semibold"/>
                    </a:rPr>
                    <a:t>SMS</a:t>
                  </a:r>
                </a:p>
              </p:txBody>
            </p:sp>
            <p:pic>
              <p:nvPicPr>
                <p:cNvPr id="13" name="Graphic 12">
                  <a:extLst>
                    <a:ext uri="{FF2B5EF4-FFF2-40B4-BE49-F238E27FC236}">
                      <a16:creationId xmlns:a16="http://schemas.microsoft.com/office/drawing/2014/main" id="{89CAB687-C543-4BB8-91C2-902F621B74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184" y="5148414"/>
                  <a:ext cx="505943" cy="466416"/>
                </a:xfrm>
                <a:prstGeom prst="rect">
                  <a:avLst/>
                </a:prstGeom>
              </p:spPr>
            </p:pic>
          </p:grpSp>
          <p:grpSp>
            <p:nvGrpSpPr>
              <p:cNvPr id="58" name="Group 57">
                <a:extLst>
                  <a:ext uri="{FF2B5EF4-FFF2-40B4-BE49-F238E27FC236}">
                    <a16:creationId xmlns:a16="http://schemas.microsoft.com/office/drawing/2014/main" id="{31B7435D-5A19-4FFF-93E1-9D2922789684}"/>
                  </a:ext>
                </a:extLst>
              </p:cNvPr>
              <p:cNvGrpSpPr/>
              <p:nvPr/>
            </p:nvGrpSpPr>
            <p:grpSpPr>
              <a:xfrm>
                <a:off x="4099051" y="3939453"/>
                <a:ext cx="964398" cy="832683"/>
                <a:chOff x="2880279" y="5018769"/>
                <a:chExt cx="964398" cy="832683"/>
              </a:xfrm>
            </p:grpSpPr>
            <p:sp>
              <p:nvSpPr>
                <p:cNvPr id="6" name="TextBox 5">
                  <a:extLst>
                    <a:ext uri="{FF2B5EF4-FFF2-40B4-BE49-F238E27FC236}">
                      <a16:creationId xmlns:a16="http://schemas.microsoft.com/office/drawing/2014/main" id="{05FD9443-9C60-4509-9DE7-1237CF730C84}"/>
                    </a:ext>
                  </a:extLst>
                </p:cNvPr>
                <p:cNvSpPr txBox="1"/>
                <p:nvPr/>
              </p:nvSpPr>
              <p:spPr>
                <a:xfrm>
                  <a:off x="2880279" y="5685701"/>
                  <a:ext cx="964398" cy="165751"/>
                </a:xfrm>
                <a:prstGeom prst="rect">
                  <a:avLst/>
                </a:prstGeom>
                <a:noFill/>
              </p:spPr>
              <p:txBody>
                <a:bodyPr wrap="square" lIns="0" tIns="0" rIns="0" bIns="0" rtlCol="0">
                  <a:spAutoFit/>
                </a:bodyPr>
                <a:lstStyle/>
                <a:p>
                  <a:pPr algn="ctr" defTabSz="914169">
                    <a:defRPr/>
                  </a:pPr>
                  <a:r>
                    <a:rPr lang="en-US" sz="1077">
                      <a:gradFill>
                        <a:gsLst>
                          <a:gs pos="0">
                            <a:srgbClr val="282828"/>
                          </a:gs>
                          <a:gs pos="100000">
                            <a:srgbClr val="282828"/>
                          </a:gs>
                        </a:gsLst>
                        <a:lin ang="5400000" scaled="1"/>
                      </a:gradFill>
                      <a:latin typeface="Segoe UI Semibold"/>
                    </a:rPr>
                    <a:t>Voice</a:t>
                  </a:r>
                </a:p>
              </p:txBody>
            </p:sp>
            <p:pic>
              <p:nvPicPr>
                <p:cNvPr id="14" name="Graphic 13">
                  <a:extLst>
                    <a:ext uri="{FF2B5EF4-FFF2-40B4-BE49-F238E27FC236}">
                      <a16:creationId xmlns:a16="http://schemas.microsoft.com/office/drawing/2014/main" id="{309DBC3C-5B40-4F88-8A32-974944C66C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41388" y="5018769"/>
                  <a:ext cx="485775" cy="514350"/>
                </a:xfrm>
                <a:prstGeom prst="rect">
                  <a:avLst/>
                </a:prstGeom>
              </p:spPr>
            </p:pic>
          </p:grpSp>
        </p:grpSp>
        <p:sp>
          <p:nvSpPr>
            <p:cNvPr id="59" name="TextBox 58">
              <a:extLst>
                <a:ext uri="{FF2B5EF4-FFF2-40B4-BE49-F238E27FC236}">
                  <a16:creationId xmlns:a16="http://schemas.microsoft.com/office/drawing/2014/main" id="{5FB18932-690B-41EF-8315-6E2748049CED}"/>
                </a:ext>
              </a:extLst>
            </p:cNvPr>
            <p:cNvSpPr txBox="1"/>
            <p:nvPr/>
          </p:nvSpPr>
          <p:spPr>
            <a:xfrm>
              <a:off x="3563059" y="1659917"/>
              <a:ext cx="2065007" cy="307777"/>
            </a:xfrm>
            <a:prstGeom prst="rect">
              <a:avLst/>
            </a:prstGeom>
            <a:noFill/>
          </p:spPr>
          <p:txBody>
            <a:bodyPr wrap="square" lIns="0" tIns="0" rIns="0" bIns="0" rtlCol="0">
              <a:spAutoFit/>
            </a:bodyPr>
            <a:lstStyle/>
            <a:p>
              <a:pPr algn="l"/>
              <a:r>
                <a:rPr lang="en-US" sz="2000">
                  <a:solidFill>
                    <a:schemeClr val="accent1">
                      <a:lumMod val="60000"/>
                      <a:lumOff val="40000"/>
                    </a:schemeClr>
                  </a:solidFill>
                  <a:latin typeface="+mj-lt"/>
                </a:rPr>
                <a:t>Good:</a:t>
              </a:r>
              <a:r>
                <a:rPr lang="en-US" sz="2000">
                  <a:solidFill>
                    <a:schemeClr val="accent1"/>
                  </a:solidFill>
                  <a:latin typeface="+mj-lt"/>
                </a:rPr>
                <a:t> </a:t>
              </a:r>
              <a:r>
                <a:rPr lang="en-US" sz="2000"/>
                <a:t>Password +</a:t>
              </a:r>
            </a:p>
          </p:txBody>
        </p:sp>
      </p:grpSp>
      <p:grpSp>
        <p:nvGrpSpPr>
          <p:cNvPr id="10" name="Group 9">
            <a:extLst>
              <a:ext uri="{FF2B5EF4-FFF2-40B4-BE49-F238E27FC236}">
                <a16:creationId xmlns:a16="http://schemas.microsoft.com/office/drawing/2014/main" id="{53A8D69A-7BB6-4C12-9EA0-BFA3E5A2C7A0}"/>
              </a:ext>
            </a:extLst>
          </p:cNvPr>
          <p:cNvGrpSpPr/>
          <p:nvPr/>
        </p:nvGrpSpPr>
        <p:grpSpPr>
          <a:xfrm>
            <a:off x="6374399" y="1680299"/>
            <a:ext cx="2147632" cy="4440887"/>
            <a:chOff x="6397500" y="1659917"/>
            <a:chExt cx="2147632" cy="4440887"/>
          </a:xfrm>
        </p:grpSpPr>
        <p:grpSp>
          <p:nvGrpSpPr>
            <p:cNvPr id="4" name="Group 3">
              <a:extLst>
                <a:ext uri="{FF2B5EF4-FFF2-40B4-BE49-F238E27FC236}">
                  <a16:creationId xmlns:a16="http://schemas.microsoft.com/office/drawing/2014/main" id="{C8ACFA8F-B496-4D3A-B79D-77BE7179D870}"/>
                </a:ext>
              </a:extLst>
            </p:cNvPr>
            <p:cNvGrpSpPr/>
            <p:nvPr/>
          </p:nvGrpSpPr>
          <p:grpSpPr>
            <a:xfrm>
              <a:off x="6609746" y="2522948"/>
              <a:ext cx="1665233" cy="3577856"/>
              <a:chOff x="6609746" y="2522948"/>
              <a:chExt cx="1665233" cy="3577856"/>
            </a:xfrm>
          </p:grpSpPr>
          <p:grpSp>
            <p:nvGrpSpPr>
              <p:cNvPr id="53" name="Group 52">
                <a:extLst>
                  <a:ext uri="{FF2B5EF4-FFF2-40B4-BE49-F238E27FC236}">
                    <a16:creationId xmlns:a16="http://schemas.microsoft.com/office/drawing/2014/main" id="{0C612E89-EB90-4ACB-A724-276D401B4E04}"/>
                  </a:ext>
                </a:extLst>
              </p:cNvPr>
              <p:cNvGrpSpPr/>
              <p:nvPr/>
            </p:nvGrpSpPr>
            <p:grpSpPr>
              <a:xfrm>
                <a:off x="6981344" y="2522948"/>
                <a:ext cx="922037" cy="1038963"/>
                <a:chOff x="845628" y="3462273"/>
                <a:chExt cx="922037" cy="1038963"/>
              </a:xfrm>
            </p:grpSpPr>
            <p:sp>
              <p:nvSpPr>
                <p:cNvPr id="28" name="TextBox 27">
                  <a:extLst>
                    <a:ext uri="{FF2B5EF4-FFF2-40B4-BE49-F238E27FC236}">
                      <a16:creationId xmlns:a16="http://schemas.microsoft.com/office/drawing/2014/main" id="{922507DC-9C13-4190-9546-5DE057901906}"/>
                    </a:ext>
                  </a:extLst>
                </p:cNvPr>
                <p:cNvSpPr txBox="1"/>
                <p:nvPr/>
              </p:nvSpPr>
              <p:spPr>
                <a:xfrm>
                  <a:off x="845628" y="4169735"/>
                  <a:ext cx="922037" cy="331501"/>
                </a:xfrm>
                <a:prstGeom prst="rect">
                  <a:avLst/>
                </a:prstGeom>
                <a:noFill/>
              </p:spPr>
              <p:txBody>
                <a:bodyPr wrap="square" lIns="0" tIns="0" rIns="0" bIns="0" rtlCol="0">
                  <a:spAutoFit/>
                </a:bodyPr>
                <a:lstStyle/>
                <a:p>
                  <a:pPr algn="ctr" defTabSz="914169">
                    <a:defRPr/>
                  </a:pPr>
                  <a:r>
                    <a:rPr lang="en-US" sz="1077">
                      <a:gradFill>
                        <a:gsLst>
                          <a:gs pos="0">
                            <a:srgbClr val="282828"/>
                          </a:gs>
                          <a:gs pos="100000">
                            <a:srgbClr val="282828"/>
                          </a:gs>
                        </a:gsLst>
                        <a:lin ang="5400000" scaled="1"/>
                      </a:gradFill>
                      <a:latin typeface="Segoe UI Semibold"/>
                    </a:rPr>
                    <a:t>Push notification</a:t>
                  </a:r>
                </a:p>
              </p:txBody>
            </p:sp>
            <p:grpSp>
              <p:nvGrpSpPr>
                <p:cNvPr id="30" name="Group 29">
                  <a:extLst>
                    <a:ext uri="{FF2B5EF4-FFF2-40B4-BE49-F238E27FC236}">
                      <a16:creationId xmlns:a16="http://schemas.microsoft.com/office/drawing/2014/main" id="{6EEBEE01-BB0A-401B-B679-025CAFC45072}"/>
                    </a:ext>
                  </a:extLst>
                </p:cNvPr>
                <p:cNvGrpSpPr/>
                <p:nvPr/>
              </p:nvGrpSpPr>
              <p:grpSpPr>
                <a:xfrm>
                  <a:off x="1119870" y="3462273"/>
                  <a:ext cx="373552" cy="607541"/>
                  <a:chOff x="7809337" y="3326942"/>
                  <a:chExt cx="208163" cy="338555"/>
                </a:xfrm>
              </p:grpSpPr>
              <p:sp>
                <p:nvSpPr>
                  <p:cNvPr id="31" name="Freeform 9">
                    <a:extLst>
                      <a:ext uri="{FF2B5EF4-FFF2-40B4-BE49-F238E27FC236}">
                        <a16:creationId xmlns:a16="http://schemas.microsoft.com/office/drawing/2014/main" id="{5E88A567-89DD-4AF4-B743-156006241D61}"/>
                      </a:ext>
                    </a:extLst>
                  </p:cNvPr>
                  <p:cNvSpPr>
                    <a:spLocks noEditPoints="1"/>
                  </p:cNvSpPr>
                  <p:nvPr/>
                </p:nvSpPr>
                <p:spPr bwMode="auto">
                  <a:xfrm>
                    <a:off x="7809337" y="3326942"/>
                    <a:ext cx="208163" cy="338555"/>
                  </a:xfrm>
                  <a:custGeom>
                    <a:avLst/>
                    <a:gdLst>
                      <a:gd name="T0" fmla="*/ 80 w 213"/>
                      <a:gd name="T1" fmla="*/ 320 h 373"/>
                      <a:gd name="T2" fmla="*/ 80 w 213"/>
                      <a:gd name="T3" fmla="*/ 320 h 373"/>
                      <a:gd name="T4" fmla="*/ 133 w 213"/>
                      <a:gd name="T5" fmla="*/ 320 h 373"/>
                      <a:gd name="T6" fmla="*/ 133 w 213"/>
                      <a:gd name="T7" fmla="*/ 346 h 373"/>
                      <a:gd name="T8" fmla="*/ 80 w 213"/>
                      <a:gd name="T9" fmla="*/ 346 h 373"/>
                      <a:gd name="T10" fmla="*/ 80 w 213"/>
                      <a:gd name="T11" fmla="*/ 320 h 373"/>
                      <a:gd name="T12" fmla="*/ 200 w 213"/>
                      <a:gd name="T13" fmla="*/ 373 h 373"/>
                      <a:gd name="T14" fmla="*/ 200 w 213"/>
                      <a:gd name="T15" fmla="*/ 373 h 373"/>
                      <a:gd name="T16" fmla="*/ 213 w 213"/>
                      <a:gd name="T17" fmla="*/ 360 h 373"/>
                      <a:gd name="T18" fmla="*/ 213 w 213"/>
                      <a:gd name="T19" fmla="*/ 13 h 373"/>
                      <a:gd name="T20" fmla="*/ 200 w 213"/>
                      <a:gd name="T21" fmla="*/ 0 h 373"/>
                      <a:gd name="T22" fmla="*/ 13 w 213"/>
                      <a:gd name="T23" fmla="*/ 0 h 373"/>
                      <a:gd name="T24" fmla="*/ 0 w 213"/>
                      <a:gd name="T25" fmla="*/ 13 h 373"/>
                      <a:gd name="T26" fmla="*/ 0 w 213"/>
                      <a:gd name="T27" fmla="*/ 360 h 373"/>
                      <a:gd name="T28" fmla="*/ 13 w 213"/>
                      <a:gd name="T29" fmla="*/ 373 h 373"/>
                      <a:gd name="T30" fmla="*/ 200 w 213"/>
                      <a:gd name="T31"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3" h="373">
                        <a:moveTo>
                          <a:pt x="80" y="320"/>
                        </a:moveTo>
                        <a:lnTo>
                          <a:pt x="80" y="320"/>
                        </a:lnTo>
                        <a:lnTo>
                          <a:pt x="133" y="320"/>
                        </a:lnTo>
                        <a:lnTo>
                          <a:pt x="133" y="346"/>
                        </a:lnTo>
                        <a:lnTo>
                          <a:pt x="80" y="346"/>
                        </a:lnTo>
                        <a:lnTo>
                          <a:pt x="80" y="320"/>
                        </a:lnTo>
                        <a:close/>
                        <a:moveTo>
                          <a:pt x="200" y="373"/>
                        </a:moveTo>
                        <a:lnTo>
                          <a:pt x="200" y="373"/>
                        </a:lnTo>
                        <a:cubicBezTo>
                          <a:pt x="208" y="373"/>
                          <a:pt x="213" y="367"/>
                          <a:pt x="213" y="360"/>
                        </a:cubicBezTo>
                        <a:lnTo>
                          <a:pt x="213" y="13"/>
                        </a:lnTo>
                        <a:cubicBezTo>
                          <a:pt x="213" y="5"/>
                          <a:pt x="208" y="0"/>
                          <a:pt x="200" y="0"/>
                        </a:cubicBezTo>
                        <a:lnTo>
                          <a:pt x="13" y="0"/>
                        </a:lnTo>
                        <a:cubicBezTo>
                          <a:pt x="6" y="0"/>
                          <a:pt x="0" y="5"/>
                          <a:pt x="0" y="13"/>
                        </a:cubicBezTo>
                        <a:lnTo>
                          <a:pt x="0" y="360"/>
                        </a:lnTo>
                        <a:cubicBezTo>
                          <a:pt x="0" y="367"/>
                          <a:pt x="6" y="373"/>
                          <a:pt x="13" y="373"/>
                        </a:cubicBezTo>
                        <a:lnTo>
                          <a:pt x="200" y="373"/>
                        </a:lnTo>
                        <a:close/>
                      </a:path>
                    </a:pathLst>
                  </a:custGeom>
                  <a:solidFill>
                    <a:srgbClr val="C1C1C1"/>
                  </a:solidFill>
                  <a:ln w="0">
                    <a:noFill/>
                    <a:prstDash val="solid"/>
                    <a:round/>
                    <a:headEnd/>
                    <a:tailEnd/>
                  </a:ln>
                </p:spPr>
                <p:txBody>
                  <a:bodyPr vert="horz" wrap="square" lIns="107555" tIns="53779" rIns="107555" bIns="53779" numCol="1" anchor="t" anchorCtr="0" compatLnSpc="1">
                    <a:prstTxWarp prst="textNoShape">
                      <a:avLst/>
                    </a:prstTxWarp>
                  </a:bodyPr>
                  <a:lstStyle/>
                  <a:p>
                    <a:pPr defTabSz="914169">
                      <a:defRPr/>
                    </a:pPr>
                    <a:endParaRPr lang="en-US" sz="1351">
                      <a:solidFill>
                        <a:srgbClr val="3C3C41"/>
                      </a:solidFill>
                      <a:latin typeface="Segoe UI"/>
                    </a:endParaRPr>
                  </a:p>
                </p:txBody>
              </p:sp>
              <p:sp>
                <p:nvSpPr>
                  <p:cNvPr id="32" name="Rectangle: Rounded Corners 31">
                    <a:extLst>
                      <a:ext uri="{FF2B5EF4-FFF2-40B4-BE49-F238E27FC236}">
                        <a16:creationId xmlns:a16="http://schemas.microsoft.com/office/drawing/2014/main" id="{AC6C2CAE-65BB-46CB-B843-532E228E4841}"/>
                      </a:ext>
                    </a:extLst>
                  </p:cNvPr>
                  <p:cNvSpPr/>
                  <p:nvPr/>
                </p:nvSpPr>
                <p:spPr bwMode="auto">
                  <a:xfrm>
                    <a:off x="7833839" y="3433609"/>
                    <a:ext cx="159158" cy="58155"/>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04"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nvGrpSpPr>
              <p:cNvPr id="55" name="Group 54">
                <a:extLst>
                  <a:ext uri="{FF2B5EF4-FFF2-40B4-BE49-F238E27FC236}">
                    <a16:creationId xmlns:a16="http://schemas.microsoft.com/office/drawing/2014/main" id="{37962E8D-9152-42D3-9E39-CA2A3E34891A}"/>
                  </a:ext>
                </a:extLst>
              </p:cNvPr>
              <p:cNvGrpSpPr/>
              <p:nvPr/>
            </p:nvGrpSpPr>
            <p:grpSpPr>
              <a:xfrm>
                <a:off x="6917562" y="3968487"/>
                <a:ext cx="1049600" cy="839005"/>
                <a:chOff x="2851311" y="3756592"/>
                <a:chExt cx="1049600" cy="839005"/>
              </a:xfrm>
            </p:grpSpPr>
            <p:sp>
              <p:nvSpPr>
                <p:cNvPr id="29" name="TextBox 28">
                  <a:extLst>
                    <a:ext uri="{FF2B5EF4-FFF2-40B4-BE49-F238E27FC236}">
                      <a16:creationId xmlns:a16="http://schemas.microsoft.com/office/drawing/2014/main" id="{40620093-3CC9-4E8D-A9CE-D25AD8356C4E}"/>
                    </a:ext>
                  </a:extLst>
                </p:cNvPr>
                <p:cNvSpPr txBox="1"/>
                <p:nvPr/>
              </p:nvSpPr>
              <p:spPr>
                <a:xfrm>
                  <a:off x="2851311" y="4264096"/>
                  <a:ext cx="1049600" cy="331501"/>
                </a:xfrm>
                <a:prstGeom prst="rect">
                  <a:avLst/>
                </a:prstGeom>
                <a:noFill/>
              </p:spPr>
              <p:txBody>
                <a:bodyPr wrap="square" lIns="0" tIns="0" rIns="0" bIns="0" rtlCol="0">
                  <a:spAutoFit/>
                </a:bodyPr>
                <a:lstStyle/>
                <a:p>
                  <a:pPr algn="ctr" defTabSz="914169">
                    <a:defRPr/>
                  </a:pPr>
                  <a:r>
                    <a:rPr lang="en-US" sz="1077">
                      <a:gradFill>
                        <a:gsLst>
                          <a:gs pos="0">
                            <a:srgbClr val="282828"/>
                          </a:gs>
                          <a:gs pos="100000">
                            <a:srgbClr val="282828"/>
                          </a:gs>
                        </a:gsLst>
                        <a:lin ang="5400000" scaled="1"/>
                      </a:gradFill>
                      <a:latin typeface="Segoe UI Semibold"/>
                    </a:rPr>
                    <a:t>Software</a:t>
                  </a:r>
                  <a:br>
                    <a:rPr lang="en-US" sz="1077">
                      <a:gradFill>
                        <a:gsLst>
                          <a:gs pos="0">
                            <a:srgbClr val="282828"/>
                          </a:gs>
                          <a:gs pos="100000">
                            <a:srgbClr val="282828"/>
                          </a:gs>
                        </a:gsLst>
                        <a:lin ang="5400000" scaled="1"/>
                      </a:gradFill>
                      <a:latin typeface="Segoe UI Semibold"/>
                    </a:rPr>
                  </a:br>
                  <a:r>
                    <a:rPr lang="en-US" sz="1077">
                      <a:gradFill>
                        <a:gsLst>
                          <a:gs pos="0">
                            <a:srgbClr val="282828"/>
                          </a:gs>
                          <a:gs pos="100000">
                            <a:srgbClr val="282828"/>
                          </a:gs>
                        </a:gsLst>
                        <a:lin ang="5400000" scaled="1"/>
                      </a:gradFill>
                      <a:latin typeface="Segoe UI Semibold"/>
                    </a:rPr>
                    <a:t>Tokens OTP</a:t>
                  </a:r>
                </a:p>
              </p:txBody>
            </p:sp>
            <p:grpSp>
              <p:nvGrpSpPr>
                <p:cNvPr id="33" name="Group 32">
                  <a:extLst>
                    <a:ext uri="{FF2B5EF4-FFF2-40B4-BE49-F238E27FC236}">
                      <a16:creationId xmlns:a16="http://schemas.microsoft.com/office/drawing/2014/main" id="{F26081E2-CC70-4C15-83C8-032427810EEC}"/>
                    </a:ext>
                  </a:extLst>
                </p:cNvPr>
                <p:cNvGrpSpPr/>
                <p:nvPr/>
              </p:nvGrpSpPr>
              <p:grpSpPr>
                <a:xfrm>
                  <a:off x="3149759" y="3756592"/>
                  <a:ext cx="469556" cy="338250"/>
                  <a:chOff x="5220934" y="4796729"/>
                  <a:chExt cx="438150" cy="314326"/>
                </a:xfrm>
              </p:grpSpPr>
              <p:sp>
                <p:nvSpPr>
                  <p:cNvPr id="34" name="Freeform 13">
                    <a:extLst>
                      <a:ext uri="{FF2B5EF4-FFF2-40B4-BE49-F238E27FC236}">
                        <a16:creationId xmlns:a16="http://schemas.microsoft.com/office/drawing/2014/main" id="{3C937F41-1C82-47E1-9173-4A148CFB978F}"/>
                      </a:ext>
                    </a:extLst>
                  </p:cNvPr>
                  <p:cNvSpPr>
                    <a:spLocks noEditPoints="1"/>
                  </p:cNvSpPr>
                  <p:nvPr/>
                </p:nvSpPr>
                <p:spPr bwMode="auto">
                  <a:xfrm>
                    <a:off x="5220934" y="4796729"/>
                    <a:ext cx="438150" cy="314326"/>
                  </a:xfrm>
                  <a:custGeom>
                    <a:avLst/>
                    <a:gdLst>
                      <a:gd name="T0" fmla="*/ 158 w 370"/>
                      <a:gd name="T1" fmla="*/ 214 h 267"/>
                      <a:gd name="T2" fmla="*/ 158 w 370"/>
                      <a:gd name="T3" fmla="*/ 214 h 267"/>
                      <a:gd name="T4" fmla="*/ 211 w 370"/>
                      <a:gd name="T5" fmla="*/ 214 h 267"/>
                      <a:gd name="T6" fmla="*/ 211 w 370"/>
                      <a:gd name="T7" fmla="*/ 241 h 267"/>
                      <a:gd name="T8" fmla="*/ 158 w 370"/>
                      <a:gd name="T9" fmla="*/ 241 h 267"/>
                      <a:gd name="T10" fmla="*/ 158 w 370"/>
                      <a:gd name="T11" fmla="*/ 214 h 267"/>
                      <a:gd name="T12" fmla="*/ 0 w 370"/>
                      <a:gd name="T13" fmla="*/ 12 h 267"/>
                      <a:gd name="T14" fmla="*/ 0 w 370"/>
                      <a:gd name="T15" fmla="*/ 12 h 267"/>
                      <a:gd name="T16" fmla="*/ 0 w 370"/>
                      <a:gd name="T17" fmla="*/ 254 h 267"/>
                      <a:gd name="T18" fmla="*/ 12 w 370"/>
                      <a:gd name="T19" fmla="*/ 267 h 267"/>
                      <a:gd name="T20" fmla="*/ 357 w 370"/>
                      <a:gd name="T21" fmla="*/ 267 h 267"/>
                      <a:gd name="T22" fmla="*/ 370 w 370"/>
                      <a:gd name="T23" fmla="*/ 254 h 267"/>
                      <a:gd name="T24" fmla="*/ 370 w 370"/>
                      <a:gd name="T25" fmla="*/ 12 h 267"/>
                      <a:gd name="T26" fmla="*/ 357 w 370"/>
                      <a:gd name="T27" fmla="*/ 0 h 267"/>
                      <a:gd name="T28" fmla="*/ 12 w 370"/>
                      <a:gd name="T29" fmla="*/ 0 h 267"/>
                      <a:gd name="T30" fmla="*/ 0 w 370"/>
                      <a:gd name="T31" fmla="*/ 1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0" h="267">
                        <a:moveTo>
                          <a:pt x="158" y="214"/>
                        </a:moveTo>
                        <a:lnTo>
                          <a:pt x="158" y="214"/>
                        </a:lnTo>
                        <a:lnTo>
                          <a:pt x="211" y="214"/>
                        </a:lnTo>
                        <a:lnTo>
                          <a:pt x="211" y="241"/>
                        </a:lnTo>
                        <a:lnTo>
                          <a:pt x="158" y="241"/>
                        </a:lnTo>
                        <a:lnTo>
                          <a:pt x="158" y="214"/>
                        </a:lnTo>
                        <a:close/>
                        <a:moveTo>
                          <a:pt x="0" y="12"/>
                        </a:moveTo>
                        <a:lnTo>
                          <a:pt x="0" y="12"/>
                        </a:lnTo>
                        <a:lnTo>
                          <a:pt x="0" y="254"/>
                        </a:lnTo>
                        <a:cubicBezTo>
                          <a:pt x="0" y="261"/>
                          <a:pt x="6" y="267"/>
                          <a:pt x="12" y="267"/>
                        </a:cubicBezTo>
                        <a:lnTo>
                          <a:pt x="357" y="267"/>
                        </a:lnTo>
                        <a:cubicBezTo>
                          <a:pt x="364" y="267"/>
                          <a:pt x="370" y="261"/>
                          <a:pt x="370" y="254"/>
                        </a:cubicBezTo>
                        <a:lnTo>
                          <a:pt x="370" y="12"/>
                        </a:lnTo>
                        <a:cubicBezTo>
                          <a:pt x="370" y="5"/>
                          <a:pt x="364" y="0"/>
                          <a:pt x="357" y="0"/>
                        </a:cubicBezTo>
                        <a:lnTo>
                          <a:pt x="12" y="0"/>
                        </a:lnTo>
                        <a:cubicBezTo>
                          <a:pt x="6" y="0"/>
                          <a:pt x="0" y="5"/>
                          <a:pt x="0" y="12"/>
                        </a:cubicBezTo>
                        <a:close/>
                      </a:path>
                    </a:pathLst>
                  </a:custGeom>
                  <a:solidFill>
                    <a:srgbClr val="C1C1C1"/>
                  </a:solidFill>
                  <a:ln w="0">
                    <a:noFill/>
                    <a:prstDash val="solid"/>
                    <a:round/>
                    <a:headEnd/>
                    <a:tailEnd/>
                  </a:ln>
                </p:spPr>
                <p:txBody>
                  <a:bodyPr vert="horz" wrap="square" lIns="107555" tIns="53779" rIns="107555" bIns="53779" numCol="1" anchor="t" anchorCtr="0" compatLnSpc="1">
                    <a:prstTxWarp prst="textNoShape">
                      <a:avLst/>
                    </a:prstTxWarp>
                  </a:bodyPr>
                  <a:lstStyle/>
                  <a:p>
                    <a:pPr defTabSz="914169">
                      <a:defRPr/>
                    </a:pPr>
                    <a:endParaRPr lang="en-US" sz="1351">
                      <a:solidFill>
                        <a:srgbClr val="3C3C41"/>
                      </a:solidFill>
                      <a:latin typeface="Segoe UI"/>
                    </a:endParaRPr>
                  </a:p>
                </p:txBody>
              </p:sp>
              <p:sp>
                <p:nvSpPr>
                  <p:cNvPr id="35" name="Rectangle 34">
                    <a:extLst>
                      <a:ext uri="{FF2B5EF4-FFF2-40B4-BE49-F238E27FC236}">
                        <a16:creationId xmlns:a16="http://schemas.microsoft.com/office/drawing/2014/main" id="{2768A2A0-D41D-4AC6-9A5B-6EC45416EB3F}"/>
                      </a:ext>
                    </a:extLst>
                  </p:cNvPr>
                  <p:cNvSpPr/>
                  <p:nvPr/>
                </p:nvSpPr>
                <p:spPr bwMode="auto">
                  <a:xfrm>
                    <a:off x="5262374" y="4893552"/>
                    <a:ext cx="18288"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04"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6" name="Rectangle 35">
                    <a:extLst>
                      <a:ext uri="{FF2B5EF4-FFF2-40B4-BE49-F238E27FC236}">
                        <a16:creationId xmlns:a16="http://schemas.microsoft.com/office/drawing/2014/main" id="{7808C618-C1EE-42C1-971B-4CD76D778C0B}"/>
                      </a:ext>
                    </a:extLst>
                  </p:cNvPr>
                  <p:cNvSpPr/>
                  <p:nvPr/>
                </p:nvSpPr>
                <p:spPr bwMode="auto">
                  <a:xfrm>
                    <a:off x="5329252" y="4893552"/>
                    <a:ext cx="18288"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04"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7" name="Rectangle 36">
                    <a:extLst>
                      <a:ext uri="{FF2B5EF4-FFF2-40B4-BE49-F238E27FC236}">
                        <a16:creationId xmlns:a16="http://schemas.microsoft.com/office/drawing/2014/main" id="{C5DEB44B-6D1C-4B33-B4E6-C6E38378440D}"/>
                      </a:ext>
                    </a:extLst>
                  </p:cNvPr>
                  <p:cNvSpPr/>
                  <p:nvPr/>
                </p:nvSpPr>
                <p:spPr bwMode="auto">
                  <a:xfrm>
                    <a:off x="5396130" y="4893552"/>
                    <a:ext cx="18288"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04"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8" name="Rectangle 37">
                    <a:extLst>
                      <a:ext uri="{FF2B5EF4-FFF2-40B4-BE49-F238E27FC236}">
                        <a16:creationId xmlns:a16="http://schemas.microsoft.com/office/drawing/2014/main" id="{721C9D81-D618-492B-9F74-2A1519857DA1}"/>
                      </a:ext>
                    </a:extLst>
                  </p:cNvPr>
                  <p:cNvSpPr/>
                  <p:nvPr/>
                </p:nvSpPr>
                <p:spPr bwMode="auto">
                  <a:xfrm>
                    <a:off x="5463008" y="4893552"/>
                    <a:ext cx="18288"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04"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9" name="Rectangle 38">
                    <a:extLst>
                      <a:ext uri="{FF2B5EF4-FFF2-40B4-BE49-F238E27FC236}">
                        <a16:creationId xmlns:a16="http://schemas.microsoft.com/office/drawing/2014/main" id="{BBBE23D3-7A7A-4C44-8088-F93AF96CFF15}"/>
                      </a:ext>
                    </a:extLst>
                  </p:cNvPr>
                  <p:cNvSpPr/>
                  <p:nvPr/>
                </p:nvSpPr>
                <p:spPr bwMode="auto">
                  <a:xfrm>
                    <a:off x="5529886" y="4893552"/>
                    <a:ext cx="18288"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04"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0" name="Rectangle 39">
                    <a:extLst>
                      <a:ext uri="{FF2B5EF4-FFF2-40B4-BE49-F238E27FC236}">
                        <a16:creationId xmlns:a16="http://schemas.microsoft.com/office/drawing/2014/main" id="{995FA489-3DD8-4201-B74D-0354A8795749}"/>
                      </a:ext>
                    </a:extLst>
                  </p:cNvPr>
                  <p:cNvSpPr/>
                  <p:nvPr/>
                </p:nvSpPr>
                <p:spPr bwMode="auto">
                  <a:xfrm>
                    <a:off x="5596764" y="4893552"/>
                    <a:ext cx="18288"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04"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nvGrpSpPr>
              <p:cNvPr id="56" name="Group 55">
                <a:extLst>
                  <a:ext uri="{FF2B5EF4-FFF2-40B4-BE49-F238E27FC236}">
                    <a16:creationId xmlns:a16="http://schemas.microsoft.com/office/drawing/2014/main" id="{B6CF6644-67EC-4685-9C6F-E08BD60AA5BA}"/>
                  </a:ext>
                </a:extLst>
              </p:cNvPr>
              <p:cNvGrpSpPr/>
              <p:nvPr/>
            </p:nvGrpSpPr>
            <p:grpSpPr>
              <a:xfrm>
                <a:off x="6609746" y="5294455"/>
                <a:ext cx="1665233" cy="806349"/>
                <a:chOff x="5298551" y="3854560"/>
                <a:chExt cx="1665233" cy="806349"/>
              </a:xfrm>
            </p:grpSpPr>
            <p:sp>
              <p:nvSpPr>
                <p:cNvPr id="27" name="TextBox 26">
                  <a:extLst>
                    <a:ext uri="{FF2B5EF4-FFF2-40B4-BE49-F238E27FC236}">
                      <a16:creationId xmlns:a16="http://schemas.microsoft.com/office/drawing/2014/main" id="{7BAA8066-64C3-493E-B6C0-6DE08E12A645}"/>
                    </a:ext>
                  </a:extLst>
                </p:cNvPr>
                <p:cNvSpPr txBox="1"/>
                <p:nvPr/>
              </p:nvSpPr>
              <p:spPr>
                <a:xfrm>
                  <a:off x="5298551" y="4329408"/>
                  <a:ext cx="1665233" cy="331501"/>
                </a:xfrm>
                <a:prstGeom prst="rect">
                  <a:avLst/>
                </a:prstGeom>
                <a:noFill/>
              </p:spPr>
              <p:txBody>
                <a:bodyPr wrap="square" lIns="0" tIns="0" rIns="0" bIns="0" rtlCol="0">
                  <a:spAutoFit/>
                </a:bodyPr>
                <a:lstStyle/>
                <a:p>
                  <a:pPr algn="ctr" defTabSz="914169">
                    <a:defRPr/>
                  </a:pPr>
                  <a:r>
                    <a:rPr lang="en-US" sz="1077">
                      <a:gradFill>
                        <a:gsLst>
                          <a:gs pos="0">
                            <a:srgbClr val="282828"/>
                          </a:gs>
                          <a:gs pos="100000">
                            <a:srgbClr val="282828"/>
                          </a:gs>
                        </a:gsLst>
                        <a:lin ang="5400000" scaled="1"/>
                      </a:gradFill>
                      <a:latin typeface="Segoe UI Semibold"/>
                    </a:rPr>
                    <a:t>Hardware Tokens OTP</a:t>
                  </a:r>
                </a:p>
                <a:p>
                  <a:pPr algn="ctr" defTabSz="914169">
                    <a:defRPr/>
                  </a:pPr>
                  <a:r>
                    <a:rPr lang="en-US" sz="1077">
                      <a:latin typeface="Segoe UI Semibold"/>
                    </a:rPr>
                    <a:t>(Preview)</a:t>
                  </a:r>
                </a:p>
              </p:txBody>
            </p:sp>
            <p:sp>
              <p:nvSpPr>
                <p:cNvPr id="41" name="Rectangle 40">
                  <a:extLst>
                    <a:ext uri="{FF2B5EF4-FFF2-40B4-BE49-F238E27FC236}">
                      <a16:creationId xmlns:a16="http://schemas.microsoft.com/office/drawing/2014/main" id="{C153E3F9-9401-4F8B-BB37-5C37B684105F}"/>
                    </a:ext>
                  </a:extLst>
                </p:cNvPr>
                <p:cNvSpPr/>
                <p:nvPr/>
              </p:nvSpPr>
              <p:spPr bwMode="auto">
                <a:xfrm>
                  <a:off x="5801422" y="3898972"/>
                  <a:ext cx="420042" cy="15234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04"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42" name="Group 41">
                  <a:extLst>
                    <a:ext uri="{FF2B5EF4-FFF2-40B4-BE49-F238E27FC236}">
                      <a16:creationId xmlns:a16="http://schemas.microsoft.com/office/drawing/2014/main" id="{38817EDD-D541-4CA0-8D00-D4C902EE6913}"/>
                    </a:ext>
                  </a:extLst>
                </p:cNvPr>
                <p:cNvGrpSpPr/>
                <p:nvPr/>
              </p:nvGrpSpPr>
              <p:grpSpPr>
                <a:xfrm>
                  <a:off x="5745955" y="3854560"/>
                  <a:ext cx="654950" cy="284760"/>
                  <a:chOff x="6463764" y="4780274"/>
                  <a:chExt cx="668083" cy="290470"/>
                </a:xfrm>
              </p:grpSpPr>
              <p:pic>
                <p:nvPicPr>
                  <p:cNvPr id="43" name="Graphic 42">
                    <a:extLst>
                      <a:ext uri="{FF2B5EF4-FFF2-40B4-BE49-F238E27FC236}">
                        <a16:creationId xmlns:a16="http://schemas.microsoft.com/office/drawing/2014/main" id="{F1097368-E1CE-489A-9955-A4F37C321FC3}"/>
                      </a:ext>
                    </a:extLst>
                  </p:cNvPr>
                  <p:cNvPicPr>
                    <a:picLocks noChangeAspect="1"/>
                  </p:cNvPicPr>
                  <p:nvPr/>
                </p:nvPicPr>
                <p:blipFill>
                  <a:blip r:embed="rId7">
                    <a:extLst>
                      <a:ext uri="{96DAC541-7B7A-43D3-8B79-37D633B846F1}">
                        <asvg:svgBlip xmlns:asvg="http://schemas.microsoft.com/office/drawing/2016/SVG/main" r:embed="rId8"/>
                      </a:ext>
                    </a:extLst>
                  </a:blip>
                  <a:srcRect/>
                  <a:stretch>
                    <a:fillRect/>
                  </a:stretch>
                </p:blipFill>
                <p:spPr>
                  <a:xfrm>
                    <a:off x="6463764" y="4780274"/>
                    <a:ext cx="668083" cy="290470"/>
                  </a:xfrm>
                  <a:custGeom>
                    <a:avLst/>
                    <a:gdLst>
                      <a:gd name="connsiteX0" fmla="*/ 250095 w 668083"/>
                      <a:gd name="connsiteY0" fmla="*/ 79001 h 290470"/>
                      <a:gd name="connsiteX1" fmla="*/ 250095 w 668083"/>
                      <a:gd name="connsiteY1" fmla="*/ 201629 h 290470"/>
                      <a:gd name="connsiteX2" fmla="*/ 629063 w 668083"/>
                      <a:gd name="connsiteY2" fmla="*/ 201629 h 290470"/>
                      <a:gd name="connsiteX3" fmla="*/ 629063 w 668083"/>
                      <a:gd name="connsiteY3" fmla="*/ 79001 h 290470"/>
                      <a:gd name="connsiteX4" fmla="*/ 0 w 668083"/>
                      <a:gd name="connsiteY4" fmla="*/ 0 h 290470"/>
                      <a:gd name="connsiteX5" fmla="*/ 668083 w 668083"/>
                      <a:gd name="connsiteY5" fmla="*/ 0 h 290470"/>
                      <a:gd name="connsiteX6" fmla="*/ 668083 w 668083"/>
                      <a:gd name="connsiteY6" fmla="*/ 290470 h 290470"/>
                      <a:gd name="connsiteX7" fmla="*/ 0 w 668083"/>
                      <a:gd name="connsiteY7" fmla="*/ 290470 h 29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083" h="290470">
                        <a:moveTo>
                          <a:pt x="250095" y="79001"/>
                        </a:moveTo>
                        <a:lnTo>
                          <a:pt x="250095" y="201629"/>
                        </a:lnTo>
                        <a:lnTo>
                          <a:pt x="629063" y="201629"/>
                        </a:lnTo>
                        <a:lnTo>
                          <a:pt x="629063" y="79001"/>
                        </a:lnTo>
                        <a:close/>
                        <a:moveTo>
                          <a:pt x="0" y="0"/>
                        </a:moveTo>
                        <a:lnTo>
                          <a:pt x="668083" y="0"/>
                        </a:lnTo>
                        <a:lnTo>
                          <a:pt x="668083" y="290470"/>
                        </a:lnTo>
                        <a:lnTo>
                          <a:pt x="0" y="290470"/>
                        </a:lnTo>
                        <a:close/>
                      </a:path>
                    </a:pathLst>
                  </a:custGeom>
                </p:spPr>
              </p:pic>
              <p:grpSp>
                <p:nvGrpSpPr>
                  <p:cNvPr id="44" name="Group 43">
                    <a:extLst>
                      <a:ext uri="{FF2B5EF4-FFF2-40B4-BE49-F238E27FC236}">
                        <a16:creationId xmlns:a16="http://schemas.microsoft.com/office/drawing/2014/main" id="{4645885F-24B2-4D82-A576-3DB6D5D5C96A}"/>
                      </a:ext>
                    </a:extLst>
                  </p:cNvPr>
                  <p:cNvGrpSpPr/>
                  <p:nvPr/>
                </p:nvGrpSpPr>
                <p:grpSpPr>
                  <a:xfrm>
                    <a:off x="6755322" y="4855068"/>
                    <a:ext cx="290345" cy="73152"/>
                    <a:chOff x="6764252" y="4868769"/>
                    <a:chExt cx="290345" cy="73152"/>
                  </a:xfrm>
                </p:grpSpPr>
                <p:sp>
                  <p:nvSpPr>
                    <p:cNvPr id="45" name="Rectangle 44">
                      <a:extLst>
                        <a:ext uri="{FF2B5EF4-FFF2-40B4-BE49-F238E27FC236}">
                          <a16:creationId xmlns:a16="http://schemas.microsoft.com/office/drawing/2014/main" id="{41540710-3B13-4FE5-8AEB-1F6FA9B1B8AB}"/>
                        </a:ext>
                      </a:extLst>
                    </p:cNvPr>
                    <p:cNvSpPr/>
                    <p:nvPr/>
                  </p:nvSpPr>
                  <p:spPr bwMode="auto">
                    <a:xfrm>
                      <a:off x="6764252" y="4868769"/>
                      <a:ext cx="18288" cy="7315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80"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6" name="Rectangle 45">
                      <a:extLst>
                        <a:ext uri="{FF2B5EF4-FFF2-40B4-BE49-F238E27FC236}">
                          <a16:creationId xmlns:a16="http://schemas.microsoft.com/office/drawing/2014/main" id="{3EA878FB-DE79-42C8-AFF6-860C1B0BB124}"/>
                        </a:ext>
                      </a:extLst>
                    </p:cNvPr>
                    <p:cNvSpPr/>
                    <p:nvPr/>
                  </p:nvSpPr>
                  <p:spPr bwMode="auto">
                    <a:xfrm>
                      <a:off x="6962893" y="4868769"/>
                      <a:ext cx="18288" cy="7315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80"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7" name="Rectangle 46">
                      <a:extLst>
                        <a:ext uri="{FF2B5EF4-FFF2-40B4-BE49-F238E27FC236}">
                          <a16:creationId xmlns:a16="http://schemas.microsoft.com/office/drawing/2014/main" id="{D12EFB05-958D-4802-B629-2B7431D4916A}"/>
                        </a:ext>
                      </a:extLst>
                    </p:cNvPr>
                    <p:cNvSpPr/>
                    <p:nvPr/>
                  </p:nvSpPr>
                  <p:spPr bwMode="auto">
                    <a:xfrm>
                      <a:off x="6913965" y="4868769"/>
                      <a:ext cx="18288" cy="7315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80"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8" name="Rectangle 47">
                      <a:extLst>
                        <a:ext uri="{FF2B5EF4-FFF2-40B4-BE49-F238E27FC236}">
                          <a16:creationId xmlns:a16="http://schemas.microsoft.com/office/drawing/2014/main" id="{FAD9321D-2315-4281-AFB6-9FE179D9A4D3}"/>
                        </a:ext>
                      </a:extLst>
                    </p:cNvPr>
                    <p:cNvSpPr/>
                    <p:nvPr/>
                  </p:nvSpPr>
                  <p:spPr bwMode="auto">
                    <a:xfrm>
                      <a:off x="6845284" y="4868769"/>
                      <a:ext cx="18288" cy="7315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80"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9" name="Rectangle 48">
                      <a:extLst>
                        <a:ext uri="{FF2B5EF4-FFF2-40B4-BE49-F238E27FC236}">
                          <a16:creationId xmlns:a16="http://schemas.microsoft.com/office/drawing/2014/main" id="{E112B9C1-4A3F-4360-8CC8-821146A922C2}"/>
                        </a:ext>
                      </a:extLst>
                    </p:cNvPr>
                    <p:cNvSpPr/>
                    <p:nvPr/>
                  </p:nvSpPr>
                  <p:spPr bwMode="auto">
                    <a:xfrm>
                      <a:off x="6811676" y="4868769"/>
                      <a:ext cx="18288" cy="7315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80"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0" name="Rectangle 49">
                      <a:extLst>
                        <a:ext uri="{FF2B5EF4-FFF2-40B4-BE49-F238E27FC236}">
                          <a16:creationId xmlns:a16="http://schemas.microsoft.com/office/drawing/2014/main" id="{D9190683-F8C9-4425-AB5A-39B4C36DD097}"/>
                        </a:ext>
                      </a:extLst>
                    </p:cNvPr>
                    <p:cNvSpPr/>
                    <p:nvPr/>
                  </p:nvSpPr>
                  <p:spPr bwMode="auto">
                    <a:xfrm>
                      <a:off x="7008878" y="4868769"/>
                      <a:ext cx="45719" cy="7315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80"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grpSp>
        <p:sp>
          <p:nvSpPr>
            <p:cNvPr id="61" name="TextBox 60">
              <a:extLst>
                <a:ext uri="{FF2B5EF4-FFF2-40B4-BE49-F238E27FC236}">
                  <a16:creationId xmlns:a16="http://schemas.microsoft.com/office/drawing/2014/main" id="{6F9E92E3-967D-4D45-BFA7-0CBD00315F1A}"/>
                </a:ext>
              </a:extLst>
            </p:cNvPr>
            <p:cNvSpPr txBox="1"/>
            <p:nvPr/>
          </p:nvSpPr>
          <p:spPr>
            <a:xfrm>
              <a:off x="6397500" y="1659917"/>
              <a:ext cx="2147632" cy="307777"/>
            </a:xfrm>
            <a:prstGeom prst="rect">
              <a:avLst/>
            </a:prstGeom>
            <a:noFill/>
          </p:spPr>
          <p:txBody>
            <a:bodyPr wrap="square" lIns="0" tIns="0" rIns="0" bIns="0" rtlCol="0">
              <a:spAutoFit/>
            </a:bodyPr>
            <a:lstStyle/>
            <a:p>
              <a:pPr algn="l"/>
              <a:r>
                <a:rPr lang="en-US" sz="2000">
                  <a:solidFill>
                    <a:schemeClr val="accent1"/>
                  </a:solidFill>
                  <a:latin typeface="+mj-lt"/>
                </a:rPr>
                <a:t>Better: </a:t>
              </a:r>
              <a:r>
                <a:rPr lang="en-US" sz="2000"/>
                <a:t>Password +</a:t>
              </a:r>
            </a:p>
          </p:txBody>
        </p:sp>
      </p:grpSp>
      <p:grpSp>
        <p:nvGrpSpPr>
          <p:cNvPr id="8" name="Group 7">
            <a:extLst>
              <a:ext uri="{FF2B5EF4-FFF2-40B4-BE49-F238E27FC236}">
                <a16:creationId xmlns:a16="http://schemas.microsoft.com/office/drawing/2014/main" id="{4B94117E-9A58-4D8C-BA40-2AB080483B2B}"/>
              </a:ext>
            </a:extLst>
          </p:cNvPr>
          <p:cNvGrpSpPr/>
          <p:nvPr/>
        </p:nvGrpSpPr>
        <p:grpSpPr>
          <a:xfrm>
            <a:off x="9135584" y="1680299"/>
            <a:ext cx="1794675" cy="4477926"/>
            <a:chOff x="9295346" y="1659917"/>
            <a:chExt cx="1794674" cy="4477927"/>
          </a:xfrm>
        </p:grpSpPr>
        <p:grpSp>
          <p:nvGrpSpPr>
            <p:cNvPr id="3" name="Group 2">
              <a:extLst>
                <a:ext uri="{FF2B5EF4-FFF2-40B4-BE49-F238E27FC236}">
                  <a16:creationId xmlns:a16="http://schemas.microsoft.com/office/drawing/2014/main" id="{79CBAC05-43C7-406C-BC60-F03DD8381A6D}"/>
                </a:ext>
              </a:extLst>
            </p:cNvPr>
            <p:cNvGrpSpPr/>
            <p:nvPr/>
          </p:nvGrpSpPr>
          <p:grpSpPr>
            <a:xfrm>
              <a:off x="9295346" y="2630958"/>
              <a:ext cx="1794674" cy="3506886"/>
              <a:chOff x="9295346" y="2630958"/>
              <a:chExt cx="1794674" cy="3506886"/>
            </a:xfrm>
          </p:grpSpPr>
          <p:grpSp>
            <p:nvGrpSpPr>
              <p:cNvPr id="9" name="Group 8">
                <a:extLst>
                  <a:ext uri="{FF2B5EF4-FFF2-40B4-BE49-F238E27FC236}">
                    <a16:creationId xmlns:a16="http://schemas.microsoft.com/office/drawing/2014/main" id="{D9F11F41-FD99-4DBA-A582-3EEA9B8FB4D3}"/>
                  </a:ext>
                </a:extLst>
              </p:cNvPr>
              <p:cNvGrpSpPr/>
              <p:nvPr/>
            </p:nvGrpSpPr>
            <p:grpSpPr>
              <a:xfrm>
                <a:off x="9763618" y="2630958"/>
                <a:ext cx="858130" cy="822795"/>
                <a:chOff x="990435" y="1998560"/>
                <a:chExt cx="858130" cy="822795"/>
              </a:xfrm>
            </p:grpSpPr>
            <p:sp>
              <p:nvSpPr>
                <p:cNvPr id="16" name="TextBox 15">
                  <a:extLst>
                    <a:ext uri="{FF2B5EF4-FFF2-40B4-BE49-F238E27FC236}">
                      <a16:creationId xmlns:a16="http://schemas.microsoft.com/office/drawing/2014/main" id="{D6A01CC0-CD33-4E03-970F-772287E982A0}"/>
                    </a:ext>
                  </a:extLst>
                </p:cNvPr>
                <p:cNvSpPr txBox="1"/>
                <p:nvPr/>
              </p:nvSpPr>
              <p:spPr>
                <a:xfrm>
                  <a:off x="990435" y="2489854"/>
                  <a:ext cx="858130" cy="331501"/>
                </a:xfrm>
                <a:prstGeom prst="rect">
                  <a:avLst/>
                </a:prstGeom>
                <a:noFill/>
              </p:spPr>
              <p:txBody>
                <a:bodyPr wrap="square" lIns="0" tIns="0" rIns="0" bIns="0" rtlCol="0">
                  <a:spAutoFit/>
                </a:bodyPr>
                <a:lstStyle/>
                <a:p>
                  <a:pPr algn="ctr" defTabSz="914169">
                    <a:defRPr/>
                  </a:pPr>
                  <a:r>
                    <a:rPr lang="en-US" sz="1077">
                      <a:gradFill>
                        <a:gsLst>
                          <a:gs pos="0">
                            <a:srgbClr val="282828"/>
                          </a:gs>
                          <a:gs pos="100000">
                            <a:srgbClr val="282828"/>
                          </a:gs>
                        </a:gsLst>
                        <a:lin ang="5400000" scaled="1"/>
                      </a:gradFill>
                      <a:latin typeface="Segoe UI Semibold"/>
                    </a:rPr>
                    <a:t>Windows Hello</a:t>
                  </a:r>
                </a:p>
              </p:txBody>
            </p:sp>
            <p:sp>
              <p:nvSpPr>
                <p:cNvPr id="18" name="biometrics" title="Icon of the Windows Hello logo">
                  <a:extLst>
                    <a:ext uri="{FF2B5EF4-FFF2-40B4-BE49-F238E27FC236}">
                      <a16:creationId xmlns:a16="http://schemas.microsoft.com/office/drawing/2014/main" id="{1601FF07-F340-400C-97C1-3D55A1813A5A}"/>
                    </a:ext>
                  </a:extLst>
                </p:cNvPr>
                <p:cNvSpPr>
                  <a:spLocks noChangeAspect="1" noEditPoints="1"/>
                </p:cNvSpPr>
                <p:nvPr/>
              </p:nvSpPr>
              <p:spPr bwMode="auto">
                <a:xfrm>
                  <a:off x="1169838" y="1998560"/>
                  <a:ext cx="499324" cy="362072"/>
                </a:xfrm>
                <a:custGeom>
                  <a:avLst/>
                  <a:gdLst>
                    <a:gd name="T0" fmla="*/ 99 w 334"/>
                    <a:gd name="T1" fmla="*/ 175 h 242"/>
                    <a:gd name="T2" fmla="*/ 167 w 334"/>
                    <a:gd name="T3" fmla="*/ 107 h 242"/>
                    <a:gd name="T4" fmla="*/ 235 w 334"/>
                    <a:gd name="T5" fmla="*/ 175 h 242"/>
                    <a:gd name="T6" fmla="*/ 167 w 334"/>
                    <a:gd name="T7" fmla="*/ 242 h 242"/>
                    <a:gd name="T8" fmla="*/ 99 w 334"/>
                    <a:gd name="T9" fmla="*/ 175 h 242"/>
                    <a:gd name="T10" fmla="*/ 334 w 334"/>
                    <a:gd name="T11" fmla="*/ 125 h 242"/>
                    <a:gd name="T12" fmla="*/ 167 w 334"/>
                    <a:gd name="T13" fmla="*/ 0 h 242"/>
                    <a:gd name="T14" fmla="*/ 0 w 334"/>
                    <a:gd name="T15" fmla="*/ 125 h 242"/>
                    <a:gd name="T16" fmla="*/ 35 w 334"/>
                    <a:gd name="T17" fmla="*/ 135 h 242"/>
                    <a:gd name="T18" fmla="*/ 167 w 334"/>
                    <a:gd name="T19" fmla="*/ 37 h 242"/>
                    <a:gd name="T20" fmla="*/ 298 w 334"/>
                    <a:gd name="T21" fmla="*/ 134 h 242"/>
                    <a:gd name="T22" fmla="*/ 334 w 334"/>
                    <a:gd name="T23" fmla="*/ 125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4" h="242">
                      <a:moveTo>
                        <a:pt x="99" y="175"/>
                      </a:moveTo>
                      <a:cubicBezTo>
                        <a:pt x="99" y="137"/>
                        <a:pt x="130" y="107"/>
                        <a:pt x="167" y="107"/>
                      </a:cubicBezTo>
                      <a:cubicBezTo>
                        <a:pt x="204" y="107"/>
                        <a:pt x="235" y="137"/>
                        <a:pt x="235" y="175"/>
                      </a:cubicBezTo>
                      <a:cubicBezTo>
                        <a:pt x="235" y="212"/>
                        <a:pt x="204" y="242"/>
                        <a:pt x="167" y="242"/>
                      </a:cubicBezTo>
                      <a:cubicBezTo>
                        <a:pt x="130" y="242"/>
                        <a:pt x="99" y="212"/>
                        <a:pt x="99" y="175"/>
                      </a:cubicBezTo>
                      <a:close/>
                      <a:moveTo>
                        <a:pt x="334" y="125"/>
                      </a:moveTo>
                      <a:cubicBezTo>
                        <a:pt x="313" y="53"/>
                        <a:pt x="246" y="0"/>
                        <a:pt x="167" y="0"/>
                      </a:cubicBezTo>
                      <a:cubicBezTo>
                        <a:pt x="88" y="0"/>
                        <a:pt x="21" y="53"/>
                        <a:pt x="0" y="125"/>
                      </a:cubicBezTo>
                      <a:cubicBezTo>
                        <a:pt x="35" y="135"/>
                        <a:pt x="35" y="135"/>
                        <a:pt x="35" y="135"/>
                      </a:cubicBezTo>
                      <a:cubicBezTo>
                        <a:pt x="52" y="78"/>
                        <a:pt x="105" y="37"/>
                        <a:pt x="167" y="37"/>
                      </a:cubicBezTo>
                      <a:cubicBezTo>
                        <a:pt x="229" y="37"/>
                        <a:pt x="281" y="78"/>
                        <a:pt x="298" y="134"/>
                      </a:cubicBezTo>
                      <a:lnTo>
                        <a:pt x="334" y="125"/>
                      </a:lnTo>
                      <a:close/>
                    </a:path>
                  </a:pathLst>
                </a:custGeom>
                <a:solidFill>
                  <a:schemeClr val="accent1"/>
                </a:solidFill>
                <a:ln w="15875" cap="sq">
                  <a:noFill/>
                  <a:prstDash val="solid"/>
                  <a:miter lim="800000"/>
                  <a:headEnd/>
                  <a:tailEnd/>
                </a:ln>
              </p:spPr>
              <p:txBody>
                <a:bodyPr vert="horz" wrap="square" lIns="89631" tIns="44815" rIns="89631" bIns="44815" numCol="1" anchor="t" anchorCtr="0" compatLnSpc="1">
                  <a:prstTxWarp prst="textNoShape">
                    <a:avLst/>
                  </a:prstTxWarp>
                </a:bodyPr>
                <a:lstStyle/>
                <a:p>
                  <a:pPr defTabSz="914169">
                    <a:defRPr/>
                  </a:pPr>
                  <a:endParaRPr lang="en-US" sz="1351">
                    <a:gradFill>
                      <a:gsLst>
                        <a:gs pos="0">
                          <a:srgbClr val="505050"/>
                        </a:gs>
                        <a:gs pos="100000">
                          <a:srgbClr val="505050"/>
                        </a:gs>
                      </a:gsLst>
                    </a:gradFill>
                    <a:latin typeface="Segoe UI"/>
                  </a:endParaRPr>
                </a:p>
              </p:txBody>
            </p:sp>
          </p:grpSp>
          <p:grpSp>
            <p:nvGrpSpPr>
              <p:cNvPr id="5" name="Group 4">
                <a:extLst>
                  <a:ext uri="{FF2B5EF4-FFF2-40B4-BE49-F238E27FC236}">
                    <a16:creationId xmlns:a16="http://schemas.microsoft.com/office/drawing/2014/main" id="{6DB9E839-11A7-4AB7-93F0-0E96684B5A22}"/>
                  </a:ext>
                </a:extLst>
              </p:cNvPr>
              <p:cNvGrpSpPr/>
              <p:nvPr/>
            </p:nvGrpSpPr>
            <p:grpSpPr>
              <a:xfrm>
                <a:off x="9588465" y="4010653"/>
                <a:ext cx="1208436" cy="754673"/>
                <a:chOff x="2134209" y="2027153"/>
                <a:chExt cx="1208436" cy="754673"/>
              </a:xfrm>
            </p:grpSpPr>
            <p:sp>
              <p:nvSpPr>
                <p:cNvPr id="17" name="TextBox 16">
                  <a:extLst>
                    <a:ext uri="{FF2B5EF4-FFF2-40B4-BE49-F238E27FC236}">
                      <a16:creationId xmlns:a16="http://schemas.microsoft.com/office/drawing/2014/main" id="{B8B24B0C-0AE0-4C12-9148-9BDF5B1CCDFB}"/>
                    </a:ext>
                  </a:extLst>
                </p:cNvPr>
                <p:cNvSpPr txBox="1"/>
                <p:nvPr/>
              </p:nvSpPr>
              <p:spPr>
                <a:xfrm>
                  <a:off x="2134209" y="2450325"/>
                  <a:ext cx="1208436" cy="331501"/>
                </a:xfrm>
                <a:prstGeom prst="rect">
                  <a:avLst/>
                </a:prstGeom>
                <a:noFill/>
              </p:spPr>
              <p:txBody>
                <a:bodyPr wrap="square" lIns="0" tIns="0" rIns="0" bIns="0" rtlCol="0">
                  <a:spAutoFit/>
                </a:bodyPr>
                <a:lstStyle/>
                <a:p>
                  <a:pPr algn="ctr" defTabSz="914169">
                    <a:defRPr/>
                  </a:pPr>
                  <a:r>
                    <a:rPr lang="en-US" sz="1077">
                      <a:gradFill>
                        <a:gsLst>
                          <a:gs pos="0">
                            <a:srgbClr val="282828"/>
                          </a:gs>
                          <a:gs pos="100000">
                            <a:srgbClr val="282828"/>
                          </a:gs>
                        </a:gsLst>
                        <a:lin ang="5400000" scaled="1"/>
                      </a:gradFill>
                      <a:latin typeface="Segoe UI Semibold"/>
                    </a:rPr>
                    <a:t>FIDO2 security key </a:t>
                  </a:r>
                  <a:br>
                    <a:rPr lang="en-US" sz="1077">
                      <a:gradFill>
                        <a:gsLst>
                          <a:gs pos="0">
                            <a:srgbClr val="282828"/>
                          </a:gs>
                          <a:gs pos="100000">
                            <a:srgbClr val="282828"/>
                          </a:gs>
                        </a:gsLst>
                        <a:lin ang="5400000" scaled="1"/>
                      </a:gradFill>
                      <a:latin typeface="Segoe UI Semibold"/>
                    </a:rPr>
                  </a:br>
                  <a:r>
                    <a:rPr lang="en-US" sz="1077">
                      <a:latin typeface="Segoe UI Semibold"/>
                    </a:rPr>
                    <a:t>(Preview)</a:t>
                  </a:r>
                </a:p>
              </p:txBody>
            </p:sp>
            <p:grpSp>
              <p:nvGrpSpPr>
                <p:cNvPr id="20" name="Group 19">
                  <a:extLst>
                    <a:ext uri="{FF2B5EF4-FFF2-40B4-BE49-F238E27FC236}">
                      <a16:creationId xmlns:a16="http://schemas.microsoft.com/office/drawing/2014/main" id="{3C44C207-3F31-49A5-94A7-277533468FF3}"/>
                    </a:ext>
                  </a:extLst>
                </p:cNvPr>
                <p:cNvGrpSpPr/>
                <p:nvPr/>
              </p:nvGrpSpPr>
              <p:grpSpPr>
                <a:xfrm>
                  <a:off x="2478956" y="2027153"/>
                  <a:ext cx="518921" cy="286523"/>
                  <a:chOff x="5422996" y="2729752"/>
                  <a:chExt cx="529327" cy="292268"/>
                </a:xfrm>
              </p:grpSpPr>
              <p:sp>
                <p:nvSpPr>
                  <p:cNvPr id="21" name="Freeform: Shape 20">
                    <a:extLst>
                      <a:ext uri="{FF2B5EF4-FFF2-40B4-BE49-F238E27FC236}">
                        <a16:creationId xmlns:a16="http://schemas.microsoft.com/office/drawing/2014/main" id="{B34CCB23-256A-47CA-8D50-D977325155CE}"/>
                      </a:ext>
                    </a:extLst>
                  </p:cNvPr>
                  <p:cNvSpPr/>
                  <p:nvPr/>
                </p:nvSpPr>
                <p:spPr>
                  <a:xfrm>
                    <a:off x="5422996" y="2729752"/>
                    <a:ext cx="519585" cy="292268"/>
                  </a:xfrm>
                  <a:custGeom>
                    <a:avLst/>
                    <a:gdLst>
                      <a:gd name="connsiteX0" fmla="*/ 0 w 319265"/>
                      <a:gd name="connsiteY0" fmla="*/ 163624 h 179587"/>
                      <a:gd name="connsiteX1" fmla="*/ 0 w 319265"/>
                      <a:gd name="connsiteY1" fmla="*/ 13968 h 179587"/>
                      <a:gd name="connsiteX2" fmla="*/ 15963 w 319265"/>
                      <a:gd name="connsiteY2" fmla="*/ 0 h 179587"/>
                      <a:gd name="connsiteX3" fmla="*/ 225481 w 319265"/>
                      <a:gd name="connsiteY3" fmla="*/ 0 h 179587"/>
                      <a:gd name="connsiteX4" fmla="*/ 239449 w 319265"/>
                      <a:gd name="connsiteY4" fmla="*/ 15963 h 179587"/>
                      <a:gd name="connsiteX5" fmla="*/ 239449 w 319265"/>
                      <a:gd name="connsiteY5" fmla="*/ 165619 h 179587"/>
                      <a:gd name="connsiteX6" fmla="*/ 225481 w 319265"/>
                      <a:gd name="connsiteY6" fmla="*/ 179587 h 179587"/>
                      <a:gd name="connsiteX7" fmla="*/ 15963 w 319265"/>
                      <a:gd name="connsiteY7" fmla="*/ 179587 h 179587"/>
                      <a:gd name="connsiteX8" fmla="*/ 0 w 319265"/>
                      <a:gd name="connsiteY8" fmla="*/ 163624 h 179587"/>
                      <a:gd name="connsiteX9" fmla="*/ 0 w 319265"/>
                      <a:gd name="connsiteY9" fmla="*/ 163624 h 179587"/>
                      <a:gd name="connsiteX10" fmla="*/ 239449 w 319265"/>
                      <a:gd name="connsiteY10" fmla="*/ 155642 h 179587"/>
                      <a:gd name="connsiteX11" fmla="*/ 325251 w 319265"/>
                      <a:gd name="connsiteY11" fmla="*/ 155642 h 179587"/>
                      <a:gd name="connsiteX12" fmla="*/ 325251 w 319265"/>
                      <a:gd name="connsiteY12" fmla="*/ 21950 h 179587"/>
                      <a:gd name="connsiteX13" fmla="*/ 239449 w 319265"/>
                      <a:gd name="connsiteY13" fmla="*/ 21950 h 179587"/>
                      <a:gd name="connsiteX14" fmla="*/ 285343 w 319265"/>
                      <a:gd name="connsiteY14" fmla="*/ 69839 h 179587"/>
                      <a:gd name="connsiteX15" fmla="*/ 285343 w 319265"/>
                      <a:gd name="connsiteY15" fmla="*/ 63853 h 179587"/>
                      <a:gd name="connsiteX16" fmla="*/ 279357 w 319265"/>
                      <a:gd name="connsiteY16" fmla="*/ 63853 h 179587"/>
                      <a:gd name="connsiteX17" fmla="*/ 279357 w 319265"/>
                      <a:gd name="connsiteY17" fmla="*/ 69839 h 179587"/>
                      <a:gd name="connsiteX18" fmla="*/ 285343 w 319265"/>
                      <a:gd name="connsiteY18" fmla="*/ 69839 h 179587"/>
                      <a:gd name="connsiteX19" fmla="*/ 285343 w 319265"/>
                      <a:gd name="connsiteY19" fmla="*/ 69839 h 179587"/>
                      <a:gd name="connsiteX20" fmla="*/ 285343 w 319265"/>
                      <a:gd name="connsiteY20" fmla="*/ 69839 h 179587"/>
                      <a:gd name="connsiteX21" fmla="*/ 285343 w 319265"/>
                      <a:gd name="connsiteY21" fmla="*/ 113738 h 179587"/>
                      <a:gd name="connsiteX22" fmla="*/ 285343 w 319265"/>
                      <a:gd name="connsiteY22" fmla="*/ 107752 h 179587"/>
                      <a:gd name="connsiteX23" fmla="*/ 279357 w 319265"/>
                      <a:gd name="connsiteY23" fmla="*/ 107752 h 179587"/>
                      <a:gd name="connsiteX24" fmla="*/ 279357 w 319265"/>
                      <a:gd name="connsiteY24" fmla="*/ 113738 h 179587"/>
                      <a:gd name="connsiteX25" fmla="*/ 285343 w 319265"/>
                      <a:gd name="connsiteY25" fmla="*/ 113738 h 179587"/>
                      <a:gd name="connsiteX26" fmla="*/ 285343 w 319265"/>
                      <a:gd name="connsiteY26" fmla="*/ 113738 h 179587"/>
                      <a:gd name="connsiteX27" fmla="*/ 285343 w 319265"/>
                      <a:gd name="connsiteY27" fmla="*/ 113738 h 17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9265" h="179587">
                        <a:moveTo>
                          <a:pt x="0" y="163624"/>
                        </a:moveTo>
                        <a:cubicBezTo>
                          <a:pt x="0" y="13968"/>
                          <a:pt x="0" y="13968"/>
                          <a:pt x="0" y="13968"/>
                        </a:cubicBezTo>
                        <a:cubicBezTo>
                          <a:pt x="0" y="5986"/>
                          <a:pt x="7982" y="0"/>
                          <a:pt x="15963" y="0"/>
                        </a:cubicBezTo>
                        <a:cubicBezTo>
                          <a:pt x="225481" y="0"/>
                          <a:pt x="225481" y="0"/>
                          <a:pt x="225481" y="0"/>
                        </a:cubicBezTo>
                        <a:cubicBezTo>
                          <a:pt x="233463" y="0"/>
                          <a:pt x="239449" y="5986"/>
                          <a:pt x="239449" y="15963"/>
                        </a:cubicBezTo>
                        <a:cubicBezTo>
                          <a:pt x="239449" y="165619"/>
                          <a:pt x="239449" y="165619"/>
                          <a:pt x="239449" y="165619"/>
                        </a:cubicBezTo>
                        <a:cubicBezTo>
                          <a:pt x="239449" y="173601"/>
                          <a:pt x="233463" y="179587"/>
                          <a:pt x="225481" y="179587"/>
                        </a:cubicBezTo>
                        <a:cubicBezTo>
                          <a:pt x="15963" y="179587"/>
                          <a:pt x="15963" y="179587"/>
                          <a:pt x="15963" y="179587"/>
                        </a:cubicBezTo>
                        <a:cubicBezTo>
                          <a:pt x="7982" y="179587"/>
                          <a:pt x="0" y="173601"/>
                          <a:pt x="0" y="163624"/>
                        </a:cubicBezTo>
                        <a:lnTo>
                          <a:pt x="0" y="163624"/>
                        </a:lnTo>
                        <a:close/>
                        <a:moveTo>
                          <a:pt x="239449" y="155642"/>
                        </a:moveTo>
                        <a:cubicBezTo>
                          <a:pt x="325251" y="155642"/>
                          <a:pt x="325251" y="155642"/>
                          <a:pt x="325251" y="155642"/>
                        </a:cubicBezTo>
                        <a:cubicBezTo>
                          <a:pt x="325251" y="21950"/>
                          <a:pt x="325251" y="21950"/>
                          <a:pt x="325251" y="21950"/>
                        </a:cubicBezTo>
                        <a:cubicBezTo>
                          <a:pt x="239449" y="21950"/>
                          <a:pt x="239449" y="21950"/>
                          <a:pt x="239449" y="21950"/>
                        </a:cubicBezTo>
                        <a:moveTo>
                          <a:pt x="285343" y="69839"/>
                        </a:moveTo>
                        <a:cubicBezTo>
                          <a:pt x="285343" y="63853"/>
                          <a:pt x="285343" y="63853"/>
                          <a:pt x="285343" y="63853"/>
                        </a:cubicBezTo>
                        <a:cubicBezTo>
                          <a:pt x="279357" y="63853"/>
                          <a:pt x="279357" y="63853"/>
                          <a:pt x="279357" y="63853"/>
                        </a:cubicBezTo>
                        <a:cubicBezTo>
                          <a:pt x="279357" y="69839"/>
                          <a:pt x="279357" y="69839"/>
                          <a:pt x="279357" y="69839"/>
                        </a:cubicBezTo>
                        <a:lnTo>
                          <a:pt x="285343" y="69839"/>
                        </a:lnTo>
                        <a:lnTo>
                          <a:pt x="285343" y="69839"/>
                        </a:lnTo>
                        <a:lnTo>
                          <a:pt x="285343" y="69839"/>
                        </a:lnTo>
                        <a:close/>
                        <a:moveTo>
                          <a:pt x="285343" y="113738"/>
                        </a:moveTo>
                        <a:cubicBezTo>
                          <a:pt x="285343" y="107752"/>
                          <a:pt x="285343" y="107752"/>
                          <a:pt x="285343" y="107752"/>
                        </a:cubicBezTo>
                        <a:cubicBezTo>
                          <a:pt x="279357" y="107752"/>
                          <a:pt x="279357" y="107752"/>
                          <a:pt x="279357" y="107752"/>
                        </a:cubicBezTo>
                        <a:cubicBezTo>
                          <a:pt x="279357" y="113738"/>
                          <a:pt x="279357" y="113738"/>
                          <a:pt x="279357" y="113738"/>
                        </a:cubicBezTo>
                        <a:lnTo>
                          <a:pt x="285343" y="113738"/>
                        </a:lnTo>
                        <a:lnTo>
                          <a:pt x="285343" y="113738"/>
                        </a:lnTo>
                        <a:lnTo>
                          <a:pt x="285343" y="113738"/>
                        </a:lnTo>
                        <a:close/>
                      </a:path>
                    </a:pathLst>
                  </a:custGeom>
                  <a:solidFill>
                    <a:srgbClr val="C1C1C1"/>
                  </a:solidFill>
                  <a:ln w="19645" cap="flat">
                    <a:noFill/>
                    <a:prstDash val="solid"/>
                    <a:miter/>
                  </a:ln>
                </p:spPr>
                <p:txBody>
                  <a:bodyPr rtlCol="0" anchor="ctr"/>
                  <a:lstStyle/>
                  <a:p>
                    <a:pPr defTabSz="914169">
                      <a:defRPr/>
                    </a:pPr>
                    <a:endParaRPr lang="en-US" sz="1351">
                      <a:solidFill>
                        <a:srgbClr val="282828"/>
                      </a:solidFill>
                      <a:latin typeface="Segoe UI"/>
                    </a:endParaRPr>
                  </a:p>
                </p:txBody>
              </p:sp>
              <p:sp>
                <p:nvSpPr>
                  <p:cNvPr id="22" name="Freeform: Shape 21">
                    <a:extLst>
                      <a:ext uri="{FF2B5EF4-FFF2-40B4-BE49-F238E27FC236}">
                        <a16:creationId xmlns:a16="http://schemas.microsoft.com/office/drawing/2014/main" id="{E495027D-E88D-4EDB-960C-659839E546CA}"/>
                      </a:ext>
                    </a:extLst>
                  </p:cNvPr>
                  <p:cNvSpPr/>
                  <p:nvPr/>
                </p:nvSpPr>
                <p:spPr>
                  <a:xfrm>
                    <a:off x="5549645" y="2804442"/>
                    <a:ext cx="129896" cy="129896"/>
                  </a:xfrm>
                  <a:custGeom>
                    <a:avLst/>
                    <a:gdLst>
                      <a:gd name="connsiteX0" fmla="*/ 0 w 79816"/>
                      <a:gd name="connsiteY0" fmla="*/ 43899 h 79816"/>
                      <a:gd name="connsiteX1" fmla="*/ 45894 w 79816"/>
                      <a:gd name="connsiteY1" fmla="*/ 0 h 79816"/>
                      <a:gd name="connsiteX2" fmla="*/ 91789 w 79816"/>
                      <a:gd name="connsiteY2" fmla="*/ 43899 h 79816"/>
                      <a:gd name="connsiteX3" fmla="*/ 45894 w 79816"/>
                      <a:gd name="connsiteY3" fmla="*/ 87798 h 79816"/>
                      <a:gd name="connsiteX4" fmla="*/ 0 w 79816"/>
                      <a:gd name="connsiteY4" fmla="*/ 43899 h 79816"/>
                      <a:gd name="connsiteX5" fmla="*/ 0 w 79816"/>
                      <a:gd name="connsiteY5" fmla="*/ 43899 h 7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16" h="79816">
                        <a:moveTo>
                          <a:pt x="0" y="43899"/>
                        </a:moveTo>
                        <a:cubicBezTo>
                          <a:pt x="0" y="19954"/>
                          <a:pt x="19954" y="0"/>
                          <a:pt x="45894" y="0"/>
                        </a:cubicBezTo>
                        <a:cubicBezTo>
                          <a:pt x="71835" y="0"/>
                          <a:pt x="91789" y="19954"/>
                          <a:pt x="91789" y="43899"/>
                        </a:cubicBezTo>
                        <a:cubicBezTo>
                          <a:pt x="91789" y="67844"/>
                          <a:pt x="71835" y="87798"/>
                          <a:pt x="45894" y="87798"/>
                        </a:cubicBezTo>
                        <a:cubicBezTo>
                          <a:pt x="19954" y="87798"/>
                          <a:pt x="0" y="67844"/>
                          <a:pt x="0" y="43899"/>
                        </a:cubicBezTo>
                        <a:lnTo>
                          <a:pt x="0" y="43899"/>
                        </a:lnTo>
                        <a:close/>
                      </a:path>
                    </a:pathLst>
                  </a:custGeom>
                  <a:solidFill>
                    <a:schemeClr val="accent1"/>
                  </a:solidFill>
                  <a:ln w="19645" cap="flat">
                    <a:noFill/>
                    <a:prstDash val="solid"/>
                    <a:miter/>
                  </a:ln>
                </p:spPr>
                <p:txBody>
                  <a:bodyPr rtlCol="0" anchor="ctr"/>
                  <a:lstStyle/>
                  <a:p>
                    <a:pPr defTabSz="914169">
                      <a:defRPr/>
                    </a:pPr>
                    <a:endParaRPr lang="en-US" sz="1351">
                      <a:solidFill>
                        <a:srgbClr val="282828"/>
                      </a:solidFill>
                      <a:latin typeface="Segoe UI"/>
                    </a:endParaRPr>
                  </a:p>
                </p:txBody>
              </p:sp>
              <p:sp>
                <p:nvSpPr>
                  <p:cNvPr id="23" name="Freeform: Shape 22">
                    <a:extLst>
                      <a:ext uri="{FF2B5EF4-FFF2-40B4-BE49-F238E27FC236}">
                        <a16:creationId xmlns:a16="http://schemas.microsoft.com/office/drawing/2014/main" id="{CDC7CFE5-F293-46F8-B11E-80D941665668}"/>
                      </a:ext>
                    </a:extLst>
                  </p:cNvPr>
                  <p:cNvSpPr/>
                  <p:nvPr/>
                </p:nvSpPr>
                <p:spPr>
                  <a:xfrm>
                    <a:off x="5806190" y="2736654"/>
                    <a:ext cx="146133" cy="278873"/>
                  </a:xfrm>
                  <a:custGeom>
                    <a:avLst/>
                    <a:gdLst>
                      <a:gd name="connsiteX0" fmla="*/ 71443 w 146133"/>
                      <a:gd name="connsiteY0" fmla="*/ 168460 h 278873"/>
                      <a:gd name="connsiteX1" fmla="*/ 71443 w 146133"/>
                      <a:gd name="connsiteY1" fmla="*/ 178201 h 278873"/>
                      <a:gd name="connsiteX2" fmla="*/ 81185 w 146133"/>
                      <a:gd name="connsiteY2" fmla="*/ 178201 h 278873"/>
                      <a:gd name="connsiteX3" fmla="*/ 81185 w 146133"/>
                      <a:gd name="connsiteY3" fmla="*/ 168460 h 278873"/>
                      <a:gd name="connsiteX4" fmla="*/ 71443 w 146133"/>
                      <a:gd name="connsiteY4" fmla="*/ 168460 h 278873"/>
                      <a:gd name="connsiteX5" fmla="*/ 71443 w 146133"/>
                      <a:gd name="connsiteY5" fmla="*/ 97016 h 278873"/>
                      <a:gd name="connsiteX6" fmla="*/ 71443 w 146133"/>
                      <a:gd name="connsiteY6" fmla="*/ 106758 h 278873"/>
                      <a:gd name="connsiteX7" fmla="*/ 81185 w 146133"/>
                      <a:gd name="connsiteY7" fmla="*/ 106758 h 278873"/>
                      <a:gd name="connsiteX8" fmla="*/ 81185 w 146133"/>
                      <a:gd name="connsiteY8" fmla="*/ 97016 h 278873"/>
                      <a:gd name="connsiteX9" fmla="*/ 71443 w 146133"/>
                      <a:gd name="connsiteY9" fmla="*/ 97016 h 278873"/>
                      <a:gd name="connsiteX10" fmla="*/ 0 w 146133"/>
                      <a:gd name="connsiteY10" fmla="*/ 0 h 278873"/>
                      <a:gd name="connsiteX11" fmla="*/ 1 w 146133"/>
                      <a:gd name="connsiteY11" fmla="*/ 0 h 278873"/>
                      <a:gd name="connsiteX12" fmla="*/ 6495 w 146133"/>
                      <a:gd name="connsiteY12" fmla="*/ 19078 h 278873"/>
                      <a:gd name="connsiteX13" fmla="*/ 6495 w 146133"/>
                      <a:gd name="connsiteY13" fmla="*/ 28822 h 278873"/>
                      <a:gd name="connsiteX14" fmla="*/ 146133 w 146133"/>
                      <a:gd name="connsiteY14" fmla="*/ 28822 h 278873"/>
                      <a:gd name="connsiteX15" fmla="*/ 146133 w 146133"/>
                      <a:gd name="connsiteY15" fmla="*/ 246398 h 278873"/>
                      <a:gd name="connsiteX16" fmla="*/ 6495 w 146133"/>
                      <a:gd name="connsiteY16" fmla="*/ 246398 h 278873"/>
                      <a:gd name="connsiteX17" fmla="*/ 6495 w 146133"/>
                      <a:gd name="connsiteY17" fmla="*/ 249791 h 278873"/>
                      <a:gd name="connsiteX18" fmla="*/ 6495 w 146133"/>
                      <a:gd name="connsiteY18" fmla="*/ 262635 h 278873"/>
                      <a:gd name="connsiteX19" fmla="*/ 1 w 146133"/>
                      <a:gd name="connsiteY19" fmla="*/ 278872 h 278873"/>
                      <a:gd name="connsiteX20" fmla="*/ 0 w 146133"/>
                      <a:gd name="connsiteY20" fmla="*/ 278873 h 27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6133" h="278873">
                        <a:moveTo>
                          <a:pt x="71443" y="168460"/>
                        </a:moveTo>
                        <a:cubicBezTo>
                          <a:pt x="71443" y="178201"/>
                          <a:pt x="71443" y="178201"/>
                          <a:pt x="71443" y="178201"/>
                        </a:cubicBezTo>
                        <a:lnTo>
                          <a:pt x="81185" y="178201"/>
                        </a:lnTo>
                        <a:cubicBezTo>
                          <a:pt x="81185" y="168460"/>
                          <a:pt x="81185" y="168460"/>
                          <a:pt x="81185" y="168460"/>
                        </a:cubicBezTo>
                        <a:cubicBezTo>
                          <a:pt x="71443" y="168460"/>
                          <a:pt x="71443" y="168460"/>
                          <a:pt x="71443" y="168460"/>
                        </a:cubicBezTo>
                        <a:close/>
                        <a:moveTo>
                          <a:pt x="71443" y="97016"/>
                        </a:moveTo>
                        <a:cubicBezTo>
                          <a:pt x="71443" y="106758"/>
                          <a:pt x="71443" y="106758"/>
                          <a:pt x="71443" y="106758"/>
                        </a:cubicBezTo>
                        <a:lnTo>
                          <a:pt x="81185" y="106758"/>
                        </a:lnTo>
                        <a:cubicBezTo>
                          <a:pt x="81185" y="97016"/>
                          <a:pt x="81185" y="97016"/>
                          <a:pt x="81185" y="97016"/>
                        </a:cubicBezTo>
                        <a:cubicBezTo>
                          <a:pt x="71443" y="97016"/>
                          <a:pt x="71443" y="97016"/>
                          <a:pt x="71443" y="97016"/>
                        </a:cubicBezTo>
                        <a:close/>
                        <a:moveTo>
                          <a:pt x="0" y="0"/>
                        </a:moveTo>
                        <a:lnTo>
                          <a:pt x="1" y="0"/>
                        </a:lnTo>
                        <a:cubicBezTo>
                          <a:pt x="4060" y="4465"/>
                          <a:pt x="6495" y="10960"/>
                          <a:pt x="6495" y="19078"/>
                        </a:cubicBezTo>
                        <a:lnTo>
                          <a:pt x="6495" y="28822"/>
                        </a:lnTo>
                        <a:cubicBezTo>
                          <a:pt x="6495" y="28822"/>
                          <a:pt x="6495" y="28822"/>
                          <a:pt x="146133" y="28822"/>
                        </a:cubicBezTo>
                        <a:cubicBezTo>
                          <a:pt x="146133" y="28822"/>
                          <a:pt x="146133" y="28822"/>
                          <a:pt x="146133" y="246398"/>
                        </a:cubicBezTo>
                        <a:cubicBezTo>
                          <a:pt x="146133" y="246398"/>
                          <a:pt x="146133" y="246398"/>
                          <a:pt x="6495" y="246398"/>
                        </a:cubicBezTo>
                        <a:lnTo>
                          <a:pt x="6495" y="249791"/>
                        </a:lnTo>
                        <a:cubicBezTo>
                          <a:pt x="6495" y="262635"/>
                          <a:pt x="6495" y="262635"/>
                          <a:pt x="6495" y="262635"/>
                        </a:cubicBezTo>
                        <a:cubicBezTo>
                          <a:pt x="6495" y="269130"/>
                          <a:pt x="4060" y="274813"/>
                          <a:pt x="1" y="278872"/>
                        </a:cubicBezTo>
                        <a:lnTo>
                          <a:pt x="0" y="278873"/>
                        </a:lnTo>
                        <a:close/>
                      </a:path>
                    </a:pathLst>
                  </a:custGeom>
                  <a:solidFill>
                    <a:srgbClr val="DCDCDC"/>
                  </a:solidFill>
                  <a:ln w="19645" cap="flat">
                    <a:noFill/>
                    <a:prstDash val="solid"/>
                    <a:miter/>
                  </a:ln>
                </p:spPr>
                <p:txBody>
                  <a:bodyPr wrap="square" rtlCol="0" anchor="ctr">
                    <a:noAutofit/>
                  </a:bodyPr>
                  <a:lstStyle/>
                  <a:p>
                    <a:pPr defTabSz="914169">
                      <a:defRPr/>
                    </a:pPr>
                    <a:endParaRPr lang="en-US" sz="1351">
                      <a:solidFill>
                        <a:srgbClr val="282828"/>
                      </a:solidFill>
                      <a:latin typeface="Segoe UI"/>
                    </a:endParaRPr>
                  </a:p>
                </p:txBody>
              </p:sp>
              <p:sp>
                <p:nvSpPr>
                  <p:cNvPr id="24" name="Freeform: Shape 23">
                    <a:extLst>
                      <a:ext uri="{FF2B5EF4-FFF2-40B4-BE49-F238E27FC236}">
                        <a16:creationId xmlns:a16="http://schemas.microsoft.com/office/drawing/2014/main" id="{2628C1A5-2D08-4E1D-8313-0A61B2340B9C}"/>
                      </a:ext>
                    </a:extLst>
                  </p:cNvPr>
                  <p:cNvSpPr/>
                  <p:nvPr/>
                </p:nvSpPr>
                <p:spPr>
                  <a:xfrm>
                    <a:off x="5858148" y="2807690"/>
                    <a:ext cx="32474" cy="32474"/>
                  </a:xfrm>
                  <a:custGeom>
                    <a:avLst/>
                    <a:gdLst>
                      <a:gd name="connsiteX0" fmla="*/ 0 w 19954"/>
                      <a:gd name="connsiteY0" fmla="*/ 0 h 19954"/>
                      <a:gd name="connsiteX1" fmla="*/ 25940 w 19954"/>
                      <a:gd name="connsiteY1" fmla="*/ 0 h 19954"/>
                      <a:gd name="connsiteX2" fmla="*/ 25940 w 19954"/>
                      <a:gd name="connsiteY2" fmla="*/ 25940 h 19954"/>
                      <a:gd name="connsiteX3" fmla="*/ 0 w 19954"/>
                      <a:gd name="connsiteY3" fmla="*/ 25940 h 19954"/>
                    </a:gdLst>
                    <a:ahLst/>
                    <a:cxnLst>
                      <a:cxn ang="0">
                        <a:pos x="connsiteX0" y="connsiteY0"/>
                      </a:cxn>
                      <a:cxn ang="0">
                        <a:pos x="connsiteX1" y="connsiteY1"/>
                      </a:cxn>
                      <a:cxn ang="0">
                        <a:pos x="connsiteX2" y="connsiteY2"/>
                      </a:cxn>
                      <a:cxn ang="0">
                        <a:pos x="connsiteX3" y="connsiteY3"/>
                      </a:cxn>
                    </a:cxnLst>
                    <a:rect l="l" t="t" r="r" b="b"/>
                    <a:pathLst>
                      <a:path w="19954" h="19954">
                        <a:moveTo>
                          <a:pt x="0" y="0"/>
                        </a:moveTo>
                        <a:lnTo>
                          <a:pt x="25940" y="0"/>
                        </a:lnTo>
                        <a:lnTo>
                          <a:pt x="25940" y="25940"/>
                        </a:lnTo>
                        <a:lnTo>
                          <a:pt x="0" y="25940"/>
                        </a:lnTo>
                        <a:close/>
                      </a:path>
                    </a:pathLst>
                  </a:custGeom>
                  <a:solidFill>
                    <a:schemeClr val="bg1"/>
                  </a:solidFill>
                  <a:ln w="19645" cap="flat">
                    <a:noFill/>
                    <a:prstDash val="solid"/>
                    <a:miter/>
                  </a:ln>
                </p:spPr>
                <p:txBody>
                  <a:bodyPr rtlCol="0" anchor="ctr"/>
                  <a:lstStyle/>
                  <a:p>
                    <a:pPr defTabSz="914169">
                      <a:defRPr/>
                    </a:pPr>
                    <a:endParaRPr lang="en-US" sz="1351">
                      <a:solidFill>
                        <a:srgbClr val="282828"/>
                      </a:solidFill>
                      <a:latin typeface="Segoe UI"/>
                    </a:endParaRPr>
                  </a:p>
                </p:txBody>
              </p:sp>
              <p:sp>
                <p:nvSpPr>
                  <p:cNvPr id="25" name="Freeform: Shape 24">
                    <a:extLst>
                      <a:ext uri="{FF2B5EF4-FFF2-40B4-BE49-F238E27FC236}">
                        <a16:creationId xmlns:a16="http://schemas.microsoft.com/office/drawing/2014/main" id="{B37229F5-68D5-4427-8D49-F6B32A9B2BE1}"/>
                      </a:ext>
                    </a:extLst>
                  </p:cNvPr>
                  <p:cNvSpPr/>
                  <p:nvPr/>
                </p:nvSpPr>
                <p:spPr>
                  <a:xfrm>
                    <a:off x="5858148" y="2895371"/>
                    <a:ext cx="32474" cy="32474"/>
                  </a:xfrm>
                  <a:custGeom>
                    <a:avLst/>
                    <a:gdLst>
                      <a:gd name="connsiteX0" fmla="*/ 0 w 19954"/>
                      <a:gd name="connsiteY0" fmla="*/ 0 h 19954"/>
                      <a:gd name="connsiteX1" fmla="*/ 25940 w 19954"/>
                      <a:gd name="connsiteY1" fmla="*/ 0 h 19954"/>
                      <a:gd name="connsiteX2" fmla="*/ 25940 w 19954"/>
                      <a:gd name="connsiteY2" fmla="*/ 25940 h 19954"/>
                      <a:gd name="connsiteX3" fmla="*/ 0 w 19954"/>
                      <a:gd name="connsiteY3" fmla="*/ 25940 h 19954"/>
                    </a:gdLst>
                    <a:ahLst/>
                    <a:cxnLst>
                      <a:cxn ang="0">
                        <a:pos x="connsiteX0" y="connsiteY0"/>
                      </a:cxn>
                      <a:cxn ang="0">
                        <a:pos x="connsiteX1" y="connsiteY1"/>
                      </a:cxn>
                      <a:cxn ang="0">
                        <a:pos x="connsiteX2" y="connsiteY2"/>
                      </a:cxn>
                      <a:cxn ang="0">
                        <a:pos x="connsiteX3" y="connsiteY3"/>
                      </a:cxn>
                    </a:cxnLst>
                    <a:rect l="l" t="t" r="r" b="b"/>
                    <a:pathLst>
                      <a:path w="19954" h="19954">
                        <a:moveTo>
                          <a:pt x="0" y="0"/>
                        </a:moveTo>
                        <a:lnTo>
                          <a:pt x="25940" y="0"/>
                        </a:lnTo>
                        <a:lnTo>
                          <a:pt x="25940" y="25940"/>
                        </a:lnTo>
                        <a:lnTo>
                          <a:pt x="0" y="25940"/>
                        </a:lnTo>
                        <a:close/>
                      </a:path>
                    </a:pathLst>
                  </a:custGeom>
                  <a:solidFill>
                    <a:schemeClr val="bg1"/>
                  </a:solidFill>
                  <a:ln w="19645" cap="flat">
                    <a:noFill/>
                    <a:prstDash val="solid"/>
                    <a:miter/>
                  </a:ln>
                </p:spPr>
                <p:txBody>
                  <a:bodyPr rtlCol="0" anchor="ctr"/>
                  <a:lstStyle/>
                  <a:p>
                    <a:pPr defTabSz="914169">
                      <a:defRPr/>
                    </a:pPr>
                    <a:endParaRPr lang="en-US" sz="1351">
                      <a:solidFill>
                        <a:srgbClr val="282828"/>
                      </a:solidFill>
                      <a:latin typeface="Segoe UI"/>
                    </a:endParaRPr>
                  </a:p>
                </p:txBody>
              </p:sp>
            </p:grpSp>
          </p:grpSp>
          <p:grpSp>
            <p:nvGrpSpPr>
              <p:cNvPr id="51" name="Group 50">
                <a:extLst>
                  <a:ext uri="{FF2B5EF4-FFF2-40B4-BE49-F238E27FC236}">
                    <a16:creationId xmlns:a16="http://schemas.microsoft.com/office/drawing/2014/main" id="{037E86C6-52AA-4528-A760-4D1103E536BE}"/>
                  </a:ext>
                </a:extLst>
              </p:cNvPr>
              <p:cNvGrpSpPr/>
              <p:nvPr/>
            </p:nvGrpSpPr>
            <p:grpSpPr>
              <a:xfrm>
                <a:off x="9295346" y="5257416"/>
                <a:ext cx="1794674" cy="880428"/>
                <a:chOff x="5046060" y="1882951"/>
                <a:chExt cx="1794674" cy="880428"/>
              </a:xfrm>
            </p:grpSpPr>
            <p:sp>
              <p:nvSpPr>
                <p:cNvPr id="19" name="TextBox 18">
                  <a:extLst>
                    <a:ext uri="{FF2B5EF4-FFF2-40B4-BE49-F238E27FC236}">
                      <a16:creationId xmlns:a16="http://schemas.microsoft.com/office/drawing/2014/main" id="{F6FA17A6-5427-4267-A991-BE76F178843C}"/>
                    </a:ext>
                  </a:extLst>
                </p:cNvPr>
                <p:cNvSpPr txBox="1"/>
                <p:nvPr/>
              </p:nvSpPr>
              <p:spPr>
                <a:xfrm>
                  <a:off x="5046060" y="2431878"/>
                  <a:ext cx="1794674" cy="331501"/>
                </a:xfrm>
                <a:prstGeom prst="rect">
                  <a:avLst/>
                </a:prstGeom>
                <a:noFill/>
              </p:spPr>
              <p:txBody>
                <a:bodyPr wrap="square" lIns="0" tIns="0" rIns="0" bIns="0" rtlCol="0">
                  <a:spAutoFit/>
                </a:bodyPr>
                <a:lstStyle/>
                <a:p>
                  <a:pPr algn="ctr" defTabSz="914169">
                    <a:defRPr/>
                  </a:pPr>
                  <a:r>
                    <a:rPr lang="en-US" sz="1077">
                      <a:gradFill>
                        <a:gsLst>
                          <a:gs pos="0">
                            <a:srgbClr val="282828"/>
                          </a:gs>
                          <a:gs pos="100000">
                            <a:srgbClr val="282828"/>
                          </a:gs>
                        </a:gsLst>
                        <a:lin ang="5400000" scaled="1"/>
                      </a:gradFill>
                      <a:latin typeface="Segoe UI Semibold"/>
                    </a:rPr>
                    <a:t>Microsoft Authenticator</a:t>
                  </a:r>
                </a:p>
                <a:p>
                  <a:pPr algn="ctr" defTabSz="914169">
                    <a:defRPr/>
                  </a:pPr>
                  <a:r>
                    <a:rPr lang="en-US" sz="1077">
                      <a:latin typeface="Segoe UI Semibold"/>
                    </a:rPr>
                    <a:t>(Preview)</a:t>
                  </a:r>
                </a:p>
              </p:txBody>
            </p:sp>
            <p:pic>
              <p:nvPicPr>
                <p:cNvPr id="1026" name="Picture 2" descr="See the source image">
                  <a:extLst>
                    <a:ext uri="{FF2B5EF4-FFF2-40B4-BE49-F238E27FC236}">
                      <a16:creationId xmlns:a16="http://schemas.microsoft.com/office/drawing/2014/main" id="{2CDC9E7B-ECD0-43AF-8ECC-A2B1136575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7326" y="1882951"/>
                  <a:ext cx="431812" cy="43181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63" name="TextBox 62">
              <a:extLst>
                <a:ext uri="{FF2B5EF4-FFF2-40B4-BE49-F238E27FC236}">
                  <a16:creationId xmlns:a16="http://schemas.microsoft.com/office/drawing/2014/main" id="{F95F5AE1-B448-4389-80BA-C77A44DF4049}"/>
                </a:ext>
              </a:extLst>
            </p:cNvPr>
            <p:cNvSpPr txBox="1"/>
            <p:nvPr/>
          </p:nvSpPr>
          <p:spPr>
            <a:xfrm>
              <a:off x="9901863" y="1659917"/>
              <a:ext cx="755317" cy="307777"/>
            </a:xfrm>
            <a:prstGeom prst="rect">
              <a:avLst/>
            </a:prstGeom>
            <a:noFill/>
          </p:spPr>
          <p:txBody>
            <a:bodyPr wrap="square" lIns="0" tIns="0" rIns="0" bIns="0" rtlCol="0">
              <a:spAutoFit/>
            </a:bodyPr>
            <a:lstStyle/>
            <a:p>
              <a:pPr algn="l"/>
              <a:r>
                <a:rPr lang="en-US" sz="2000">
                  <a:solidFill>
                    <a:schemeClr val="accent2"/>
                  </a:solidFill>
                  <a:latin typeface="+mj-lt"/>
                </a:rPr>
                <a:t>Best</a:t>
              </a:r>
              <a:endParaRPr lang="en-US" sz="2000">
                <a:solidFill>
                  <a:schemeClr val="accent2"/>
                </a:solidFill>
              </a:endParaRPr>
            </a:p>
          </p:txBody>
        </p:sp>
      </p:grpSp>
      <p:cxnSp>
        <p:nvCxnSpPr>
          <p:cNvPr id="68" name="Straight Connector 67">
            <a:extLst>
              <a:ext uri="{FF2B5EF4-FFF2-40B4-BE49-F238E27FC236}">
                <a16:creationId xmlns:a16="http://schemas.microsoft.com/office/drawing/2014/main" id="{6EAAE0B4-1A5F-47C9-9E7A-42650D3D18AF}"/>
              </a:ext>
            </a:extLst>
          </p:cNvPr>
          <p:cNvCxnSpPr>
            <a:cxnSpLocks/>
          </p:cNvCxnSpPr>
          <p:nvPr/>
        </p:nvCxnSpPr>
        <p:spPr>
          <a:xfrm>
            <a:off x="883556" y="2238828"/>
            <a:ext cx="10458451" cy="0"/>
          </a:xfrm>
          <a:prstGeom prst="line">
            <a:avLst/>
          </a:prstGeom>
          <a:ln>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DFD869F-52A1-4F00-9D8A-1061F614AEFB}"/>
              </a:ext>
            </a:extLst>
          </p:cNvPr>
          <p:cNvCxnSpPr>
            <a:cxnSpLocks/>
          </p:cNvCxnSpPr>
          <p:nvPr/>
        </p:nvCxnSpPr>
        <p:spPr>
          <a:xfrm>
            <a:off x="3368328" y="2516035"/>
            <a:ext cx="0" cy="3712763"/>
          </a:xfrm>
          <a:prstGeom prst="line">
            <a:avLst/>
          </a:prstGeom>
          <a:ln>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0F7FA8A-E3C1-4AEF-9EF9-9873E3BD9520}"/>
              </a:ext>
            </a:extLst>
          </p:cNvPr>
          <p:cNvCxnSpPr>
            <a:cxnSpLocks/>
          </p:cNvCxnSpPr>
          <p:nvPr/>
        </p:nvCxnSpPr>
        <p:spPr>
          <a:xfrm>
            <a:off x="6085057" y="2516035"/>
            <a:ext cx="0" cy="3712763"/>
          </a:xfrm>
          <a:prstGeom prst="line">
            <a:avLst/>
          </a:prstGeom>
          <a:ln>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4D11B98-A874-4EE7-B3C1-48125F027616}"/>
              </a:ext>
            </a:extLst>
          </p:cNvPr>
          <p:cNvCxnSpPr>
            <a:cxnSpLocks/>
          </p:cNvCxnSpPr>
          <p:nvPr/>
        </p:nvCxnSpPr>
        <p:spPr>
          <a:xfrm>
            <a:off x="8798567" y="2516035"/>
            <a:ext cx="0" cy="3712763"/>
          </a:xfrm>
          <a:prstGeom prst="line">
            <a:avLst/>
          </a:prstGeom>
          <a:ln>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DDD8186-4BFA-4E2B-A0F7-AA3720CE4520}"/>
              </a:ext>
            </a:extLst>
          </p:cNvPr>
          <p:cNvGrpSpPr/>
          <p:nvPr/>
        </p:nvGrpSpPr>
        <p:grpSpPr>
          <a:xfrm>
            <a:off x="1136485" y="1682127"/>
            <a:ext cx="1870953" cy="3199508"/>
            <a:chOff x="1085685" y="1631328"/>
            <a:chExt cx="1870953" cy="3199507"/>
          </a:xfrm>
        </p:grpSpPr>
        <p:sp>
          <p:nvSpPr>
            <p:cNvPr id="15" name="TextBox 14">
              <a:extLst>
                <a:ext uri="{FF2B5EF4-FFF2-40B4-BE49-F238E27FC236}">
                  <a16:creationId xmlns:a16="http://schemas.microsoft.com/office/drawing/2014/main" id="{9D539B95-544D-490F-8D04-A53B14940990}"/>
                </a:ext>
              </a:extLst>
            </p:cNvPr>
            <p:cNvSpPr txBox="1"/>
            <p:nvPr/>
          </p:nvSpPr>
          <p:spPr>
            <a:xfrm>
              <a:off x="1085685" y="1631328"/>
              <a:ext cx="1870953" cy="307777"/>
            </a:xfrm>
            <a:prstGeom prst="rect">
              <a:avLst/>
            </a:prstGeom>
            <a:noFill/>
          </p:spPr>
          <p:txBody>
            <a:bodyPr wrap="square" lIns="0" tIns="0" rIns="0" bIns="0" rtlCol="0">
              <a:spAutoFit/>
            </a:bodyPr>
            <a:lstStyle/>
            <a:p>
              <a:pPr algn="l"/>
              <a:r>
                <a:rPr lang="en-US" sz="2000">
                  <a:solidFill>
                    <a:srgbClr val="C00000"/>
                  </a:solidFill>
                  <a:latin typeface="+mj-lt"/>
                </a:rPr>
                <a:t>Bad: </a:t>
              </a:r>
              <a:r>
                <a:rPr lang="en-US" sz="2000"/>
                <a:t>Password</a:t>
              </a:r>
            </a:p>
          </p:txBody>
        </p:sp>
        <p:sp>
          <p:nvSpPr>
            <p:cNvPr id="85" name="TextBox 84">
              <a:extLst>
                <a:ext uri="{FF2B5EF4-FFF2-40B4-BE49-F238E27FC236}">
                  <a16:creationId xmlns:a16="http://schemas.microsoft.com/office/drawing/2014/main" id="{53526578-B9AC-4D15-BFE2-FF22B671977D}"/>
                </a:ext>
              </a:extLst>
            </p:cNvPr>
            <p:cNvSpPr txBox="1"/>
            <p:nvPr/>
          </p:nvSpPr>
          <p:spPr>
            <a:xfrm>
              <a:off x="1313216" y="2737955"/>
              <a:ext cx="1415892" cy="2092880"/>
            </a:xfrm>
            <a:prstGeom prst="rect">
              <a:avLst/>
            </a:prstGeom>
            <a:noFill/>
          </p:spPr>
          <p:txBody>
            <a:bodyPr wrap="square">
              <a:spAutoFit/>
            </a:bodyPr>
            <a:lstStyle/>
            <a:p>
              <a:pPr>
                <a:spcBef>
                  <a:spcPts val="1800"/>
                </a:spcBef>
              </a:pPr>
              <a:r>
                <a:rPr lang="en-US" sz="1400"/>
                <a:t>123456 </a:t>
              </a:r>
            </a:p>
            <a:p>
              <a:pPr>
                <a:spcBef>
                  <a:spcPts val="1800"/>
                </a:spcBef>
              </a:pPr>
              <a:r>
                <a:rPr lang="en-US" sz="1400"/>
                <a:t>qwerty </a:t>
              </a:r>
            </a:p>
            <a:p>
              <a:pPr>
                <a:spcBef>
                  <a:spcPts val="1800"/>
                </a:spcBef>
              </a:pPr>
              <a:r>
                <a:rPr lang="en-US" sz="1400"/>
                <a:t>password </a:t>
              </a:r>
            </a:p>
            <a:p>
              <a:pPr>
                <a:spcBef>
                  <a:spcPts val="1800"/>
                </a:spcBef>
              </a:pPr>
              <a:r>
                <a:rPr lang="en-US" sz="1400" err="1"/>
                <a:t>iloveyou</a:t>
              </a:r>
              <a:r>
                <a:rPr lang="en-US" sz="1400"/>
                <a:t> </a:t>
              </a:r>
            </a:p>
            <a:p>
              <a:pPr>
                <a:spcBef>
                  <a:spcPts val="1800"/>
                </a:spcBef>
              </a:pPr>
              <a:r>
                <a:rPr lang="en-US" sz="1400"/>
                <a:t>Password1</a:t>
              </a:r>
              <a:endParaRPr lang="en-US" sz="1077"/>
            </a:p>
          </p:txBody>
        </p:sp>
      </p:grpSp>
      <p:sp>
        <p:nvSpPr>
          <p:cNvPr id="66" name="Title 1">
            <a:extLst>
              <a:ext uri="{FF2B5EF4-FFF2-40B4-BE49-F238E27FC236}">
                <a16:creationId xmlns:a16="http://schemas.microsoft.com/office/drawing/2014/main" id="{54092FBC-5A01-C443-968F-57068A377A36}"/>
              </a:ext>
            </a:extLst>
          </p:cNvPr>
          <p:cNvSpPr txBox="1">
            <a:spLocks/>
          </p:cNvSpPr>
          <p:nvPr/>
        </p:nvSpPr>
        <p:spPr>
          <a:xfrm>
            <a:off x="588263" y="417787"/>
            <a:ext cx="11350453" cy="553999"/>
          </a:xfrm>
          <a:prstGeom prst="rect">
            <a:avLst/>
          </a:prstGeom>
        </p:spPr>
        <p:txBody>
          <a:bodyPr anchor="t"/>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defRPr/>
            </a:pPr>
            <a:r>
              <a:rPr lang="en-US" sz="3500" dirty="0">
                <a:cs typeface="Segoe UI"/>
              </a:rPr>
              <a:t>Deploy the most secure, usable &amp; cost-effective methods</a:t>
            </a:r>
          </a:p>
        </p:txBody>
      </p:sp>
    </p:spTree>
    <p:extLst>
      <p:ext uri="{BB962C8B-B14F-4D97-AF65-F5344CB8AC3E}">
        <p14:creationId xmlns:p14="http://schemas.microsoft.com/office/powerpoint/2010/main" val="67012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638A8-E6FC-5CF5-A7EC-1505AE170207}"/>
              </a:ext>
            </a:extLst>
          </p:cNvPr>
          <p:cNvSpPr>
            <a:spLocks noGrp="1"/>
          </p:cNvSpPr>
          <p:nvPr>
            <p:ph type="title"/>
          </p:nvPr>
        </p:nvSpPr>
        <p:spPr/>
        <p:txBody>
          <a:bodyPr/>
          <a:lstStyle/>
          <a:p>
            <a:r>
              <a:rPr lang="en-US" dirty="0"/>
              <a:t>Authentication methods policy</a:t>
            </a:r>
          </a:p>
        </p:txBody>
      </p:sp>
      <p:pic>
        <p:nvPicPr>
          <p:cNvPr id="5" name="Picture 4">
            <a:extLst>
              <a:ext uri="{FF2B5EF4-FFF2-40B4-BE49-F238E27FC236}">
                <a16:creationId xmlns:a16="http://schemas.microsoft.com/office/drawing/2014/main" id="{65850468-3952-41BE-50D2-8D8346F99E4C}"/>
              </a:ext>
            </a:extLst>
          </p:cNvPr>
          <p:cNvPicPr>
            <a:picLocks noChangeAspect="1"/>
          </p:cNvPicPr>
          <p:nvPr/>
        </p:nvPicPr>
        <p:blipFill>
          <a:blip r:embed="rId3"/>
          <a:stretch>
            <a:fillRect/>
          </a:stretch>
        </p:blipFill>
        <p:spPr>
          <a:xfrm>
            <a:off x="1975320" y="1127591"/>
            <a:ext cx="8241360" cy="5382763"/>
          </a:xfrm>
          <a:prstGeom prst="rect">
            <a:avLst/>
          </a:prstGeom>
        </p:spPr>
      </p:pic>
    </p:spTree>
    <p:extLst>
      <p:ext uri="{BB962C8B-B14F-4D97-AF65-F5344CB8AC3E}">
        <p14:creationId xmlns:p14="http://schemas.microsoft.com/office/powerpoint/2010/main" val="234210628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Tree>
    <p:extLst>
      <p:ext uri="{BB962C8B-B14F-4D97-AF65-F5344CB8AC3E}">
        <p14:creationId xmlns:p14="http://schemas.microsoft.com/office/powerpoint/2010/main" val="2248840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16" y="2537210"/>
            <a:ext cx="3948684" cy="997196"/>
          </a:xfrm>
        </p:spPr>
        <p:txBody>
          <a:bodyPr/>
          <a:lstStyle/>
          <a:p>
            <a:r>
              <a:rPr lang="en-US" dirty="0"/>
              <a:t>Enterprise Applications &amp; SSO</a:t>
            </a:r>
          </a:p>
        </p:txBody>
      </p:sp>
    </p:spTree>
    <p:extLst>
      <p:ext uri="{BB962C8B-B14F-4D97-AF65-F5344CB8AC3E}">
        <p14:creationId xmlns:p14="http://schemas.microsoft.com/office/powerpoint/2010/main" val="3653398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Freeform: Shape 250">
            <a:extLst>
              <a:ext uri="{FF2B5EF4-FFF2-40B4-BE49-F238E27FC236}">
                <a16:creationId xmlns:a16="http://schemas.microsoft.com/office/drawing/2014/main" id="{C3C6BB36-0094-4A29-BFC9-F1FEE840CF0D}"/>
              </a:ext>
            </a:extLst>
          </p:cNvPr>
          <p:cNvSpPr/>
          <p:nvPr/>
        </p:nvSpPr>
        <p:spPr bwMode="auto">
          <a:xfrm>
            <a:off x="0" y="0"/>
            <a:ext cx="12192000" cy="6858000"/>
          </a:xfrm>
          <a:custGeom>
            <a:avLst/>
            <a:gdLst>
              <a:gd name="connsiteX0" fmla="*/ 6218238 w 12192000"/>
              <a:gd name="connsiteY0" fmla="*/ 296863 h 6858000"/>
              <a:gd name="connsiteX1" fmla="*/ 1189038 w 12192000"/>
              <a:gd name="connsiteY1" fmla="*/ 3405982 h 6858000"/>
              <a:gd name="connsiteX2" fmla="*/ 6218238 w 12192000"/>
              <a:gd name="connsiteY2" fmla="*/ 6515101 h 6858000"/>
              <a:gd name="connsiteX3" fmla="*/ 11247438 w 12192000"/>
              <a:gd name="connsiteY3" fmla="*/ 3405982 h 6858000"/>
              <a:gd name="connsiteX4" fmla="*/ 6218238 w 12192000"/>
              <a:gd name="connsiteY4" fmla="*/ 296863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6218238" y="296863"/>
                </a:moveTo>
                <a:cubicBezTo>
                  <a:pt x="3440688" y="296863"/>
                  <a:pt x="1189038" y="1688863"/>
                  <a:pt x="1189038" y="3405982"/>
                </a:cubicBezTo>
                <a:cubicBezTo>
                  <a:pt x="1189038" y="5123101"/>
                  <a:pt x="3440688" y="6515101"/>
                  <a:pt x="6218238" y="6515101"/>
                </a:cubicBezTo>
                <a:cubicBezTo>
                  <a:pt x="8995788" y="6515101"/>
                  <a:pt x="11247438" y="5123101"/>
                  <a:pt x="11247438" y="3405982"/>
                </a:cubicBezTo>
                <a:cubicBezTo>
                  <a:pt x="11247438" y="1688863"/>
                  <a:pt x="8995788" y="296863"/>
                  <a:pt x="6218238" y="296863"/>
                </a:cubicBezTo>
                <a:close/>
                <a:moveTo>
                  <a:pt x="0" y="0"/>
                </a:moveTo>
                <a:lnTo>
                  <a:pt x="12192000" y="0"/>
                </a:lnTo>
                <a:lnTo>
                  <a:pt x="12192000" y="6858000"/>
                </a:lnTo>
                <a:lnTo>
                  <a:pt x="0" y="685800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217" name="Group 216">
            <a:extLst>
              <a:ext uri="{FF2B5EF4-FFF2-40B4-BE49-F238E27FC236}">
                <a16:creationId xmlns:a16="http://schemas.microsoft.com/office/drawing/2014/main" id="{F733C07C-F133-4AD4-9AAA-423791952BDC}"/>
              </a:ext>
            </a:extLst>
          </p:cNvPr>
          <p:cNvGrpSpPr/>
          <p:nvPr/>
        </p:nvGrpSpPr>
        <p:grpSpPr>
          <a:xfrm>
            <a:off x="1585623" y="681968"/>
            <a:ext cx="8746262" cy="5268794"/>
            <a:chOff x="1616019" y="695146"/>
            <a:chExt cx="8923041" cy="5374444"/>
          </a:xfrm>
        </p:grpSpPr>
        <p:cxnSp>
          <p:nvCxnSpPr>
            <p:cNvPr id="492" name="Straight Connector 258">
              <a:extLst>
                <a:ext uri="{FF2B5EF4-FFF2-40B4-BE49-F238E27FC236}">
                  <a16:creationId xmlns:a16="http://schemas.microsoft.com/office/drawing/2014/main" id="{F392126F-081B-4860-BE7A-223F69ADBE42}"/>
                </a:ext>
              </a:extLst>
            </p:cNvPr>
            <p:cNvCxnSpPr>
              <a:cxnSpLocks/>
              <a:stCxn id="322" idx="0"/>
            </p:cNvCxnSpPr>
            <p:nvPr/>
          </p:nvCxnSpPr>
          <p:spPr>
            <a:xfrm>
              <a:off x="3706988" y="1192360"/>
              <a:ext cx="2511250" cy="2343003"/>
            </a:xfrm>
            <a:prstGeom prst="straightConnector1">
              <a:avLst/>
            </a:prstGeom>
            <a:noFill/>
            <a:ln w="12701" cap="flat">
              <a:solidFill>
                <a:schemeClr val="bg1">
                  <a:lumMod val="75000"/>
                </a:schemeClr>
              </a:solidFill>
              <a:prstDash val="solid"/>
            </a:ln>
          </p:spPr>
        </p:cxnSp>
        <p:cxnSp>
          <p:nvCxnSpPr>
            <p:cNvPr id="493" name="Straight Connector 258">
              <a:extLst>
                <a:ext uri="{FF2B5EF4-FFF2-40B4-BE49-F238E27FC236}">
                  <a16:creationId xmlns:a16="http://schemas.microsoft.com/office/drawing/2014/main" id="{52FBFCC3-1A19-4699-BD8A-48E656103D95}"/>
                </a:ext>
              </a:extLst>
            </p:cNvPr>
            <p:cNvCxnSpPr>
              <a:cxnSpLocks/>
            </p:cNvCxnSpPr>
            <p:nvPr/>
          </p:nvCxnSpPr>
          <p:spPr>
            <a:xfrm>
              <a:off x="4618299" y="1267258"/>
              <a:ext cx="1599939" cy="2268105"/>
            </a:xfrm>
            <a:prstGeom prst="straightConnector1">
              <a:avLst/>
            </a:prstGeom>
            <a:noFill/>
            <a:ln w="12701" cap="flat">
              <a:solidFill>
                <a:schemeClr val="bg1">
                  <a:lumMod val="75000"/>
                </a:schemeClr>
              </a:solidFill>
              <a:prstDash val="solid"/>
            </a:ln>
          </p:spPr>
        </p:cxnSp>
        <p:cxnSp>
          <p:nvCxnSpPr>
            <p:cNvPr id="494" name="Straight Connector 258">
              <a:extLst>
                <a:ext uri="{FF2B5EF4-FFF2-40B4-BE49-F238E27FC236}">
                  <a16:creationId xmlns:a16="http://schemas.microsoft.com/office/drawing/2014/main" id="{9D588F2B-E704-4F5E-82B4-028B0EC336AF}"/>
                </a:ext>
              </a:extLst>
            </p:cNvPr>
            <p:cNvCxnSpPr>
              <a:cxnSpLocks/>
              <a:stCxn id="129" idx="0"/>
            </p:cNvCxnSpPr>
            <p:nvPr/>
          </p:nvCxnSpPr>
          <p:spPr>
            <a:xfrm>
              <a:off x="5355675" y="695146"/>
              <a:ext cx="862563" cy="2819496"/>
            </a:xfrm>
            <a:prstGeom prst="straightConnector1">
              <a:avLst/>
            </a:prstGeom>
            <a:noFill/>
            <a:ln w="12701" cap="flat">
              <a:solidFill>
                <a:schemeClr val="bg1">
                  <a:lumMod val="75000"/>
                </a:schemeClr>
              </a:solidFill>
              <a:prstDash val="solid"/>
            </a:ln>
          </p:spPr>
        </p:cxnSp>
        <p:cxnSp>
          <p:nvCxnSpPr>
            <p:cNvPr id="495" name="Straight Connector 258">
              <a:extLst>
                <a:ext uri="{FF2B5EF4-FFF2-40B4-BE49-F238E27FC236}">
                  <a16:creationId xmlns:a16="http://schemas.microsoft.com/office/drawing/2014/main" id="{2F12E8BF-1598-41BC-A9B3-2BCBB62CDB35}"/>
                </a:ext>
              </a:extLst>
            </p:cNvPr>
            <p:cNvCxnSpPr>
              <a:cxnSpLocks/>
              <a:stCxn id="148" idx="0"/>
            </p:cNvCxnSpPr>
            <p:nvPr/>
          </p:nvCxnSpPr>
          <p:spPr>
            <a:xfrm flipH="1">
              <a:off x="6218238" y="1011739"/>
              <a:ext cx="39998" cy="2523624"/>
            </a:xfrm>
            <a:prstGeom prst="straightConnector1">
              <a:avLst/>
            </a:prstGeom>
            <a:noFill/>
            <a:ln w="12701" cap="flat">
              <a:solidFill>
                <a:schemeClr val="bg1">
                  <a:lumMod val="75000"/>
                </a:schemeClr>
              </a:solidFill>
              <a:prstDash val="solid"/>
            </a:ln>
          </p:spPr>
        </p:cxnSp>
        <p:cxnSp>
          <p:nvCxnSpPr>
            <p:cNvPr id="496" name="Straight Connector 258">
              <a:extLst>
                <a:ext uri="{FF2B5EF4-FFF2-40B4-BE49-F238E27FC236}">
                  <a16:creationId xmlns:a16="http://schemas.microsoft.com/office/drawing/2014/main" id="{61416D3D-E1CF-44CC-94F5-81D174536546}"/>
                </a:ext>
              </a:extLst>
            </p:cNvPr>
            <p:cNvCxnSpPr>
              <a:cxnSpLocks/>
              <a:stCxn id="306" idx="6"/>
            </p:cNvCxnSpPr>
            <p:nvPr/>
          </p:nvCxnSpPr>
          <p:spPr>
            <a:xfrm flipH="1">
              <a:off x="6218238" y="799863"/>
              <a:ext cx="941178" cy="2735500"/>
            </a:xfrm>
            <a:prstGeom prst="straightConnector1">
              <a:avLst/>
            </a:prstGeom>
            <a:noFill/>
            <a:ln w="12701" cap="flat">
              <a:solidFill>
                <a:schemeClr val="bg1">
                  <a:lumMod val="75000"/>
                </a:schemeClr>
              </a:solidFill>
              <a:prstDash val="solid"/>
            </a:ln>
          </p:spPr>
        </p:cxnSp>
        <p:cxnSp>
          <p:nvCxnSpPr>
            <p:cNvPr id="497" name="Straight Connector 258">
              <a:extLst>
                <a:ext uri="{FF2B5EF4-FFF2-40B4-BE49-F238E27FC236}">
                  <a16:creationId xmlns:a16="http://schemas.microsoft.com/office/drawing/2014/main" id="{2C476197-7D9E-4968-ACCA-E91A6ACB71DC}"/>
                </a:ext>
              </a:extLst>
            </p:cNvPr>
            <p:cNvCxnSpPr>
              <a:cxnSpLocks/>
              <a:stCxn id="469" idx="23"/>
            </p:cNvCxnSpPr>
            <p:nvPr/>
          </p:nvCxnSpPr>
          <p:spPr>
            <a:xfrm flipH="1">
              <a:off x="6218238" y="1389302"/>
              <a:ext cx="1627160" cy="2125340"/>
            </a:xfrm>
            <a:prstGeom prst="straightConnector1">
              <a:avLst/>
            </a:prstGeom>
            <a:noFill/>
            <a:ln w="12701" cap="flat">
              <a:solidFill>
                <a:schemeClr val="bg1">
                  <a:lumMod val="75000"/>
                </a:schemeClr>
              </a:solidFill>
              <a:prstDash val="solid"/>
            </a:ln>
          </p:spPr>
        </p:cxnSp>
        <p:cxnSp>
          <p:nvCxnSpPr>
            <p:cNvPr id="498" name="Straight Connector 258">
              <a:extLst>
                <a:ext uri="{FF2B5EF4-FFF2-40B4-BE49-F238E27FC236}">
                  <a16:creationId xmlns:a16="http://schemas.microsoft.com/office/drawing/2014/main" id="{1C82B452-87D2-4288-8A89-BAEC8A2A1218}"/>
                </a:ext>
              </a:extLst>
            </p:cNvPr>
            <p:cNvCxnSpPr>
              <a:cxnSpLocks/>
              <a:stCxn id="136" idx="2"/>
            </p:cNvCxnSpPr>
            <p:nvPr/>
          </p:nvCxnSpPr>
          <p:spPr>
            <a:xfrm flipH="1">
              <a:off x="6218238" y="1349853"/>
              <a:ext cx="2643461" cy="2185510"/>
            </a:xfrm>
            <a:prstGeom prst="straightConnector1">
              <a:avLst/>
            </a:prstGeom>
            <a:noFill/>
            <a:ln w="12701" cap="flat">
              <a:solidFill>
                <a:schemeClr val="bg1">
                  <a:lumMod val="75000"/>
                </a:schemeClr>
              </a:solidFill>
              <a:prstDash val="solid"/>
            </a:ln>
          </p:spPr>
        </p:cxnSp>
        <p:cxnSp>
          <p:nvCxnSpPr>
            <p:cNvPr id="499" name="Straight Connector 258">
              <a:extLst>
                <a:ext uri="{FF2B5EF4-FFF2-40B4-BE49-F238E27FC236}">
                  <a16:creationId xmlns:a16="http://schemas.microsoft.com/office/drawing/2014/main" id="{37C36638-FB85-4C4B-BE48-22DCF7DF4F60}"/>
                </a:ext>
              </a:extLst>
            </p:cNvPr>
            <p:cNvCxnSpPr>
              <a:cxnSpLocks/>
              <a:stCxn id="192" idx="3"/>
            </p:cNvCxnSpPr>
            <p:nvPr/>
          </p:nvCxnSpPr>
          <p:spPr>
            <a:xfrm flipH="1">
              <a:off x="6218238" y="2073804"/>
              <a:ext cx="2544584" cy="1461559"/>
            </a:xfrm>
            <a:prstGeom prst="straightConnector1">
              <a:avLst/>
            </a:prstGeom>
            <a:noFill/>
            <a:ln w="12701" cap="flat">
              <a:solidFill>
                <a:schemeClr val="bg1">
                  <a:lumMod val="75000"/>
                </a:schemeClr>
              </a:solidFill>
              <a:prstDash val="solid"/>
            </a:ln>
          </p:spPr>
        </p:cxnSp>
        <p:cxnSp>
          <p:nvCxnSpPr>
            <p:cNvPr id="500" name="Straight Connector 258">
              <a:extLst>
                <a:ext uri="{FF2B5EF4-FFF2-40B4-BE49-F238E27FC236}">
                  <a16:creationId xmlns:a16="http://schemas.microsoft.com/office/drawing/2014/main" id="{B3153885-C316-458F-A12F-390B03CD1029}"/>
                </a:ext>
              </a:extLst>
            </p:cNvPr>
            <p:cNvCxnSpPr>
              <a:cxnSpLocks/>
            </p:cNvCxnSpPr>
            <p:nvPr/>
          </p:nvCxnSpPr>
          <p:spPr>
            <a:xfrm flipH="1">
              <a:off x="6218238" y="2044515"/>
              <a:ext cx="3654002" cy="1490848"/>
            </a:xfrm>
            <a:prstGeom prst="straightConnector1">
              <a:avLst/>
            </a:prstGeom>
            <a:noFill/>
            <a:ln w="12701" cap="flat">
              <a:solidFill>
                <a:schemeClr val="bg1">
                  <a:lumMod val="75000"/>
                </a:schemeClr>
              </a:solidFill>
              <a:prstDash val="solid"/>
            </a:ln>
          </p:spPr>
        </p:cxnSp>
        <p:cxnSp>
          <p:nvCxnSpPr>
            <p:cNvPr id="501" name="Straight Connector 258">
              <a:extLst>
                <a:ext uri="{FF2B5EF4-FFF2-40B4-BE49-F238E27FC236}">
                  <a16:creationId xmlns:a16="http://schemas.microsoft.com/office/drawing/2014/main" id="{9C18B2E8-DD7C-44C9-AB22-EF8DF96E8426}"/>
                </a:ext>
              </a:extLst>
            </p:cNvPr>
            <p:cNvCxnSpPr>
              <a:cxnSpLocks/>
            </p:cNvCxnSpPr>
            <p:nvPr/>
          </p:nvCxnSpPr>
          <p:spPr>
            <a:xfrm flipH="1">
              <a:off x="6258236" y="2762703"/>
              <a:ext cx="3177118" cy="772660"/>
            </a:xfrm>
            <a:prstGeom prst="straightConnector1">
              <a:avLst/>
            </a:prstGeom>
            <a:noFill/>
            <a:ln w="12701" cap="flat">
              <a:solidFill>
                <a:schemeClr val="bg1">
                  <a:lumMod val="75000"/>
                </a:schemeClr>
              </a:solidFill>
              <a:prstDash val="solid"/>
            </a:ln>
          </p:spPr>
        </p:cxnSp>
        <p:cxnSp>
          <p:nvCxnSpPr>
            <p:cNvPr id="502" name="Straight Connector 258">
              <a:extLst>
                <a:ext uri="{FF2B5EF4-FFF2-40B4-BE49-F238E27FC236}">
                  <a16:creationId xmlns:a16="http://schemas.microsoft.com/office/drawing/2014/main" id="{FDD9D21F-04C6-43A6-8AB9-228051F6C342}"/>
                </a:ext>
              </a:extLst>
            </p:cNvPr>
            <p:cNvCxnSpPr>
              <a:cxnSpLocks/>
              <a:stCxn id="475" idx="11"/>
            </p:cNvCxnSpPr>
            <p:nvPr/>
          </p:nvCxnSpPr>
          <p:spPr>
            <a:xfrm flipH="1">
              <a:off x="6218238" y="3077534"/>
              <a:ext cx="4182964" cy="457829"/>
            </a:xfrm>
            <a:prstGeom prst="straightConnector1">
              <a:avLst/>
            </a:prstGeom>
            <a:noFill/>
            <a:ln w="12701" cap="flat">
              <a:solidFill>
                <a:schemeClr val="bg1">
                  <a:lumMod val="75000"/>
                </a:schemeClr>
              </a:solidFill>
              <a:prstDash val="solid"/>
            </a:ln>
          </p:spPr>
        </p:cxnSp>
        <p:cxnSp>
          <p:nvCxnSpPr>
            <p:cNvPr id="503" name="Straight Connector 258">
              <a:extLst>
                <a:ext uri="{FF2B5EF4-FFF2-40B4-BE49-F238E27FC236}">
                  <a16:creationId xmlns:a16="http://schemas.microsoft.com/office/drawing/2014/main" id="{A95B4DCD-F82A-4AB4-BF13-D3A1475C9398}"/>
                </a:ext>
              </a:extLst>
            </p:cNvPr>
            <p:cNvCxnSpPr>
              <a:cxnSpLocks/>
            </p:cNvCxnSpPr>
            <p:nvPr/>
          </p:nvCxnSpPr>
          <p:spPr>
            <a:xfrm flipH="1">
              <a:off x="6218238" y="3535363"/>
              <a:ext cx="3403344" cy="0"/>
            </a:xfrm>
            <a:prstGeom prst="straightConnector1">
              <a:avLst/>
            </a:prstGeom>
            <a:noFill/>
            <a:ln w="12701" cap="flat">
              <a:solidFill>
                <a:schemeClr val="bg1">
                  <a:lumMod val="75000"/>
                </a:schemeClr>
              </a:solidFill>
              <a:prstDash val="solid"/>
            </a:ln>
          </p:spPr>
        </p:cxnSp>
        <p:cxnSp>
          <p:nvCxnSpPr>
            <p:cNvPr id="504" name="Straight Connector 258">
              <a:extLst>
                <a:ext uri="{FF2B5EF4-FFF2-40B4-BE49-F238E27FC236}">
                  <a16:creationId xmlns:a16="http://schemas.microsoft.com/office/drawing/2014/main" id="{E6E8B286-C93F-4306-8499-76AE35D22352}"/>
                </a:ext>
              </a:extLst>
            </p:cNvPr>
            <p:cNvCxnSpPr>
              <a:cxnSpLocks/>
            </p:cNvCxnSpPr>
            <p:nvPr/>
          </p:nvCxnSpPr>
          <p:spPr>
            <a:xfrm flipH="1" flipV="1">
              <a:off x="6258236" y="3535364"/>
              <a:ext cx="4280824" cy="633363"/>
            </a:xfrm>
            <a:prstGeom prst="straightConnector1">
              <a:avLst/>
            </a:prstGeom>
            <a:noFill/>
            <a:ln w="12701" cap="flat">
              <a:solidFill>
                <a:schemeClr val="bg1">
                  <a:lumMod val="75000"/>
                </a:schemeClr>
              </a:solidFill>
              <a:prstDash val="solid"/>
            </a:ln>
          </p:spPr>
        </p:cxnSp>
        <p:cxnSp>
          <p:nvCxnSpPr>
            <p:cNvPr id="505" name="Straight Connector 258">
              <a:extLst>
                <a:ext uri="{FF2B5EF4-FFF2-40B4-BE49-F238E27FC236}">
                  <a16:creationId xmlns:a16="http://schemas.microsoft.com/office/drawing/2014/main" id="{F4887181-5568-465E-ACA8-34B60D912AF4}"/>
                </a:ext>
              </a:extLst>
            </p:cNvPr>
            <p:cNvCxnSpPr>
              <a:cxnSpLocks/>
            </p:cNvCxnSpPr>
            <p:nvPr/>
          </p:nvCxnSpPr>
          <p:spPr>
            <a:xfrm flipH="1" flipV="1">
              <a:off x="6258236" y="3514643"/>
              <a:ext cx="3112689" cy="883533"/>
            </a:xfrm>
            <a:prstGeom prst="straightConnector1">
              <a:avLst/>
            </a:prstGeom>
            <a:noFill/>
            <a:ln w="12701" cap="flat">
              <a:solidFill>
                <a:schemeClr val="bg1">
                  <a:lumMod val="75000"/>
                </a:schemeClr>
              </a:solidFill>
              <a:prstDash val="solid"/>
            </a:ln>
          </p:spPr>
        </p:cxnSp>
        <p:cxnSp>
          <p:nvCxnSpPr>
            <p:cNvPr id="506" name="Straight Connector 258">
              <a:extLst>
                <a:ext uri="{FF2B5EF4-FFF2-40B4-BE49-F238E27FC236}">
                  <a16:creationId xmlns:a16="http://schemas.microsoft.com/office/drawing/2014/main" id="{A581A19E-2304-42F8-85DE-F2A668F9DBD8}"/>
                </a:ext>
              </a:extLst>
            </p:cNvPr>
            <p:cNvCxnSpPr>
              <a:cxnSpLocks/>
              <a:stCxn id="478" idx="8"/>
            </p:cNvCxnSpPr>
            <p:nvPr/>
          </p:nvCxnSpPr>
          <p:spPr>
            <a:xfrm flipH="1" flipV="1">
              <a:off x="6258237" y="3514643"/>
              <a:ext cx="3607408" cy="1617626"/>
            </a:xfrm>
            <a:prstGeom prst="straightConnector1">
              <a:avLst/>
            </a:prstGeom>
            <a:noFill/>
            <a:ln w="12701" cap="flat">
              <a:solidFill>
                <a:schemeClr val="bg1">
                  <a:lumMod val="75000"/>
                </a:schemeClr>
              </a:solidFill>
              <a:prstDash val="solid"/>
            </a:ln>
          </p:spPr>
        </p:cxnSp>
        <p:cxnSp>
          <p:nvCxnSpPr>
            <p:cNvPr id="507" name="Straight Connector 258">
              <a:extLst>
                <a:ext uri="{FF2B5EF4-FFF2-40B4-BE49-F238E27FC236}">
                  <a16:creationId xmlns:a16="http://schemas.microsoft.com/office/drawing/2014/main" id="{FF6A5167-C927-4060-9CF1-F3826BED6AFA}"/>
                </a:ext>
              </a:extLst>
            </p:cNvPr>
            <p:cNvCxnSpPr>
              <a:cxnSpLocks/>
              <a:stCxn id="484" idx="16"/>
            </p:cNvCxnSpPr>
            <p:nvPr/>
          </p:nvCxnSpPr>
          <p:spPr>
            <a:xfrm flipH="1" flipV="1">
              <a:off x="6197498" y="3514643"/>
              <a:ext cx="2591866" cy="1634952"/>
            </a:xfrm>
            <a:prstGeom prst="straightConnector1">
              <a:avLst/>
            </a:prstGeom>
            <a:noFill/>
            <a:ln w="12701" cap="flat">
              <a:solidFill>
                <a:schemeClr val="bg1">
                  <a:lumMod val="75000"/>
                </a:schemeClr>
              </a:solidFill>
              <a:prstDash val="solid"/>
            </a:ln>
          </p:spPr>
        </p:cxnSp>
        <p:cxnSp>
          <p:nvCxnSpPr>
            <p:cNvPr id="508" name="Straight Connector 258">
              <a:extLst>
                <a:ext uri="{FF2B5EF4-FFF2-40B4-BE49-F238E27FC236}">
                  <a16:creationId xmlns:a16="http://schemas.microsoft.com/office/drawing/2014/main" id="{DE4FEBFD-BB46-4C4A-92E9-7D22DB17AA12}"/>
                </a:ext>
              </a:extLst>
            </p:cNvPr>
            <p:cNvCxnSpPr>
              <a:cxnSpLocks/>
            </p:cNvCxnSpPr>
            <p:nvPr/>
          </p:nvCxnSpPr>
          <p:spPr>
            <a:xfrm flipH="1" flipV="1">
              <a:off x="6258236" y="3514643"/>
              <a:ext cx="2376159" cy="2384857"/>
            </a:xfrm>
            <a:prstGeom prst="straightConnector1">
              <a:avLst/>
            </a:prstGeom>
            <a:noFill/>
            <a:ln w="12701" cap="flat">
              <a:solidFill>
                <a:schemeClr val="bg1">
                  <a:lumMod val="75000"/>
                </a:schemeClr>
              </a:solidFill>
              <a:prstDash val="solid"/>
            </a:ln>
          </p:spPr>
        </p:cxnSp>
        <p:cxnSp>
          <p:nvCxnSpPr>
            <p:cNvPr id="510" name="Straight Connector 258">
              <a:extLst>
                <a:ext uri="{FF2B5EF4-FFF2-40B4-BE49-F238E27FC236}">
                  <a16:creationId xmlns:a16="http://schemas.microsoft.com/office/drawing/2014/main" id="{BC76D696-A1BA-4891-B37A-C097487FDDB6}"/>
                </a:ext>
              </a:extLst>
            </p:cNvPr>
            <p:cNvCxnSpPr>
              <a:cxnSpLocks/>
            </p:cNvCxnSpPr>
            <p:nvPr/>
          </p:nvCxnSpPr>
          <p:spPr>
            <a:xfrm flipH="1" flipV="1">
              <a:off x="6258236" y="3535363"/>
              <a:ext cx="1309604" cy="2205859"/>
            </a:xfrm>
            <a:prstGeom prst="straightConnector1">
              <a:avLst/>
            </a:prstGeom>
            <a:noFill/>
            <a:ln w="12701" cap="flat">
              <a:solidFill>
                <a:schemeClr val="bg1">
                  <a:lumMod val="75000"/>
                </a:schemeClr>
              </a:solidFill>
              <a:prstDash val="solid"/>
            </a:ln>
          </p:spPr>
        </p:cxnSp>
        <p:cxnSp>
          <p:nvCxnSpPr>
            <p:cNvPr id="511" name="Straight Connector 258">
              <a:extLst>
                <a:ext uri="{FF2B5EF4-FFF2-40B4-BE49-F238E27FC236}">
                  <a16:creationId xmlns:a16="http://schemas.microsoft.com/office/drawing/2014/main" id="{8EF0B507-F3C2-4960-8C98-30D0B14616A8}"/>
                </a:ext>
              </a:extLst>
            </p:cNvPr>
            <p:cNvCxnSpPr>
              <a:cxnSpLocks/>
              <a:stCxn id="488" idx="13"/>
            </p:cNvCxnSpPr>
            <p:nvPr/>
          </p:nvCxnSpPr>
          <p:spPr>
            <a:xfrm flipH="1" flipV="1">
              <a:off x="6258236" y="3535363"/>
              <a:ext cx="621868" cy="2490458"/>
            </a:xfrm>
            <a:prstGeom prst="straightConnector1">
              <a:avLst/>
            </a:prstGeom>
            <a:noFill/>
            <a:ln w="12701" cap="flat">
              <a:solidFill>
                <a:schemeClr val="bg1">
                  <a:lumMod val="75000"/>
                </a:schemeClr>
              </a:solidFill>
              <a:prstDash val="solid"/>
            </a:ln>
          </p:spPr>
        </p:cxnSp>
        <p:cxnSp>
          <p:nvCxnSpPr>
            <p:cNvPr id="512" name="Straight Connector 258">
              <a:extLst>
                <a:ext uri="{FF2B5EF4-FFF2-40B4-BE49-F238E27FC236}">
                  <a16:creationId xmlns:a16="http://schemas.microsoft.com/office/drawing/2014/main" id="{707022A7-C99D-4E83-8DC0-2DD185A6F4E5}"/>
                </a:ext>
              </a:extLst>
            </p:cNvPr>
            <p:cNvCxnSpPr>
              <a:cxnSpLocks/>
              <a:stCxn id="180" idx="2"/>
            </p:cNvCxnSpPr>
            <p:nvPr/>
          </p:nvCxnSpPr>
          <p:spPr>
            <a:xfrm flipV="1">
              <a:off x="6144542" y="3535364"/>
              <a:ext cx="113694" cy="2159488"/>
            </a:xfrm>
            <a:prstGeom prst="straightConnector1">
              <a:avLst/>
            </a:prstGeom>
            <a:noFill/>
            <a:ln w="12701" cap="flat">
              <a:solidFill>
                <a:schemeClr val="bg1">
                  <a:lumMod val="75000"/>
                </a:schemeClr>
              </a:solidFill>
              <a:prstDash val="solid"/>
            </a:ln>
          </p:spPr>
        </p:cxnSp>
        <p:cxnSp>
          <p:nvCxnSpPr>
            <p:cNvPr id="513" name="Straight Connector 258">
              <a:extLst>
                <a:ext uri="{FF2B5EF4-FFF2-40B4-BE49-F238E27FC236}">
                  <a16:creationId xmlns:a16="http://schemas.microsoft.com/office/drawing/2014/main" id="{C8883EEC-B970-4C52-A7A5-A3E99FE4FC52}"/>
                </a:ext>
              </a:extLst>
            </p:cNvPr>
            <p:cNvCxnSpPr>
              <a:cxnSpLocks/>
            </p:cNvCxnSpPr>
            <p:nvPr/>
          </p:nvCxnSpPr>
          <p:spPr>
            <a:xfrm flipV="1">
              <a:off x="5355675" y="3514643"/>
              <a:ext cx="902561" cy="2554947"/>
            </a:xfrm>
            <a:prstGeom prst="straightConnector1">
              <a:avLst/>
            </a:prstGeom>
            <a:noFill/>
            <a:ln w="12701" cap="flat">
              <a:solidFill>
                <a:schemeClr val="bg1">
                  <a:lumMod val="75000"/>
                </a:schemeClr>
              </a:solidFill>
              <a:prstDash val="solid"/>
            </a:ln>
          </p:spPr>
        </p:cxnSp>
        <p:cxnSp>
          <p:nvCxnSpPr>
            <p:cNvPr id="514" name="Straight Connector 258">
              <a:extLst>
                <a:ext uri="{FF2B5EF4-FFF2-40B4-BE49-F238E27FC236}">
                  <a16:creationId xmlns:a16="http://schemas.microsoft.com/office/drawing/2014/main" id="{384D7A7E-398F-4395-AE27-21F5A2546394}"/>
                </a:ext>
              </a:extLst>
            </p:cNvPr>
            <p:cNvCxnSpPr>
              <a:cxnSpLocks/>
            </p:cNvCxnSpPr>
            <p:nvPr/>
          </p:nvCxnSpPr>
          <p:spPr>
            <a:xfrm flipV="1">
              <a:off x="3822891" y="3535364"/>
              <a:ext cx="2435345" cy="1878901"/>
            </a:xfrm>
            <a:prstGeom prst="straightConnector1">
              <a:avLst/>
            </a:prstGeom>
            <a:noFill/>
            <a:ln w="12701" cap="flat">
              <a:solidFill>
                <a:schemeClr val="bg1">
                  <a:lumMod val="75000"/>
                </a:schemeClr>
              </a:solidFill>
              <a:prstDash val="solid"/>
            </a:ln>
          </p:spPr>
        </p:cxnSp>
        <p:cxnSp>
          <p:nvCxnSpPr>
            <p:cNvPr id="515" name="Straight Connector 258">
              <a:extLst>
                <a:ext uri="{FF2B5EF4-FFF2-40B4-BE49-F238E27FC236}">
                  <a16:creationId xmlns:a16="http://schemas.microsoft.com/office/drawing/2014/main" id="{AE3393B2-2C41-4AB0-BF61-4C50284FF3B7}"/>
                </a:ext>
              </a:extLst>
            </p:cNvPr>
            <p:cNvCxnSpPr>
              <a:cxnSpLocks/>
              <a:stCxn id="460" idx="7"/>
            </p:cNvCxnSpPr>
            <p:nvPr/>
          </p:nvCxnSpPr>
          <p:spPr>
            <a:xfrm flipV="1">
              <a:off x="2113394" y="3535363"/>
              <a:ext cx="4144842" cy="1297398"/>
            </a:xfrm>
            <a:prstGeom prst="straightConnector1">
              <a:avLst/>
            </a:prstGeom>
            <a:noFill/>
            <a:ln w="12701" cap="flat">
              <a:solidFill>
                <a:schemeClr val="bg1">
                  <a:lumMod val="75000"/>
                </a:schemeClr>
              </a:solidFill>
              <a:prstDash val="solid"/>
            </a:ln>
          </p:spPr>
        </p:cxnSp>
        <p:cxnSp>
          <p:nvCxnSpPr>
            <p:cNvPr id="516" name="Straight Connector 258">
              <a:extLst>
                <a:ext uri="{FF2B5EF4-FFF2-40B4-BE49-F238E27FC236}">
                  <a16:creationId xmlns:a16="http://schemas.microsoft.com/office/drawing/2014/main" id="{EC760582-AA8A-417D-AB19-A3CDF5D6DC58}"/>
                </a:ext>
              </a:extLst>
            </p:cNvPr>
            <p:cNvCxnSpPr>
              <a:cxnSpLocks/>
              <a:stCxn id="169" idx="2"/>
            </p:cNvCxnSpPr>
            <p:nvPr/>
          </p:nvCxnSpPr>
          <p:spPr>
            <a:xfrm flipV="1">
              <a:off x="2934466" y="3514649"/>
              <a:ext cx="3311631" cy="769724"/>
            </a:xfrm>
            <a:prstGeom prst="straightConnector1">
              <a:avLst/>
            </a:prstGeom>
            <a:noFill/>
            <a:ln w="12701" cap="flat">
              <a:solidFill>
                <a:schemeClr val="bg1">
                  <a:lumMod val="75000"/>
                </a:schemeClr>
              </a:solidFill>
              <a:prstDash val="solid"/>
            </a:ln>
          </p:spPr>
        </p:cxnSp>
        <p:cxnSp>
          <p:nvCxnSpPr>
            <p:cNvPr id="517" name="Straight Connector 258">
              <a:extLst>
                <a:ext uri="{FF2B5EF4-FFF2-40B4-BE49-F238E27FC236}">
                  <a16:creationId xmlns:a16="http://schemas.microsoft.com/office/drawing/2014/main" id="{93951D63-C1A7-4C47-8BCD-0898B128A0A4}"/>
                </a:ext>
              </a:extLst>
            </p:cNvPr>
            <p:cNvCxnSpPr>
              <a:cxnSpLocks/>
            </p:cNvCxnSpPr>
            <p:nvPr/>
          </p:nvCxnSpPr>
          <p:spPr>
            <a:xfrm flipV="1">
              <a:off x="1635014" y="3535363"/>
              <a:ext cx="4643962" cy="434563"/>
            </a:xfrm>
            <a:prstGeom prst="straightConnector1">
              <a:avLst/>
            </a:prstGeom>
            <a:noFill/>
            <a:ln w="12701" cap="flat">
              <a:solidFill>
                <a:schemeClr val="bg1">
                  <a:lumMod val="75000"/>
                </a:schemeClr>
              </a:solidFill>
              <a:prstDash val="solid"/>
            </a:ln>
          </p:spPr>
        </p:cxnSp>
        <p:cxnSp>
          <p:nvCxnSpPr>
            <p:cNvPr id="518" name="Straight Connector 258">
              <a:extLst>
                <a:ext uri="{FF2B5EF4-FFF2-40B4-BE49-F238E27FC236}">
                  <a16:creationId xmlns:a16="http://schemas.microsoft.com/office/drawing/2014/main" id="{8E6CCEDE-84E4-41A9-8B31-00798E3C2142}"/>
                </a:ext>
              </a:extLst>
            </p:cNvPr>
            <p:cNvCxnSpPr>
              <a:cxnSpLocks/>
            </p:cNvCxnSpPr>
            <p:nvPr/>
          </p:nvCxnSpPr>
          <p:spPr>
            <a:xfrm>
              <a:off x="2732978" y="3483273"/>
              <a:ext cx="3513119" cy="40020"/>
            </a:xfrm>
            <a:prstGeom prst="straightConnector1">
              <a:avLst/>
            </a:prstGeom>
            <a:noFill/>
            <a:ln w="12701" cap="flat">
              <a:solidFill>
                <a:schemeClr val="bg1">
                  <a:lumMod val="75000"/>
                </a:schemeClr>
              </a:solidFill>
              <a:prstDash val="solid"/>
            </a:ln>
          </p:spPr>
        </p:cxnSp>
        <p:cxnSp>
          <p:nvCxnSpPr>
            <p:cNvPr id="519" name="Straight Connector 258">
              <a:extLst>
                <a:ext uri="{FF2B5EF4-FFF2-40B4-BE49-F238E27FC236}">
                  <a16:creationId xmlns:a16="http://schemas.microsoft.com/office/drawing/2014/main" id="{2A60F046-F88D-4A81-BADD-499D107B815C}"/>
                </a:ext>
              </a:extLst>
            </p:cNvPr>
            <p:cNvCxnSpPr>
              <a:cxnSpLocks/>
            </p:cNvCxnSpPr>
            <p:nvPr/>
          </p:nvCxnSpPr>
          <p:spPr>
            <a:xfrm>
              <a:off x="1616019" y="2971206"/>
              <a:ext cx="4609104" cy="524700"/>
            </a:xfrm>
            <a:prstGeom prst="straightConnector1">
              <a:avLst/>
            </a:prstGeom>
            <a:noFill/>
            <a:ln w="12701" cap="flat">
              <a:solidFill>
                <a:schemeClr val="bg1">
                  <a:lumMod val="75000"/>
                </a:schemeClr>
              </a:solidFill>
              <a:prstDash val="solid"/>
            </a:ln>
          </p:spPr>
        </p:cxnSp>
        <p:cxnSp>
          <p:nvCxnSpPr>
            <p:cNvPr id="520" name="Straight Connector 258">
              <a:extLst>
                <a:ext uri="{FF2B5EF4-FFF2-40B4-BE49-F238E27FC236}">
                  <a16:creationId xmlns:a16="http://schemas.microsoft.com/office/drawing/2014/main" id="{D775259A-3F6C-435E-9305-0F1F13424739}"/>
                </a:ext>
              </a:extLst>
            </p:cNvPr>
            <p:cNvCxnSpPr>
              <a:cxnSpLocks/>
              <a:stCxn id="188" idx="1"/>
            </p:cNvCxnSpPr>
            <p:nvPr/>
          </p:nvCxnSpPr>
          <p:spPr>
            <a:xfrm>
              <a:off x="2590684" y="2692005"/>
              <a:ext cx="3634439" cy="825724"/>
            </a:xfrm>
            <a:prstGeom prst="straightConnector1">
              <a:avLst/>
            </a:prstGeom>
            <a:noFill/>
            <a:ln w="12701" cap="flat">
              <a:solidFill>
                <a:schemeClr val="bg1">
                  <a:lumMod val="75000"/>
                </a:schemeClr>
              </a:solidFill>
              <a:prstDash val="solid"/>
            </a:ln>
          </p:spPr>
        </p:cxnSp>
        <p:cxnSp>
          <p:nvCxnSpPr>
            <p:cNvPr id="521" name="Straight Connector 258">
              <a:extLst>
                <a:ext uri="{FF2B5EF4-FFF2-40B4-BE49-F238E27FC236}">
                  <a16:creationId xmlns:a16="http://schemas.microsoft.com/office/drawing/2014/main" id="{516FFF81-A4FC-4614-A820-B20202742707}"/>
                </a:ext>
              </a:extLst>
            </p:cNvPr>
            <p:cNvCxnSpPr>
              <a:cxnSpLocks/>
              <a:stCxn id="472" idx="5"/>
            </p:cNvCxnSpPr>
            <p:nvPr/>
          </p:nvCxnSpPr>
          <p:spPr>
            <a:xfrm>
              <a:off x="2429977" y="1912120"/>
              <a:ext cx="3842490" cy="1623243"/>
            </a:xfrm>
            <a:prstGeom prst="straightConnector1">
              <a:avLst/>
            </a:prstGeom>
            <a:noFill/>
            <a:ln w="12701" cap="flat">
              <a:solidFill>
                <a:schemeClr val="bg1">
                  <a:lumMod val="75000"/>
                </a:schemeClr>
              </a:solidFill>
              <a:prstDash val="solid"/>
            </a:ln>
          </p:spPr>
        </p:cxnSp>
        <p:cxnSp>
          <p:nvCxnSpPr>
            <p:cNvPr id="522" name="Straight Connector 258">
              <a:extLst>
                <a:ext uri="{FF2B5EF4-FFF2-40B4-BE49-F238E27FC236}">
                  <a16:creationId xmlns:a16="http://schemas.microsoft.com/office/drawing/2014/main" id="{6EE92C4B-FE8E-4A18-8939-3E09EC01A869}"/>
                </a:ext>
              </a:extLst>
            </p:cNvPr>
            <p:cNvCxnSpPr>
              <a:cxnSpLocks/>
              <a:stCxn id="156" idx="0"/>
            </p:cNvCxnSpPr>
            <p:nvPr/>
          </p:nvCxnSpPr>
          <p:spPr>
            <a:xfrm>
              <a:off x="3339122" y="1799212"/>
              <a:ext cx="2964287" cy="1749015"/>
            </a:xfrm>
            <a:prstGeom prst="straightConnector1">
              <a:avLst/>
            </a:prstGeom>
            <a:noFill/>
            <a:ln w="12701" cap="flat">
              <a:solidFill>
                <a:schemeClr val="bg1">
                  <a:lumMod val="75000"/>
                </a:schemeClr>
              </a:solidFill>
              <a:prstDash val="solid"/>
            </a:ln>
          </p:spPr>
        </p:cxnSp>
      </p:grpSp>
      <p:grpSp>
        <p:nvGrpSpPr>
          <p:cNvPr id="88" name="Group 87">
            <a:extLst>
              <a:ext uri="{FF2B5EF4-FFF2-40B4-BE49-F238E27FC236}">
                <a16:creationId xmlns:a16="http://schemas.microsoft.com/office/drawing/2014/main" id="{766AE9F3-3229-48DE-8030-07B575C83FCF}"/>
              </a:ext>
            </a:extLst>
          </p:cNvPr>
          <p:cNvGrpSpPr/>
          <p:nvPr/>
        </p:nvGrpSpPr>
        <p:grpSpPr>
          <a:xfrm>
            <a:off x="2679254" y="4870166"/>
            <a:ext cx="1253832" cy="1253832"/>
            <a:chOff x="2948537" y="5104016"/>
            <a:chExt cx="1600200" cy="1600200"/>
          </a:xfrm>
        </p:grpSpPr>
        <p:sp>
          <p:nvSpPr>
            <p:cNvPr id="89" name="Dotted Circle">
              <a:extLst>
                <a:ext uri="{FF2B5EF4-FFF2-40B4-BE49-F238E27FC236}">
                  <a16:creationId xmlns:a16="http://schemas.microsoft.com/office/drawing/2014/main" id="{8AF382F5-5022-4A31-9162-56ACDF56B244}"/>
                </a:ext>
              </a:extLst>
            </p:cNvPr>
            <p:cNvSpPr/>
            <p:nvPr/>
          </p:nvSpPr>
          <p:spPr>
            <a:xfrm>
              <a:off x="2948537" y="5104016"/>
              <a:ext cx="1600200" cy="16002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2F2F2"/>
            </a:solidFill>
            <a:ln w="28575" cap="rnd">
              <a:solidFill>
                <a:srgbClr val="353535"/>
              </a:solidFill>
              <a:custDash>
                <a:ds d="100000" sp="100000"/>
              </a:custDash>
            </a:ln>
          </p:spPr>
          <p:txBody>
            <a:bodyPr vert="horz" wrap="square" lIns="89642" tIns="44821" rIns="89642" bIns="44821" anchor="ctr" anchorCtr="1" compatLnSpc="1">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30" b="0" i="0" u="none" strike="noStrike" kern="0" cap="none" spc="0" normalizeH="0" baseline="0" noProof="0" dirty="0">
                <a:ln>
                  <a:noFill/>
                </a:ln>
                <a:solidFill>
                  <a:srgbClr val="FFFFFF"/>
                </a:solidFill>
                <a:effectLst/>
                <a:uLnTx/>
                <a:uFillTx/>
                <a:latin typeface="Segoe UI Semilight"/>
                <a:ea typeface="+mn-ea"/>
                <a:cs typeface="+mn-cs"/>
              </a:endParaRPr>
            </a:p>
          </p:txBody>
        </p:sp>
        <p:grpSp>
          <p:nvGrpSpPr>
            <p:cNvPr id="90" name="Group 2">
              <a:extLst>
                <a:ext uri="{FF2B5EF4-FFF2-40B4-BE49-F238E27FC236}">
                  <a16:creationId xmlns:a16="http://schemas.microsoft.com/office/drawing/2014/main" id="{E750150A-6AC5-47FA-B000-99B07F90BA66}"/>
                </a:ext>
              </a:extLst>
            </p:cNvPr>
            <p:cNvGrpSpPr/>
            <p:nvPr/>
          </p:nvGrpSpPr>
          <p:grpSpPr>
            <a:xfrm>
              <a:off x="3197318" y="5374450"/>
              <a:ext cx="1102629" cy="1059331"/>
              <a:chOff x="3197318" y="5374450"/>
              <a:chExt cx="1102629" cy="1059331"/>
            </a:xfrm>
          </p:grpSpPr>
          <p:grpSp>
            <p:nvGrpSpPr>
              <p:cNvPr id="91" name="Group 162">
                <a:extLst>
                  <a:ext uri="{FF2B5EF4-FFF2-40B4-BE49-F238E27FC236}">
                    <a16:creationId xmlns:a16="http://schemas.microsoft.com/office/drawing/2014/main" id="{359AC6C8-7261-4264-8046-C8A1728C58D3}"/>
                  </a:ext>
                </a:extLst>
              </p:cNvPr>
              <p:cNvGrpSpPr/>
              <p:nvPr/>
            </p:nvGrpSpPr>
            <p:grpSpPr>
              <a:xfrm>
                <a:off x="3197318" y="5719773"/>
                <a:ext cx="367515" cy="311389"/>
                <a:chOff x="3197318" y="5719773"/>
                <a:chExt cx="367515" cy="311389"/>
              </a:xfrm>
            </p:grpSpPr>
            <p:sp>
              <p:nvSpPr>
                <p:cNvPr id="117" name="Freeform 5">
                  <a:extLst>
                    <a:ext uri="{FF2B5EF4-FFF2-40B4-BE49-F238E27FC236}">
                      <a16:creationId xmlns:a16="http://schemas.microsoft.com/office/drawing/2014/main" id="{BE6F5A57-ECAD-44D5-BC9D-365EBDA6DAC8}"/>
                    </a:ext>
                  </a:extLst>
                </p:cNvPr>
                <p:cNvSpPr/>
                <p:nvPr/>
              </p:nvSpPr>
              <p:spPr>
                <a:xfrm>
                  <a:off x="3317470" y="5953493"/>
                  <a:ext cx="94000" cy="46881"/>
                </a:xfrm>
                <a:custGeom>
                  <a:avLst/>
                  <a:gdLst>
                    <a:gd name="f0" fmla="val 10800000"/>
                    <a:gd name="f1" fmla="val 5400000"/>
                    <a:gd name="f2" fmla="val 180"/>
                    <a:gd name="f3" fmla="val w"/>
                    <a:gd name="f4" fmla="val h"/>
                    <a:gd name="f5" fmla="val 0"/>
                    <a:gd name="f6" fmla="val 48"/>
                    <a:gd name="f7" fmla="val 24"/>
                    <a:gd name="f8" fmla="val 42"/>
                    <a:gd name="f9" fmla="val 11"/>
                    <a:gd name="f10" fmla="val 22"/>
                    <a:gd name="f11" fmla="val 47"/>
                    <a:gd name="f12" fmla="val 23"/>
                    <a:gd name="f13" fmla="val 45"/>
                    <a:gd name="f14" fmla="val 3"/>
                    <a:gd name="f15" fmla="val 1"/>
                    <a:gd name="f16" fmla="val 6"/>
                    <a:gd name="f17" fmla="+- 0 0 -90"/>
                    <a:gd name="f18" fmla="*/ f3 1 48"/>
                    <a:gd name="f19" fmla="*/ f4 1 24"/>
                    <a:gd name="f20" fmla="val f5"/>
                    <a:gd name="f21" fmla="val f6"/>
                    <a:gd name="f22" fmla="val f7"/>
                    <a:gd name="f23" fmla="*/ f17 f0 1"/>
                    <a:gd name="f24" fmla="+- f22 0 f20"/>
                    <a:gd name="f25" fmla="+- f21 0 f20"/>
                    <a:gd name="f26" fmla="*/ f23 1 f2"/>
                    <a:gd name="f27" fmla="*/ f25 1 48"/>
                    <a:gd name="f28" fmla="*/ f24 1 24"/>
                    <a:gd name="f29" fmla="*/ 42 f25 1"/>
                    <a:gd name="f30" fmla="*/ 0 f24 1"/>
                    <a:gd name="f31" fmla="*/ 11 f24 1"/>
                    <a:gd name="f32" fmla="*/ 48 f25 1"/>
                    <a:gd name="f33" fmla="*/ 22 f24 1"/>
                    <a:gd name="f34" fmla="*/ 45 f25 1"/>
                    <a:gd name="f35" fmla="*/ 23 f24 1"/>
                    <a:gd name="f36" fmla="*/ 3 f25 1"/>
                    <a:gd name="f37" fmla="*/ 0 f25 1"/>
                    <a:gd name="f38" fmla="*/ 6 f25 1"/>
                    <a:gd name="f39" fmla="+- f26 0 f1"/>
                    <a:gd name="f40" fmla="*/ f29 1 48"/>
                    <a:gd name="f41" fmla="*/ f30 1 24"/>
                    <a:gd name="f42" fmla="*/ f31 1 24"/>
                    <a:gd name="f43" fmla="*/ f32 1 48"/>
                    <a:gd name="f44" fmla="*/ f33 1 24"/>
                    <a:gd name="f45" fmla="*/ f34 1 48"/>
                    <a:gd name="f46" fmla="*/ f35 1 24"/>
                    <a:gd name="f47" fmla="*/ f36 1 48"/>
                    <a:gd name="f48" fmla="*/ f37 1 48"/>
                    <a:gd name="f49" fmla="*/ f38 1 48"/>
                    <a:gd name="f50" fmla="*/ 0 1 f27"/>
                    <a:gd name="f51" fmla="*/ f21 1 f27"/>
                    <a:gd name="f52" fmla="*/ 0 1 f28"/>
                    <a:gd name="f53" fmla="*/ f22 1 f28"/>
                    <a:gd name="f54" fmla="*/ f40 1 f27"/>
                    <a:gd name="f55" fmla="*/ f41 1 f28"/>
                    <a:gd name="f56" fmla="*/ f42 1 f28"/>
                    <a:gd name="f57" fmla="*/ f43 1 f27"/>
                    <a:gd name="f58" fmla="*/ f44 1 f28"/>
                    <a:gd name="f59" fmla="*/ f45 1 f27"/>
                    <a:gd name="f60" fmla="*/ f46 1 f28"/>
                    <a:gd name="f61" fmla="*/ f47 1 f27"/>
                    <a:gd name="f62" fmla="*/ f48 1 f27"/>
                    <a:gd name="f63" fmla="*/ f49 1 f27"/>
                    <a:gd name="f64" fmla="*/ f50 f18 1"/>
                    <a:gd name="f65" fmla="*/ f51 f18 1"/>
                    <a:gd name="f66" fmla="*/ f53 f19 1"/>
                    <a:gd name="f67" fmla="*/ f52 f19 1"/>
                    <a:gd name="f68" fmla="*/ f54 f18 1"/>
                    <a:gd name="f69" fmla="*/ f55 f19 1"/>
                    <a:gd name="f70" fmla="*/ f56 f19 1"/>
                    <a:gd name="f71" fmla="*/ f57 f18 1"/>
                    <a:gd name="f72" fmla="*/ f58 f19 1"/>
                    <a:gd name="f73" fmla="*/ f59 f18 1"/>
                    <a:gd name="f74" fmla="*/ f60 f19 1"/>
                    <a:gd name="f75" fmla="*/ f61 f18 1"/>
                    <a:gd name="f76" fmla="*/ f62 f18 1"/>
                    <a:gd name="f77" fmla="*/ f63 f18 1"/>
                  </a:gdLst>
                  <a:ahLst/>
                  <a:cxnLst>
                    <a:cxn ang="3cd4">
                      <a:pos x="hc" y="t"/>
                    </a:cxn>
                    <a:cxn ang="0">
                      <a:pos x="r" y="vc"/>
                    </a:cxn>
                    <a:cxn ang="cd4">
                      <a:pos x="hc" y="b"/>
                    </a:cxn>
                    <a:cxn ang="cd2">
                      <a:pos x="l" y="vc"/>
                    </a:cxn>
                    <a:cxn ang="f39">
                      <a:pos x="f68" y="f69"/>
                    </a:cxn>
                    <a:cxn ang="f39">
                      <a:pos x="f68" y="f70"/>
                    </a:cxn>
                    <a:cxn ang="f39">
                      <a:pos x="f71" y="f72"/>
                    </a:cxn>
                    <a:cxn ang="f39">
                      <a:pos x="f73" y="f74"/>
                    </a:cxn>
                    <a:cxn ang="f39">
                      <a:pos x="f75" y="f74"/>
                    </a:cxn>
                    <a:cxn ang="f39">
                      <a:pos x="f76" y="f72"/>
                    </a:cxn>
                    <a:cxn ang="f39">
                      <a:pos x="f77" y="f70"/>
                    </a:cxn>
                    <a:cxn ang="f39">
                      <a:pos x="f77" y="f69"/>
                    </a:cxn>
                  </a:cxnLst>
                  <a:rect l="f64" t="f67" r="f65" b="f66"/>
                  <a:pathLst>
                    <a:path w="48" h="24">
                      <a:moveTo>
                        <a:pt x="f8" y="f5"/>
                      </a:moveTo>
                      <a:cubicBezTo>
                        <a:pt x="f8" y="f9"/>
                        <a:pt x="f8" y="f9"/>
                        <a:pt x="f8" y="f9"/>
                      </a:cubicBezTo>
                      <a:cubicBezTo>
                        <a:pt x="f6" y="f10"/>
                        <a:pt x="f6" y="f10"/>
                        <a:pt x="f6" y="f10"/>
                      </a:cubicBezTo>
                      <a:cubicBezTo>
                        <a:pt x="f6" y="f7"/>
                        <a:pt x="f11" y="f12"/>
                        <a:pt x="f13" y="f12"/>
                      </a:cubicBezTo>
                      <a:cubicBezTo>
                        <a:pt x="f14" y="f12"/>
                        <a:pt x="f14" y="f12"/>
                        <a:pt x="f14" y="f12"/>
                      </a:cubicBezTo>
                      <a:cubicBezTo>
                        <a:pt x="f15" y="f12"/>
                        <a:pt x="f5" y="f7"/>
                        <a:pt x="f5" y="f10"/>
                      </a:cubicBezTo>
                      <a:cubicBezTo>
                        <a:pt x="f16" y="f9"/>
                        <a:pt x="f16" y="f9"/>
                        <a:pt x="f16" y="f9"/>
                      </a:cubicBezTo>
                      <a:cubicBezTo>
                        <a:pt x="f16" y="f5"/>
                        <a:pt x="f16" y="f5"/>
                        <a:pt x="f16" y="f5"/>
                      </a:cubicBezTo>
                    </a:path>
                  </a:pathLst>
                </a:custGeom>
                <a:noFill/>
                <a:ln w="12701" cap="flat">
                  <a:solidFill>
                    <a:srgbClr val="757575"/>
                  </a:solidFill>
                  <a:prstDash val="solid"/>
                  <a:miter/>
                </a:ln>
              </p:spPr>
              <p:txBody>
                <a:bodyPr vert="horz" wrap="square" lIns="91426" tIns="45717" rIns="91426" bIns="45717"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sp>
              <p:nvSpPr>
                <p:cNvPr id="118" name="Freeform 6">
                  <a:extLst>
                    <a:ext uri="{FF2B5EF4-FFF2-40B4-BE49-F238E27FC236}">
                      <a16:creationId xmlns:a16="http://schemas.microsoft.com/office/drawing/2014/main" id="{29C92CD0-ADE6-4914-BA0B-A090D236AA3F}"/>
                    </a:ext>
                  </a:extLst>
                </p:cNvPr>
                <p:cNvSpPr/>
                <p:nvPr/>
              </p:nvSpPr>
              <p:spPr>
                <a:xfrm>
                  <a:off x="3197318" y="5719773"/>
                  <a:ext cx="330756" cy="234415"/>
                </a:xfrm>
                <a:custGeom>
                  <a:avLst/>
                  <a:gdLst>
                    <a:gd name="f0" fmla="val 10800000"/>
                    <a:gd name="f1" fmla="val 5400000"/>
                    <a:gd name="f2" fmla="val 180"/>
                    <a:gd name="f3" fmla="val w"/>
                    <a:gd name="f4" fmla="val h"/>
                    <a:gd name="f5" fmla="val 0"/>
                    <a:gd name="f6" fmla="val 168"/>
                    <a:gd name="f7" fmla="val 120"/>
                    <a:gd name="f8" fmla="val 118"/>
                    <a:gd name="f9" fmla="val 10"/>
                    <a:gd name="f10" fmla="val 4"/>
                    <a:gd name="f11" fmla="val 115"/>
                    <a:gd name="f12" fmla="val 110"/>
                    <a:gd name="f13" fmla="val 158"/>
                    <a:gd name="f14" fmla="val 164"/>
                    <a:gd name="f15" fmla="val 29"/>
                    <a:gd name="f16" fmla="+- 0 0 -90"/>
                    <a:gd name="f17" fmla="*/ f3 1 168"/>
                    <a:gd name="f18" fmla="*/ f4 1 120"/>
                    <a:gd name="f19" fmla="val f5"/>
                    <a:gd name="f20" fmla="val f6"/>
                    <a:gd name="f21" fmla="val f7"/>
                    <a:gd name="f22" fmla="*/ f16 f0 1"/>
                    <a:gd name="f23" fmla="+- f21 0 f19"/>
                    <a:gd name="f24" fmla="+- f20 0 f19"/>
                    <a:gd name="f25" fmla="*/ f22 1 f2"/>
                    <a:gd name="f26" fmla="*/ f24 1 168"/>
                    <a:gd name="f27" fmla="*/ f23 1 120"/>
                    <a:gd name="f28" fmla="*/ 118 f24 1"/>
                    <a:gd name="f29" fmla="*/ 120 f23 1"/>
                    <a:gd name="f30" fmla="*/ 10 f24 1"/>
                    <a:gd name="f31" fmla="*/ 0 f24 1"/>
                    <a:gd name="f32" fmla="*/ 110 f23 1"/>
                    <a:gd name="f33" fmla="*/ 10 f23 1"/>
                    <a:gd name="f34" fmla="*/ 0 f23 1"/>
                    <a:gd name="f35" fmla="*/ 158 f24 1"/>
                    <a:gd name="f36" fmla="*/ 168 f24 1"/>
                    <a:gd name="f37" fmla="*/ 29 f23 1"/>
                    <a:gd name="f38" fmla="+- f25 0 f1"/>
                    <a:gd name="f39" fmla="*/ f28 1 168"/>
                    <a:gd name="f40" fmla="*/ f29 1 120"/>
                    <a:gd name="f41" fmla="*/ f30 1 168"/>
                    <a:gd name="f42" fmla="*/ f31 1 168"/>
                    <a:gd name="f43" fmla="*/ f32 1 120"/>
                    <a:gd name="f44" fmla="*/ f33 1 120"/>
                    <a:gd name="f45" fmla="*/ f34 1 120"/>
                    <a:gd name="f46" fmla="*/ f35 1 168"/>
                    <a:gd name="f47" fmla="*/ f36 1 168"/>
                    <a:gd name="f48" fmla="*/ f37 1 120"/>
                    <a:gd name="f49" fmla="*/ 0 1 f26"/>
                    <a:gd name="f50" fmla="*/ f20 1 f26"/>
                    <a:gd name="f51" fmla="*/ 0 1 f27"/>
                    <a:gd name="f52" fmla="*/ f21 1 f27"/>
                    <a:gd name="f53" fmla="*/ f39 1 f26"/>
                    <a:gd name="f54" fmla="*/ f40 1 f27"/>
                    <a:gd name="f55" fmla="*/ f41 1 f26"/>
                    <a:gd name="f56" fmla="*/ f42 1 f26"/>
                    <a:gd name="f57" fmla="*/ f43 1 f27"/>
                    <a:gd name="f58" fmla="*/ f44 1 f27"/>
                    <a:gd name="f59" fmla="*/ f45 1 f27"/>
                    <a:gd name="f60" fmla="*/ f46 1 f26"/>
                    <a:gd name="f61" fmla="*/ f47 1 f26"/>
                    <a:gd name="f62" fmla="*/ f48 1 f27"/>
                    <a:gd name="f63" fmla="*/ f49 f17 1"/>
                    <a:gd name="f64" fmla="*/ f50 f17 1"/>
                    <a:gd name="f65" fmla="*/ f52 f18 1"/>
                    <a:gd name="f66" fmla="*/ f51 f18 1"/>
                    <a:gd name="f67" fmla="*/ f53 f17 1"/>
                    <a:gd name="f68" fmla="*/ f54 f18 1"/>
                    <a:gd name="f69" fmla="*/ f55 f17 1"/>
                    <a:gd name="f70" fmla="*/ f56 f17 1"/>
                    <a:gd name="f71" fmla="*/ f57 f18 1"/>
                    <a:gd name="f72" fmla="*/ f58 f18 1"/>
                    <a:gd name="f73" fmla="*/ f59 f18 1"/>
                    <a:gd name="f74" fmla="*/ f60 f17 1"/>
                    <a:gd name="f75" fmla="*/ f61 f17 1"/>
                    <a:gd name="f76" fmla="*/ f62 f18 1"/>
                  </a:gdLst>
                  <a:ahLst/>
                  <a:cxnLst>
                    <a:cxn ang="3cd4">
                      <a:pos x="hc" y="t"/>
                    </a:cxn>
                    <a:cxn ang="0">
                      <a:pos x="r" y="vc"/>
                    </a:cxn>
                    <a:cxn ang="cd4">
                      <a:pos x="hc" y="b"/>
                    </a:cxn>
                    <a:cxn ang="cd2">
                      <a:pos x="l" y="vc"/>
                    </a:cxn>
                    <a:cxn ang="f38">
                      <a:pos x="f67" y="f68"/>
                    </a:cxn>
                    <a:cxn ang="f38">
                      <a:pos x="f69" y="f68"/>
                    </a:cxn>
                    <a:cxn ang="f38">
                      <a:pos x="f70" y="f71"/>
                    </a:cxn>
                    <a:cxn ang="f38">
                      <a:pos x="f70" y="f72"/>
                    </a:cxn>
                    <a:cxn ang="f38">
                      <a:pos x="f69" y="f73"/>
                    </a:cxn>
                    <a:cxn ang="f38">
                      <a:pos x="f74" y="f73"/>
                    </a:cxn>
                    <a:cxn ang="f38">
                      <a:pos x="f75" y="f72"/>
                    </a:cxn>
                    <a:cxn ang="f38">
                      <a:pos x="f75" y="f76"/>
                    </a:cxn>
                  </a:cxnLst>
                  <a:rect l="f63" t="f66" r="f64" b="f65"/>
                  <a:pathLst>
                    <a:path w="168" h="120">
                      <a:moveTo>
                        <a:pt x="f8" y="f7"/>
                      </a:moveTo>
                      <a:cubicBezTo>
                        <a:pt x="f9" y="f7"/>
                        <a:pt x="f9" y="f7"/>
                        <a:pt x="f9" y="f7"/>
                      </a:cubicBezTo>
                      <a:cubicBezTo>
                        <a:pt x="f10" y="f7"/>
                        <a:pt x="f5" y="f11"/>
                        <a:pt x="f5" y="f12"/>
                      </a:cubicBezTo>
                      <a:cubicBezTo>
                        <a:pt x="f5" y="f9"/>
                        <a:pt x="f5" y="f9"/>
                        <a:pt x="f5" y="f9"/>
                      </a:cubicBezTo>
                      <a:cubicBezTo>
                        <a:pt x="f5" y="f10"/>
                        <a:pt x="f10" y="f5"/>
                        <a:pt x="f9" y="f5"/>
                      </a:cubicBezTo>
                      <a:cubicBezTo>
                        <a:pt x="f13" y="f5"/>
                        <a:pt x="f13" y="f5"/>
                        <a:pt x="f13" y="f5"/>
                      </a:cubicBezTo>
                      <a:cubicBezTo>
                        <a:pt x="f14" y="f5"/>
                        <a:pt x="f6" y="f10"/>
                        <a:pt x="f6" y="f9"/>
                      </a:cubicBezTo>
                      <a:cubicBezTo>
                        <a:pt x="f6" y="f15"/>
                        <a:pt x="f6" y="f15"/>
                        <a:pt x="f6" y="f15"/>
                      </a:cubicBezTo>
                    </a:path>
                  </a:pathLst>
                </a:custGeom>
                <a:noFill/>
                <a:ln w="12701" cap="flat">
                  <a:solidFill>
                    <a:srgbClr val="757575"/>
                  </a:solidFill>
                  <a:prstDash val="solid"/>
                  <a:miter/>
                </a:ln>
              </p:spPr>
              <p:txBody>
                <a:bodyPr vert="horz" wrap="square" lIns="91426" tIns="45717" rIns="91426" bIns="45717"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sp>
              <p:nvSpPr>
                <p:cNvPr id="119" name="Freeform 7">
                  <a:extLst>
                    <a:ext uri="{FF2B5EF4-FFF2-40B4-BE49-F238E27FC236}">
                      <a16:creationId xmlns:a16="http://schemas.microsoft.com/office/drawing/2014/main" id="{2419E1DB-79BC-4D67-A219-15D94B04BAA3}"/>
                    </a:ext>
                  </a:extLst>
                </p:cNvPr>
                <p:cNvSpPr/>
                <p:nvPr/>
              </p:nvSpPr>
              <p:spPr>
                <a:xfrm>
                  <a:off x="3201561" y="5912208"/>
                  <a:ext cx="227575" cy="0"/>
                </a:xfrm>
                <a:custGeom>
                  <a:avLst/>
                  <a:gdLst>
                    <a:gd name="f0" fmla="val 10800000"/>
                    <a:gd name="f1" fmla="val 5400000"/>
                    <a:gd name="f2" fmla="val 180"/>
                    <a:gd name="f3" fmla="val w"/>
                    <a:gd name="f4" fmla="val h"/>
                    <a:gd name="f5" fmla="val 0"/>
                    <a:gd name="f6" fmla="val 227573"/>
                    <a:gd name="f7" fmla="val 126902"/>
                    <a:gd name="f8" fmla="+- 0 0 -90"/>
                    <a:gd name="f9" fmla="*/ f3 1 227573"/>
                    <a:gd name="f10" fmla="*/ f4 1 0"/>
                    <a:gd name="f11" fmla="val f5"/>
                    <a:gd name="f12" fmla="val f6"/>
                    <a:gd name="f13" fmla="*/ f8 f0 1"/>
                    <a:gd name="f14" fmla="+- f11 0 f11"/>
                    <a:gd name="f15" fmla="+- f12 0 f11"/>
                    <a:gd name="f16" fmla="*/ f13 1 f2"/>
                    <a:gd name="f17" fmla="*/ f15 1 227573"/>
                    <a:gd name="f18" fmla="*/ f14 1 0"/>
                    <a:gd name="f19" fmla="+- f16 0 f1"/>
                    <a:gd name="f20" fmla="*/ 0 1 f17"/>
                    <a:gd name="f21" fmla="*/ 0 1 f18"/>
                    <a:gd name="f22" fmla="*/ 126902 1 f17"/>
                    <a:gd name="f23" fmla="*/ 227573 1 f17"/>
                    <a:gd name="f24" fmla="*/ 1 1 f18"/>
                    <a:gd name="f25" fmla="*/ f20 f9 1"/>
                    <a:gd name="f26" fmla="*/ f23 f9 1"/>
                    <a:gd name="f27" fmla="*/ f24 f10 1"/>
                    <a:gd name="f28" fmla="*/ f21 f10 1"/>
                    <a:gd name="f29" fmla="*/ f22 f9 1"/>
                  </a:gdLst>
                  <a:ahLst/>
                  <a:cxnLst>
                    <a:cxn ang="3cd4">
                      <a:pos x="hc" y="t"/>
                    </a:cxn>
                    <a:cxn ang="0">
                      <a:pos x="r" y="vc"/>
                    </a:cxn>
                    <a:cxn ang="cd4">
                      <a:pos x="hc" y="b"/>
                    </a:cxn>
                    <a:cxn ang="cd2">
                      <a:pos x="l" y="vc"/>
                    </a:cxn>
                    <a:cxn ang="f19">
                      <a:pos x="f25" y="f28"/>
                    </a:cxn>
                    <a:cxn ang="f19">
                      <a:pos x="f29" y="f28"/>
                    </a:cxn>
                    <a:cxn ang="f19">
                      <a:pos x="f26" y="f28"/>
                    </a:cxn>
                  </a:cxnLst>
                  <a:rect l="f25" t="f28" r="f26" b="f27"/>
                  <a:pathLst>
                    <a:path w="227573">
                      <a:moveTo>
                        <a:pt x="f5" y="f5"/>
                      </a:moveTo>
                      <a:lnTo>
                        <a:pt x="f7" y="f5"/>
                      </a:lnTo>
                      <a:lnTo>
                        <a:pt x="f6" y="f5"/>
                      </a:lnTo>
                    </a:path>
                  </a:pathLst>
                </a:custGeom>
                <a:noFill/>
                <a:ln w="12701" cap="flat">
                  <a:solidFill>
                    <a:srgbClr val="757575"/>
                  </a:solidFill>
                  <a:prstDash val="solid"/>
                  <a:miter/>
                </a:ln>
              </p:spPr>
              <p:txBody>
                <a:bodyPr vert="horz" wrap="square" lIns="91426" tIns="45717" rIns="91426" bIns="45717"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sp>
              <p:nvSpPr>
                <p:cNvPr id="120" name="Freeform 8">
                  <a:extLst>
                    <a:ext uri="{FF2B5EF4-FFF2-40B4-BE49-F238E27FC236}">
                      <a16:creationId xmlns:a16="http://schemas.microsoft.com/office/drawing/2014/main" id="{CEF4F150-D445-4C11-8779-9D5DB3C0C2FB}"/>
                    </a:ext>
                  </a:extLst>
                </p:cNvPr>
                <p:cNvSpPr/>
                <p:nvPr/>
              </p:nvSpPr>
              <p:spPr>
                <a:xfrm>
                  <a:off x="3429137" y="5775752"/>
                  <a:ext cx="135696" cy="255410"/>
                </a:xfrm>
                <a:custGeom>
                  <a:avLst/>
                  <a:gdLst>
                    <a:gd name="f0" fmla="val 10800000"/>
                    <a:gd name="f1" fmla="val 5400000"/>
                    <a:gd name="f2" fmla="val 180"/>
                    <a:gd name="f3" fmla="val w"/>
                    <a:gd name="f4" fmla="val h"/>
                    <a:gd name="f5" fmla="val 0"/>
                    <a:gd name="f6" fmla="val 69"/>
                    <a:gd name="f7" fmla="val 131"/>
                    <a:gd name="f8" fmla="val 118"/>
                    <a:gd name="f9" fmla="val 126"/>
                    <a:gd name="f10" fmla="val 64"/>
                    <a:gd name="f11" fmla="val 56"/>
                    <a:gd name="f12" fmla="val 12"/>
                    <a:gd name="f13" fmla="val 4"/>
                    <a:gd name="f14" fmla="val 13"/>
                    <a:gd name="f15" fmla="+- 0 0 -90"/>
                    <a:gd name="f16" fmla="*/ f3 1 69"/>
                    <a:gd name="f17" fmla="*/ f4 1 131"/>
                    <a:gd name="f18" fmla="val f5"/>
                    <a:gd name="f19" fmla="val f6"/>
                    <a:gd name="f20" fmla="val f7"/>
                    <a:gd name="f21" fmla="*/ f15 f0 1"/>
                    <a:gd name="f22" fmla="+- f20 0 f18"/>
                    <a:gd name="f23" fmla="+- f19 0 f18"/>
                    <a:gd name="f24" fmla="*/ f21 1 f2"/>
                    <a:gd name="f25" fmla="*/ f23 1 69"/>
                    <a:gd name="f26" fmla="*/ f22 1 131"/>
                    <a:gd name="f27" fmla="*/ 69 f23 1"/>
                    <a:gd name="f28" fmla="*/ 118 f22 1"/>
                    <a:gd name="f29" fmla="*/ 56 f23 1"/>
                    <a:gd name="f30" fmla="*/ 131 f22 1"/>
                    <a:gd name="f31" fmla="*/ 12 f23 1"/>
                    <a:gd name="f32" fmla="*/ 0 f23 1"/>
                    <a:gd name="f33" fmla="*/ 13 f22 1"/>
                    <a:gd name="f34" fmla="*/ 0 f22 1"/>
                    <a:gd name="f35" fmla="+- f24 0 f1"/>
                    <a:gd name="f36" fmla="*/ f27 1 69"/>
                    <a:gd name="f37" fmla="*/ f28 1 131"/>
                    <a:gd name="f38" fmla="*/ f29 1 69"/>
                    <a:gd name="f39" fmla="*/ f30 1 131"/>
                    <a:gd name="f40" fmla="*/ f31 1 69"/>
                    <a:gd name="f41" fmla="*/ f32 1 69"/>
                    <a:gd name="f42" fmla="*/ f33 1 131"/>
                    <a:gd name="f43" fmla="*/ f34 1 131"/>
                    <a:gd name="f44" fmla="*/ 0 1 f25"/>
                    <a:gd name="f45" fmla="*/ f19 1 f25"/>
                    <a:gd name="f46" fmla="*/ 0 1 f26"/>
                    <a:gd name="f47" fmla="*/ f20 1 f26"/>
                    <a:gd name="f48" fmla="*/ f36 1 f25"/>
                    <a:gd name="f49" fmla="*/ f37 1 f26"/>
                    <a:gd name="f50" fmla="*/ f38 1 f25"/>
                    <a:gd name="f51" fmla="*/ f39 1 f26"/>
                    <a:gd name="f52" fmla="*/ f40 1 f25"/>
                    <a:gd name="f53" fmla="*/ f41 1 f25"/>
                    <a:gd name="f54" fmla="*/ f42 1 f26"/>
                    <a:gd name="f55" fmla="*/ f43 1 f26"/>
                    <a:gd name="f56" fmla="*/ f44 f16 1"/>
                    <a:gd name="f57" fmla="*/ f45 f16 1"/>
                    <a:gd name="f58" fmla="*/ f47 f17 1"/>
                    <a:gd name="f59" fmla="*/ f46 f17 1"/>
                    <a:gd name="f60" fmla="*/ f48 f16 1"/>
                    <a:gd name="f61" fmla="*/ f49 f17 1"/>
                    <a:gd name="f62" fmla="*/ f50 f16 1"/>
                    <a:gd name="f63" fmla="*/ f51 f17 1"/>
                    <a:gd name="f64" fmla="*/ f52 f16 1"/>
                    <a:gd name="f65" fmla="*/ f53 f16 1"/>
                    <a:gd name="f66" fmla="*/ f54 f17 1"/>
                    <a:gd name="f67" fmla="*/ f55 f17 1"/>
                  </a:gdLst>
                  <a:ahLst/>
                  <a:cxnLst>
                    <a:cxn ang="3cd4">
                      <a:pos x="hc" y="t"/>
                    </a:cxn>
                    <a:cxn ang="0">
                      <a:pos x="r" y="vc"/>
                    </a:cxn>
                    <a:cxn ang="cd4">
                      <a:pos x="hc" y="b"/>
                    </a:cxn>
                    <a:cxn ang="cd2">
                      <a:pos x="l" y="vc"/>
                    </a:cxn>
                    <a:cxn ang="f35">
                      <a:pos x="f60" y="f61"/>
                    </a:cxn>
                    <a:cxn ang="f35">
                      <a:pos x="f62" y="f63"/>
                    </a:cxn>
                    <a:cxn ang="f35">
                      <a:pos x="f64" y="f63"/>
                    </a:cxn>
                    <a:cxn ang="f35">
                      <a:pos x="f65" y="f61"/>
                    </a:cxn>
                    <a:cxn ang="f35">
                      <a:pos x="f65" y="f66"/>
                    </a:cxn>
                    <a:cxn ang="f35">
                      <a:pos x="f64" y="f67"/>
                    </a:cxn>
                    <a:cxn ang="f35">
                      <a:pos x="f62" y="f67"/>
                    </a:cxn>
                    <a:cxn ang="f35">
                      <a:pos x="f60" y="f66"/>
                    </a:cxn>
                    <a:cxn ang="f35">
                      <a:pos x="f60" y="f61"/>
                    </a:cxn>
                  </a:cxnLst>
                  <a:rect l="f56" t="f59" r="f57" b="f58"/>
                  <a:pathLst>
                    <a:path w="69" h="131">
                      <a:moveTo>
                        <a:pt x="f6" y="f8"/>
                      </a:moveTo>
                      <a:cubicBezTo>
                        <a:pt x="f6" y="f9"/>
                        <a:pt x="f10" y="f7"/>
                        <a:pt x="f11" y="f7"/>
                      </a:cubicBezTo>
                      <a:cubicBezTo>
                        <a:pt x="f12" y="f7"/>
                        <a:pt x="f12" y="f7"/>
                        <a:pt x="f12" y="f7"/>
                      </a:cubicBezTo>
                      <a:cubicBezTo>
                        <a:pt x="f13" y="f7"/>
                        <a:pt x="f5" y="f9"/>
                        <a:pt x="f5" y="f8"/>
                      </a:cubicBezTo>
                      <a:cubicBezTo>
                        <a:pt x="f5" y="f14"/>
                        <a:pt x="f5" y="f14"/>
                        <a:pt x="f5" y="f14"/>
                      </a:cubicBezTo>
                      <a:cubicBezTo>
                        <a:pt x="f5" y="f13"/>
                        <a:pt x="f13" y="f5"/>
                        <a:pt x="f12" y="f5"/>
                      </a:cubicBezTo>
                      <a:cubicBezTo>
                        <a:pt x="f11" y="f5"/>
                        <a:pt x="f11" y="f5"/>
                        <a:pt x="f11" y="f5"/>
                      </a:cubicBezTo>
                      <a:cubicBezTo>
                        <a:pt x="f10" y="f5"/>
                        <a:pt x="f6" y="f13"/>
                        <a:pt x="f6" y="f14"/>
                      </a:cubicBezTo>
                      <a:lnTo>
                        <a:pt x="f6" y="f8"/>
                      </a:lnTo>
                      <a:close/>
                    </a:path>
                  </a:pathLst>
                </a:custGeom>
                <a:noFill/>
                <a:ln w="12701" cap="flat">
                  <a:solidFill>
                    <a:srgbClr val="757575"/>
                  </a:solidFill>
                  <a:prstDash val="solid"/>
                  <a:miter/>
                </a:ln>
              </p:spPr>
              <p:txBody>
                <a:bodyPr vert="horz" wrap="square" lIns="91426" tIns="45717" rIns="91426" bIns="45717"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sp>
              <p:nvSpPr>
                <p:cNvPr id="121" name="Line 9">
                  <a:extLst>
                    <a:ext uri="{FF2B5EF4-FFF2-40B4-BE49-F238E27FC236}">
                      <a16:creationId xmlns:a16="http://schemas.microsoft.com/office/drawing/2014/main" id="{D1D6DF1F-358A-4038-A862-B1B2B84A2EB5}"/>
                    </a:ext>
                  </a:extLst>
                </p:cNvPr>
                <p:cNvSpPr/>
                <p:nvPr/>
              </p:nvSpPr>
              <p:spPr>
                <a:xfrm flipH="1" flipV="1">
                  <a:off x="3429137" y="5994778"/>
                  <a:ext cx="13569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91426" tIns="45717" rIns="91426" bIns="45717"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sp>
              <p:nvSpPr>
                <p:cNvPr id="122" name="Line 10">
                  <a:extLst>
                    <a:ext uri="{FF2B5EF4-FFF2-40B4-BE49-F238E27FC236}">
                      <a16:creationId xmlns:a16="http://schemas.microsoft.com/office/drawing/2014/main" id="{279DA242-689A-4FE5-B949-6D15DD900EE3}"/>
                    </a:ext>
                  </a:extLst>
                </p:cNvPr>
                <p:cNvSpPr/>
                <p:nvPr/>
              </p:nvSpPr>
              <p:spPr>
                <a:xfrm>
                  <a:off x="3429137" y="5809347"/>
                  <a:ext cx="13569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91426" tIns="45717" rIns="91426" bIns="45717"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dirty="0">
                    <a:ln>
                      <a:noFill/>
                    </a:ln>
                    <a:solidFill>
                      <a:srgbClr val="FFFFFF"/>
                    </a:solidFill>
                    <a:effectLst/>
                    <a:uLnTx/>
                    <a:uFillTx/>
                    <a:latin typeface="Segoe UI Semilight"/>
                    <a:ea typeface="+mn-ea"/>
                    <a:cs typeface="+mn-cs"/>
                  </a:endParaRPr>
                </a:p>
              </p:txBody>
            </p:sp>
          </p:grpSp>
          <p:grpSp>
            <p:nvGrpSpPr>
              <p:cNvPr id="92" name="Group 169">
                <a:extLst>
                  <a:ext uri="{FF2B5EF4-FFF2-40B4-BE49-F238E27FC236}">
                    <a16:creationId xmlns:a16="http://schemas.microsoft.com/office/drawing/2014/main" id="{A1978D0D-F6FD-44EB-9598-A5355B3A8C9A}"/>
                  </a:ext>
                </a:extLst>
              </p:cNvPr>
              <p:cNvGrpSpPr/>
              <p:nvPr/>
            </p:nvGrpSpPr>
            <p:grpSpPr>
              <a:xfrm>
                <a:off x="3622203" y="6072283"/>
                <a:ext cx="272893" cy="361498"/>
                <a:chOff x="3622203" y="6072283"/>
                <a:chExt cx="272893" cy="361498"/>
              </a:xfrm>
            </p:grpSpPr>
            <p:sp>
              <p:nvSpPr>
                <p:cNvPr id="105" name="Freeform 29">
                  <a:extLst>
                    <a:ext uri="{FF2B5EF4-FFF2-40B4-BE49-F238E27FC236}">
                      <a16:creationId xmlns:a16="http://schemas.microsoft.com/office/drawing/2014/main" id="{BED5C3F4-FBA2-4F17-92BD-A0276DB10B3F}"/>
                    </a:ext>
                  </a:extLst>
                </p:cNvPr>
                <p:cNvSpPr/>
                <p:nvPr/>
              </p:nvSpPr>
              <p:spPr>
                <a:xfrm>
                  <a:off x="3622203" y="6072283"/>
                  <a:ext cx="272893" cy="361498"/>
                </a:xfrm>
                <a:custGeom>
                  <a:avLst/>
                  <a:gdLst>
                    <a:gd name="f0" fmla="val 10800000"/>
                    <a:gd name="f1" fmla="val 5400000"/>
                    <a:gd name="f2" fmla="val 180"/>
                    <a:gd name="f3" fmla="val w"/>
                    <a:gd name="f4" fmla="val h"/>
                    <a:gd name="f5" fmla="val 0"/>
                    <a:gd name="f6" fmla="val 172"/>
                    <a:gd name="f7" fmla="val 228"/>
                    <a:gd name="f8" fmla="val 13"/>
                    <a:gd name="f9" fmla="val 6"/>
                    <a:gd name="f10" fmla="val 5"/>
                    <a:gd name="f11" fmla="val 12"/>
                    <a:gd name="f12" fmla="val 216"/>
                    <a:gd name="f13" fmla="val 223"/>
                    <a:gd name="f14" fmla="val 159"/>
                    <a:gd name="f15" fmla="val 166"/>
                    <a:gd name="f16" fmla="val 59"/>
                    <a:gd name="f17" fmla="val 110"/>
                    <a:gd name="f18" fmla="+- 0 0 -90"/>
                    <a:gd name="f19" fmla="*/ f3 1 172"/>
                    <a:gd name="f20" fmla="*/ f4 1 228"/>
                    <a:gd name="f21" fmla="val f5"/>
                    <a:gd name="f22" fmla="val f6"/>
                    <a:gd name="f23" fmla="val f7"/>
                    <a:gd name="f24" fmla="*/ f18 f0 1"/>
                    <a:gd name="f25" fmla="+- f23 0 f21"/>
                    <a:gd name="f26" fmla="+- f22 0 f21"/>
                    <a:gd name="f27" fmla="*/ f24 1 f2"/>
                    <a:gd name="f28" fmla="*/ f26 1 172"/>
                    <a:gd name="f29" fmla="*/ f25 1 228"/>
                    <a:gd name="f30" fmla="*/ 13 f26 1"/>
                    <a:gd name="f31" fmla="*/ 0 f25 1"/>
                    <a:gd name="f32" fmla="*/ 0 f26 1"/>
                    <a:gd name="f33" fmla="*/ 12 f25 1"/>
                    <a:gd name="f34" fmla="*/ 216 f25 1"/>
                    <a:gd name="f35" fmla="*/ 228 f25 1"/>
                    <a:gd name="f36" fmla="*/ 159 f26 1"/>
                    <a:gd name="f37" fmla="*/ 172 f26 1"/>
                    <a:gd name="f38" fmla="*/ 59 f25 1"/>
                    <a:gd name="f39" fmla="*/ 110 f26 1"/>
                    <a:gd name="f40" fmla="+- f27 0 f1"/>
                    <a:gd name="f41" fmla="*/ f30 1 172"/>
                    <a:gd name="f42" fmla="*/ f31 1 228"/>
                    <a:gd name="f43" fmla="*/ f32 1 172"/>
                    <a:gd name="f44" fmla="*/ f33 1 228"/>
                    <a:gd name="f45" fmla="*/ f34 1 228"/>
                    <a:gd name="f46" fmla="*/ f35 1 228"/>
                    <a:gd name="f47" fmla="*/ f36 1 172"/>
                    <a:gd name="f48" fmla="*/ f37 1 172"/>
                    <a:gd name="f49" fmla="*/ f38 1 228"/>
                    <a:gd name="f50" fmla="*/ f39 1 172"/>
                    <a:gd name="f51" fmla="*/ 0 1 f28"/>
                    <a:gd name="f52" fmla="*/ f22 1 f28"/>
                    <a:gd name="f53" fmla="*/ 0 1 f29"/>
                    <a:gd name="f54" fmla="*/ f23 1 f29"/>
                    <a:gd name="f55" fmla="*/ f41 1 f28"/>
                    <a:gd name="f56" fmla="*/ f42 1 f29"/>
                    <a:gd name="f57" fmla="*/ f43 1 f28"/>
                    <a:gd name="f58" fmla="*/ f44 1 f29"/>
                    <a:gd name="f59" fmla="*/ f45 1 f29"/>
                    <a:gd name="f60" fmla="*/ f46 1 f29"/>
                    <a:gd name="f61" fmla="*/ f47 1 f28"/>
                    <a:gd name="f62" fmla="*/ f48 1 f28"/>
                    <a:gd name="f63" fmla="*/ f49 1 f29"/>
                    <a:gd name="f64" fmla="*/ f50 1 f28"/>
                    <a:gd name="f65" fmla="*/ f51 f19 1"/>
                    <a:gd name="f66" fmla="*/ f52 f19 1"/>
                    <a:gd name="f67" fmla="*/ f54 f20 1"/>
                    <a:gd name="f68" fmla="*/ f53 f20 1"/>
                    <a:gd name="f69" fmla="*/ f55 f19 1"/>
                    <a:gd name="f70" fmla="*/ f56 f20 1"/>
                    <a:gd name="f71" fmla="*/ f57 f19 1"/>
                    <a:gd name="f72" fmla="*/ f58 f20 1"/>
                    <a:gd name="f73" fmla="*/ f59 f20 1"/>
                    <a:gd name="f74" fmla="*/ f60 f20 1"/>
                    <a:gd name="f75" fmla="*/ f61 f19 1"/>
                    <a:gd name="f76" fmla="*/ f62 f19 1"/>
                    <a:gd name="f77" fmla="*/ f63 f20 1"/>
                    <a:gd name="f78" fmla="*/ f64 f19 1"/>
                  </a:gdLst>
                  <a:ahLst/>
                  <a:cxnLst>
                    <a:cxn ang="3cd4">
                      <a:pos x="hc" y="t"/>
                    </a:cxn>
                    <a:cxn ang="0">
                      <a:pos x="r" y="vc"/>
                    </a:cxn>
                    <a:cxn ang="cd4">
                      <a:pos x="hc" y="b"/>
                    </a:cxn>
                    <a:cxn ang="cd2">
                      <a:pos x="l" y="vc"/>
                    </a:cxn>
                    <a:cxn ang="f40">
                      <a:pos x="f69" y="f70"/>
                    </a:cxn>
                    <a:cxn ang="f40">
                      <a:pos x="f71" y="f72"/>
                    </a:cxn>
                    <a:cxn ang="f40">
                      <a:pos x="f71" y="f73"/>
                    </a:cxn>
                    <a:cxn ang="f40">
                      <a:pos x="f69" y="f74"/>
                    </a:cxn>
                    <a:cxn ang="f40">
                      <a:pos x="f75" y="f74"/>
                    </a:cxn>
                    <a:cxn ang="f40">
                      <a:pos x="f76" y="f73"/>
                    </a:cxn>
                    <a:cxn ang="f40">
                      <a:pos x="f76" y="f77"/>
                    </a:cxn>
                    <a:cxn ang="f40">
                      <a:pos x="f78" y="f70"/>
                    </a:cxn>
                    <a:cxn ang="f40">
                      <a:pos x="f69" y="f70"/>
                    </a:cxn>
                  </a:cxnLst>
                  <a:rect l="f65" t="f68" r="f66" b="f67"/>
                  <a:pathLst>
                    <a:path w="172" h="228">
                      <a:moveTo>
                        <a:pt x="f8" y="f5"/>
                      </a:moveTo>
                      <a:cubicBezTo>
                        <a:pt x="f9" y="f5"/>
                        <a:pt x="f5" y="f10"/>
                        <a:pt x="f5" y="f11"/>
                      </a:cubicBezTo>
                      <a:cubicBezTo>
                        <a:pt x="f5" y="f12"/>
                        <a:pt x="f5" y="f12"/>
                        <a:pt x="f5" y="f12"/>
                      </a:cubicBezTo>
                      <a:cubicBezTo>
                        <a:pt x="f5" y="f13"/>
                        <a:pt x="f9" y="f7"/>
                        <a:pt x="f8" y="f7"/>
                      </a:cubicBezTo>
                      <a:cubicBezTo>
                        <a:pt x="f14" y="f7"/>
                        <a:pt x="f14" y="f7"/>
                        <a:pt x="f14" y="f7"/>
                      </a:cubicBezTo>
                      <a:cubicBezTo>
                        <a:pt x="f15" y="f7"/>
                        <a:pt x="f6" y="f13"/>
                        <a:pt x="f6" y="f12"/>
                      </a:cubicBezTo>
                      <a:cubicBezTo>
                        <a:pt x="f6" y="f16"/>
                        <a:pt x="f6" y="f16"/>
                        <a:pt x="f6" y="f16"/>
                      </a:cubicBezTo>
                      <a:cubicBezTo>
                        <a:pt x="f17" y="f5"/>
                        <a:pt x="f17" y="f5"/>
                        <a:pt x="f17" y="f5"/>
                      </a:cubicBezTo>
                      <a:lnTo>
                        <a:pt x="f8" y="f5"/>
                      </a:lnTo>
                      <a:close/>
                    </a:path>
                  </a:pathLst>
                </a:custGeom>
                <a:noFill/>
                <a:ln w="12701" cap="flat">
                  <a:solidFill>
                    <a:srgbClr val="757575"/>
                  </a:solidFill>
                  <a:prstDash val="solid"/>
                  <a:miter/>
                </a:ln>
              </p:spPr>
              <p:txBody>
                <a:bodyPr vert="horz" wrap="square" lIns="91426" tIns="45717" rIns="91426" bIns="45717"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106" name="Freeform 30">
                  <a:extLst>
                    <a:ext uri="{FF2B5EF4-FFF2-40B4-BE49-F238E27FC236}">
                      <a16:creationId xmlns:a16="http://schemas.microsoft.com/office/drawing/2014/main" id="{C335A19F-ACB8-4B9E-AE45-D46D0BBCBCC3}"/>
                    </a:ext>
                  </a:extLst>
                </p:cNvPr>
                <p:cNvSpPr/>
                <p:nvPr/>
              </p:nvSpPr>
              <p:spPr>
                <a:xfrm>
                  <a:off x="3797064" y="6072292"/>
                  <a:ext cx="93387" cy="92372"/>
                </a:xfrm>
                <a:custGeom>
                  <a:avLst/>
                  <a:gdLst>
                    <a:gd name="f0" fmla="val 10800000"/>
                    <a:gd name="f1" fmla="val 5400000"/>
                    <a:gd name="f2" fmla="val 180"/>
                    <a:gd name="f3" fmla="val w"/>
                    <a:gd name="f4" fmla="val h"/>
                    <a:gd name="f5" fmla="val 0"/>
                    <a:gd name="f6" fmla="val 59"/>
                    <a:gd name="f7" fmla="val 58"/>
                    <a:gd name="f8" fmla="val 13"/>
                    <a:gd name="f9" fmla="val 6"/>
                    <a:gd name="f10" fmla="val 52"/>
                    <a:gd name="f11" fmla="val 45"/>
                    <a:gd name="f12" fmla="+- 0 0 -90"/>
                    <a:gd name="f13" fmla="*/ f3 1 59"/>
                    <a:gd name="f14" fmla="*/ f4 1 58"/>
                    <a:gd name="f15" fmla="val f5"/>
                    <a:gd name="f16" fmla="val f6"/>
                    <a:gd name="f17" fmla="val f7"/>
                    <a:gd name="f18" fmla="*/ f12 f0 1"/>
                    <a:gd name="f19" fmla="+- f17 0 f15"/>
                    <a:gd name="f20" fmla="+- f16 0 f15"/>
                    <a:gd name="f21" fmla="*/ f18 1 f2"/>
                    <a:gd name="f22" fmla="*/ f20 1 59"/>
                    <a:gd name="f23" fmla="*/ f19 1 58"/>
                    <a:gd name="f24" fmla="*/ 59 f20 1"/>
                    <a:gd name="f25" fmla="*/ 58 f19 1"/>
                    <a:gd name="f26" fmla="*/ 13 f20 1"/>
                    <a:gd name="f27" fmla="*/ 0 f20 1"/>
                    <a:gd name="f28" fmla="*/ 45 f19 1"/>
                    <a:gd name="f29" fmla="*/ 0 f19 1"/>
                    <a:gd name="f30" fmla="+- f21 0 f1"/>
                    <a:gd name="f31" fmla="*/ f24 1 59"/>
                    <a:gd name="f32" fmla="*/ f25 1 58"/>
                    <a:gd name="f33" fmla="*/ f26 1 59"/>
                    <a:gd name="f34" fmla="*/ f27 1 59"/>
                    <a:gd name="f35" fmla="*/ f28 1 58"/>
                    <a:gd name="f36" fmla="*/ f29 1 58"/>
                    <a:gd name="f37" fmla="*/ 0 1 f22"/>
                    <a:gd name="f38" fmla="*/ f16 1 f22"/>
                    <a:gd name="f39" fmla="*/ 0 1 f23"/>
                    <a:gd name="f40" fmla="*/ f17 1 f23"/>
                    <a:gd name="f41" fmla="*/ f31 1 f22"/>
                    <a:gd name="f42" fmla="*/ f32 1 f23"/>
                    <a:gd name="f43" fmla="*/ f33 1 f22"/>
                    <a:gd name="f44" fmla="*/ f34 1 f22"/>
                    <a:gd name="f45" fmla="*/ f35 1 f23"/>
                    <a:gd name="f46" fmla="*/ f36 1 f23"/>
                    <a:gd name="f47" fmla="*/ f37 f13 1"/>
                    <a:gd name="f48" fmla="*/ f38 f13 1"/>
                    <a:gd name="f49" fmla="*/ f40 f14 1"/>
                    <a:gd name="f50" fmla="*/ f39 f14 1"/>
                    <a:gd name="f51" fmla="*/ f41 f13 1"/>
                    <a:gd name="f52" fmla="*/ f42 f14 1"/>
                    <a:gd name="f53" fmla="*/ f43 f13 1"/>
                    <a:gd name="f54" fmla="*/ f44 f13 1"/>
                    <a:gd name="f55" fmla="*/ f45 f14 1"/>
                    <a:gd name="f56" fmla="*/ f46 f14 1"/>
                  </a:gdLst>
                  <a:ahLst/>
                  <a:cxnLst>
                    <a:cxn ang="3cd4">
                      <a:pos x="hc" y="t"/>
                    </a:cxn>
                    <a:cxn ang="0">
                      <a:pos x="r" y="vc"/>
                    </a:cxn>
                    <a:cxn ang="cd4">
                      <a:pos x="hc" y="b"/>
                    </a:cxn>
                    <a:cxn ang="cd2">
                      <a:pos x="l" y="vc"/>
                    </a:cxn>
                    <a:cxn ang="f30">
                      <a:pos x="f51" y="f52"/>
                    </a:cxn>
                    <a:cxn ang="f30">
                      <a:pos x="f53" y="f52"/>
                    </a:cxn>
                    <a:cxn ang="f30">
                      <a:pos x="f54" y="f55"/>
                    </a:cxn>
                    <a:cxn ang="f30">
                      <a:pos x="f54" y="f56"/>
                    </a:cxn>
                  </a:cxnLst>
                  <a:rect l="f47" t="f50" r="f48" b="f49"/>
                  <a:pathLst>
                    <a:path w="59" h="58">
                      <a:moveTo>
                        <a:pt x="f6" y="f7"/>
                      </a:moveTo>
                      <a:cubicBezTo>
                        <a:pt x="f8" y="f7"/>
                        <a:pt x="f8" y="f7"/>
                        <a:pt x="f8" y="f7"/>
                      </a:cubicBezTo>
                      <a:cubicBezTo>
                        <a:pt x="f9" y="f7"/>
                        <a:pt x="f5" y="f10"/>
                        <a:pt x="f5" y="f11"/>
                      </a:cubicBezTo>
                      <a:cubicBezTo>
                        <a:pt x="f5" y="f5"/>
                        <a:pt x="f5" y="f5"/>
                        <a:pt x="f5" y="f5"/>
                      </a:cubicBezTo>
                    </a:path>
                  </a:pathLst>
                </a:custGeom>
                <a:noFill/>
                <a:ln w="12701" cap="flat">
                  <a:solidFill>
                    <a:srgbClr val="757575"/>
                  </a:solidFill>
                  <a:prstDash val="solid"/>
                  <a:miter/>
                </a:ln>
              </p:spPr>
              <p:txBody>
                <a:bodyPr vert="horz" wrap="square" lIns="91426" tIns="45717" rIns="91426" bIns="45717"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107" name="Rectangle 31">
                  <a:extLst>
                    <a:ext uri="{FF2B5EF4-FFF2-40B4-BE49-F238E27FC236}">
                      <a16:creationId xmlns:a16="http://schemas.microsoft.com/office/drawing/2014/main" id="{D89A4C33-39A5-4DC4-8071-A032C127320D}"/>
                    </a:ext>
                  </a:extLst>
                </p:cNvPr>
                <p:cNvSpPr/>
                <p:nvPr/>
              </p:nvSpPr>
              <p:spPr>
                <a:xfrm>
                  <a:off x="3660617" y="6164656"/>
                  <a:ext cx="42391" cy="105658"/>
                </a:xfrm>
                <a:prstGeom prst="rect">
                  <a:avLst/>
                </a:prstGeom>
                <a:noFill/>
                <a:ln w="12701" cap="flat">
                  <a:solidFill>
                    <a:srgbClr val="757575"/>
                  </a:solidFill>
                  <a:prstDash val="solid"/>
                  <a:miter/>
                </a:ln>
              </p:spPr>
              <p:txBody>
                <a:bodyPr vert="horz" wrap="square" lIns="91426" tIns="45717" rIns="91426" bIns="45717"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108" name="Rectangle 32">
                  <a:extLst>
                    <a:ext uri="{FF2B5EF4-FFF2-40B4-BE49-F238E27FC236}">
                      <a16:creationId xmlns:a16="http://schemas.microsoft.com/office/drawing/2014/main" id="{B290A2BC-1012-4DD0-A61C-9CC64DBFE239}"/>
                    </a:ext>
                  </a:extLst>
                </p:cNvPr>
                <p:cNvSpPr/>
                <p:nvPr/>
              </p:nvSpPr>
              <p:spPr>
                <a:xfrm>
                  <a:off x="3725530" y="6195892"/>
                  <a:ext cx="31793" cy="74432"/>
                </a:xfrm>
                <a:prstGeom prst="rect">
                  <a:avLst/>
                </a:prstGeom>
                <a:noFill/>
                <a:ln w="12701" cap="flat">
                  <a:solidFill>
                    <a:srgbClr val="757575"/>
                  </a:solidFill>
                  <a:prstDash val="solid"/>
                  <a:miter/>
                </a:ln>
              </p:spPr>
              <p:txBody>
                <a:bodyPr vert="horz" wrap="square" lIns="91426" tIns="45717" rIns="91426" bIns="45717"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109" name="Rectangle 33">
                  <a:extLst>
                    <a:ext uri="{FF2B5EF4-FFF2-40B4-BE49-F238E27FC236}">
                      <a16:creationId xmlns:a16="http://schemas.microsoft.com/office/drawing/2014/main" id="{B0CFCB77-A861-492D-AEB5-69F765F75A87}"/>
                    </a:ext>
                  </a:extLst>
                </p:cNvPr>
                <p:cNvSpPr/>
                <p:nvPr/>
              </p:nvSpPr>
              <p:spPr>
                <a:xfrm>
                  <a:off x="3779178" y="6218486"/>
                  <a:ext cx="27157" cy="51837"/>
                </a:xfrm>
                <a:prstGeom prst="rect">
                  <a:avLst/>
                </a:prstGeom>
                <a:noFill/>
                <a:ln w="12701" cap="flat">
                  <a:solidFill>
                    <a:srgbClr val="757575"/>
                  </a:solidFill>
                  <a:prstDash val="solid"/>
                  <a:miter/>
                </a:ln>
              </p:spPr>
              <p:txBody>
                <a:bodyPr vert="horz" wrap="square" lIns="91426" tIns="45717" rIns="91426" bIns="45717"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110" name="Freeform 34">
                  <a:extLst>
                    <a:ext uri="{FF2B5EF4-FFF2-40B4-BE49-F238E27FC236}">
                      <a16:creationId xmlns:a16="http://schemas.microsoft.com/office/drawing/2014/main" id="{5780D7CE-0761-4F5B-94D3-7C5B1D42BE58}"/>
                    </a:ext>
                  </a:extLst>
                </p:cNvPr>
                <p:cNvSpPr/>
                <p:nvPr/>
              </p:nvSpPr>
              <p:spPr>
                <a:xfrm>
                  <a:off x="3828190" y="6249713"/>
                  <a:ext cx="25831" cy="20601"/>
                </a:xfrm>
                <a:custGeom>
                  <a:avLst/>
                  <a:gdLst>
                    <a:gd name="f0" fmla="val 10800000"/>
                    <a:gd name="f1" fmla="val 5400000"/>
                    <a:gd name="f2" fmla="val 180"/>
                    <a:gd name="f3" fmla="val w"/>
                    <a:gd name="f4" fmla="val h"/>
                    <a:gd name="f5" fmla="val 0"/>
                    <a:gd name="f6" fmla="val 39"/>
                    <a:gd name="f7" fmla="val 31"/>
                    <a:gd name="f8" fmla="val 36"/>
                    <a:gd name="f9" fmla="+- 0 0 -90"/>
                    <a:gd name="f10" fmla="*/ f3 1 39"/>
                    <a:gd name="f11" fmla="*/ f4 1 31"/>
                    <a:gd name="f12" fmla="val f5"/>
                    <a:gd name="f13" fmla="val f6"/>
                    <a:gd name="f14" fmla="val f7"/>
                    <a:gd name="f15" fmla="*/ f9 f0 1"/>
                    <a:gd name="f16" fmla="+- f14 0 f12"/>
                    <a:gd name="f17" fmla="+- f13 0 f12"/>
                    <a:gd name="f18" fmla="*/ f15 1 f2"/>
                    <a:gd name="f19" fmla="*/ f17 1 39"/>
                    <a:gd name="f20" fmla="*/ f16 1 31"/>
                    <a:gd name="f21" fmla="*/ 36 f17 1"/>
                    <a:gd name="f22" fmla="*/ 0 f16 1"/>
                    <a:gd name="f23" fmla="*/ 39 f17 1"/>
                    <a:gd name="f24" fmla="*/ 31 f16 1"/>
                    <a:gd name="f25" fmla="*/ 0 f17 1"/>
                    <a:gd name="f26" fmla="+- f18 0 f1"/>
                    <a:gd name="f27" fmla="*/ f21 1 39"/>
                    <a:gd name="f28" fmla="*/ f22 1 31"/>
                    <a:gd name="f29" fmla="*/ f23 1 39"/>
                    <a:gd name="f30" fmla="*/ f24 1 31"/>
                    <a:gd name="f31" fmla="*/ f25 1 39"/>
                    <a:gd name="f32" fmla="*/ 0 1 f19"/>
                    <a:gd name="f33" fmla="*/ f13 1 f19"/>
                    <a:gd name="f34" fmla="*/ 0 1 f20"/>
                    <a:gd name="f35" fmla="*/ f14 1 f20"/>
                    <a:gd name="f36" fmla="*/ f27 1 f19"/>
                    <a:gd name="f37" fmla="*/ f28 1 f20"/>
                    <a:gd name="f38" fmla="*/ f29 1 f19"/>
                    <a:gd name="f39" fmla="*/ f30 1 f20"/>
                    <a:gd name="f40" fmla="*/ f31 1 f19"/>
                    <a:gd name="f41" fmla="*/ f32 f10 1"/>
                    <a:gd name="f42" fmla="*/ f33 f10 1"/>
                    <a:gd name="f43" fmla="*/ f35 f11 1"/>
                    <a:gd name="f44" fmla="*/ f34 f11 1"/>
                    <a:gd name="f45" fmla="*/ f36 f10 1"/>
                    <a:gd name="f46" fmla="*/ f37 f11 1"/>
                    <a:gd name="f47" fmla="*/ f38 f10 1"/>
                    <a:gd name="f48" fmla="*/ f39 f11 1"/>
                    <a:gd name="f49" fmla="*/ f40 f10 1"/>
                  </a:gdLst>
                  <a:ahLst/>
                  <a:cxnLst>
                    <a:cxn ang="3cd4">
                      <a:pos x="hc" y="t"/>
                    </a:cxn>
                    <a:cxn ang="0">
                      <a:pos x="r" y="vc"/>
                    </a:cxn>
                    <a:cxn ang="cd4">
                      <a:pos x="hc" y="b"/>
                    </a:cxn>
                    <a:cxn ang="cd2">
                      <a:pos x="l" y="vc"/>
                    </a:cxn>
                    <a:cxn ang="f26">
                      <a:pos x="f45" y="f46"/>
                    </a:cxn>
                    <a:cxn ang="f26">
                      <a:pos x="f47" y="f46"/>
                    </a:cxn>
                    <a:cxn ang="f26">
                      <a:pos x="f47" y="f48"/>
                    </a:cxn>
                    <a:cxn ang="f26">
                      <a:pos x="f49" y="f48"/>
                    </a:cxn>
                    <a:cxn ang="f26">
                      <a:pos x="f49" y="f46"/>
                    </a:cxn>
                    <a:cxn ang="f26">
                      <a:pos x="f45" y="f46"/>
                    </a:cxn>
                  </a:cxnLst>
                  <a:rect l="f41" t="f44" r="f42" b="f43"/>
                  <a:pathLst>
                    <a:path w="39" h="31">
                      <a:moveTo>
                        <a:pt x="f8" y="f5"/>
                      </a:moveTo>
                      <a:lnTo>
                        <a:pt x="f6" y="f5"/>
                      </a:lnTo>
                      <a:lnTo>
                        <a:pt x="f6" y="f7"/>
                      </a:lnTo>
                      <a:lnTo>
                        <a:pt x="f5" y="f7"/>
                      </a:lnTo>
                      <a:lnTo>
                        <a:pt x="f5" y="f5"/>
                      </a:lnTo>
                      <a:lnTo>
                        <a:pt x="f8" y="f5"/>
                      </a:lnTo>
                      <a:close/>
                    </a:path>
                  </a:pathLst>
                </a:custGeom>
                <a:noFill/>
                <a:ln w="12701" cap="flat">
                  <a:solidFill>
                    <a:srgbClr val="757575"/>
                  </a:solidFill>
                  <a:prstDash val="solid"/>
                  <a:miter/>
                </a:ln>
              </p:spPr>
              <p:txBody>
                <a:bodyPr vert="horz" wrap="square" lIns="91426" tIns="45717" rIns="91426" bIns="45717"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111" name="Line 35">
                  <a:extLst>
                    <a:ext uri="{FF2B5EF4-FFF2-40B4-BE49-F238E27FC236}">
                      <a16:creationId xmlns:a16="http://schemas.microsoft.com/office/drawing/2014/main" id="{97A8175B-DDC7-4F7D-B081-A3BBF25311B4}"/>
                    </a:ext>
                  </a:extLst>
                </p:cNvPr>
                <p:cNvSpPr/>
                <p:nvPr/>
              </p:nvSpPr>
              <p:spPr>
                <a:xfrm flipH="1">
                  <a:off x="3660617" y="6308857"/>
                  <a:ext cx="7285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91426" tIns="45717" rIns="91426" bIns="45717"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112" name="Line 36">
                  <a:extLst>
                    <a:ext uri="{FF2B5EF4-FFF2-40B4-BE49-F238E27FC236}">
                      <a16:creationId xmlns:a16="http://schemas.microsoft.com/office/drawing/2014/main" id="{0C6D40C4-FEDA-4930-9164-0D8882608E97}"/>
                    </a:ext>
                  </a:extLst>
                </p:cNvPr>
                <p:cNvSpPr/>
                <p:nvPr/>
              </p:nvSpPr>
              <p:spPr>
                <a:xfrm flipH="1">
                  <a:off x="3660617" y="6348066"/>
                  <a:ext cx="5497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91426" tIns="45717" rIns="91426" bIns="45717"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113" name="Line 37">
                  <a:extLst>
                    <a:ext uri="{FF2B5EF4-FFF2-40B4-BE49-F238E27FC236}">
                      <a16:creationId xmlns:a16="http://schemas.microsoft.com/office/drawing/2014/main" id="{D44D04BC-D2DB-488D-8B40-B057ABE82131}"/>
                    </a:ext>
                  </a:extLst>
                </p:cNvPr>
                <p:cNvSpPr/>
                <p:nvPr/>
              </p:nvSpPr>
              <p:spPr>
                <a:xfrm flipH="1">
                  <a:off x="3660617" y="6384615"/>
                  <a:ext cx="7285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91426" tIns="45717" rIns="91426" bIns="45717"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114" name="Line 38">
                  <a:extLst>
                    <a:ext uri="{FF2B5EF4-FFF2-40B4-BE49-F238E27FC236}">
                      <a16:creationId xmlns:a16="http://schemas.microsoft.com/office/drawing/2014/main" id="{ABB5CB93-8A09-4E10-AF52-AD642309C6F8}"/>
                    </a:ext>
                  </a:extLst>
                </p:cNvPr>
                <p:cNvSpPr/>
                <p:nvPr/>
              </p:nvSpPr>
              <p:spPr>
                <a:xfrm flipH="1">
                  <a:off x="3782488" y="6308857"/>
                  <a:ext cx="7285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91426" tIns="45717" rIns="91426" bIns="45717"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115" name="Line 39">
                  <a:extLst>
                    <a:ext uri="{FF2B5EF4-FFF2-40B4-BE49-F238E27FC236}">
                      <a16:creationId xmlns:a16="http://schemas.microsoft.com/office/drawing/2014/main" id="{8B5E37D1-CBDE-4956-83E7-47B41CDE3FD6}"/>
                    </a:ext>
                  </a:extLst>
                </p:cNvPr>
                <p:cNvSpPr/>
                <p:nvPr/>
              </p:nvSpPr>
              <p:spPr>
                <a:xfrm flipH="1">
                  <a:off x="3782488" y="6348066"/>
                  <a:ext cx="55641"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91426" tIns="45717" rIns="91426" bIns="45717"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116" name="Line 40">
                  <a:extLst>
                    <a:ext uri="{FF2B5EF4-FFF2-40B4-BE49-F238E27FC236}">
                      <a16:creationId xmlns:a16="http://schemas.microsoft.com/office/drawing/2014/main" id="{B4300915-9040-4920-9B42-343198C47D3B}"/>
                    </a:ext>
                  </a:extLst>
                </p:cNvPr>
                <p:cNvSpPr/>
                <p:nvPr/>
              </p:nvSpPr>
              <p:spPr>
                <a:xfrm flipH="1">
                  <a:off x="3782488" y="6384615"/>
                  <a:ext cx="7285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91426" tIns="45717" rIns="91426" bIns="45717"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grpSp>
          <p:grpSp>
            <p:nvGrpSpPr>
              <p:cNvPr id="93" name="Group 182">
                <a:extLst>
                  <a:ext uri="{FF2B5EF4-FFF2-40B4-BE49-F238E27FC236}">
                    <a16:creationId xmlns:a16="http://schemas.microsoft.com/office/drawing/2014/main" id="{9E91C623-78B4-416A-A15E-9462172A3883}"/>
                  </a:ext>
                </a:extLst>
              </p:cNvPr>
              <p:cNvGrpSpPr/>
              <p:nvPr/>
            </p:nvGrpSpPr>
            <p:grpSpPr>
              <a:xfrm>
                <a:off x="3602013" y="5374450"/>
                <a:ext cx="303955" cy="249438"/>
                <a:chOff x="3602013" y="5374450"/>
                <a:chExt cx="303955" cy="249438"/>
              </a:xfrm>
            </p:grpSpPr>
            <p:sp>
              <p:nvSpPr>
                <p:cNvPr id="99" name="Oval 5">
                  <a:extLst>
                    <a:ext uri="{FF2B5EF4-FFF2-40B4-BE49-F238E27FC236}">
                      <a16:creationId xmlns:a16="http://schemas.microsoft.com/office/drawing/2014/main" id="{70316194-316C-47D1-BF98-277C79537E37}"/>
                    </a:ext>
                  </a:extLst>
                </p:cNvPr>
                <p:cNvSpPr/>
                <p:nvPr/>
              </p:nvSpPr>
              <p:spPr>
                <a:xfrm>
                  <a:off x="3612410" y="5374450"/>
                  <a:ext cx="80531" cy="7977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2701" cap="flat">
                  <a:solidFill>
                    <a:srgbClr val="757575"/>
                  </a:solidFill>
                  <a:prstDash val="solid"/>
                  <a:miter/>
                </a:ln>
              </p:spPr>
              <p:txBody>
                <a:bodyPr vert="horz" wrap="square" lIns="89642" tIns="44821" rIns="89642" bIns="44821" anchor="t" anchorCtr="1" compatLnSpc="1">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100" name="Oval 6">
                  <a:extLst>
                    <a:ext uri="{FF2B5EF4-FFF2-40B4-BE49-F238E27FC236}">
                      <a16:creationId xmlns:a16="http://schemas.microsoft.com/office/drawing/2014/main" id="{62670F7E-D9E1-4658-B45D-D22B85F8EB2C}"/>
                    </a:ext>
                  </a:extLst>
                </p:cNvPr>
                <p:cNvSpPr/>
                <p:nvPr/>
              </p:nvSpPr>
              <p:spPr>
                <a:xfrm>
                  <a:off x="3815041" y="5374450"/>
                  <a:ext cx="80531" cy="7977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2701" cap="flat">
                  <a:solidFill>
                    <a:srgbClr val="757575"/>
                  </a:solidFill>
                  <a:prstDash val="solid"/>
                  <a:miter/>
                </a:ln>
              </p:spPr>
              <p:txBody>
                <a:bodyPr vert="horz" wrap="square" lIns="89642" tIns="44821" rIns="89642" bIns="44821" anchor="t" anchorCtr="1" compatLnSpc="1">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101" name="Freeform 7">
                  <a:extLst>
                    <a:ext uri="{FF2B5EF4-FFF2-40B4-BE49-F238E27FC236}">
                      <a16:creationId xmlns:a16="http://schemas.microsoft.com/office/drawing/2014/main" id="{90F79D5B-3AA3-4890-952F-6F0FB27ECD93}"/>
                    </a:ext>
                  </a:extLst>
                </p:cNvPr>
                <p:cNvSpPr/>
                <p:nvPr/>
              </p:nvSpPr>
              <p:spPr>
                <a:xfrm>
                  <a:off x="3602013" y="5454213"/>
                  <a:ext cx="101315" cy="49377"/>
                </a:xfrm>
                <a:custGeom>
                  <a:avLst/>
                  <a:gdLst>
                    <a:gd name="f0" fmla="val 10800000"/>
                    <a:gd name="f1" fmla="val 5400000"/>
                    <a:gd name="f2" fmla="val 180"/>
                    <a:gd name="f3" fmla="val w"/>
                    <a:gd name="f4" fmla="val h"/>
                    <a:gd name="f5" fmla="val 0"/>
                    <a:gd name="f6" fmla="val 40"/>
                    <a:gd name="f7" fmla="val 20"/>
                    <a:gd name="f8" fmla="val 9"/>
                    <a:gd name="f9" fmla="val 31"/>
                    <a:gd name="f10" fmla="+- 0 0 -90"/>
                    <a:gd name="f11" fmla="*/ f3 1 40"/>
                    <a:gd name="f12" fmla="*/ f4 1 20"/>
                    <a:gd name="f13" fmla="val f5"/>
                    <a:gd name="f14" fmla="val f6"/>
                    <a:gd name="f15" fmla="val f7"/>
                    <a:gd name="f16" fmla="*/ f10 f0 1"/>
                    <a:gd name="f17" fmla="+- f15 0 f13"/>
                    <a:gd name="f18" fmla="+- f14 0 f13"/>
                    <a:gd name="f19" fmla="*/ f16 1 f2"/>
                    <a:gd name="f20" fmla="*/ f18 1 40"/>
                    <a:gd name="f21" fmla="*/ f17 1 20"/>
                    <a:gd name="f22" fmla="*/ 40 f18 1"/>
                    <a:gd name="f23" fmla="*/ 20 f17 1"/>
                    <a:gd name="f24" fmla="*/ 20 f18 1"/>
                    <a:gd name="f25" fmla="*/ 0 f17 1"/>
                    <a:gd name="f26" fmla="*/ 0 f18 1"/>
                    <a:gd name="f27" fmla="+- f19 0 f1"/>
                    <a:gd name="f28" fmla="*/ f22 1 40"/>
                    <a:gd name="f29" fmla="*/ f23 1 20"/>
                    <a:gd name="f30" fmla="*/ f24 1 40"/>
                    <a:gd name="f31" fmla="*/ f25 1 20"/>
                    <a:gd name="f32" fmla="*/ f26 1 40"/>
                    <a:gd name="f33" fmla="*/ 0 1 f20"/>
                    <a:gd name="f34" fmla="*/ f14 1 f20"/>
                    <a:gd name="f35" fmla="*/ 0 1 f21"/>
                    <a:gd name="f36" fmla="*/ f15 1 f21"/>
                    <a:gd name="f37" fmla="*/ f28 1 f20"/>
                    <a:gd name="f38" fmla="*/ f29 1 f21"/>
                    <a:gd name="f39" fmla="*/ f30 1 f20"/>
                    <a:gd name="f40" fmla="*/ f31 1 f21"/>
                    <a:gd name="f41" fmla="*/ f32 1 f20"/>
                    <a:gd name="f42" fmla="*/ f33 f11 1"/>
                    <a:gd name="f43" fmla="*/ f34 f11 1"/>
                    <a:gd name="f44" fmla="*/ f36 f12 1"/>
                    <a:gd name="f45" fmla="*/ f35 f12 1"/>
                    <a:gd name="f46" fmla="*/ f37 f11 1"/>
                    <a:gd name="f47" fmla="*/ f38 f12 1"/>
                    <a:gd name="f48" fmla="*/ f39 f11 1"/>
                    <a:gd name="f49" fmla="*/ f40 f12 1"/>
                    <a:gd name="f50" fmla="*/ f41 f11 1"/>
                  </a:gdLst>
                  <a:ahLst/>
                  <a:cxnLst>
                    <a:cxn ang="3cd4">
                      <a:pos x="hc" y="t"/>
                    </a:cxn>
                    <a:cxn ang="0">
                      <a:pos x="r" y="vc"/>
                    </a:cxn>
                    <a:cxn ang="cd4">
                      <a:pos x="hc" y="b"/>
                    </a:cxn>
                    <a:cxn ang="cd2">
                      <a:pos x="l" y="vc"/>
                    </a:cxn>
                    <a:cxn ang="f27">
                      <a:pos x="f46" y="f47"/>
                    </a:cxn>
                    <a:cxn ang="f27">
                      <a:pos x="f48" y="f49"/>
                    </a:cxn>
                    <a:cxn ang="f27">
                      <a:pos x="f50" y="f47"/>
                    </a:cxn>
                  </a:cxnLst>
                  <a:rect l="f42" t="f45" r="f43" b="f44"/>
                  <a:pathLst>
                    <a:path w="40" h="20">
                      <a:moveTo>
                        <a:pt x="f6" y="f7"/>
                      </a:moveTo>
                      <a:cubicBezTo>
                        <a:pt x="f6" y="f8"/>
                        <a:pt x="f9" y="f5"/>
                        <a:pt x="f7" y="f5"/>
                      </a:cubicBezTo>
                      <a:cubicBezTo>
                        <a:pt x="f8" y="f5"/>
                        <a:pt x="f5" y="f8"/>
                        <a:pt x="f5" y="f7"/>
                      </a:cubicBezTo>
                    </a:path>
                  </a:pathLst>
                </a:custGeom>
                <a:noFill/>
                <a:ln w="12701" cap="flat">
                  <a:solidFill>
                    <a:srgbClr val="757575"/>
                  </a:solidFill>
                  <a:prstDash val="solid"/>
                  <a:miter/>
                </a:ln>
              </p:spPr>
              <p:txBody>
                <a:bodyPr vert="horz" wrap="square" lIns="89642" tIns="44821" rIns="89642" bIns="44821" anchor="t" anchorCtr="1" compatLnSpc="1">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102" name="Oval 8">
                  <a:extLst>
                    <a:ext uri="{FF2B5EF4-FFF2-40B4-BE49-F238E27FC236}">
                      <a16:creationId xmlns:a16="http://schemas.microsoft.com/office/drawing/2014/main" id="{E95D989A-8D84-45D1-A70F-94DD9056AF2E}"/>
                    </a:ext>
                  </a:extLst>
                </p:cNvPr>
                <p:cNvSpPr/>
                <p:nvPr/>
              </p:nvSpPr>
              <p:spPr>
                <a:xfrm>
                  <a:off x="3703329" y="5454213"/>
                  <a:ext cx="101315" cy="1000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2701" cap="flat">
                  <a:solidFill>
                    <a:srgbClr val="757575"/>
                  </a:solidFill>
                  <a:prstDash val="solid"/>
                  <a:miter/>
                </a:ln>
              </p:spPr>
              <p:txBody>
                <a:bodyPr vert="horz" wrap="square" lIns="89642" tIns="44821" rIns="89642" bIns="44821" anchor="t" anchorCtr="1" compatLnSpc="1">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103" name="Freeform 9">
                  <a:extLst>
                    <a:ext uri="{FF2B5EF4-FFF2-40B4-BE49-F238E27FC236}">
                      <a16:creationId xmlns:a16="http://schemas.microsoft.com/office/drawing/2014/main" id="{5187FBA2-41D2-45BE-9B2C-2666690EA88C}"/>
                    </a:ext>
                  </a:extLst>
                </p:cNvPr>
                <p:cNvSpPr/>
                <p:nvPr/>
              </p:nvSpPr>
              <p:spPr>
                <a:xfrm>
                  <a:off x="3682544" y="5554248"/>
                  <a:ext cx="142884" cy="69640"/>
                </a:xfrm>
                <a:custGeom>
                  <a:avLst/>
                  <a:gdLst>
                    <a:gd name="f0" fmla="val 10800000"/>
                    <a:gd name="f1" fmla="val 5400000"/>
                    <a:gd name="f2" fmla="val 180"/>
                    <a:gd name="f3" fmla="val w"/>
                    <a:gd name="f4" fmla="val h"/>
                    <a:gd name="f5" fmla="val 0"/>
                    <a:gd name="f6" fmla="val 56"/>
                    <a:gd name="f7" fmla="val 28"/>
                    <a:gd name="f8" fmla="val 13"/>
                    <a:gd name="f9" fmla="val 44"/>
                    <a:gd name="f10" fmla="val 12"/>
                    <a:gd name="f11" fmla="+- 0 0 -90"/>
                    <a:gd name="f12" fmla="*/ f3 1 56"/>
                    <a:gd name="f13" fmla="*/ f4 1 28"/>
                    <a:gd name="f14" fmla="val f5"/>
                    <a:gd name="f15" fmla="val f6"/>
                    <a:gd name="f16" fmla="val f7"/>
                    <a:gd name="f17" fmla="*/ f11 f0 1"/>
                    <a:gd name="f18" fmla="+- f16 0 f14"/>
                    <a:gd name="f19" fmla="+- f15 0 f14"/>
                    <a:gd name="f20" fmla="*/ f17 1 f2"/>
                    <a:gd name="f21" fmla="*/ f19 1 56"/>
                    <a:gd name="f22" fmla="*/ f18 1 28"/>
                    <a:gd name="f23" fmla="*/ 56 f19 1"/>
                    <a:gd name="f24" fmla="*/ 28 f18 1"/>
                    <a:gd name="f25" fmla="*/ 28 f19 1"/>
                    <a:gd name="f26" fmla="*/ 0 f18 1"/>
                    <a:gd name="f27" fmla="*/ 0 f19 1"/>
                    <a:gd name="f28" fmla="+- f20 0 f1"/>
                    <a:gd name="f29" fmla="*/ f23 1 56"/>
                    <a:gd name="f30" fmla="*/ f24 1 28"/>
                    <a:gd name="f31" fmla="*/ f25 1 56"/>
                    <a:gd name="f32" fmla="*/ f26 1 28"/>
                    <a:gd name="f33" fmla="*/ f27 1 56"/>
                    <a:gd name="f34" fmla="*/ 0 1 f21"/>
                    <a:gd name="f35" fmla="*/ f15 1 f21"/>
                    <a:gd name="f36" fmla="*/ 0 1 f22"/>
                    <a:gd name="f37" fmla="*/ f16 1 f22"/>
                    <a:gd name="f38" fmla="*/ f29 1 f21"/>
                    <a:gd name="f39" fmla="*/ f30 1 f22"/>
                    <a:gd name="f40" fmla="*/ f31 1 f21"/>
                    <a:gd name="f41" fmla="*/ f32 1 f22"/>
                    <a:gd name="f42" fmla="*/ f33 1 f21"/>
                    <a:gd name="f43" fmla="*/ f34 f12 1"/>
                    <a:gd name="f44" fmla="*/ f35 f12 1"/>
                    <a:gd name="f45" fmla="*/ f37 f13 1"/>
                    <a:gd name="f46" fmla="*/ f36 f13 1"/>
                    <a:gd name="f47" fmla="*/ f38 f12 1"/>
                    <a:gd name="f48" fmla="*/ f39 f13 1"/>
                    <a:gd name="f49" fmla="*/ f40 f12 1"/>
                    <a:gd name="f50" fmla="*/ f41 f13 1"/>
                    <a:gd name="f51" fmla="*/ f42 f12 1"/>
                  </a:gdLst>
                  <a:ahLst/>
                  <a:cxnLst>
                    <a:cxn ang="3cd4">
                      <a:pos x="hc" y="t"/>
                    </a:cxn>
                    <a:cxn ang="0">
                      <a:pos x="r" y="vc"/>
                    </a:cxn>
                    <a:cxn ang="cd4">
                      <a:pos x="hc" y="b"/>
                    </a:cxn>
                    <a:cxn ang="cd2">
                      <a:pos x="l" y="vc"/>
                    </a:cxn>
                    <a:cxn ang="f28">
                      <a:pos x="f47" y="f48"/>
                    </a:cxn>
                    <a:cxn ang="f28">
                      <a:pos x="f49" y="f50"/>
                    </a:cxn>
                    <a:cxn ang="f28">
                      <a:pos x="f51" y="f48"/>
                    </a:cxn>
                  </a:cxnLst>
                  <a:rect l="f43" t="f46" r="f44" b="f45"/>
                  <a:pathLst>
                    <a:path w="56" h="28">
                      <a:moveTo>
                        <a:pt x="f6" y="f7"/>
                      </a:moveTo>
                      <a:cubicBezTo>
                        <a:pt x="f6" y="f8"/>
                        <a:pt x="f9" y="f5"/>
                        <a:pt x="f7" y="f5"/>
                      </a:cubicBezTo>
                      <a:cubicBezTo>
                        <a:pt x="f10" y="f5"/>
                        <a:pt x="f5" y="f8"/>
                        <a:pt x="f5" y="f7"/>
                      </a:cubicBezTo>
                    </a:path>
                  </a:pathLst>
                </a:custGeom>
                <a:noFill/>
                <a:ln w="12701" cap="flat">
                  <a:solidFill>
                    <a:srgbClr val="757575"/>
                  </a:solidFill>
                  <a:prstDash val="solid"/>
                  <a:miter/>
                </a:ln>
              </p:spPr>
              <p:txBody>
                <a:bodyPr vert="horz" wrap="square" lIns="89642" tIns="44821" rIns="89642" bIns="44821" anchor="t" anchorCtr="1" compatLnSpc="1">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353535"/>
                    </a:solidFill>
                    <a:effectLst/>
                    <a:uLnTx/>
                    <a:uFillTx/>
                    <a:latin typeface="Segoe UI Semilight"/>
                    <a:ea typeface="+mn-ea"/>
                    <a:cs typeface="+mn-cs"/>
                  </a:endParaRPr>
                </a:p>
              </p:txBody>
            </p:sp>
            <p:sp>
              <p:nvSpPr>
                <p:cNvPr id="104" name="Freeform 10">
                  <a:extLst>
                    <a:ext uri="{FF2B5EF4-FFF2-40B4-BE49-F238E27FC236}">
                      <a16:creationId xmlns:a16="http://schemas.microsoft.com/office/drawing/2014/main" id="{A9AAC914-A9B4-4177-BA58-C3BA6CBFEB65}"/>
                    </a:ext>
                  </a:extLst>
                </p:cNvPr>
                <p:cNvSpPr/>
                <p:nvPr/>
              </p:nvSpPr>
              <p:spPr>
                <a:xfrm>
                  <a:off x="3804653" y="5454213"/>
                  <a:ext cx="101315" cy="49377"/>
                </a:xfrm>
                <a:custGeom>
                  <a:avLst/>
                  <a:gdLst>
                    <a:gd name="f0" fmla="val 10800000"/>
                    <a:gd name="f1" fmla="val 5400000"/>
                    <a:gd name="f2" fmla="val 180"/>
                    <a:gd name="f3" fmla="val w"/>
                    <a:gd name="f4" fmla="val h"/>
                    <a:gd name="f5" fmla="val 0"/>
                    <a:gd name="f6" fmla="val 40"/>
                    <a:gd name="f7" fmla="val 20"/>
                    <a:gd name="f8" fmla="val 9"/>
                    <a:gd name="f9" fmla="val 31"/>
                    <a:gd name="f10" fmla="+- 0 0 -90"/>
                    <a:gd name="f11" fmla="*/ f3 1 40"/>
                    <a:gd name="f12" fmla="*/ f4 1 20"/>
                    <a:gd name="f13" fmla="val f5"/>
                    <a:gd name="f14" fmla="val f6"/>
                    <a:gd name="f15" fmla="val f7"/>
                    <a:gd name="f16" fmla="*/ f10 f0 1"/>
                    <a:gd name="f17" fmla="+- f15 0 f13"/>
                    <a:gd name="f18" fmla="+- f14 0 f13"/>
                    <a:gd name="f19" fmla="*/ f16 1 f2"/>
                    <a:gd name="f20" fmla="*/ f18 1 40"/>
                    <a:gd name="f21" fmla="*/ f17 1 20"/>
                    <a:gd name="f22" fmla="*/ 40 f18 1"/>
                    <a:gd name="f23" fmla="*/ 20 f17 1"/>
                    <a:gd name="f24" fmla="*/ 20 f18 1"/>
                    <a:gd name="f25" fmla="*/ 0 f17 1"/>
                    <a:gd name="f26" fmla="*/ 0 f18 1"/>
                    <a:gd name="f27" fmla="+- f19 0 f1"/>
                    <a:gd name="f28" fmla="*/ f22 1 40"/>
                    <a:gd name="f29" fmla="*/ f23 1 20"/>
                    <a:gd name="f30" fmla="*/ f24 1 40"/>
                    <a:gd name="f31" fmla="*/ f25 1 20"/>
                    <a:gd name="f32" fmla="*/ f26 1 40"/>
                    <a:gd name="f33" fmla="*/ 0 1 f20"/>
                    <a:gd name="f34" fmla="*/ f14 1 f20"/>
                    <a:gd name="f35" fmla="*/ 0 1 f21"/>
                    <a:gd name="f36" fmla="*/ f15 1 f21"/>
                    <a:gd name="f37" fmla="*/ f28 1 f20"/>
                    <a:gd name="f38" fmla="*/ f29 1 f21"/>
                    <a:gd name="f39" fmla="*/ f30 1 f20"/>
                    <a:gd name="f40" fmla="*/ f31 1 f21"/>
                    <a:gd name="f41" fmla="*/ f32 1 f20"/>
                    <a:gd name="f42" fmla="*/ f33 f11 1"/>
                    <a:gd name="f43" fmla="*/ f34 f11 1"/>
                    <a:gd name="f44" fmla="*/ f36 f12 1"/>
                    <a:gd name="f45" fmla="*/ f35 f12 1"/>
                    <a:gd name="f46" fmla="*/ f37 f11 1"/>
                    <a:gd name="f47" fmla="*/ f38 f12 1"/>
                    <a:gd name="f48" fmla="*/ f39 f11 1"/>
                    <a:gd name="f49" fmla="*/ f40 f12 1"/>
                    <a:gd name="f50" fmla="*/ f41 f11 1"/>
                  </a:gdLst>
                  <a:ahLst/>
                  <a:cxnLst>
                    <a:cxn ang="3cd4">
                      <a:pos x="hc" y="t"/>
                    </a:cxn>
                    <a:cxn ang="0">
                      <a:pos x="r" y="vc"/>
                    </a:cxn>
                    <a:cxn ang="cd4">
                      <a:pos x="hc" y="b"/>
                    </a:cxn>
                    <a:cxn ang="cd2">
                      <a:pos x="l" y="vc"/>
                    </a:cxn>
                    <a:cxn ang="f27">
                      <a:pos x="f46" y="f47"/>
                    </a:cxn>
                    <a:cxn ang="f27">
                      <a:pos x="f48" y="f49"/>
                    </a:cxn>
                    <a:cxn ang="f27">
                      <a:pos x="f50" y="f47"/>
                    </a:cxn>
                  </a:cxnLst>
                  <a:rect l="f42" t="f45" r="f43" b="f44"/>
                  <a:pathLst>
                    <a:path w="40" h="20">
                      <a:moveTo>
                        <a:pt x="f6" y="f7"/>
                      </a:moveTo>
                      <a:cubicBezTo>
                        <a:pt x="f6" y="f8"/>
                        <a:pt x="f9" y="f5"/>
                        <a:pt x="f7" y="f5"/>
                      </a:cubicBezTo>
                      <a:cubicBezTo>
                        <a:pt x="f8" y="f5"/>
                        <a:pt x="f5" y="f8"/>
                        <a:pt x="f5" y="f7"/>
                      </a:cubicBezTo>
                    </a:path>
                  </a:pathLst>
                </a:custGeom>
                <a:noFill/>
                <a:ln w="12701" cap="flat">
                  <a:solidFill>
                    <a:srgbClr val="757575"/>
                  </a:solidFill>
                  <a:prstDash val="solid"/>
                  <a:miter/>
                </a:ln>
              </p:spPr>
              <p:txBody>
                <a:bodyPr vert="horz" wrap="square" lIns="89642" tIns="44821" rIns="89642" bIns="44821" anchor="t" anchorCtr="1" compatLnSpc="1">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353535"/>
                    </a:solidFill>
                    <a:effectLst/>
                    <a:uLnTx/>
                    <a:uFillTx/>
                    <a:latin typeface="Segoe UI Semilight"/>
                    <a:ea typeface="+mn-ea"/>
                    <a:cs typeface="+mn-cs"/>
                  </a:endParaRPr>
                </a:p>
              </p:txBody>
            </p:sp>
          </p:grpSp>
          <p:grpSp>
            <p:nvGrpSpPr>
              <p:cNvPr id="94" name="Group 189">
                <a:extLst>
                  <a:ext uri="{FF2B5EF4-FFF2-40B4-BE49-F238E27FC236}">
                    <a16:creationId xmlns:a16="http://schemas.microsoft.com/office/drawing/2014/main" id="{FE858B63-4313-429C-854A-F36E912835D7}"/>
                  </a:ext>
                </a:extLst>
              </p:cNvPr>
              <p:cNvGrpSpPr/>
              <p:nvPr/>
            </p:nvGrpSpPr>
            <p:grpSpPr>
              <a:xfrm>
                <a:off x="3972482" y="5714085"/>
                <a:ext cx="327465" cy="322764"/>
                <a:chOff x="3972482" y="5714085"/>
                <a:chExt cx="327465" cy="322764"/>
              </a:xfrm>
            </p:grpSpPr>
            <p:sp>
              <p:nvSpPr>
                <p:cNvPr id="95" name="Freeform 44">
                  <a:extLst>
                    <a:ext uri="{FF2B5EF4-FFF2-40B4-BE49-F238E27FC236}">
                      <a16:creationId xmlns:a16="http://schemas.microsoft.com/office/drawing/2014/main" id="{CE8E1727-E20E-4F79-AEF5-0F1F5A028555}"/>
                    </a:ext>
                  </a:extLst>
                </p:cNvPr>
                <p:cNvSpPr/>
                <p:nvPr/>
              </p:nvSpPr>
              <p:spPr>
                <a:xfrm>
                  <a:off x="3972482" y="5714085"/>
                  <a:ext cx="120353" cy="131298"/>
                </a:xfrm>
                <a:custGeom>
                  <a:avLst/>
                  <a:gdLst>
                    <a:gd name="f0" fmla="val 10800000"/>
                    <a:gd name="f1" fmla="val 5400000"/>
                    <a:gd name="f2" fmla="val 180"/>
                    <a:gd name="f3" fmla="val w"/>
                    <a:gd name="f4" fmla="val h"/>
                    <a:gd name="f5" fmla="val 0"/>
                    <a:gd name="f6" fmla="val 82"/>
                    <a:gd name="f7" fmla="val 76"/>
                    <a:gd name="f8" fmla="val 79"/>
                    <a:gd name="f9" fmla="val 6"/>
                    <a:gd name="f10" fmla="val 2"/>
                    <a:gd name="f11" fmla="val 5"/>
                    <a:gd name="f12" fmla="+- 0 0 -90"/>
                    <a:gd name="f13" fmla="*/ f3 1 82"/>
                    <a:gd name="f14" fmla="*/ f4 1 82"/>
                    <a:gd name="f15" fmla="val f5"/>
                    <a:gd name="f16" fmla="val f6"/>
                    <a:gd name="f17" fmla="*/ f12 f0 1"/>
                    <a:gd name="f18" fmla="+- f16 0 f15"/>
                    <a:gd name="f19" fmla="*/ f17 1 f2"/>
                    <a:gd name="f20" fmla="*/ f18 1 82"/>
                    <a:gd name="f21" fmla="*/ 82 f18 1"/>
                    <a:gd name="f22" fmla="*/ 76 f18 1"/>
                    <a:gd name="f23" fmla="*/ 6 f18 1"/>
                    <a:gd name="f24" fmla="*/ 0 f18 1"/>
                    <a:gd name="f25" fmla="*/ 5 f18 1"/>
                    <a:gd name="f26" fmla="+- f19 0 f1"/>
                    <a:gd name="f27" fmla="*/ f21 1 82"/>
                    <a:gd name="f28" fmla="*/ f22 1 82"/>
                    <a:gd name="f29" fmla="*/ f23 1 82"/>
                    <a:gd name="f30" fmla="*/ f24 1 82"/>
                    <a:gd name="f31" fmla="*/ f25 1 82"/>
                    <a:gd name="f32" fmla="*/ 0 1 f20"/>
                    <a:gd name="f33" fmla="*/ f16 1 f20"/>
                    <a:gd name="f34" fmla="*/ f27 1 f20"/>
                    <a:gd name="f35" fmla="*/ f28 1 f20"/>
                    <a:gd name="f36" fmla="*/ f29 1 f20"/>
                    <a:gd name="f37" fmla="*/ f30 1 f20"/>
                    <a:gd name="f38" fmla="*/ f31 1 f20"/>
                    <a:gd name="f39" fmla="*/ f32 f13 1"/>
                    <a:gd name="f40" fmla="*/ f33 f13 1"/>
                    <a:gd name="f41" fmla="*/ f33 f14 1"/>
                    <a:gd name="f42" fmla="*/ f32 f14 1"/>
                    <a:gd name="f43" fmla="*/ f34 f13 1"/>
                    <a:gd name="f44" fmla="*/ f35 f14 1"/>
                    <a:gd name="f45" fmla="*/ f35 f13 1"/>
                    <a:gd name="f46" fmla="*/ f34 f14 1"/>
                    <a:gd name="f47" fmla="*/ f36 f13 1"/>
                    <a:gd name="f48" fmla="*/ f37 f13 1"/>
                    <a:gd name="f49" fmla="*/ f38 f14 1"/>
                    <a:gd name="f50" fmla="*/ f37 f14 1"/>
                  </a:gdLst>
                  <a:ahLst/>
                  <a:cxnLst>
                    <a:cxn ang="3cd4">
                      <a:pos x="hc" y="t"/>
                    </a:cxn>
                    <a:cxn ang="0">
                      <a:pos x="r" y="vc"/>
                    </a:cxn>
                    <a:cxn ang="cd4">
                      <a:pos x="hc" y="b"/>
                    </a:cxn>
                    <a:cxn ang="cd2">
                      <a:pos x="l" y="vc"/>
                    </a:cxn>
                    <a:cxn ang="f26">
                      <a:pos x="f43" y="f44"/>
                    </a:cxn>
                    <a:cxn ang="f26">
                      <a:pos x="f45" y="f46"/>
                    </a:cxn>
                    <a:cxn ang="f26">
                      <a:pos x="f47" y="f46"/>
                    </a:cxn>
                    <a:cxn ang="f26">
                      <a:pos x="f48" y="f44"/>
                    </a:cxn>
                    <a:cxn ang="f26">
                      <a:pos x="f48" y="f49"/>
                    </a:cxn>
                    <a:cxn ang="f26">
                      <a:pos x="f47" y="f50"/>
                    </a:cxn>
                    <a:cxn ang="f26">
                      <a:pos x="f45" y="f50"/>
                    </a:cxn>
                    <a:cxn ang="f26">
                      <a:pos x="f43" y="f49"/>
                    </a:cxn>
                    <a:cxn ang="f26">
                      <a:pos x="f43" y="f44"/>
                    </a:cxn>
                  </a:cxnLst>
                  <a:rect l="f39" t="f42" r="f40" b="f41"/>
                  <a:pathLst>
                    <a:path w="82" h="82">
                      <a:moveTo>
                        <a:pt x="f6" y="f7"/>
                      </a:moveTo>
                      <a:cubicBezTo>
                        <a:pt x="f6" y="f8"/>
                        <a:pt x="f8" y="f6"/>
                        <a:pt x="f7" y="f6"/>
                      </a:cubicBezTo>
                      <a:cubicBezTo>
                        <a:pt x="f9" y="f6"/>
                        <a:pt x="f9" y="f6"/>
                        <a:pt x="f9" y="f6"/>
                      </a:cubicBezTo>
                      <a:cubicBezTo>
                        <a:pt x="f10" y="f6"/>
                        <a:pt x="f5" y="f8"/>
                        <a:pt x="f5" y="f7"/>
                      </a:cubicBezTo>
                      <a:cubicBezTo>
                        <a:pt x="f5" y="f11"/>
                        <a:pt x="f5" y="f11"/>
                        <a:pt x="f5" y="f11"/>
                      </a:cubicBezTo>
                      <a:cubicBezTo>
                        <a:pt x="f5" y="f10"/>
                        <a:pt x="f10" y="f5"/>
                        <a:pt x="f9" y="f5"/>
                      </a:cubicBezTo>
                      <a:cubicBezTo>
                        <a:pt x="f7" y="f5"/>
                        <a:pt x="f7" y="f5"/>
                        <a:pt x="f7" y="f5"/>
                      </a:cubicBezTo>
                      <a:cubicBezTo>
                        <a:pt x="f8" y="f5"/>
                        <a:pt x="f6" y="f10"/>
                        <a:pt x="f6" y="f11"/>
                      </a:cubicBezTo>
                      <a:lnTo>
                        <a:pt x="f6" y="f7"/>
                      </a:lnTo>
                      <a:close/>
                    </a:path>
                  </a:pathLst>
                </a:custGeom>
                <a:solidFill>
                  <a:srgbClr val="757575"/>
                </a:solidFill>
                <a:ln w="12701" cap="flat">
                  <a:solidFill>
                    <a:srgbClr val="757575"/>
                  </a:solidFill>
                  <a:prstDash val="solid"/>
                  <a:miter/>
                </a:ln>
              </p:spPr>
              <p:txBody>
                <a:bodyPr vert="horz" wrap="square" lIns="91426" tIns="45717" rIns="91426" bIns="45717"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dirty="0">
                    <a:ln>
                      <a:noFill/>
                    </a:ln>
                    <a:solidFill>
                      <a:srgbClr val="002050"/>
                    </a:solidFill>
                    <a:effectLst/>
                    <a:uLnTx/>
                    <a:uFillTx/>
                    <a:latin typeface="Segoe UI Semilight"/>
                    <a:ea typeface="+mn-ea"/>
                    <a:cs typeface="+mn-cs"/>
                  </a:endParaRPr>
                </a:p>
              </p:txBody>
            </p:sp>
            <p:sp>
              <p:nvSpPr>
                <p:cNvPr id="96" name="Freeform 45">
                  <a:extLst>
                    <a:ext uri="{FF2B5EF4-FFF2-40B4-BE49-F238E27FC236}">
                      <a16:creationId xmlns:a16="http://schemas.microsoft.com/office/drawing/2014/main" id="{48F555F1-F65E-429D-B754-FAEE62E74C41}"/>
                    </a:ext>
                  </a:extLst>
                </p:cNvPr>
                <p:cNvSpPr/>
                <p:nvPr/>
              </p:nvSpPr>
              <p:spPr>
                <a:xfrm>
                  <a:off x="3972482" y="5867265"/>
                  <a:ext cx="120353" cy="65644"/>
                </a:xfrm>
                <a:custGeom>
                  <a:avLst/>
                  <a:gdLst>
                    <a:gd name="f0" fmla="val 10800000"/>
                    <a:gd name="f1" fmla="val 5400000"/>
                    <a:gd name="f2" fmla="val 180"/>
                    <a:gd name="f3" fmla="val w"/>
                    <a:gd name="f4" fmla="val h"/>
                    <a:gd name="f5" fmla="val 0"/>
                    <a:gd name="f6" fmla="val 82"/>
                    <a:gd name="f7" fmla="val 41"/>
                    <a:gd name="f8" fmla="val 38"/>
                    <a:gd name="f9" fmla="val 39"/>
                    <a:gd name="f10" fmla="val 79"/>
                    <a:gd name="f11" fmla="val 76"/>
                    <a:gd name="f12" fmla="val 6"/>
                    <a:gd name="f13" fmla="val 2"/>
                    <a:gd name="f14" fmla="val 3"/>
                    <a:gd name="f15" fmla="val 1"/>
                    <a:gd name="f16" fmla="+- 0 0 -90"/>
                    <a:gd name="f17" fmla="*/ f3 1 82"/>
                    <a:gd name="f18" fmla="*/ f4 1 41"/>
                    <a:gd name="f19" fmla="val f5"/>
                    <a:gd name="f20" fmla="val f6"/>
                    <a:gd name="f21" fmla="val f7"/>
                    <a:gd name="f22" fmla="*/ f16 f0 1"/>
                    <a:gd name="f23" fmla="+- f21 0 f19"/>
                    <a:gd name="f24" fmla="+- f20 0 f19"/>
                    <a:gd name="f25" fmla="*/ f22 1 f2"/>
                    <a:gd name="f26" fmla="*/ f24 1 82"/>
                    <a:gd name="f27" fmla="*/ f23 1 41"/>
                    <a:gd name="f28" fmla="*/ 82 f24 1"/>
                    <a:gd name="f29" fmla="*/ 38 f23 1"/>
                    <a:gd name="f30" fmla="*/ 76 f24 1"/>
                    <a:gd name="f31" fmla="*/ 41 f23 1"/>
                    <a:gd name="f32" fmla="*/ 6 f24 1"/>
                    <a:gd name="f33" fmla="*/ 0 f24 1"/>
                    <a:gd name="f34" fmla="*/ 3 f23 1"/>
                    <a:gd name="f35" fmla="*/ 0 f23 1"/>
                    <a:gd name="f36" fmla="+- f25 0 f1"/>
                    <a:gd name="f37" fmla="*/ f28 1 82"/>
                    <a:gd name="f38" fmla="*/ f29 1 41"/>
                    <a:gd name="f39" fmla="*/ f30 1 82"/>
                    <a:gd name="f40" fmla="*/ f31 1 41"/>
                    <a:gd name="f41" fmla="*/ f32 1 82"/>
                    <a:gd name="f42" fmla="*/ f33 1 82"/>
                    <a:gd name="f43" fmla="*/ f34 1 41"/>
                    <a:gd name="f44" fmla="*/ f35 1 41"/>
                    <a:gd name="f45" fmla="*/ 0 1 f26"/>
                    <a:gd name="f46" fmla="*/ f20 1 f26"/>
                    <a:gd name="f47" fmla="*/ 0 1 f27"/>
                    <a:gd name="f48" fmla="*/ f21 1 f27"/>
                    <a:gd name="f49" fmla="*/ f37 1 f26"/>
                    <a:gd name="f50" fmla="*/ f38 1 f27"/>
                    <a:gd name="f51" fmla="*/ f39 1 f26"/>
                    <a:gd name="f52" fmla="*/ f40 1 f27"/>
                    <a:gd name="f53" fmla="*/ f41 1 f26"/>
                    <a:gd name="f54" fmla="*/ f42 1 f26"/>
                    <a:gd name="f55" fmla="*/ f43 1 f27"/>
                    <a:gd name="f56" fmla="*/ f44 1 f27"/>
                    <a:gd name="f57" fmla="*/ f45 f17 1"/>
                    <a:gd name="f58" fmla="*/ f46 f17 1"/>
                    <a:gd name="f59" fmla="*/ f48 f18 1"/>
                    <a:gd name="f60" fmla="*/ f47 f18 1"/>
                    <a:gd name="f61" fmla="*/ f49 f17 1"/>
                    <a:gd name="f62" fmla="*/ f50 f18 1"/>
                    <a:gd name="f63" fmla="*/ f51 f17 1"/>
                    <a:gd name="f64" fmla="*/ f52 f18 1"/>
                    <a:gd name="f65" fmla="*/ f53 f17 1"/>
                    <a:gd name="f66" fmla="*/ f54 f17 1"/>
                    <a:gd name="f67" fmla="*/ f55 f18 1"/>
                    <a:gd name="f68" fmla="*/ f56 f18 1"/>
                  </a:gdLst>
                  <a:ahLst/>
                  <a:cxnLst>
                    <a:cxn ang="3cd4">
                      <a:pos x="hc" y="t"/>
                    </a:cxn>
                    <a:cxn ang="0">
                      <a:pos x="r" y="vc"/>
                    </a:cxn>
                    <a:cxn ang="cd4">
                      <a:pos x="hc" y="b"/>
                    </a:cxn>
                    <a:cxn ang="cd2">
                      <a:pos x="l" y="vc"/>
                    </a:cxn>
                    <a:cxn ang="f36">
                      <a:pos x="f61" y="f62"/>
                    </a:cxn>
                    <a:cxn ang="f36">
                      <a:pos x="f63" y="f64"/>
                    </a:cxn>
                    <a:cxn ang="f36">
                      <a:pos x="f65" y="f64"/>
                    </a:cxn>
                    <a:cxn ang="f36">
                      <a:pos x="f66" y="f62"/>
                    </a:cxn>
                    <a:cxn ang="f36">
                      <a:pos x="f66" y="f67"/>
                    </a:cxn>
                    <a:cxn ang="f36">
                      <a:pos x="f65" y="f68"/>
                    </a:cxn>
                    <a:cxn ang="f36">
                      <a:pos x="f63" y="f68"/>
                    </a:cxn>
                    <a:cxn ang="f36">
                      <a:pos x="f61" y="f67"/>
                    </a:cxn>
                    <a:cxn ang="f36">
                      <a:pos x="f61" y="f62"/>
                    </a:cxn>
                  </a:cxnLst>
                  <a:rect l="f57" t="f60" r="f58" b="f59"/>
                  <a:pathLst>
                    <a:path w="82" h="41">
                      <a:moveTo>
                        <a:pt x="f6" y="f8"/>
                      </a:moveTo>
                      <a:cubicBezTo>
                        <a:pt x="f6" y="f9"/>
                        <a:pt x="f10" y="f7"/>
                        <a:pt x="f11" y="f7"/>
                      </a:cubicBezTo>
                      <a:cubicBezTo>
                        <a:pt x="f12" y="f7"/>
                        <a:pt x="f12" y="f7"/>
                        <a:pt x="f12" y="f7"/>
                      </a:cubicBezTo>
                      <a:cubicBezTo>
                        <a:pt x="f13" y="f7"/>
                        <a:pt x="f5" y="f9"/>
                        <a:pt x="f5" y="f8"/>
                      </a:cubicBezTo>
                      <a:cubicBezTo>
                        <a:pt x="f5" y="f14"/>
                        <a:pt x="f5" y="f14"/>
                        <a:pt x="f5" y="f14"/>
                      </a:cubicBezTo>
                      <a:cubicBezTo>
                        <a:pt x="f5" y="f15"/>
                        <a:pt x="f13" y="f5"/>
                        <a:pt x="f12" y="f5"/>
                      </a:cubicBezTo>
                      <a:cubicBezTo>
                        <a:pt x="f11" y="f5"/>
                        <a:pt x="f11" y="f5"/>
                        <a:pt x="f11" y="f5"/>
                      </a:cubicBezTo>
                      <a:cubicBezTo>
                        <a:pt x="f10" y="f5"/>
                        <a:pt x="f6" y="f15"/>
                        <a:pt x="f6" y="f14"/>
                      </a:cubicBezTo>
                      <a:lnTo>
                        <a:pt x="f6" y="f8"/>
                      </a:lnTo>
                      <a:close/>
                    </a:path>
                  </a:pathLst>
                </a:custGeom>
                <a:noFill/>
                <a:ln w="12701" cap="flat">
                  <a:solidFill>
                    <a:srgbClr val="757575"/>
                  </a:solidFill>
                  <a:prstDash val="solid"/>
                  <a:miter/>
                </a:ln>
              </p:spPr>
              <p:txBody>
                <a:bodyPr vert="horz" wrap="square" lIns="91426" tIns="45717" rIns="91426" bIns="45717"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dirty="0">
                    <a:ln>
                      <a:noFill/>
                    </a:ln>
                    <a:solidFill>
                      <a:srgbClr val="002050"/>
                    </a:solidFill>
                    <a:effectLst/>
                    <a:uLnTx/>
                    <a:uFillTx/>
                    <a:latin typeface="Segoe UI Semilight"/>
                    <a:ea typeface="+mn-ea"/>
                    <a:cs typeface="+mn-cs"/>
                  </a:endParaRPr>
                </a:p>
              </p:txBody>
            </p:sp>
            <p:sp>
              <p:nvSpPr>
                <p:cNvPr id="97" name="Freeform 46">
                  <a:extLst>
                    <a:ext uri="{FF2B5EF4-FFF2-40B4-BE49-F238E27FC236}">
                      <a16:creationId xmlns:a16="http://schemas.microsoft.com/office/drawing/2014/main" id="{0C471E7B-E7DC-40E5-B5D0-BBADDF459C57}"/>
                    </a:ext>
                  </a:extLst>
                </p:cNvPr>
                <p:cNvSpPr/>
                <p:nvPr/>
              </p:nvSpPr>
              <p:spPr>
                <a:xfrm>
                  <a:off x="4114717" y="5714085"/>
                  <a:ext cx="185230" cy="218834"/>
                </a:xfrm>
                <a:custGeom>
                  <a:avLst/>
                  <a:gdLst>
                    <a:gd name="f0" fmla="val 10800000"/>
                    <a:gd name="f1" fmla="val 5400000"/>
                    <a:gd name="f2" fmla="val 180"/>
                    <a:gd name="f3" fmla="val w"/>
                    <a:gd name="f4" fmla="val h"/>
                    <a:gd name="f5" fmla="val 0"/>
                    <a:gd name="f6" fmla="val 126"/>
                    <a:gd name="f7" fmla="val 137"/>
                    <a:gd name="f8" fmla="val 127"/>
                    <a:gd name="f9" fmla="val 133"/>
                    <a:gd name="f10" fmla="val 122"/>
                    <a:gd name="f11" fmla="val 117"/>
                    <a:gd name="f12" fmla="val 9"/>
                    <a:gd name="f13" fmla="val 4"/>
                    <a:gd name="f14" fmla="+- 0 0 -90"/>
                    <a:gd name="f15" fmla="*/ f3 1 126"/>
                    <a:gd name="f16" fmla="*/ f4 1 137"/>
                    <a:gd name="f17" fmla="val f5"/>
                    <a:gd name="f18" fmla="val f6"/>
                    <a:gd name="f19" fmla="val f7"/>
                    <a:gd name="f20" fmla="*/ f14 f0 1"/>
                    <a:gd name="f21" fmla="+- f19 0 f17"/>
                    <a:gd name="f22" fmla="+- f18 0 f17"/>
                    <a:gd name="f23" fmla="*/ f20 1 f2"/>
                    <a:gd name="f24" fmla="*/ f22 1 126"/>
                    <a:gd name="f25" fmla="*/ f21 1 137"/>
                    <a:gd name="f26" fmla="*/ 126 f22 1"/>
                    <a:gd name="f27" fmla="*/ 127 f21 1"/>
                    <a:gd name="f28" fmla="*/ 117 f22 1"/>
                    <a:gd name="f29" fmla="*/ 137 f21 1"/>
                    <a:gd name="f30" fmla="*/ 9 f22 1"/>
                    <a:gd name="f31" fmla="*/ 0 f22 1"/>
                    <a:gd name="f32" fmla="*/ 9 f21 1"/>
                    <a:gd name="f33" fmla="*/ 0 f21 1"/>
                    <a:gd name="f34" fmla="+- f23 0 f1"/>
                    <a:gd name="f35" fmla="*/ f26 1 126"/>
                    <a:gd name="f36" fmla="*/ f27 1 137"/>
                    <a:gd name="f37" fmla="*/ f28 1 126"/>
                    <a:gd name="f38" fmla="*/ f29 1 137"/>
                    <a:gd name="f39" fmla="*/ f30 1 126"/>
                    <a:gd name="f40" fmla="*/ f31 1 126"/>
                    <a:gd name="f41" fmla="*/ f32 1 137"/>
                    <a:gd name="f42" fmla="*/ f33 1 137"/>
                    <a:gd name="f43" fmla="*/ 0 1 f24"/>
                    <a:gd name="f44" fmla="*/ f18 1 f24"/>
                    <a:gd name="f45" fmla="*/ 0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26" h="137">
                      <a:moveTo>
                        <a:pt x="f6" y="f8"/>
                      </a:moveTo>
                      <a:cubicBezTo>
                        <a:pt x="f6" y="f9"/>
                        <a:pt x="f10" y="f7"/>
                        <a:pt x="f11" y="f7"/>
                      </a:cubicBezTo>
                      <a:cubicBezTo>
                        <a:pt x="f12" y="f7"/>
                        <a:pt x="f12" y="f7"/>
                        <a:pt x="f12" y="f7"/>
                      </a:cubicBezTo>
                      <a:cubicBezTo>
                        <a:pt x="f13" y="f7"/>
                        <a:pt x="f5" y="f9"/>
                        <a:pt x="f5" y="f8"/>
                      </a:cubicBezTo>
                      <a:cubicBezTo>
                        <a:pt x="f5" y="f12"/>
                        <a:pt x="f5" y="f12"/>
                        <a:pt x="f5" y="f12"/>
                      </a:cubicBezTo>
                      <a:cubicBezTo>
                        <a:pt x="f5" y="f13"/>
                        <a:pt x="f13" y="f5"/>
                        <a:pt x="f12" y="f5"/>
                      </a:cubicBezTo>
                      <a:cubicBezTo>
                        <a:pt x="f11" y="f5"/>
                        <a:pt x="f11" y="f5"/>
                        <a:pt x="f11" y="f5"/>
                      </a:cubicBezTo>
                      <a:cubicBezTo>
                        <a:pt x="f10" y="f5"/>
                        <a:pt x="f6" y="f13"/>
                        <a:pt x="f6" y="f12"/>
                      </a:cubicBezTo>
                      <a:lnTo>
                        <a:pt x="f6" y="f8"/>
                      </a:lnTo>
                      <a:close/>
                    </a:path>
                  </a:pathLst>
                </a:custGeom>
                <a:noFill/>
                <a:ln w="12701" cap="flat">
                  <a:solidFill>
                    <a:srgbClr val="757575"/>
                  </a:solidFill>
                  <a:prstDash val="solid"/>
                  <a:miter/>
                </a:ln>
              </p:spPr>
              <p:txBody>
                <a:bodyPr vert="horz" wrap="square" lIns="91426" tIns="45717" rIns="91426" bIns="45717"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dirty="0">
                    <a:ln>
                      <a:noFill/>
                    </a:ln>
                    <a:solidFill>
                      <a:srgbClr val="002050"/>
                    </a:solidFill>
                    <a:effectLst/>
                    <a:uLnTx/>
                    <a:uFillTx/>
                    <a:latin typeface="Segoe UI Semilight"/>
                    <a:ea typeface="+mn-ea"/>
                    <a:cs typeface="+mn-cs"/>
                  </a:endParaRPr>
                </a:p>
              </p:txBody>
            </p:sp>
            <p:sp>
              <p:nvSpPr>
                <p:cNvPr id="98" name="Freeform 47">
                  <a:extLst>
                    <a:ext uri="{FF2B5EF4-FFF2-40B4-BE49-F238E27FC236}">
                      <a16:creationId xmlns:a16="http://schemas.microsoft.com/office/drawing/2014/main" id="{2C4D3E24-2A3D-45AB-89BD-9998C20AB7DE}"/>
                    </a:ext>
                  </a:extLst>
                </p:cNvPr>
                <p:cNvSpPr/>
                <p:nvPr/>
              </p:nvSpPr>
              <p:spPr>
                <a:xfrm>
                  <a:off x="3972482" y="5958696"/>
                  <a:ext cx="327464" cy="78153"/>
                </a:xfrm>
                <a:custGeom>
                  <a:avLst/>
                  <a:gdLst>
                    <a:gd name="f0" fmla="val 10800000"/>
                    <a:gd name="f1" fmla="val 5400000"/>
                    <a:gd name="f2" fmla="val 180"/>
                    <a:gd name="f3" fmla="val w"/>
                    <a:gd name="f4" fmla="val h"/>
                    <a:gd name="f5" fmla="val 0"/>
                    <a:gd name="f6" fmla="val 223"/>
                    <a:gd name="f7" fmla="val 49"/>
                    <a:gd name="f8" fmla="val 46"/>
                    <a:gd name="f9" fmla="val 48"/>
                    <a:gd name="f10" fmla="val 216"/>
                    <a:gd name="f11" fmla="val 208"/>
                    <a:gd name="f12" fmla="val 15"/>
                    <a:gd name="f13" fmla="val 7"/>
                    <a:gd name="f14" fmla="val 3"/>
                    <a:gd name="f15" fmla="val 1"/>
                    <a:gd name="f16" fmla="+- 0 0 -90"/>
                    <a:gd name="f17" fmla="*/ f3 1 223"/>
                    <a:gd name="f18" fmla="*/ f4 1 49"/>
                    <a:gd name="f19" fmla="val f5"/>
                    <a:gd name="f20" fmla="val f6"/>
                    <a:gd name="f21" fmla="val f7"/>
                    <a:gd name="f22" fmla="*/ f16 f0 1"/>
                    <a:gd name="f23" fmla="+- f21 0 f19"/>
                    <a:gd name="f24" fmla="+- f20 0 f19"/>
                    <a:gd name="f25" fmla="*/ f22 1 f2"/>
                    <a:gd name="f26" fmla="*/ f24 1 223"/>
                    <a:gd name="f27" fmla="*/ f23 1 49"/>
                    <a:gd name="f28" fmla="*/ 223 f24 1"/>
                    <a:gd name="f29" fmla="*/ 46 f23 1"/>
                    <a:gd name="f30" fmla="*/ 208 f24 1"/>
                    <a:gd name="f31" fmla="*/ 49 f23 1"/>
                    <a:gd name="f32" fmla="*/ 15 f24 1"/>
                    <a:gd name="f33" fmla="*/ 0 f24 1"/>
                    <a:gd name="f34" fmla="*/ 3 f23 1"/>
                    <a:gd name="f35" fmla="*/ 0 f23 1"/>
                    <a:gd name="f36" fmla="+- f25 0 f1"/>
                    <a:gd name="f37" fmla="*/ f28 1 223"/>
                    <a:gd name="f38" fmla="*/ f29 1 49"/>
                    <a:gd name="f39" fmla="*/ f30 1 223"/>
                    <a:gd name="f40" fmla="*/ f31 1 49"/>
                    <a:gd name="f41" fmla="*/ f32 1 223"/>
                    <a:gd name="f42" fmla="*/ f33 1 223"/>
                    <a:gd name="f43" fmla="*/ f34 1 49"/>
                    <a:gd name="f44" fmla="*/ f35 1 49"/>
                    <a:gd name="f45" fmla="*/ 0 1 f26"/>
                    <a:gd name="f46" fmla="*/ f20 1 f26"/>
                    <a:gd name="f47" fmla="*/ 0 1 f27"/>
                    <a:gd name="f48" fmla="*/ f21 1 f27"/>
                    <a:gd name="f49" fmla="*/ f37 1 f26"/>
                    <a:gd name="f50" fmla="*/ f38 1 f27"/>
                    <a:gd name="f51" fmla="*/ f39 1 f26"/>
                    <a:gd name="f52" fmla="*/ f40 1 f27"/>
                    <a:gd name="f53" fmla="*/ f41 1 f26"/>
                    <a:gd name="f54" fmla="*/ f42 1 f26"/>
                    <a:gd name="f55" fmla="*/ f43 1 f27"/>
                    <a:gd name="f56" fmla="*/ f44 1 f27"/>
                    <a:gd name="f57" fmla="*/ f45 f17 1"/>
                    <a:gd name="f58" fmla="*/ f46 f17 1"/>
                    <a:gd name="f59" fmla="*/ f48 f18 1"/>
                    <a:gd name="f60" fmla="*/ f47 f18 1"/>
                    <a:gd name="f61" fmla="*/ f49 f17 1"/>
                    <a:gd name="f62" fmla="*/ f50 f18 1"/>
                    <a:gd name="f63" fmla="*/ f51 f17 1"/>
                    <a:gd name="f64" fmla="*/ f52 f18 1"/>
                    <a:gd name="f65" fmla="*/ f53 f17 1"/>
                    <a:gd name="f66" fmla="*/ f54 f17 1"/>
                    <a:gd name="f67" fmla="*/ f55 f18 1"/>
                    <a:gd name="f68" fmla="*/ f56 f18 1"/>
                  </a:gdLst>
                  <a:ahLst/>
                  <a:cxnLst>
                    <a:cxn ang="3cd4">
                      <a:pos x="hc" y="t"/>
                    </a:cxn>
                    <a:cxn ang="0">
                      <a:pos x="r" y="vc"/>
                    </a:cxn>
                    <a:cxn ang="cd4">
                      <a:pos x="hc" y="b"/>
                    </a:cxn>
                    <a:cxn ang="cd2">
                      <a:pos x="l" y="vc"/>
                    </a:cxn>
                    <a:cxn ang="f36">
                      <a:pos x="f61" y="f62"/>
                    </a:cxn>
                    <a:cxn ang="f36">
                      <a:pos x="f63" y="f64"/>
                    </a:cxn>
                    <a:cxn ang="f36">
                      <a:pos x="f65" y="f64"/>
                    </a:cxn>
                    <a:cxn ang="f36">
                      <a:pos x="f66" y="f62"/>
                    </a:cxn>
                    <a:cxn ang="f36">
                      <a:pos x="f66" y="f67"/>
                    </a:cxn>
                    <a:cxn ang="f36">
                      <a:pos x="f65" y="f68"/>
                    </a:cxn>
                    <a:cxn ang="f36">
                      <a:pos x="f63" y="f68"/>
                    </a:cxn>
                    <a:cxn ang="f36">
                      <a:pos x="f61" y="f67"/>
                    </a:cxn>
                    <a:cxn ang="f36">
                      <a:pos x="f61" y="f62"/>
                    </a:cxn>
                  </a:cxnLst>
                  <a:rect l="f57" t="f60" r="f58" b="f59"/>
                  <a:pathLst>
                    <a:path w="223" h="49">
                      <a:moveTo>
                        <a:pt x="f6" y="f8"/>
                      </a:moveTo>
                      <a:cubicBezTo>
                        <a:pt x="f6" y="f9"/>
                        <a:pt x="f10" y="f7"/>
                        <a:pt x="f11" y="f7"/>
                      </a:cubicBezTo>
                      <a:cubicBezTo>
                        <a:pt x="f12" y="f7"/>
                        <a:pt x="f12" y="f7"/>
                        <a:pt x="f12" y="f7"/>
                      </a:cubicBezTo>
                      <a:cubicBezTo>
                        <a:pt x="f13" y="f7"/>
                        <a:pt x="f5" y="f9"/>
                        <a:pt x="f5" y="f8"/>
                      </a:cubicBezTo>
                      <a:cubicBezTo>
                        <a:pt x="f5" y="f14"/>
                        <a:pt x="f5" y="f14"/>
                        <a:pt x="f5" y="f14"/>
                      </a:cubicBezTo>
                      <a:cubicBezTo>
                        <a:pt x="f5" y="f15"/>
                        <a:pt x="f13" y="f5"/>
                        <a:pt x="f12" y="f5"/>
                      </a:cubicBezTo>
                      <a:cubicBezTo>
                        <a:pt x="f11" y="f5"/>
                        <a:pt x="f11" y="f5"/>
                        <a:pt x="f11" y="f5"/>
                      </a:cubicBezTo>
                      <a:cubicBezTo>
                        <a:pt x="f10" y="f5"/>
                        <a:pt x="f6" y="f15"/>
                        <a:pt x="f6" y="f14"/>
                      </a:cubicBezTo>
                      <a:lnTo>
                        <a:pt x="f6" y="f8"/>
                      </a:lnTo>
                      <a:close/>
                    </a:path>
                  </a:pathLst>
                </a:custGeom>
                <a:noFill/>
                <a:ln w="12701" cap="flat">
                  <a:solidFill>
                    <a:srgbClr val="757575"/>
                  </a:solidFill>
                  <a:prstDash val="solid"/>
                  <a:miter/>
                </a:ln>
              </p:spPr>
              <p:txBody>
                <a:bodyPr vert="horz" wrap="square" lIns="91426" tIns="45717" rIns="91426" bIns="45717"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dirty="0">
                    <a:ln>
                      <a:noFill/>
                    </a:ln>
                    <a:solidFill>
                      <a:srgbClr val="002050"/>
                    </a:solidFill>
                    <a:effectLst/>
                    <a:uLnTx/>
                    <a:uFillTx/>
                    <a:latin typeface="Segoe UI Semilight"/>
                    <a:ea typeface="+mn-ea"/>
                    <a:cs typeface="+mn-cs"/>
                  </a:endParaRPr>
                </a:p>
              </p:txBody>
            </p:sp>
          </p:grpSp>
        </p:grpSp>
      </p:grpSp>
      <p:sp>
        <p:nvSpPr>
          <p:cNvPr id="41" name="Text">
            <a:extLst>
              <a:ext uri="{FF2B5EF4-FFF2-40B4-BE49-F238E27FC236}">
                <a16:creationId xmlns:a16="http://schemas.microsoft.com/office/drawing/2014/main" id="{EB8031AD-FC0E-425B-AC0A-C22C9B7A1C9C}"/>
              </a:ext>
            </a:extLst>
          </p:cNvPr>
          <p:cNvSpPr/>
          <p:nvPr/>
        </p:nvSpPr>
        <p:spPr>
          <a:xfrm>
            <a:off x="1010852" y="5600337"/>
            <a:ext cx="1304514" cy="448564"/>
          </a:xfrm>
          <a:prstGeom prst="rect">
            <a:avLst/>
          </a:prstGeom>
          <a:noFill/>
          <a:ln cap="flat">
            <a:noFill/>
            <a:prstDash val="solid"/>
          </a:ln>
        </p:spPr>
        <p:txBody>
          <a:bodyPr vert="horz" wrap="square" lIns="0" tIns="0" rIns="0" bIns="0" anchor="t" anchorCtr="1" compatLnSpc="1">
            <a:noAutofit/>
          </a:bodyPr>
          <a:lstStyle/>
          <a:p>
            <a:pPr marL="0" marR="0" lvl="0" indent="0" algn="ctr" defTabSz="913839"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n-US" sz="1372" b="0" i="0" u="none" strike="noStrike" kern="0" cap="none" spc="-49" normalizeH="0" baseline="0" noProof="0" dirty="0">
                <a:ln>
                  <a:noFill/>
                </a:ln>
                <a:solidFill>
                  <a:srgbClr val="505050"/>
                </a:solidFill>
                <a:effectLst/>
                <a:uLnTx/>
                <a:uFillTx/>
                <a:latin typeface="Segoe UI" panose="020B0502040204020203" pitchFamily="34" charset="0"/>
                <a:ea typeface="+mn-ea"/>
                <a:cs typeface="Segoe UI" panose="020B0502040204020203" pitchFamily="34" charset="0"/>
              </a:rPr>
              <a:t>On-premises /</a:t>
            </a:r>
          </a:p>
          <a:p>
            <a:pPr marL="0" marR="0" lvl="0" indent="0" algn="ctr" defTabSz="913839"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n-US" sz="1372" b="0" i="0" u="none" strike="noStrike" kern="0" cap="none" spc="-49" normalizeH="0" baseline="0" noProof="0" dirty="0">
                <a:ln>
                  <a:noFill/>
                </a:ln>
                <a:solidFill>
                  <a:srgbClr val="505050"/>
                </a:solidFill>
                <a:effectLst/>
                <a:uLnTx/>
                <a:uFillTx/>
                <a:latin typeface="Segoe UI" panose="020B0502040204020203" pitchFamily="34" charset="0"/>
                <a:ea typeface="+mn-ea"/>
                <a:cs typeface="Segoe UI" panose="020B0502040204020203" pitchFamily="34" charset="0"/>
              </a:rPr>
              <a:t>Private cloud</a:t>
            </a:r>
            <a:endParaRPr kumimoji="0" lang="en-US" sz="1568" b="0" i="0" u="none" strike="noStrike" kern="0" cap="none" spc="-49" normalizeH="0" baseline="0" noProof="0" dirty="0">
              <a:ln>
                <a:noFill/>
              </a:ln>
              <a:solidFill>
                <a:srgbClr val="505050"/>
              </a:solidFill>
              <a:effectLst/>
              <a:uLnTx/>
              <a:uFillTx/>
              <a:latin typeface="Segoe UI" panose="020B0502040204020203" pitchFamily="34" charset="0"/>
              <a:ea typeface="+mn-ea"/>
              <a:cs typeface="Segoe UI" panose="020B0502040204020203" pitchFamily="34" charset="0"/>
            </a:endParaRPr>
          </a:p>
        </p:txBody>
      </p:sp>
      <p:grpSp>
        <p:nvGrpSpPr>
          <p:cNvPr id="127" name="Group 10">
            <a:extLst>
              <a:ext uri="{FF2B5EF4-FFF2-40B4-BE49-F238E27FC236}">
                <a16:creationId xmlns:a16="http://schemas.microsoft.com/office/drawing/2014/main" id="{19B06924-C5C7-4504-9998-376E3EC4C9A1}"/>
              </a:ext>
            </a:extLst>
          </p:cNvPr>
          <p:cNvGrpSpPr/>
          <p:nvPr/>
        </p:nvGrpSpPr>
        <p:grpSpPr>
          <a:xfrm>
            <a:off x="5002019" y="523841"/>
            <a:ext cx="496754" cy="496754"/>
            <a:chOff x="3221257" y="1462390"/>
            <a:chExt cx="1143000" cy="1143000"/>
          </a:xfrm>
        </p:grpSpPr>
        <p:sp>
          <p:nvSpPr>
            <p:cNvPr id="128" name="Freeform 5">
              <a:extLst>
                <a:ext uri="{FF2B5EF4-FFF2-40B4-BE49-F238E27FC236}">
                  <a16:creationId xmlns:a16="http://schemas.microsoft.com/office/drawing/2014/main" id="{3DEA46D5-522E-4D90-AC09-7004DFDDAB73}"/>
                </a:ext>
              </a:extLst>
            </p:cNvPr>
            <p:cNvSpPr/>
            <p:nvPr/>
          </p:nvSpPr>
          <p:spPr>
            <a:xfrm>
              <a:off x="3221257" y="1462390"/>
              <a:ext cx="1143000" cy="11430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078D7"/>
            </a:solidFill>
            <a:ln cap="flat">
              <a:noFill/>
              <a:prstDash val="solid"/>
            </a:ln>
          </p:spPr>
          <p:txBody>
            <a:bodyPr vert="horz" wrap="square" lIns="89642" tIns="44821" rIns="89642" bIns="44821"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pic>
          <p:nvPicPr>
            <p:cNvPr id="129" name="Picture 3">
              <a:extLst>
                <a:ext uri="{FF2B5EF4-FFF2-40B4-BE49-F238E27FC236}">
                  <a16:creationId xmlns:a16="http://schemas.microsoft.com/office/drawing/2014/main" id="{E638BFB3-0213-4984-B357-01D8E88BC8F6}"/>
                </a:ext>
              </a:extLst>
            </p:cNvPr>
            <p:cNvPicPr>
              <a:picLocks noChangeAspect="1"/>
            </p:cNvPicPr>
            <p:nvPr/>
          </p:nvPicPr>
          <p:blipFill>
            <a:blip r:embed="rId3"/>
            <a:srcRect l="8291" r="57762"/>
            <a:stretch>
              <a:fillRect/>
            </a:stretch>
          </p:blipFill>
          <p:spPr>
            <a:xfrm>
              <a:off x="3375123" y="1826230"/>
              <a:ext cx="835258" cy="415210"/>
            </a:xfrm>
            <a:prstGeom prst="rect">
              <a:avLst/>
            </a:prstGeom>
            <a:noFill/>
            <a:ln cap="flat">
              <a:noFill/>
            </a:ln>
          </p:spPr>
        </p:pic>
      </p:grpSp>
      <p:grpSp>
        <p:nvGrpSpPr>
          <p:cNvPr id="130" name="Group 11">
            <a:extLst>
              <a:ext uri="{FF2B5EF4-FFF2-40B4-BE49-F238E27FC236}">
                <a16:creationId xmlns:a16="http://schemas.microsoft.com/office/drawing/2014/main" id="{2CAD9C4F-B494-4377-ADFC-4F08F3D20CC2}"/>
              </a:ext>
            </a:extLst>
          </p:cNvPr>
          <p:cNvGrpSpPr/>
          <p:nvPr/>
        </p:nvGrpSpPr>
        <p:grpSpPr>
          <a:xfrm>
            <a:off x="1457651" y="2677065"/>
            <a:ext cx="496754" cy="496754"/>
            <a:chOff x="2298252" y="3149632"/>
            <a:chExt cx="1143000" cy="1143000"/>
          </a:xfrm>
        </p:grpSpPr>
        <p:sp>
          <p:nvSpPr>
            <p:cNvPr id="131" name="Freeform 5">
              <a:extLst>
                <a:ext uri="{FF2B5EF4-FFF2-40B4-BE49-F238E27FC236}">
                  <a16:creationId xmlns:a16="http://schemas.microsoft.com/office/drawing/2014/main" id="{C287B311-7FEC-4A40-B0F1-CBCDA1E27117}"/>
                </a:ext>
              </a:extLst>
            </p:cNvPr>
            <p:cNvSpPr/>
            <p:nvPr/>
          </p:nvSpPr>
          <p:spPr>
            <a:xfrm>
              <a:off x="2298252" y="3149632"/>
              <a:ext cx="1143000" cy="11430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078D7"/>
            </a:solidFill>
            <a:ln cap="flat">
              <a:noFill/>
              <a:prstDash val="solid"/>
            </a:ln>
          </p:spPr>
          <p:txBody>
            <a:bodyPr vert="horz" wrap="square" lIns="89642" tIns="44821" rIns="89642" bIns="44821"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pic>
          <p:nvPicPr>
            <p:cNvPr id="132" name="Picture 9">
              <a:extLst>
                <a:ext uri="{FF2B5EF4-FFF2-40B4-BE49-F238E27FC236}">
                  <a16:creationId xmlns:a16="http://schemas.microsoft.com/office/drawing/2014/main" id="{DC535544-27BD-4724-A157-0BCAE003CDCC}"/>
                </a:ext>
              </a:extLst>
            </p:cNvPr>
            <p:cNvPicPr>
              <a:picLocks noChangeAspect="1"/>
            </p:cNvPicPr>
            <p:nvPr/>
          </p:nvPicPr>
          <p:blipFill>
            <a:blip r:embed="rId4"/>
            <a:stretch>
              <a:fillRect/>
            </a:stretch>
          </p:blipFill>
          <p:spPr>
            <a:xfrm>
              <a:off x="2592708" y="3455133"/>
              <a:ext cx="541370" cy="532007"/>
            </a:xfrm>
            <a:prstGeom prst="rect">
              <a:avLst/>
            </a:prstGeom>
            <a:noFill/>
            <a:ln cap="flat">
              <a:noFill/>
            </a:ln>
          </p:spPr>
        </p:pic>
      </p:grpSp>
      <p:grpSp>
        <p:nvGrpSpPr>
          <p:cNvPr id="133" name="Group 14">
            <a:extLst>
              <a:ext uri="{FF2B5EF4-FFF2-40B4-BE49-F238E27FC236}">
                <a16:creationId xmlns:a16="http://schemas.microsoft.com/office/drawing/2014/main" id="{FD65B92A-6425-463A-83F1-7AAD2CBBC449}"/>
              </a:ext>
            </a:extLst>
          </p:cNvPr>
          <p:cNvGrpSpPr/>
          <p:nvPr/>
        </p:nvGrpSpPr>
        <p:grpSpPr>
          <a:xfrm>
            <a:off x="8432324" y="1035186"/>
            <a:ext cx="496754" cy="496754"/>
            <a:chOff x="8002956" y="1462390"/>
            <a:chExt cx="1143000" cy="1143000"/>
          </a:xfrm>
        </p:grpSpPr>
        <p:sp>
          <p:nvSpPr>
            <p:cNvPr id="134" name="Oval 218">
              <a:extLst>
                <a:ext uri="{FF2B5EF4-FFF2-40B4-BE49-F238E27FC236}">
                  <a16:creationId xmlns:a16="http://schemas.microsoft.com/office/drawing/2014/main" id="{ECF4C3B8-A08B-496A-A4F2-1579BBC671AD}"/>
                </a:ext>
              </a:extLst>
            </p:cNvPr>
            <p:cNvSpPr/>
            <p:nvPr/>
          </p:nvSpPr>
          <p:spPr>
            <a:xfrm>
              <a:off x="8002956" y="1462390"/>
              <a:ext cx="1143000" cy="11430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078D7"/>
            </a:solidFill>
            <a:ln w="12701" cap="flat">
              <a:solidFill>
                <a:srgbClr val="EAEAEA"/>
              </a:solidFill>
              <a:prstDash val="solid"/>
            </a:ln>
          </p:spPr>
          <p:txBody>
            <a:bodyPr vert="horz" wrap="square" lIns="0" tIns="45717" rIns="0" bIns="45717" anchor="ctr" anchorCtr="1" compatLnSpc="1">
              <a:noAutofit/>
            </a:bodyPr>
            <a:lstStyle/>
            <a:p>
              <a:pPr marL="0" marR="0" lvl="0" indent="0" algn="ctr" defTabSz="91409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pic>
          <p:nvPicPr>
            <p:cNvPr id="135" name="Picture 12">
              <a:extLst>
                <a:ext uri="{FF2B5EF4-FFF2-40B4-BE49-F238E27FC236}">
                  <a16:creationId xmlns:a16="http://schemas.microsoft.com/office/drawing/2014/main" id="{F1645403-7345-41CD-9A3A-FC4C6FC15B25}"/>
                </a:ext>
              </a:extLst>
            </p:cNvPr>
            <p:cNvPicPr>
              <a:picLocks noChangeAspect="1"/>
            </p:cNvPicPr>
            <p:nvPr/>
          </p:nvPicPr>
          <p:blipFill>
            <a:blip r:embed="rId5"/>
            <a:stretch>
              <a:fillRect/>
            </a:stretch>
          </p:blipFill>
          <p:spPr>
            <a:xfrm>
              <a:off x="8080900" y="1734552"/>
              <a:ext cx="974156" cy="649434"/>
            </a:xfrm>
            <a:prstGeom prst="rect">
              <a:avLst/>
            </a:prstGeom>
            <a:noFill/>
            <a:ln cap="flat">
              <a:noFill/>
            </a:ln>
          </p:spPr>
        </p:pic>
        <p:pic>
          <p:nvPicPr>
            <p:cNvPr id="136" name="Picture 13">
              <a:extLst>
                <a:ext uri="{FF2B5EF4-FFF2-40B4-BE49-F238E27FC236}">
                  <a16:creationId xmlns:a16="http://schemas.microsoft.com/office/drawing/2014/main" id="{471E6F8B-BCE6-4449-BB58-B38A06B67163}"/>
                </a:ext>
              </a:extLst>
            </p:cNvPr>
            <p:cNvPicPr>
              <a:picLocks noChangeAspect="1"/>
            </p:cNvPicPr>
            <p:nvPr/>
          </p:nvPicPr>
          <p:blipFill>
            <a:blip r:embed="rId6"/>
            <a:stretch>
              <a:fillRect/>
            </a:stretch>
          </p:blipFill>
          <p:spPr>
            <a:xfrm>
              <a:off x="8206474" y="1940173"/>
              <a:ext cx="767236" cy="186309"/>
            </a:xfrm>
            <a:prstGeom prst="rect">
              <a:avLst/>
            </a:prstGeom>
            <a:noFill/>
            <a:ln cap="flat">
              <a:noFill/>
            </a:ln>
          </p:spPr>
        </p:pic>
      </p:grpSp>
      <p:grpSp>
        <p:nvGrpSpPr>
          <p:cNvPr id="137" name="Group 16">
            <a:extLst>
              <a:ext uri="{FF2B5EF4-FFF2-40B4-BE49-F238E27FC236}">
                <a16:creationId xmlns:a16="http://schemas.microsoft.com/office/drawing/2014/main" id="{C9744EE4-4E43-415F-9862-079EE9A47450}"/>
              </a:ext>
            </a:extLst>
          </p:cNvPr>
          <p:cNvGrpSpPr/>
          <p:nvPr/>
        </p:nvGrpSpPr>
        <p:grpSpPr>
          <a:xfrm>
            <a:off x="8948551" y="2471210"/>
            <a:ext cx="496754" cy="496754"/>
            <a:chOff x="9223936" y="3153884"/>
            <a:chExt cx="1143000" cy="1143000"/>
          </a:xfrm>
        </p:grpSpPr>
        <p:sp>
          <p:nvSpPr>
            <p:cNvPr id="138" name="Oval 213">
              <a:extLst>
                <a:ext uri="{FF2B5EF4-FFF2-40B4-BE49-F238E27FC236}">
                  <a16:creationId xmlns:a16="http://schemas.microsoft.com/office/drawing/2014/main" id="{8C624408-FDD9-4658-B90F-21E6E60BDDD3}"/>
                </a:ext>
              </a:extLst>
            </p:cNvPr>
            <p:cNvSpPr/>
            <p:nvPr/>
          </p:nvSpPr>
          <p:spPr>
            <a:xfrm>
              <a:off x="9223936" y="3153884"/>
              <a:ext cx="1143000" cy="11430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078D7"/>
            </a:solidFill>
            <a:ln w="12701" cap="flat">
              <a:solidFill>
                <a:srgbClr val="EAEAEA"/>
              </a:solidFill>
              <a:prstDash val="solid"/>
            </a:ln>
          </p:spPr>
          <p:txBody>
            <a:bodyPr vert="horz" wrap="square" lIns="0" tIns="45717" rIns="0" bIns="45717" anchor="ctr" anchorCtr="1" compatLnSpc="1">
              <a:noAutofit/>
            </a:bodyPr>
            <a:lstStyle/>
            <a:p>
              <a:pPr marL="0" marR="0" lvl="0" indent="0" algn="ctr" defTabSz="91409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pic>
          <p:nvPicPr>
            <p:cNvPr id="139" name="Picture 15">
              <a:extLst>
                <a:ext uri="{FF2B5EF4-FFF2-40B4-BE49-F238E27FC236}">
                  <a16:creationId xmlns:a16="http://schemas.microsoft.com/office/drawing/2014/main" id="{91C8DBFB-8BB0-458B-BA90-0BAF60A11EDF}"/>
                </a:ext>
              </a:extLst>
            </p:cNvPr>
            <p:cNvPicPr>
              <a:picLocks noChangeAspect="1"/>
            </p:cNvPicPr>
            <p:nvPr/>
          </p:nvPicPr>
          <p:blipFill>
            <a:blip r:embed="rId7"/>
            <a:stretch>
              <a:fillRect/>
            </a:stretch>
          </p:blipFill>
          <p:spPr>
            <a:xfrm>
              <a:off x="9305684" y="3244821"/>
              <a:ext cx="966539" cy="966539"/>
            </a:xfrm>
            <a:prstGeom prst="rect">
              <a:avLst/>
            </a:prstGeom>
            <a:noFill/>
            <a:ln cap="flat">
              <a:noFill/>
            </a:ln>
          </p:spPr>
        </p:pic>
      </p:grpSp>
      <p:grpSp>
        <p:nvGrpSpPr>
          <p:cNvPr id="140" name="Group 18">
            <a:extLst>
              <a:ext uri="{FF2B5EF4-FFF2-40B4-BE49-F238E27FC236}">
                <a16:creationId xmlns:a16="http://schemas.microsoft.com/office/drawing/2014/main" id="{96EF2AEC-08F9-4942-8AC5-3990B3B90F41}"/>
              </a:ext>
            </a:extLst>
          </p:cNvPr>
          <p:cNvGrpSpPr/>
          <p:nvPr/>
        </p:nvGrpSpPr>
        <p:grpSpPr>
          <a:xfrm>
            <a:off x="8938336" y="4041755"/>
            <a:ext cx="496754" cy="496754"/>
            <a:chOff x="7996473" y="4632295"/>
            <a:chExt cx="1143000" cy="1143000"/>
          </a:xfrm>
        </p:grpSpPr>
        <p:sp>
          <p:nvSpPr>
            <p:cNvPr id="141" name="Oval 117">
              <a:extLst>
                <a:ext uri="{FF2B5EF4-FFF2-40B4-BE49-F238E27FC236}">
                  <a16:creationId xmlns:a16="http://schemas.microsoft.com/office/drawing/2014/main" id="{359BBD3F-EE32-45BA-B9E6-7AEFC9049295}"/>
                </a:ext>
              </a:extLst>
            </p:cNvPr>
            <p:cNvSpPr/>
            <p:nvPr/>
          </p:nvSpPr>
          <p:spPr>
            <a:xfrm>
              <a:off x="7996473" y="4632295"/>
              <a:ext cx="1143000" cy="11430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078D7"/>
            </a:solidFill>
            <a:ln w="12701" cap="flat">
              <a:solidFill>
                <a:srgbClr val="EAEAEA"/>
              </a:solidFill>
              <a:prstDash val="solid"/>
            </a:ln>
          </p:spPr>
          <p:txBody>
            <a:bodyPr vert="horz" wrap="square" lIns="0" tIns="45717" rIns="0" bIns="45717" anchor="ctr" anchorCtr="1" compatLnSpc="1">
              <a:noAutofit/>
            </a:bodyPr>
            <a:lstStyle/>
            <a:p>
              <a:pPr marL="0" marR="0" lvl="0" indent="0" algn="ctr" defTabSz="91409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pic>
          <p:nvPicPr>
            <p:cNvPr id="142" name="Picture 17">
              <a:extLst>
                <a:ext uri="{FF2B5EF4-FFF2-40B4-BE49-F238E27FC236}">
                  <a16:creationId xmlns:a16="http://schemas.microsoft.com/office/drawing/2014/main" id="{AFEBB8FD-07F4-4C47-A951-052AF53F5F85}"/>
                </a:ext>
              </a:extLst>
            </p:cNvPr>
            <p:cNvPicPr>
              <a:picLocks noChangeAspect="1"/>
            </p:cNvPicPr>
            <p:nvPr/>
          </p:nvPicPr>
          <p:blipFill>
            <a:blip r:embed="rId8"/>
            <a:stretch>
              <a:fillRect/>
            </a:stretch>
          </p:blipFill>
          <p:spPr>
            <a:xfrm>
              <a:off x="8095384" y="4737012"/>
              <a:ext cx="945178" cy="945178"/>
            </a:xfrm>
            <a:prstGeom prst="rect">
              <a:avLst/>
            </a:prstGeom>
            <a:noFill/>
            <a:ln cap="flat">
              <a:noFill/>
            </a:ln>
          </p:spPr>
        </p:pic>
      </p:grpSp>
      <p:grpSp>
        <p:nvGrpSpPr>
          <p:cNvPr id="164" name="Group 266">
            <a:extLst>
              <a:ext uri="{FF2B5EF4-FFF2-40B4-BE49-F238E27FC236}">
                <a16:creationId xmlns:a16="http://schemas.microsoft.com/office/drawing/2014/main" id="{66503763-5AB4-4A1C-9ED7-488B61FD0EE1}"/>
              </a:ext>
            </a:extLst>
          </p:cNvPr>
          <p:cNvGrpSpPr/>
          <p:nvPr/>
        </p:nvGrpSpPr>
        <p:grpSpPr>
          <a:xfrm>
            <a:off x="2634642" y="3914565"/>
            <a:ext cx="484280" cy="484280"/>
            <a:chOff x="6755587" y="4099383"/>
            <a:chExt cx="1143000" cy="1143000"/>
          </a:xfrm>
        </p:grpSpPr>
        <p:sp>
          <p:nvSpPr>
            <p:cNvPr id="165" name="Oval 267">
              <a:extLst>
                <a:ext uri="{FF2B5EF4-FFF2-40B4-BE49-F238E27FC236}">
                  <a16:creationId xmlns:a16="http://schemas.microsoft.com/office/drawing/2014/main" id="{BDD10A69-F653-421A-BCF9-B21AEDC23E9F}"/>
                </a:ext>
              </a:extLst>
            </p:cNvPr>
            <p:cNvSpPr/>
            <p:nvPr/>
          </p:nvSpPr>
          <p:spPr>
            <a:xfrm>
              <a:off x="6755587" y="4099383"/>
              <a:ext cx="1143000" cy="11430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AEAEA"/>
            </a:solidFill>
            <a:ln cap="flat">
              <a:noFill/>
              <a:prstDash val="solid"/>
            </a:ln>
          </p:spPr>
          <p:txBody>
            <a:bodyPr vert="horz" wrap="square" lIns="0" tIns="45717" rIns="0" bIns="45717" anchor="ctr" anchorCtr="1" compatLnSpc="1">
              <a:noAutofit/>
            </a:bodyPr>
            <a:lstStyle/>
            <a:p>
              <a:pPr marL="0" marR="0" lvl="0" indent="0" algn="ctr" defTabSz="9139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grpSp>
          <p:nvGrpSpPr>
            <p:cNvPr id="166" name="Group 268">
              <a:extLst>
                <a:ext uri="{FF2B5EF4-FFF2-40B4-BE49-F238E27FC236}">
                  <a16:creationId xmlns:a16="http://schemas.microsoft.com/office/drawing/2014/main" id="{783F6A36-5A0A-47F8-BAE8-2233E53E9EF9}"/>
                </a:ext>
              </a:extLst>
            </p:cNvPr>
            <p:cNvGrpSpPr/>
            <p:nvPr/>
          </p:nvGrpSpPr>
          <p:grpSpPr>
            <a:xfrm>
              <a:off x="7050965" y="4295823"/>
              <a:ext cx="552251" cy="750100"/>
              <a:chOff x="7050965" y="4295823"/>
              <a:chExt cx="552251" cy="750100"/>
            </a:xfrm>
          </p:grpSpPr>
          <p:grpSp>
            <p:nvGrpSpPr>
              <p:cNvPr id="167" name="Group 269">
                <a:extLst>
                  <a:ext uri="{FF2B5EF4-FFF2-40B4-BE49-F238E27FC236}">
                    <a16:creationId xmlns:a16="http://schemas.microsoft.com/office/drawing/2014/main" id="{7B5721FD-8660-4C8E-8430-44A7A11546B2}"/>
                  </a:ext>
                </a:extLst>
              </p:cNvPr>
              <p:cNvGrpSpPr/>
              <p:nvPr/>
            </p:nvGrpSpPr>
            <p:grpSpPr>
              <a:xfrm>
                <a:off x="7060887" y="4302343"/>
                <a:ext cx="531650" cy="702240"/>
                <a:chOff x="7060887" y="4302343"/>
                <a:chExt cx="531650" cy="702240"/>
              </a:xfrm>
            </p:grpSpPr>
            <p:sp>
              <p:nvSpPr>
                <p:cNvPr id="171" name="Rectangle 11">
                  <a:extLst>
                    <a:ext uri="{FF2B5EF4-FFF2-40B4-BE49-F238E27FC236}">
                      <a16:creationId xmlns:a16="http://schemas.microsoft.com/office/drawing/2014/main" id="{59AE6B54-4B95-4B0F-8745-26B64601BE47}"/>
                    </a:ext>
                  </a:extLst>
                </p:cNvPr>
                <p:cNvSpPr/>
                <p:nvPr/>
              </p:nvSpPr>
              <p:spPr>
                <a:xfrm>
                  <a:off x="7060896" y="4302343"/>
                  <a:ext cx="531641" cy="702231"/>
                </a:xfrm>
                <a:prstGeom prst="rect">
                  <a:avLst/>
                </a:prstGeom>
                <a:solidFill>
                  <a:srgbClr val="FFFFFF"/>
                </a:solidFill>
                <a:ln cap="flat">
                  <a:noFill/>
                  <a:prstDash val="solid"/>
                </a:ln>
              </p:spPr>
              <p:txBody>
                <a:bodyPr vert="horz" wrap="square" lIns="89633" tIns="44811" rIns="89633" bIns="44811" anchor="t" anchorCtr="0" compatLnSpc="1">
                  <a:noAutofit/>
                </a:bodyPr>
                <a:lstStyle/>
                <a:p>
                  <a:pPr marL="0" marR="0" lvl="0" indent="0" algn="l" defTabSz="9133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505050"/>
                    </a:solidFill>
                    <a:effectLst/>
                    <a:uLnTx/>
                    <a:uFillTx/>
                    <a:latin typeface="Segoe UI"/>
                    <a:ea typeface="ＭＳ Ｐゴシック"/>
                    <a:cs typeface="+mn-cs"/>
                  </a:endParaRPr>
                </a:p>
              </p:txBody>
            </p:sp>
            <p:sp>
              <p:nvSpPr>
                <p:cNvPr id="172" name="Rectangle 12">
                  <a:extLst>
                    <a:ext uri="{FF2B5EF4-FFF2-40B4-BE49-F238E27FC236}">
                      <a16:creationId xmlns:a16="http://schemas.microsoft.com/office/drawing/2014/main" id="{3DCF1A3A-1EFE-4C0B-B8B8-3134C2C4EE2E}"/>
                    </a:ext>
                  </a:extLst>
                </p:cNvPr>
                <p:cNvSpPr/>
                <p:nvPr/>
              </p:nvSpPr>
              <p:spPr>
                <a:xfrm>
                  <a:off x="7060887" y="4302352"/>
                  <a:ext cx="531641" cy="702231"/>
                </a:xfrm>
                <a:prstGeom prst="rect">
                  <a:avLst/>
                </a:prstGeom>
                <a:noFill/>
                <a:ln cap="flat">
                  <a:noFill/>
                  <a:prstDash val="solid"/>
                </a:ln>
              </p:spPr>
              <p:txBody>
                <a:bodyPr vert="horz" wrap="square" lIns="89633" tIns="44811" rIns="89633" bIns="44811" anchor="t" anchorCtr="0" compatLnSpc="1">
                  <a:noAutofit/>
                </a:bodyPr>
                <a:lstStyle/>
                <a:p>
                  <a:pPr marL="0" marR="0" lvl="0" indent="0" algn="l" defTabSz="9133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505050"/>
                    </a:solidFill>
                    <a:effectLst/>
                    <a:uLnTx/>
                    <a:uFillTx/>
                    <a:latin typeface="Segoe UI"/>
                    <a:ea typeface="ＭＳ Ｐゴシック"/>
                    <a:cs typeface="+mn-cs"/>
                  </a:endParaRPr>
                </a:p>
              </p:txBody>
            </p:sp>
            <p:sp>
              <p:nvSpPr>
                <p:cNvPr id="173" name="Freeform 17">
                  <a:extLst>
                    <a:ext uri="{FF2B5EF4-FFF2-40B4-BE49-F238E27FC236}">
                      <a16:creationId xmlns:a16="http://schemas.microsoft.com/office/drawing/2014/main" id="{D8CF0536-C93F-43B7-A191-6B62EF3E5666}"/>
                    </a:ext>
                  </a:extLst>
                </p:cNvPr>
                <p:cNvSpPr/>
                <p:nvPr/>
              </p:nvSpPr>
              <p:spPr>
                <a:xfrm>
                  <a:off x="7060887" y="4302352"/>
                  <a:ext cx="312907" cy="702231"/>
                </a:xfrm>
                <a:custGeom>
                  <a:avLst/>
                  <a:gdLst>
                    <a:gd name="f0" fmla="val 10800000"/>
                    <a:gd name="f1" fmla="val 5400000"/>
                    <a:gd name="f2" fmla="val 180"/>
                    <a:gd name="f3" fmla="val w"/>
                    <a:gd name="f4" fmla="val h"/>
                    <a:gd name="f5" fmla="val 0"/>
                    <a:gd name="f6" fmla="val 206"/>
                    <a:gd name="f7" fmla="val 589"/>
                    <a:gd name="f8" fmla="val 116"/>
                    <a:gd name="f9" fmla="+- 0 0 -90"/>
                    <a:gd name="f10" fmla="*/ f3 1 206"/>
                    <a:gd name="f11" fmla="*/ f4 1 589"/>
                    <a:gd name="f12" fmla="val f5"/>
                    <a:gd name="f13" fmla="val f6"/>
                    <a:gd name="f14" fmla="val f7"/>
                    <a:gd name="f15" fmla="*/ f9 f0 1"/>
                    <a:gd name="f16" fmla="+- f14 0 f12"/>
                    <a:gd name="f17" fmla="+- f13 0 f12"/>
                    <a:gd name="f18" fmla="*/ f15 1 f2"/>
                    <a:gd name="f19" fmla="*/ f17 1 206"/>
                    <a:gd name="f20" fmla="*/ f16 1 589"/>
                    <a:gd name="f21" fmla="*/ 206 f17 1"/>
                    <a:gd name="f22" fmla="*/ 0 f16 1"/>
                    <a:gd name="f23" fmla="*/ 0 f17 1"/>
                    <a:gd name="f24" fmla="*/ 589 f16 1"/>
                    <a:gd name="f25" fmla="*/ 116 f17 1"/>
                    <a:gd name="f26" fmla="+- f18 0 f1"/>
                    <a:gd name="f27" fmla="*/ f21 1 206"/>
                    <a:gd name="f28" fmla="*/ f22 1 589"/>
                    <a:gd name="f29" fmla="*/ f23 1 206"/>
                    <a:gd name="f30" fmla="*/ f24 1 589"/>
                    <a:gd name="f31" fmla="*/ f25 1 206"/>
                    <a:gd name="f32" fmla="*/ 0 1 f19"/>
                    <a:gd name="f33" fmla="*/ f13 1 f19"/>
                    <a:gd name="f34" fmla="*/ 0 1 f20"/>
                    <a:gd name="f35" fmla="*/ f14 1 f20"/>
                    <a:gd name="f36" fmla="*/ f27 1 f19"/>
                    <a:gd name="f37" fmla="*/ f28 1 f20"/>
                    <a:gd name="f38" fmla="*/ f29 1 f19"/>
                    <a:gd name="f39" fmla="*/ f30 1 f20"/>
                    <a:gd name="f40" fmla="*/ f31 1 f19"/>
                    <a:gd name="f41" fmla="*/ f32 f10 1"/>
                    <a:gd name="f42" fmla="*/ f33 f10 1"/>
                    <a:gd name="f43" fmla="*/ f35 f11 1"/>
                    <a:gd name="f44" fmla="*/ f34 f11 1"/>
                    <a:gd name="f45" fmla="*/ f36 f10 1"/>
                    <a:gd name="f46" fmla="*/ f37 f11 1"/>
                    <a:gd name="f47" fmla="*/ f38 f10 1"/>
                    <a:gd name="f48" fmla="*/ f39 f11 1"/>
                    <a:gd name="f49" fmla="*/ f40 f10 1"/>
                  </a:gdLst>
                  <a:ahLst/>
                  <a:cxnLst>
                    <a:cxn ang="3cd4">
                      <a:pos x="hc" y="t"/>
                    </a:cxn>
                    <a:cxn ang="0">
                      <a:pos x="r" y="vc"/>
                    </a:cxn>
                    <a:cxn ang="cd4">
                      <a:pos x="hc" y="b"/>
                    </a:cxn>
                    <a:cxn ang="cd2">
                      <a:pos x="l" y="vc"/>
                    </a:cxn>
                    <a:cxn ang="f26">
                      <a:pos x="f45" y="f46"/>
                    </a:cxn>
                    <a:cxn ang="f26">
                      <a:pos x="f47" y="f46"/>
                    </a:cxn>
                    <a:cxn ang="f26">
                      <a:pos x="f47" y="f48"/>
                    </a:cxn>
                    <a:cxn ang="f26">
                      <a:pos x="f49" y="f48"/>
                    </a:cxn>
                    <a:cxn ang="f26">
                      <a:pos x="f45" y="f46"/>
                    </a:cxn>
                  </a:cxnLst>
                  <a:rect l="f41" t="f44" r="f42" b="f43"/>
                  <a:pathLst>
                    <a:path w="206" h="589">
                      <a:moveTo>
                        <a:pt x="f6" y="f5"/>
                      </a:moveTo>
                      <a:lnTo>
                        <a:pt x="f5" y="f5"/>
                      </a:lnTo>
                      <a:lnTo>
                        <a:pt x="f5" y="f7"/>
                      </a:lnTo>
                      <a:lnTo>
                        <a:pt x="f8" y="f7"/>
                      </a:lnTo>
                      <a:lnTo>
                        <a:pt x="f6" y="f5"/>
                      </a:lnTo>
                    </a:path>
                  </a:pathLst>
                </a:custGeom>
                <a:noFill/>
                <a:ln cap="flat">
                  <a:noFill/>
                  <a:prstDash val="solid"/>
                </a:ln>
              </p:spPr>
              <p:txBody>
                <a:bodyPr vert="horz" wrap="square" lIns="89633" tIns="44811" rIns="89633" bIns="44811" anchor="t" anchorCtr="0" compatLnSpc="1">
                  <a:noAutofit/>
                </a:bodyPr>
                <a:lstStyle/>
                <a:p>
                  <a:pPr marL="0" marR="0" lvl="0" indent="0" algn="l" defTabSz="9133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505050"/>
                    </a:solidFill>
                    <a:effectLst/>
                    <a:uLnTx/>
                    <a:uFillTx/>
                    <a:latin typeface="Segoe UI"/>
                    <a:ea typeface="ＭＳ Ｐゴシック"/>
                    <a:cs typeface="+mn-cs"/>
                  </a:endParaRPr>
                </a:p>
              </p:txBody>
            </p:sp>
          </p:grpSp>
          <p:sp>
            <p:nvSpPr>
              <p:cNvPr id="168" name="Freeform 9">
                <a:extLst>
                  <a:ext uri="{FF2B5EF4-FFF2-40B4-BE49-F238E27FC236}">
                    <a16:creationId xmlns:a16="http://schemas.microsoft.com/office/drawing/2014/main" id="{FCC416A7-3274-4F20-A174-797C0D3098FD}"/>
                  </a:ext>
                </a:extLst>
              </p:cNvPr>
              <p:cNvSpPr/>
              <p:nvPr/>
            </p:nvSpPr>
            <p:spPr>
              <a:xfrm flipH="1">
                <a:off x="7050965" y="4295823"/>
                <a:ext cx="552251" cy="750100"/>
              </a:xfrm>
              <a:custGeom>
                <a:avLst/>
                <a:gdLst>
                  <a:gd name="f0" fmla="val 10800000"/>
                  <a:gd name="f1" fmla="val 5400000"/>
                  <a:gd name="f2" fmla="val 180"/>
                  <a:gd name="f3" fmla="val w"/>
                  <a:gd name="f4" fmla="val h"/>
                  <a:gd name="f5" fmla="val 0"/>
                  <a:gd name="f6" fmla="val 133"/>
                  <a:gd name="f7" fmla="val 182"/>
                  <a:gd name="f8" fmla="val 124"/>
                  <a:gd name="f9" fmla="val 8"/>
                  <a:gd name="f10" fmla="val 3"/>
                  <a:gd name="f11" fmla="val 4"/>
                  <a:gd name="f12" fmla="val 173"/>
                  <a:gd name="f13" fmla="val 178"/>
                  <a:gd name="f14" fmla="val 129"/>
                  <a:gd name="f15" fmla="val 123"/>
                  <a:gd name="f16" fmla="val 160"/>
                  <a:gd name="f17" fmla="val 10"/>
                  <a:gd name="f18" fmla="+- 0 0 -90"/>
                  <a:gd name="f19" fmla="*/ f3 1 133"/>
                  <a:gd name="f20" fmla="*/ f4 1 182"/>
                  <a:gd name="f21" fmla="val f5"/>
                  <a:gd name="f22" fmla="val f6"/>
                  <a:gd name="f23" fmla="val f7"/>
                  <a:gd name="f24" fmla="*/ f18 f0 1"/>
                  <a:gd name="f25" fmla="+- f23 0 f21"/>
                  <a:gd name="f26" fmla="+- f22 0 f21"/>
                  <a:gd name="f27" fmla="*/ f24 1 f2"/>
                  <a:gd name="f28" fmla="*/ f26 1 133"/>
                  <a:gd name="f29" fmla="*/ f25 1 182"/>
                  <a:gd name="f30" fmla="*/ 124 f26 1"/>
                  <a:gd name="f31" fmla="*/ 0 f25 1"/>
                  <a:gd name="f32" fmla="*/ 8 f26 1"/>
                  <a:gd name="f33" fmla="*/ 0 f26 1"/>
                  <a:gd name="f34" fmla="*/ 8 f25 1"/>
                  <a:gd name="f35" fmla="*/ 173 f25 1"/>
                  <a:gd name="f36" fmla="*/ 182 f25 1"/>
                  <a:gd name="f37" fmla="*/ 133 f26 1"/>
                  <a:gd name="f38" fmla="*/ 123 f26 1"/>
                  <a:gd name="f39" fmla="*/ 160 f25 1"/>
                  <a:gd name="f40" fmla="*/ 10 f26 1"/>
                  <a:gd name="f41" fmla="*/ 10 f25 1"/>
                  <a:gd name="f42" fmla="+- f27 0 f1"/>
                  <a:gd name="f43" fmla="*/ f30 1 133"/>
                  <a:gd name="f44" fmla="*/ f31 1 182"/>
                  <a:gd name="f45" fmla="*/ f32 1 133"/>
                  <a:gd name="f46" fmla="*/ f33 1 133"/>
                  <a:gd name="f47" fmla="*/ f34 1 182"/>
                  <a:gd name="f48" fmla="*/ f35 1 182"/>
                  <a:gd name="f49" fmla="*/ f36 1 182"/>
                  <a:gd name="f50" fmla="*/ f37 1 133"/>
                  <a:gd name="f51" fmla="*/ f38 1 133"/>
                  <a:gd name="f52" fmla="*/ f39 1 182"/>
                  <a:gd name="f53" fmla="*/ f40 1 133"/>
                  <a:gd name="f54" fmla="*/ f41 1 182"/>
                  <a:gd name="f55" fmla="*/ 0 1 f28"/>
                  <a:gd name="f56" fmla="*/ f22 1 f28"/>
                  <a:gd name="f57" fmla="*/ 0 1 f29"/>
                  <a:gd name="f58" fmla="*/ f23 1 f29"/>
                  <a:gd name="f59" fmla="*/ f43 1 f28"/>
                  <a:gd name="f60" fmla="*/ f44 1 f29"/>
                  <a:gd name="f61" fmla="*/ f45 1 f28"/>
                  <a:gd name="f62" fmla="*/ f46 1 f28"/>
                  <a:gd name="f63" fmla="*/ f47 1 f29"/>
                  <a:gd name="f64" fmla="*/ f48 1 f29"/>
                  <a:gd name="f65" fmla="*/ f49 1 f29"/>
                  <a:gd name="f66" fmla="*/ f50 1 f28"/>
                  <a:gd name="f67" fmla="*/ f51 1 f28"/>
                  <a:gd name="f68" fmla="*/ f52 1 f29"/>
                  <a:gd name="f69" fmla="*/ f53 1 f28"/>
                  <a:gd name="f70" fmla="*/ f54 1 f29"/>
                  <a:gd name="f71" fmla="*/ f55 f19 1"/>
                  <a:gd name="f72" fmla="*/ f56 f19 1"/>
                  <a:gd name="f73" fmla="*/ f58 f20 1"/>
                  <a:gd name="f74" fmla="*/ f57 f20 1"/>
                  <a:gd name="f75" fmla="*/ f59 f19 1"/>
                  <a:gd name="f76" fmla="*/ f60 f20 1"/>
                  <a:gd name="f77" fmla="*/ f61 f19 1"/>
                  <a:gd name="f78" fmla="*/ f62 f19 1"/>
                  <a:gd name="f79" fmla="*/ f63 f20 1"/>
                  <a:gd name="f80" fmla="*/ f64 f20 1"/>
                  <a:gd name="f81" fmla="*/ f65 f20 1"/>
                  <a:gd name="f82" fmla="*/ f66 f19 1"/>
                  <a:gd name="f83" fmla="*/ f67 f19 1"/>
                  <a:gd name="f84" fmla="*/ f68 f20 1"/>
                  <a:gd name="f85" fmla="*/ f69 f19 1"/>
                  <a:gd name="f86" fmla="*/ f70 f20 1"/>
                </a:gdLst>
                <a:ahLst/>
                <a:cxnLst>
                  <a:cxn ang="3cd4">
                    <a:pos x="hc" y="t"/>
                  </a:cxn>
                  <a:cxn ang="0">
                    <a:pos x="r" y="vc"/>
                  </a:cxn>
                  <a:cxn ang="cd4">
                    <a:pos x="hc" y="b"/>
                  </a:cxn>
                  <a:cxn ang="cd2">
                    <a:pos x="l" y="vc"/>
                  </a:cxn>
                  <a:cxn ang="f42">
                    <a:pos x="f75" y="f76"/>
                  </a:cxn>
                  <a:cxn ang="f42">
                    <a:pos x="f77" y="f76"/>
                  </a:cxn>
                  <a:cxn ang="f42">
                    <a:pos x="f78" y="f79"/>
                  </a:cxn>
                  <a:cxn ang="f42">
                    <a:pos x="f78" y="f80"/>
                  </a:cxn>
                  <a:cxn ang="f42">
                    <a:pos x="f77" y="f81"/>
                  </a:cxn>
                  <a:cxn ang="f42">
                    <a:pos x="f75" y="f81"/>
                  </a:cxn>
                  <a:cxn ang="f42">
                    <a:pos x="f82" y="f80"/>
                  </a:cxn>
                  <a:cxn ang="f42">
                    <a:pos x="f82" y="f79"/>
                  </a:cxn>
                  <a:cxn ang="f42">
                    <a:pos x="f75" y="f76"/>
                  </a:cxn>
                  <a:cxn ang="f42">
                    <a:pos x="f83" y="f84"/>
                  </a:cxn>
                  <a:cxn ang="f42">
                    <a:pos x="f85" y="f84"/>
                  </a:cxn>
                  <a:cxn ang="f42">
                    <a:pos x="f85" y="f86"/>
                  </a:cxn>
                  <a:cxn ang="f42">
                    <a:pos x="f83" y="f86"/>
                  </a:cxn>
                  <a:cxn ang="f42">
                    <a:pos x="f83" y="f84"/>
                  </a:cxn>
                </a:cxnLst>
                <a:rect l="f71" t="f74" r="f72" b="f73"/>
                <a:pathLst>
                  <a:path w="133" h="182">
                    <a:moveTo>
                      <a:pt x="f8" y="f5"/>
                    </a:moveTo>
                    <a:cubicBezTo>
                      <a:pt x="f9" y="f5"/>
                      <a:pt x="f9" y="f5"/>
                      <a:pt x="f9" y="f5"/>
                    </a:cubicBezTo>
                    <a:cubicBezTo>
                      <a:pt x="f10" y="f5"/>
                      <a:pt x="f5" y="f11"/>
                      <a:pt x="f5" y="f9"/>
                    </a:cubicBezTo>
                    <a:cubicBezTo>
                      <a:pt x="f5" y="f12"/>
                      <a:pt x="f5" y="f12"/>
                      <a:pt x="f5" y="f12"/>
                    </a:cubicBezTo>
                    <a:cubicBezTo>
                      <a:pt x="f5" y="f13"/>
                      <a:pt x="f10" y="f7"/>
                      <a:pt x="f9" y="f7"/>
                    </a:cubicBezTo>
                    <a:cubicBezTo>
                      <a:pt x="f8" y="f7"/>
                      <a:pt x="f8" y="f7"/>
                      <a:pt x="f8" y="f7"/>
                    </a:cubicBezTo>
                    <a:cubicBezTo>
                      <a:pt x="f14" y="f7"/>
                      <a:pt x="f6" y="f13"/>
                      <a:pt x="f6" y="f12"/>
                    </a:cubicBezTo>
                    <a:cubicBezTo>
                      <a:pt x="f6" y="f9"/>
                      <a:pt x="f6" y="f9"/>
                      <a:pt x="f6" y="f9"/>
                    </a:cubicBezTo>
                    <a:cubicBezTo>
                      <a:pt x="f6" y="f11"/>
                      <a:pt x="f14" y="f5"/>
                      <a:pt x="f8" y="f5"/>
                    </a:cubicBezTo>
                    <a:close/>
                    <a:moveTo>
                      <a:pt x="f15" y="f16"/>
                    </a:moveTo>
                    <a:cubicBezTo>
                      <a:pt x="f17" y="f16"/>
                      <a:pt x="f17" y="f16"/>
                      <a:pt x="f17" y="f16"/>
                    </a:cubicBezTo>
                    <a:cubicBezTo>
                      <a:pt x="f17" y="f17"/>
                      <a:pt x="f17" y="f17"/>
                      <a:pt x="f17" y="f17"/>
                    </a:cubicBezTo>
                    <a:cubicBezTo>
                      <a:pt x="f15" y="f17"/>
                      <a:pt x="f15" y="f17"/>
                      <a:pt x="f15" y="f17"/>
                    </a:cubicBezTo>
                    <a:lnTo>
                      <a:pt x="f15" y="f16"/>
                    </a:lnTo>
                    <a:close/>
                  </a:path>
                </a:pathLst>
              </a:custGeom>
              <a:solidFill>
                <a:srgbClr val="282828"/>
              </a:solidFill>
              <a:ln cap="flat">
                <a:noFill/>
                <a:prstDash val="solid"/>
              </a:ln>
            </p:spPr>
            <p:txBody>
              <a:bodyPr vert="horz" wrap="square" lIns="179285" tIns="143428" rIns="179285" bIns="143428" anchor="t" anchorCtr="1" compatLnSpc="1">
                <a:noAutofit/>
              </a:bodyPr>
              <a:lstStyle/>
              <a:p>
                <a:pPr marL="0" marR="0" lvl="0" indent="0" algn="ctr" defTabSz="914098"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353" b="0" i="0" u="none" strike="noStrike" kern="0" cap="none" spc="0" normalizeH="0" baseline="0" noProof="0" dirty="0">
                  <a:ln>
                    <a:noFill/>
                  </a:ln>
                  <a:solidFill>
                    <a:srgbClr val="000000"/>
                  </a:solidFill>
                  <a:effectLst/>
                  <a:uLnTx/>
                  <a:uFillTx/>
                  <a:latin typeface="Segoe UI"/>
                  <a:ea typeface="Segoe UI" pitchFamily="34"/>
                  <a:cs typeface="Segoe UI" pitchFamily="34"/>
                </a:endParaRPr>
              </a:p>
            </p:txBody>
          </p:sp>
          <p:pic>
            <p:nvPicPr>
              <p:cNvPr id="169" name="Picture 271">
                <a:extLst>
                  <a:ext uri="{FF2B5EF4-FFF2-40B4-BE49-F238E27FC236}">
                    <a16:creationId xmlns:a16="http://schemas.microsoft.com/office/drawing/2014/main" id="{41CF5832-0080-4135-92A4-14EC74E56B76}"/>
                  </a:ext>
                </a:extLst>
              </p:cNvPr>
              <p:cNvPicPr>
                <a:picLocks noChangeAspect="1"/>
              </p:cNvPicPr>
              <p:nvPr/>
            </p:nvPicPr>
            <p:blipFill>
              <a:blip r:embed="rId9"/>
              <a:stretch>
                <a:fillRect/>
              </a:stretch>
            </p:blipFill>
            <p:spPr>
              <a:xfrm>
                <a:off x="7195130" y="4450659"/>
                <a:ext cx="263914" cy="323917"/>
              </a:xfrm>
              <a:prstGeom prst="rect">
                <a:avLst/>
              </a:prstGeom>
              <a:noFill/>
              <a:ln cap="flat">
                <a:noFill/>
              </a:ln>
            </p:spPr>
          </p:pic>
          <p:sp>
            <p:nvSpPr>
              <p:cNvPr id="170" name="Oval 272">
                <a:extLst>
                  <a:ext uri="{FF2B5EF4-FFF2-40B4-BE49-F238E27FC236}">
                    <a16:creationId xmlns:a16="http://schemas.microsoft.com/office/drawing/2014/main" id="{D4DF6B8F-E0C0-4A4B-92DC-4353474A0C29}"/>
                  </a:ext>
                </a:extLst>
              </p:cNvPr>
              <p:cNvSpPr/>
              <p:nvPr/>
            </p:nvSpPr>
            <p:spPr>
              <a:xfrm>
                <a:off x="7302855" y="4981934"/>
                <a:ext cx="48463" cy="484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AEAEA"/>
              </a:solidFill>
              <a:ln cap="flat">
                <a:noFill/>
                <a:prstDash val="solid"/>
              </a:ln>
            </p:spPr>
            <p:txBody>
              <a:bodyPr vert="horz" wrap="square" lIns="179285" tIns="143428" rIns="179285" bIns="143428" anchor="t" anchorCtr="1" compatLnSpc="1">
                <a:noAutofit/>
              </a:bodyPr>
              <a:lstStyle/>
              <a:p>
                <a:pPr marL="0" marR="0" lvl="0" indent="0" algn="ctr" defTabSz="914098"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353" b="0" i="0" u="none" strike="noStrike" kern="0" cap="none" spc="0" normalizeH="0" baseline="0" noProof="0" dirty="0">
                  <a:ln>
                    <a:noFill/>
                  </a:ln>
                  <a:solidFill>
                    <a:srgbClr val="000000"/>
                  </a:solidFill>
                  <a:effectLst/>
                  <a:uLnTx/>
                  <a:uFillTx/>
                  <a:latin typeface="Segoe UI Semilight"/>
                  <a:ea typeface="Segoe UI" pitchFamily="34"/>
                  <a:cs typeface="Segoe UI" pitchFamily="34"/>
                </a:endParaRPr>
              </a:p>
            </p:txBody>
          </p:sp>
        </p:grpSp>
      </p:grpSp>
      <p:grpSp>
        <p:nvGrpSpPr>
          <p:cNvPr id="174" name="Group 276">
            <a:extLst>
              <a:ext uri="{FF2B5EF4-FFF2-40B4-BE49-F238E27FC236}">
                <a16:creationId xmlns:a16="http://schemas.microsoft.com/office/drawing/2014/main" id="{2BDF982E-6C90-43FE-AFC1-AC21BD317C34}"/>
              </a:ext>
            </a:extLst>
          </p:cNvPr>
          <p:cNvGrpSpPr/>
          <p:nvPr/>
        </p:nvGrpSpPr>
        <p:grpSpPr>
          <a:xfrm>
            <a:off x="5780852" y="5308319"/>
            <a:ext cx="491459" cy="491459"/>
            <a:chOff x="4726112" y="4099383"/>
            <a:chExt cx="1143000" cy="1143000"/>
          </a:xfrm>
        </p:grpSpPr>
        <p:sp>
          <p:nvSpPr>
            <p:cNvPr id="175" name="Oval 277">
              <a:extLst>
                <a:ext uri="{FF2B5EF4-FFF2-40B4-BE49-F238E27FC236}">
                  <a16:creationId xmlns:a16="http://schemas.microsoft.com/office/drawing/2014/main" id="{63EF7B99-CF17-42EB-86BE-CC2225F68CD3}"/>
                </a:ext>
              </a:extLst>
            </p:cNvPr>
            <p:cNvSpPr/>
            <p:nvPr/>
          </p:nvSpPr>
          <p:spPr>
            <a:xfrm>
              <a:off x="4726112" y="4099383"/>
              <a:ext cx="1143000" cy="11430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AEAEA"/>
            </a:solidFill>
            <a:ln cap="flat">
              <a:noFill/>
              <a:prstDash val="solid"/>
            </a:ln>
          </p:spPr>
          <p:txBody>
            <a:bodyPr vert="horz" wrap="square" lIns="0" tIns="45717" rIns="0" bIns="45717" anchor="ctr" anchorCtr="1" compatLnSpc="1">
              <a:noAutofit/>
            </a:bodyPr>
            <a:lstStyle/>
            <a:p>
              <a:pPr marL="0" marR="0" lvl="0" indent="0" algn="ctr" defTabSz="9139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grpSp>
          <p:nvGrpSpPr>
            <p:cNvPr id="176" name="Group 278">
              <a:extLst>
                <a:ext uri="{FF2B5EF4-FFF2-40B4-BE49-F238E27FC236}">
                  <a16:creationId xmlns:a16="http://schemas.microsoft.com/office/drawing/2014/main" id="{46C54381-382D-40A1-A79E-65CE95E10E24}"/>
                </a:ext>
              </a:extLst>
            </p:cNvPr>
            <p:cNvGrpSpPr/>
            <p:nvPr/>
          </p:nvGrpSpPr>
          <p:grpSpPr>
            <a:xfrm>
              <a:off x="4869335" y="4375166"/>
              <a:ext cx="843378" cy="541269"/>
              <a:chOff x="4869335" y="4375166"/>
              <a:chExt cx="843378" cy="541269"/>
            </a:xfrm>
          </p:grpSpPr>
          <p:sp>
            <p:nvSpPr>
              <p:cNvPr id="177" name="Freeform 7">
                <a:extLst>
                  <a:ext uri="{FF2B5EF4-FFF2-40B4-BE49-F238E27FC236}">
                    <a16:creationId xmlns:a16="http://schemas.microsoft.com/office/drawing/2014/main" id="{A7115816-8364-45E5-9631-ADFB4F8BDC56}"/>
                  </a:ext>
                </a:extLst>
              </p:cNvPr>
              <p:cNvSpPr/>
              <p:nvPr/>
            </p:nvSpPr>
            <p:spPr>
              <a:xfrm>
                <a:off x="4955956" y="4389522"/>
                <a:ext cx="666396" cy="458717"/>
              </a:xfrm>
              <a:custGeom>
                <a:avLst>
                  <a:gd name="f0" fmla="val 1586"/>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cap="flat">
                <a:noFill/>
                <a:prstDash val="solid"/>
              </a:ln>
            </p:spPr>
            <p:txBody>
              <a:bodyPr vert="horz" wrap="square" lIns="89633" tIns="44811" rIns="89633" bIns="44811" anchor="t" anchorCtr="0" compatLnSpc="1">
                <a:noAutofit/>
              </a:bodyPr>
              <a:lstStyle/>
              <a:p>
                <a:pPr marL="0" marR="0" lvl="0" indent="0" algn="l" defTabSz="9133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505050"/>
                  </a:solidFill>
                  <a:effectLst/>
                  <a:uLnTx/>
                  <a:uFillTx/>
                  <a:latin typeface="Segoe UI"/>
                  <a:ea typeface="ＭＳ Ｐゴシック"/>
                  <a:cs typeface="+mn-cs"/>
                </a:endParaRPr>
              </a:p>
            </p:txBody>
          </p:sp>
          <p:grpSp>
            <p:nvGrpSpPr>
              <p:cNvPr id="178" name="Group 280">
                <a:extLst>
                  <a:ext uri="{FF2B5EF4-FFF2-40B4-BE49-F238E27FC236}">
                    <a16:creationId xmlns:a16="http://schemas.microsoft.com/office/drawing/2014/main" id="{62314B08-5C34-4907-82FA-E2E966EFD660}"/>
                  </a:ext>
                </a:extLst>
              </p:cNvPr>
              <p:cNvGrpSpPr/>
              <p:nvPr/>
            </p:nvGrpSpPr>
            <p:grpSpPr>
              <a:xfrm>
                <a:off x="4869335" y="4375166"/>
                <a:ext cx="843378" cy="541269"/>
                <a:chOff x="4869335" y="4375166"/>
                <a:chExt cx="843378" cy="541269"/>
              </a:xfrm>
            </p:grpSpPr>
            <p:sp>
              <p:nvSpPr>
                <p:cNvPr id="179" name="Freeform 40">
                  <a:extLst>
                    <a:ext uri="{FF2B5EF4-FFF2-40B4-BE49-F238E27FC236}">
                      <a16:creationId xmlns:a16="http://schemas.microsoft.com/office/drawing/2014/main" id="{7E96E28F-7EB2-4327-8677-7171250A177E}"/>
                    </a:ext>
                  </a:extLst>
                </p:cNvPr>
                <p:cNvSpPr/>
                <p:nvPr/>
              </p:nvSpPr>
              <p:spPr>
                <a:xfrm flipH="1">
                  <a:off x="4869335" y="4375166"/>
                  <a:ext cx="843378" cy="541269"/>
                </a:xfrm>
                <a:custGeom>
                  <a:avLst/>
                  <a:gdLst>
                    <a:gd name="f0" fmla="val 10800000"/>
                    <a:gd name="f1" fmla="val 5400000"/>
                    <a:gd name="f2" fmla="val 180"/>
                    <a:gd name="f3" fmla="val w"/>
                    <a:gd name="f4" fmla="val h"/>
                    <a:gd name="f5" fmla="val 0"/>
                    <a:gd name="f6" fmla="val 4635324"/>
                    <a:gd name="f7" fmla="val 2974887"/>
                    <a:gd name="f8" fmla="val 2786728"/>
                    <a:gd name="f9" fmla="val 2813608"/>
                    <a:gd name="f10" fmla="val 2894248"/>
                    <a:gd name="f11" fmla="val 79463"/>
                    <a:gd name="f12" fmla="val 185413"/>
                    <a:gd name="f13" fmla="val 4449911"/>
                    <a:gd name="f14" fmla="val 4555862"/>
                    <a:gd name="f15" fmla="val 4005331"/>
                    <a:gd name="f16" fmla="val 205988"/>
                    <a:gd name="f17" fmla="val 2473188"/>
                    <a:gd name="f18" fmla="val 630009"/>
                    <a:gd name="f19" fmla="val 4115213"/>
                    <a:gd name="f20" fmla="val 520123"/>
                    <a:gd name="f21" fmla="val 449244"/>
                    <a:gd name="f22" fmla="val 391787"/>
                    <a:gd name="f23" fmla="val 57457"/>
                    <a:gd name="f24" fmla="val 128336"/>
                    <a:gd name="f25" fmla="val 2548645"/>
                    <a:gd name="f26" fmla="val 2619524"/>
                    <a:gd name="f27" fmla="val 2676981"/>
                    <a:gd name="f28" fmla="val 4186092"/>
                    <a:gd name="f29" fmla="val 4243549"/>
                    <a:gd name="f30" fmla="+- 0 0 -90"/>
                    <a:gd name="f31" fmla="*/ f3 1 4635324"/>
                    <a:gd name="f32" fmla="*/ f4 1 2974887"/>
                    <a:gd name="f33" fmla="val f5"/>
                    <a:gd name="f34" fmla="val f6"/>
                    <a:gd name="f35" fmla="val f7"/>
                    <a:gd name="f36" fmla="*/ f30 f0 1"/>
                    <a:gd name="f37" fmla="+- f35 0 f33"/>
                    <a:gd name="f38" fmla="+- f34 0 f33"/>
                    <a:gd name="f39" fmla="*/ f36 1 f2"/>
                    <a:gd name="f40" fmla="*/ f38 1 4635324"/>
                    <a:gd name="f41" fmla="*/ f37 1 2974887"/>
                    <a:gd name="f42" fmla="*/ 4635324 f38 1"/>
                    <a:gd name="f43" fmla="*/ 2786728 f37 1"/>
                    <a:gd name="f44" fmla="*/ 0 f38 1"/>
                    <a:gd name="f45" fmla="*/ 2813608 f37 1"/>
                    <a:gd name="f46" fmla="*/ 185413 f38 1"/>
                    <a:gd name="f47" fmla="*/ 2974887 f37 1"/>
                    <a:gd name="f48" fmla="*/ 4449911 f38 1"/>
                    <a:gd name="f49" fmla="*/ 4005331 f38 1"/>
                    <a:gd name="f50" fmla="*/ 205988 f37 1"/>
                    <a:gd name="f51" fmla="*/ 2473188 f37 1"/>
                    <a:gd name="f52" fmla="*/ 630009 f38 1"/>
                    <a:gd name="f53" fmla="*/ 4115213 f38 1"/>
                    <a:gd name="f54" fmla="*/ 0 f37 1"/>
                    <a:gd name="f55" fmla="*/ 520123 f38 1"/>
                    <a:gd name="f56" fmla="*/ 391787 f38 1"/>
                    <a:gd name="f57" fmla="*/ 128336 f37 1"/>
                    <a:gd name="f58" fmla="*/ 2548645 f37 1"/>
                    <a:gd name="f59" fmla="*/ 2676981 f37 1"/>
                    <a:gd name="f60" fmla="*/ 4243549 f38 1"/>
                    <a:gd name="f61" fmla="+- f39 0 f1"/>
                    <a:gd name="f62" fmla="*/ f42 1 4635324"/>
                    <a:gd name="f63" fmla="*/ f43 1 2974887"/>
                    <a:gd name="f64" fmla="*/ f44 1 4635324"/>
                    <a:gd name="f65" fmla="*/ f45 1 2974887"/>
                    <a:gd name="f66" fmla="*/ f46 1 4635324"/>
                    <a:gd name="f67" fmla="*/ f47 1 2974887"/>
                    <a:gd name="f68" fmla="*/ f48 1 4635324"/>
                    <a:gd name="f69" fmla="*/ f49 1 4635324"/>
                    <a:gd name="f70" fmla="*/ f50 1 2974887"/>
                    <a:gd name="f71" fmla="*/ f51 1 2974887"/>
                    <a:gd name="f72" fmla="*/ f52 1 4635324"/>
                    <a:gd name="f73" fmla="*/ f53 1 4635324"/>
                    <a:gd name="f74" fmla="*/ f54 1 2974887"/>
                    <a:gd name="f75" fmla="*/ f55 1 4635324"/>
                    <a:gd name="f76" fmla="*/ f56 1 4635324"/>
                    <a:gd name="f77" fmla="*/ f57 1 2974887"/>
                    <a:gd name="f78" fmla="*/ f58 1 2974887"/>
                    <a:gd name="f79" fmla="*/ f59 1 2974887"/>
                    <a:gd name="f80" fmla="*/ f60 1 4635324"/>
                    <a:gd name="f81" fmla="*/ f33 1 f40"/>
                    <a:gd name="f82" fmla="*/ f34 1 f40"/>
                    <a:gd name="f83" fmla="*/ f33 1 f41"/>
                    <a:gd name="f84" fmla="*/ f35 1 f41"/>
                    <a:gd name="f85" fmla="*/ f62 1 f40"/>
                    <a:gd name="f86" fmla="*/ f63 1 f41"/>
                    <a:gd name="f87" fmla="*/ f64 1 f40"/>
                    <a:gd name="f88" fmla="*/ f65 1 f41"/>
                    <a:gd name="f89" fmla="*/ f66 1 f40"/>
                    <a:gd name="f90" fmla="*/ f67 1 f41"/>
                    <a:gd name="f91" fmla="*/ f68 1 f40"/>
                    <a:gd name="f92" fmla="*/ f69 1 f40"/>
                    <a:gd name="f93" fmla="*/ f70 1 f41"/>
                    <a:gd name="f94" fmla="*/ f71 1 f41"/>
                    <a:gd name="f95" fmla="*/ f72 1 f40"/>
                    <a:gd name="f96" fmla="*/ f73 1 f40"/>
                    <a:gd name="f97" fmla="*/ f74 1 f41"/>
                    <a:gd name="f98" fmla="*/ f75 1 f40"/>
                    <a:gd name="f99" fmla="*/ f76 1 f40"/>
                    <a:gd name="f100" fmla="*/ f77 1 f41"/>
                    <a:gd name="f101" fmla="*/ f78 1 f41"/>
                    <a:gd name="f102" fmla="*/ f79 1 f41"/>
                    <a:gd name="f103" fmla="*/ f80 1 f40"/>
                    <a:gd name="f104" fmla="*/ f81 f31 1"/>
                    <a:gd name="f105" fmla="*/ f82 f31 1"/>
                    <a:gd name="f106" fmla="*/ f84 f32 1"/>
                    <a:gd name="f107" fmla="*/ f83 f32 1"/>
                    <a:gd name="f108" fmla="*/ f85 f31 1"/>
                    <a:gd name="f109" fmla="*/ f86 f32 1"/>
                    <a:gd name="f110" fmla="*/ f87 f31 1"/>
                    <a:gd name="f111" fmla="*/ f88 f32 1"/>
                    <a:gd name="f112" fmla="*/ f89 f31 1"/>
                    <a:gd name="f113" fmla="*/ f90 f32 1"/>
                    <a:gd name="f114" fmla="*/ f91 f31 1"/>
                    <a:gd name="f115" fmla="*/ f92 f31 1"/>
                    <a:gd name="f116" fmla="*/ f93 f32 1"/>
                    <a:gd name="f117" fmla="*/ f94 f32 1"/>
                    <a:gd name="f118" fmla="*/ f95 f31 1"/>
                    <a:gd name="f119" fmla="*/ f96 f31 1"/>
                    <a:gd name="f120" fmla="*/ f97 f32 1"/>
                    <a:gd name="f121" fmla="*/ f98 f31 1"/>
                    <a:gd name="f122" fmla="*/ f99 f31 1"/>
                    <a:gd name="f123" fmla="*/ f100 f32 1"/>
                    <a:gd name="f124" fmla="*/ f101 f32 1"/>
                    <a:gd name="f125" fmla="*/ f102 f32 1"/>
                    <a:gd name="f126" fmla="*/ f103 f31 1"/>
                  </a:gdLst>
                  <a:ahLst/>
                  <a:cxnLst>
                    <a:cxn ang="3cd4">
                      <a:pos x="hc" y="t"/>
                    </a:cxn>
                    <a:cxn ang="0">
                      <a:pos x="r" y="vc"/>
                    </a:cxn>
                    <a:cxn ang="cd4">
                      <a:pos x="hc" y="b"/>
                    </a:cxn>
                    <a:cxn ang="cd2">
                      <a:pos x="l" y="vc"/>
                    </a:cxn>
                    <a:cxn ang="f61">
                      <a:pos x="f108" y="f109"/>
                    </a:cxn>
                    <a:cxn ang="f61">
                      <a:pos x="f110" y="f109"/>
                    </a:cxn>
                    <a:cxn ang="f61">
                      <a:pos x="f110" y="f111"/>
                    </a:cxn>
                    <a:cxn ang="f61">
                      <a:pos x="f112" y="f113"/>
                    </a:cxn>
                    <a:cxn ang="f61">
                      <a:pos x="f114" y="f113"/>
                    </a:cxn>
                    <a:cxn ang="f61">
                      <a:pos x="f108" y="f111"/>
                    </a:cxn>
                    <a:cxn ang="f61">
                      <a:pos x="f108" y="f109"/>
                    </a:cxn>
                    <a:cxn ang="f61">
                      <a:pos x="f115" y="f116"/>
                    </a:cxn>
                    <a:cxn ang="f61">
                      <a:pos x="f115" y="f117"/>
                    </a:cxn>
                    <a:cxn ang="f61">
                      <a:pos x="f118" y="f117"/>
                    </a:cxn>
                    <a:cxn ang="f61">
                      <a:pos x="f118" y="f116"/>
                    </a:cxn>
                    <a:cxn ang="f61">
                      <a:pos x="f119" y="f120"/>
                    </a:cxn>
                    <a:cxn ang="f61">
                      <a:pos x="f121" y="f120"/>
                    </a:cxn>
                    <a:cxn ang="f61">
                      <a:pos x="f122" y="f123"/>
                    </a:cxn>
                    <a:cxn ang="f61">
                      <a:pos x="f122" y="f124"/>
                    </a:cxn>
                    <a:cxn ang="f61">
                      <a:pos x="f121" y="f125"/>
                    </a:cxn>
                    <a:cxn ang="f61">
                      <a:pos x="f119" y="f125"/>
                    </a:cxn>
                    <a:cxn ang="f61">
                      <a:pos x="f126" y="f124"/>
                    </a:cxn>
                    <a:cxn ang="f61">
                      <a:pos x="f126" y="f123"/>
                    </a:cxn>
                    <a:cxn ang="f61">
                      <a:pos x="f119" y="f120"/>
                    </a:cxn>
                  </a:cxnLst>
                  <a:rect l="f104" t="f107" r="f105" b="f106"/>
                  <a:pathLst>
                    <a:path w="4635324" h="2974887">
                      <a:moveTo>
                        <a:pt x="f6" y="f8"/>
                      </a:moveTo>
                      <a:lnTo>
                        <a:pt x="f5" y="f8"/>
                      </a:lnTo>
                      <a:cubicBezTo>
                        <a:pt x="f5" y="f9"/>
                        <a:pt x="f5" y="f9"/>
                        <a:pt x="f5" y="f9"/>
                      </a:cubicBezTo>
                      <a:cubicBezTo>
                        <a:pt x="f5" y="f10"/>
                        <a:pt x="f11" y="f7"/>
                        <a:pt x="f12" y="f7"/>
                      </a:cubicBezTo>
                      <a:cubicBezTo>
                        <a:pt x="f13" y="f7"/>
                        <a:pt x="f13" y="f7"/>
                        <a:pt x="f13" y="f7"/>
                      </a:cubicBezTo>
                      <a:cubicBezTo>
                        <a:pt x="f14" y="f7"/>
                        <a:pt x="f6" y="f10"/>
                        <a:pt x="f6" y="f9"/>
                      </a:cubicBezTo>
                      <a:cubicBezTo>
                        <a:pt x="f6" y="f8"/>
                        <a:pt x="f6" y="f8"/>
                        <a:pt x="f6" y="f8"/>
                      </a:cubicBezTo>
                      <a:close/>
                      <a:moveTo>
                        <a:pt x="f15" y="f16"/>
                      </a:moveTo>
                      <a:lnTo>
                        <a:pt x="f15" y="f17"/>
                      </a:lnTo>
                      <a:lnTo>
                        <a:pt x="f18" y="f17"/>
                      </a:lnTo>
                      <a:lnTo>
                        <a:pt x="f18" y="f16"/>
                      </a:lnTo>
                      <a:close/>
                      <a:moveTo>
                        <a:pt x="f19" y="f5"/>
                      </a:moveTo>
                      <a:lnTo>
                        <a:pt x="f20" y="f5"/>
                      </a:lnTo>
                      <a:cubicBezTo>
                        <a:pt x="f21" y="f5"/>
                        <a:pt x="f22" y="f23"/>
                        <a:pt x="f22" y="f24"/>
                      </a:cubicBezTo>
                      <a:lnTo>
                        <a:pt x="f22" y="f25"/>
                      </a:lnTo>
                      <a:cubicBezTo>
                        <a:pt x="f22" y="f26"/>
                        <a:pt x="f21" y="f27"/>
                        <a:pt x="f20" y="f27"/>
                      </a:cubicBezTo>
                      <a:lnTo>
                        <a:pt x="f19" y="f27"/>
                      </a:lnTo>
                      <a:cubicBezTo>
                        <a:pt x="f28" y="f27"/>
                        <a:pt x="f29" y="f26"/>
                        <a:pt x="f29" y="f25"/>
                      </a:cubicBezTo>
                      <a:lnTo>
                        <a:pt x="f29" y="f24"/>
                      </a:lnTo>
                      <a:cubicBezTo>
                        <a:pt x="f29" y="f23"/>
                        <a:pt x="f28" y="f5"/>
                        <a:pt x="f19" y="f5"/>
                      </a:cubicBezTo>
                      <a:close/>
                    </a:path>
                  </a:pathLst>
                </a:custGeom>
                <a:solidFill>
                  <a:srgbClr val="353535"/>
                </a:solidFill>
                <a:ln cap="flat">
                  <a:noFill/>
                  <a:prstDash val="solid"/>
                </a:ln>
              </p:spPr>
              <p:txBody>
                <a:bodyPr vert="horz" wrap="square" lIns="89642" tIns="44821" rIns="89642" bIns="44821"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FFFFFF"/>
                    </a:solidFill>
                    <a:effectLst/>
                    <a:uLnTx/>
                    <a:uFillTx/>
                    <a:latin typeface="Segoe UI Semilight"/>
                    <a:ea typeface="+mn-ea"/>
                    <a:cs typeface="+mn-cs"/>
                  </a:endParaRPr>
                </a:p>
              </p:txBody>
            </p:sp>
            <p:sp>
              <p:nvSpPr>
                <p:cNvPr id="180" name="Freeform 512">
                  <a:extLst>
                    <a:ext uri="{FF2B5EF4-FFF2-40B4-BE49-F238E27FC236}">
                      <a16:creationId xmlns:a16="http://schemas.microsoft.com/office/drawing/2014/main" id="{FA2ADE66-BBFA-48E0-9685-0BE8DF0361B6}"/>
                    </a:ext>
                  </a:extLst>
                </p:cNvPr>
                <p:cNvSpPr/>
                <p:nvPr/>
              </p:nvSpPr>
              <p:spPr>
                <a:xfrm>
                  <a:off x="5170291" y="4498628"/>
                  <a:ext cx="241483" cy="240496"/>
                </a:xfrm>
                <a:custGeom>
                  <a:avLst/>
                  <a:gdLst>
                    <a:gd name="f0" fmla="val 10800000"/>
                    <a:gd name="f1" fmla="val 5400000"/>
                    <a:gd name="f2" fmla="val 180"/>
                    <a:gd name="f3" fmla="val w"/>
                    <a:gd name="f4" fmla="val h"/>
                    <a:gd name="f5" fmla="val 0"/>
                    <a:gd name="f6" fmla="val 246"/>
                    <a:gd name="f7" fmla="val 245"/>
                    <a:gd name="f8" fmla="val 112"/>
                    <a:gd name="f9" fmla="val 19"/>
                    <a:gd name="f10" fmla="val 116"/>
                    <a:gd name="f11" fmla="val 102"/>
                    <a:gd name="f12" fmla="val 34"/>
                    <a:gd name="f13" fmla="val 126"/>
                    <a:gd name="f14" fmla="val 211"/>
                    <a:gd name="f15" fmla="val 226"/>
                    <a:gd name="f16" fmla="+- 0 0 -90"/>
                    <a:gd name="f17" fmla="*/ f3 1 246"/>
                    <a:gd name="f18" fmla="*/ f4 1 245"/>
                    <a:gd name="f19" fmla="val f5"/>
                    <a:gd name="f20" fmla="val f6"/>
                    <a:gd name="f21" fmla="val f7"/>
                    <a:gd name="f22" fmla="*/ f16 f0 1"/>
                    <a:gd name="f23" fmla="+- f21 0 f19"/>
                    <a:gd name="f24" fmla="+- f20 0 f19"/>
                    <a:gd name="f25" fmla="*/ f22 1 f2"/>
                    <a:gd name="f26" fmla="*/ f24 1 246"/>
                    <a:gd name="f27" fmla="*/ f23 1 245"/>
                    <a:gd name="f28" fmla="*/ 112 f24 1"/>
                    <a:gd name="f29" fmla="*/ 19 f23 1"/>
                    <a:gd name="f30" fmla="*/ 246 f24 1"/>
                    <a:gd name="f31" fmla="*/ 0 f23 1"/>
                    <a:gd name="f32" fmla="*/ 116 f23 1"/>
                    <a:gd name="f33" fmla="*/ 102 f24 1"/>
                    <a:gd name="f34" fmla="*/ 0 f24 1"/>
                    <a:gd name="f35" fmla="*/ 34 f23 1"/>
                    <a:gd name="f36" fmla="*/ 126 f23 1"/>
                    <a:gd name="f37" fmla="*/ 211 f23 1"/>
                    <a:gd name="f38" fmla="*/ 226 f23 1"/>
                    <a:gd name="f39" fmla="*/ 245 f23 1"/>
                    <a:gd name="f40" fmla="+- f25 0 f1"/>
                    <a:gd name="f41" fmla="*/ f28 1 246"/>
                    <a:gd name="f42" fmla="*/ f29 1 245"/>
                    <a:gd name="f43" fmla="*/ f30 1 246"/>
                    <a:gd name="f44" fmla="*/ f31 1 245"/>
                    <a:gd name="f45" fmla="*/ f32 1 245"/>
                    <a:gd name="f46" fmla="*/ f33 1 246"/>
                    <a:gd name="f47" fmla="*/ f34 1 246"/>
                    <a:gd name="f48" fmla="*/ f35 1 245"/>
                    <a:gd name="f49" fmla="*/ f36 1 245"/>
                    <a:gd name="f50" fmla="*/ f37 1 245"/>
                    <a:gd name="f51" fmla="*/ f38 1 245"/>
                    <a:gd name="f52" fmla="*/ f39 1 245"/>
                    <a:gd name="f53" fmla="*/ 0 1 f26"/>
                    <a:gd name="f54" fmla="*/ f20 1 f26"/>
                    <a:gd name="f55" fmla="*/ 0 1 f27"/>
                    <a:gd name="f56" fmla="*/ f21 1 f27"/>
                    <a:gd name="f57" fmla="*/ f41 1 f26"/>
                    <a:gd name="f58" fmla="*/ f42 1 f27"/>
                    <a:gd name="f59" fmla="*/ f43 1 f26"/>
                    <a:gd name="f60" fmla="*/ f44 1 f27"/>
                    <a:gd name="f61" fmla="*/ f45 1 f27"/>
                    <a:gd name="f62" fmla="*/ f46 1 f26"/>
                    <a:gd name="f63" fmla="*/ f47 1 f26"/>
                    <a:gd name="f64" fmla="*/ f48 1 f27"/>
                    <a:gd name="f65" fmla="*/ f49 1 f27"/>
                    <a:gd name="f66" fmla="*/ f50 1 f27"/>
                    <a:gd name="f67" fmla="*/ f51 1 f27"/>
                    <a:gd name="f68" fmla="*/ f52 1 f27"/>
                    <a:gd name="f69" fmla="*/ f53 f17 1"/>
                    <a:gd name="f70" fmla="*/ f54 f17 1"/>
                    <a:gd name="f71" fmla="*/ f56 f18 1"/>
                    <a:gd name="f72" fmla="*/ f55 f18 1"/>
                    <a:gd name="f73" fmla="*/ f57 f17 1"/>
                    <a:gd name="f74" fmla="*/ f58 f18 1"/>
                    <a:gd name="f75" fmla="*/ f59 f17 1"/>
                    <a:gd name="f76" fmla="*/ f60 f18 1"/>
                    <a:gd name="f77" fmla="*/ f61 f18 1"/>
                    <a:gd name="f78" fmla="*/ f62 f17 1"/>
                    <a:gd name="f79" fmla="*/ f63 f17 1"/>
                    <a:gd name="f80" fmla="*/ f64 f18 1"/>
                    <a:gd name="f81" fmla="*/ f65 f18 1"/>
                    <a:gd name="f82" fmla="*/ f66 f18 1"/>
                    <a:gd name="f83" fmla="*/ f67 f18 1"/>
                    <a:gd name="f84" fmla="*/ f68 f18 1"/>
                  </a:gdLst>
                  <a:ahLst/>
                  <a:cxnLst>
                    <a:cxn ang="3cd4">
                      <a:pos x="hc" y="t"/>
                    </a:cxn>
                    <a:cxn ang="0">
                      <a:pos x="r" y="vc"/>
                    </a:cxn>
                    <a:cxn ang="cd4">
                      <a:pos x="hc" y="b"/>
                    </a:cxn>
                    <a:cxn ang="cd2">
                      <a:pos x="l" y="vc"/>
                    </a:cxn>
                    <a:cxn ang="f40">
                      <a:pos x="f73" y="f74"/>
                    </a:cxn>
                    <a:cxn ang="f40">
                      <a:pos x="f75" y="f76"/>
                    </a:cxn>
                    <a:cxn ang="f40">
                      <a:pos x="f75" y="f77"/>
                    </a:cxn>
                    <a:cxn ang="f40">
                      <a:pos x="f73" y="f77"/>
                    </a:cxn>
                    <a:cxn ang="f40">
                      <a:pos x="f73" y="f74"/>
                    </a:cxn>
                    <a:cxn ang="f40">
                      <a:pos x="f78" y="f77"/>
                    </a:cxn>
                    <a:cxn ang="f40">
                      <a:pos x="f78" y="f74"/>
                    </a:cxn>
                    <a:cxn ang="f40">
                      <a:pos x="f79" y="f80"/>
                    </a:cxn>
                    <a:cxn ang="f40">
                      <a:pos x="f79" y="f77"/>
                    </a:cxn>
                    <a:cxn ang="f40">
                      <a:pos x="f78" y="f77"/>
                    </a:cxn>
                    <a:cxn ang="f40">
                      <a:pos x="f78" y="f81"/>
                    </a:cxn>
                    <a:cxn ang="f40">
                      <a:pos x="f79" y="f81"/>
                    </a:cxn>
                    <a:cxn ang="f40">
                      <a:pos x="f79" y="f82"/>
                    </a:cxn>
                    <a:cxn ang="f40">
                      <a:pos x="f78" y="f83"/>
                    </a:cxn>
                    <a:cxn ang="f40">
                      <a:pos x="f78" y="f81"/>
                    </a:cxn>
                    <a:cxn ang="f40">
                      <a:pos x="f73" y="f81"/>
                    </a:cxn>
                    <a:cxn ang="f40">
                      <a:pos x="f73" y="f83"/>
                    </a:cxn>
                    <a:cxn ang="f40">
                      <a:pos x="f75" y="f84"/>
                    </a:cxn>
                    <a:cxn ang="f40">
                      <a:pos x="f75" y="f81"/>
                    </a:cxn>
                    <a:cxn ang="f40">
                      <a:pos x="f73" y="f81"/>
                    </a:cxn>
                  </a:cxnLst>
                  <a:rect l="f69" t="f72" r="f70" b="f71"/>
                  <a:pathLst>
                    <a:path w="246" h="245">
                      <a:moveTo>
                        <a:pt x="f8" y="f9"/>
                      </a:moveTo>
                      <a:lnTo>
                        <a:pt x="f6" y="f5"/>
                      </a:lnTo>
                      <a:lnTo>
                        <a:pt x="f6" y="f10"/>
                      </a:lnTo>
                      <a:lnTo>
                        <a:pt x="f8" y="f10"/>
                      </a:lnTo>
                      <a:lnTo>
                        <a:pt x="f8" y="f9"/>
                      </a:lnTo>
                      <a:close/>
                      <a:moveTo>
                        <a:pt x="f11" y="f10"/>
                      </a:moveTo>
                      <a:lnTo>
                        <a:pt x="f11" y="f9"/>
                      </a:lnTo>
                      <a:lnTo>
                        <a:pt x="f5" y="f12"/>
                      </a:lnTo>
                      <a:lnTo>
                        <a:pt x="f5" y="f10"/>
                      </a:lnTo>
                      <a:lnTo>
                        <a:pt x="f11" y="f10"/>
                      </a:lnTo>
                      <a:close/>
                      <a:moveTo>
                        <a:pt x="f11" y="f13"/>
                      </a:moveTo>
                      <a:lnTo>
                        <a:pt x="f5" y="f13"/>
                      </a:lnTo>
                      <a:lnTo>
                        <a:pt x="f5" y="f14"/>
                      </a:lnTo>
                      <a:lnTo>
                        <a:pt x="f11" y="f15"/>
                      </a:lnTo>
                      <a:lnTo>
                        <a:pt x="f11" y="f13"/>
                      </a:lnTo>
                      <a:close/>
                      <a:moveTo>
                        <a:pt x="f8" y="f13"/>
                      </a:moveTo>
                      <a:lnTo>
                        <a:pt x="f8" y="f15"/>
                      </a:lnTo>
                      <a:lnTo>
                        <a:pt x="f6" y="f7"/>
                      </a:lnTo>
                      <a:lnTo>
                        <a:pt x="f6" y="f13"/>
                      </a:lnTo>
                      <a:lnTo>
                        <a:pt x="f8" y="f13"/>
                      </a:lnTo>
                      <a:close/>
                    </a:path>
                  </a:pathLst>
                </a:custGeom>
                <a:solidFill>
                  <a:srgbClr val="A7A9AC"/>
                </a:solidFill>
                <a:ln cap="flat">
                  <a:noFill/>
                  <a:prstDash val="solid"/>
                </a:ln>
              </p:spPr>
              <p:txBody>
                <a:bodyPr vert="horz" wrap="square" lIns="89642" tIns="44821" rIns="89642" bIns="44821" anchor="t" anchorCtr="0" compatLnSpc="1">
                  <a:noAutofit/>
                </a:bodyPr>
                <a:lstStyle/>
                <a:p>
                  <a:pPr marL="0" marR="0" lvl="0" indent="0" algn="l" defTabSz="896386"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FFFFFF"/>
                    </a:solidFill>
                    <a:effectLst/>
                    <a:uLnTx/>
                    <a:uFillTx/>
                    <a:latin typeface="Segoe UI"/>
                    <a:ea typeface="+mn-ea"/>
                    <a:cs typeface="+mn-cs"/>
                  </a:endParaRPr>
                </a:p>
              </p:txBody>
            </p:sp>
          </p:grpSp>
        </p:grpSp>
      </p:grpSp>
      <p:grpSp>
        <p:nvGrpSpPr>
          <p:cNvPr id="181" name="Group 8">
            <a:extLst>
              <a:ext uri="{FF2B5EF4-FFF2-40B4-BE49-F238E27FC236}">
                <a16:creationId xmlns:a16="http://schemas.microsoft.com/office/drawing/2014/main" id="{CD994F84-CC80-46A7-8298-49512C6670DB}"/>
              </a:ext>
            </a:extLst>
          </p:cNvPr>
          <p:cNvGrpSpPr/>
          <p:nvPr/>
        </p:nvGrpSpPr>
        <p:grpSpPr>
          <a:xfrm>
            <a:off x="9186713" y="3235061"/>
            <a:ext cx="491459" cy="491459"/>
            <a:chOff x="8785061" y="2988615"/>
            <a:chExt cx="1143000" cy="1143000"/>
          </a:xfrm>
        </p:grpSpPr>
        <p:grpSp>
          <p:nvGrpSpPr>
            <p:cNvPr id="182" name="Group 298">
              <a:extLst>
                <a:ext uri="{FF2B5EF4-FFF2-40B4-BE49-F238E27FC236}">
                  <a16:creationId xmlns:a16="http://schemas.microsoft.com/office/drawing/2014/main" id="{C46F8FB5-EAA4-453B-94B5-F84D3DDF9757}"/>
                </a:ext>
              </a:extLst>
            </p:cNvPr>
            <p:cNvGrpSpPr/>
            <p:nvPr/>
          </p:nvGrpSpPr>
          <p:grpSpPr>
            <a:xfrm>
              <a:off x="8785061" y="2988615"/>
              <a:ext cx="1143000" cy="1143000"/>
              <a:chOff x="8785061" y="2988615"/>
              <a:chExt cx="1143000" cy="1143000"/>
            </a:xfrm>
          </p:grpSpPr>
          <p:sp>
            <p:nvSpPr>
              <p:cNvPr id="184" name="Oval 299">
                <a:extLst>
                  <a:ext uri="{FF2B5EF4-FFF2-40B4-BE49-F238E27FC236}">
                    <a16:creationId xmlns:a16="http://schemas.microsoft.com/office/drawing/2014/main" id="{4DE22CBC-452C-4A91-8516-1211DE88D59F}"/>
                  </a:ext>
                </a:extLst>
              </p:cNvPr>
              <p:cNvSpPr/>
              <p:nvPr/>
            </p:nvSpPr>
            <p:spPr>
              <a:xfrm>
                <a:off x="8785061" y="2988615"/>
                <a:ext cx="1143000" cy="11430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AEAEA"/>
              </a:solidFill>
              <a:ln cap="flat">
                <a:noFill/>
                <a:prstDash val="solid"/>
              </a:ln>
            </p:spPr>
            <p:txBody>
              <a:bodyPr vert="horz" wrap="square" lIns="0" tIns="45717" rIns="0" bIns="45717" anchor="ctr" anchorCtr="1" compatLnSpc="1">
                <a:noAutofit/>
              </a:bodyPr>
              <a:lstStyle/>
              <a:p>
                <a:pPr marL="0" marR="0" lvl="0" indent="0" algn="ctr" defTabSz="9139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sp>
            <p:nvSpPr>
              <p:cNvPr id="185" name="Freeform 7">
                <a:extLst>
                  <a:ext uri="{FF2B5EF4-FFF2-40B4-BE49-F238E27FC236}">
                    <a16:creationId xmlns:a16="http://schemas.microsoft.com/office/drawing/2014/main" id="{8F6C8845-2551-4168-8E2D-7503C9912360}"/>
                  </a:ext>
                </a:extLst>
              </p:cNvPr>
              <p:cNvSpPr/>
              <p:nvPr/>
            </p:nvSpPr>
            <p:spPr>
              <a:xfrm>
                <a:off x="8958596" y="3309268"/>
                <a:ext cx="795948" cy="458717"/>
              </a:xfrm>
              <a:custGeom>
                <a:avLst>
                  <a:gd name="f0" fmla="val 1586"/>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cap="flat">
                <a:noFill/>
                <a:prstDash val="solid"/>
              </a:ln>
            </p:spPr>
            <p:txBody>
              <a:bodyPr vert="horz" wrap="square" lIns="89633" tIns="44811" rIns="89633" bIns="44811" anchor="t" anchorCtr="0" compatLnSpc="1">
                <a:noAutofit/>
              </a:bodyPr>
              <a:lstStyle/>
              <a:p>
                <a:pPr marL="0" marR="0" lvl="0" indent="0" algn="l" defTabSz="9133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505050"/>
                  </a:solidFill>
                  <a:effectLst/>
                  <a:uLnTx/>
                  <a:uFillTx/>
                  <a:latin typeface="Segoe UI"/>
                  <a:ea typeface="ＭＳ Ｐゴシック"/>
                  <a:cs typeface="+mn-cs"/>
                </a:endParaRPr>
              </a:p>
            </p:txBody>
          </p:sp>
        </p:grpSp>
        <p:pic>
          <p:nvPicPr>
            <p:cNvPr id="183" name="Picture 5">
              <a:extLst>
                <a:ext uri="{FF2B5EF4-FFF2-40B4-BE49-F238E27FC236}">
                  <a16:creationId xmlns:a16="http://schemas.microsoft.com/office/drawing/2014/main" id="{69D2D5F8-4F61-4BB6-983D-54CCA58F5D37}"/>
                </a:ext>
              </a:extLst>
            </p:cNvPr>
            <p:cNvPicPr>
              <a:picLocks noChangeAspect="1"/>
            </p:cNvPicPr>
            <p:nvPr/>
          </p:nvPicPr>
          <p:blipFill>
            <a:blip r:embed="rId10"/>
            <a:stretch>
              <a:fillRect/>
            </a:stretch>
          </p:blipFill>
          <p:spPr>
            <a:xfrm>
              <a:off x="8931959" y="3309268"/>
              <a:ext cx="849212" cy="553422"/>
            </a:xfrm>
            <a:prstGeom prst="rect">
              <a:avLst/>
            </a:prstGeom>
            <a:noFill/>
            <a:ln cap="flat">
              <a:noFill/>
            </a:ln>
          </p:spPr>
        </p:pic>
      </p:grpSp>
      <p:grpSp>
        <p:nvGrpSpPr>
          <p:cNvPr id="186" name="Group 7">
            <a:extLst>
              <a:ext uri="{FF2B5EF4-FFF2-40B4-BE49-F238E27FC236}">
                <a16:creationId xmlns:a16="http://schemas.microsoft.com/office/drawing/2014/main" id="{E5723BB0-8F22-4842-99A5-EA7129F8AAFD}"/>
              </a:ext>
            </a:extLst>
          </p:cNvPr>
          <p:cNvGrpSpPr/>
          <p:nvPr/>
        </p:nvGrpSpPr>
        <p:grpSpPr>
          <a:xfrm>
            <a:off x="2357040" y="2393630"/>
            <a:ext cx="491459" cy="491459"/>
            <a:chOff x="2696647" y="3621426"/>
            <a:chExt cx="1143000" cy="1143000"/>
          </a:xfrm>
        </p:grpSpPr>
        <p:sp>
          <p:nvSpPr>
            <p:cNvPr id="187" name="Oval 284">
              <a:extLst>
                <a:ext uri="{FF2B5EF4-FFF2-40B4-BE49-F238E27FC236}">
                  <a16:creationId xmlns:a16="http://schemas.microsoft.com/office/drawing/2014/main" id="{E0B98E3D-35F1-4F40-A5CE-6A50BF2DC772}"/>
                </a:ext>
              </a:extLst>
            </p:cNvPr>
            <p:cNvSpPr/>
            <p:nvPr/>
          </p:nvSpPr>
          <p:spPr>
            <a:xfrm>
              <a:off x="2696647" y="3621426"/>
              <a:ext cx="1143000" cy="11430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AEAEA"/>
            </a:solidFill>
            <a:ln cap="flat">
              <a:noFill/>
              <a:prstDash val="solid"/>
            </a:ln>
          </p:spPr>
          <p:txBody>
            <a:bodyPr vert="horz" wrap="square" lIns="0" tIns="45717" rIns="0" bIns="45717" anchor="ctr" anchorCtr="1" compatLnSpc="1">
              <a:noAutofit/>
            </a:bodyPr>
            <a:lstStyle/>
            <a:p>
              <a:pPr marL="0" marR="0" lvl="0" indent="0" algn="ctr" defTabSz="9139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pic>
          <p:nvPicPr>
            <p:cNvPr id="188" name="Picture 6">
              <a:extLst>
                <a:ext uri="{FF2B5EF4-FFF2-40B4-BE49-F238E27FC236}">
                  <a16:creationId xmlns:a16="http://schemas.microsoft.com/office/drawing/2014/main" id="{2369883A-C9A0-4834-9A0E-351603691A22}"/>
                </a:ext>
              </a:extLst>
            </p:cNvPr>
            <p:cNvPicPr>
              <a:picLocks noChangeAspect="1"/>
            </p:cNvPicPr>
            <p:nvPr/>
          </p:nvPicPr>
          <p:blipFill>
            <a:blip r:embed="rId11"/>
            <a:stretch>
              <a:fillRect/>
            </a:stretch>
          </p:blipFill>
          <p:spPr>
            <a:xfrm>
              <a:off x="3121597" y="3834618"/>
              <a:ext cx="289873" cy="717602"/>
            </a:xfrm>
            <a:prstGeom prst="rect">
              <a:avLst/>
            </a:prstGeom>
            <a:noFill/>
            <a:ln cap="flat">
              <a:noFill/>
            </a:ln>
          </p:spPr>
        </p:pic>
      </p:grpSp>
      <p:grpSp>
        <p:nvGrpSpPr>
          <p:cNvPr id="143" name="Group 245">
            <a:extLst>
              <a:ext uri="{FF2B5EF4-FFF2-40B4-BE49-F238E27FC236}">
                <a16:creationId xmlns:a16="http://schemas.microsoft.com/office/drawing/2014/main" id="{B9786DB7-75CD-4859-AE95-486A2CCE6964}"/>
              </a:ext>
            </a:extLst>
          </p:cNvPr>
          <p:cNvGrpSpPr/>
          <p:nvPr/>
        </p:nvGrpSpPr>
        <p:grpSpPr>
          <a:xfrm>
            <a:off x="5889466" y="818954"/>
            <a:ext cx="491459" cy="491459"/>
            <a:chOff x="5740850" y="1896602"/>
            <a:chExt cx="1143000" cy="1143000"/>
          </a:xfrm>
        </p:grpSpPr>
        <p:sp>
          <p:nvSpPr>
            <p:cNvPr id="144" name="Oval 246">
              <a:extLst>
                <a:ext uri="{FF2B5EF4-FFF2-40B4-BE49-F238E27FC236}">
                  <a16:creationId xmlns:a16="http://schemas.microsoft.com/office/drawing/2014/main" id="{240EDEDB-03CB-4E7F-B1B0-CBEDC5835B3E}"/>
                </a:ext>
              </a:extLst>
            </p:cNvPr>
            <p:cNvSpPr/>
            <p:nvPr/>
          </p:nvSpPr>
          <p:spPr>
            <a:xfrm>
              <a:off x="5740850" y="1896602"/>
              <a:ext cx="1143000" cy="11430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AEAEA"/>
            </a:solidFill>
            <a:ln cap="flat">
              <a:noFill/>
              <a:prstDash val="solid"/>
            </a:ln>
          </p:spPr>
          <p:txBody>
            <a:bodyPr vert="horz" wrap="square" lIns="0" tIns="45717" rIns="0" bIns="45717" anchor="ctr" anchorCtr="1" compatLnSpc="1">
              <a:noAutofit/>
            </a:bodyPr>
            <a:lstStyle/>
            <a:p>
              <a:pPr marL="0" marR="0" lvl="0" indent="0" algn="ctr" defTabSz="9139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grpSp>
          <p:nvGrpSpPr>
            <p:cNvPr id="145" name="Group 247">
              <a:extLst>
                <a:ext uri="{FF2B5EF4-FFF2-40B4-BE49-F238E27FC236}">
                  <a16:creationId xmlns:a16="http://schemas.microsoft.com/office/drawing/2014/main" id="{5506CCF4-17D8-48E5-936B-9038E02E1D6E}"/>
                </a:ext>
              </a:extLst>
            </p:cNvPr>
            <p:cNvGrpSpPr/>
            <p:nvPr/>
          </p:nvGrpSpPr>
          <p:grpSpPr>
            <a:xfrm>
              <a:off x="6103007" y="2094844"/>
              <a:ext cx="418731" cy="746516"/>
              <a:chOff x="6103007" y="2094844"/>
              <a:chExt cx="418731" cy="746516"/>
            </a:xfrm>
          </p:grpSpPr>
          <p:grpSp>
            <p:nvGrpSpPr>
              <p:cNvPr id="146" name="Group 248">
                <a:extLst>
                  <a:ext uri="{FF2B5EF4-FFF2-40B4-BE49-F238E27FC236}">
                    <a16:creationId xmlns:a16="http://schemas.microsoft.com/office/drawing/2014/main" id="{7CAE9409-7730-49A0-A405-ECA26716337C}"/>
                  </a:ext>
                </a:extLst>
              </p:cNvPr>
              <p:cNvGrpSpPr/>
              <p:nvPr/>
            </p:nvGrpSpPr>
            <p:grpSpPr>
              <a:xfrm>
                <a:off x="6128948" y="2156548"/>
                <a:ext cx="366811" cy="675229"/>
                <a:chOff x="6128948" y="2156548"/>
                <a:chExt cx="366811" cy="675229"/>
              </a:xfrm>
            </p:grpSpPr>
            <p:sp>
              <p:nvSpPr>
                <p:cNvPr id="149" name="Rectangle 11">
                  <a:extLst>
                    <a:ext uri="{FF2B5EF4-FFF2-40B4-BE49-F238E27FC236}">
                      <a16:creationId xmlns:a16="http://schemas.microsoft.com/office/drawing/2014/main" id="{FE8B33EB-7BDE-4396-BC70-C12D2969E558}"/>
                    </a:ext>
                  </a:extLst>
                </p:cNvPr>
                <p:cNvSpPr/>
                <p:nvPr/>
              </p:nvSpPr>
              <p:spPr>
                <a:xfrm>
                  <a:off x="6128948" y="2167777"/>
                  <a:ext cx="366811" cy="6640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cap="flat">
                  <a:noFill/>
                  <a:prstDash val="solid"/>
                </a:ln>
              </p:spPr>
              <p:txBody>
                <a:bodyPr vert="horz" wrap="square" lIns="89633" tIns="44811" rIns="89633" bIns="44811" anchor="t" anchorCtr="0" compatLnSpc="1">
                  <a:noAutofit/>
                </a:bodyPr>
                <a:lstStyle/>
                <a:p>
                  <a:pPr marL="0" marR="0" lvl="0" indent="0" algn="l" defTabSz="9133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505050"/>
                    </a:solidFill>
                    <a:effectLst/>
                    <a:uLnTx/>
                    <a:uFillTx/>
                    <a:latin typeface="Segoe UI"/>
                    <a:ea typeface="ＭＳ Ｐゴシック"/>
                    <a:cs typeface="+mn-cs"/>
                  </a:endParaRPr>
                </a:p>
              </p:txBody>
            </p:sp>
            <p:sp>
              <p:nvSpPr>
                <p:cNvPr id="150" name="Rectangle 12">
                  <a:extLst>
                    <a:ext uri="{FF2B5EF4-FFF2-40B4-BE49-F238E27FC236}">
                      <a16:creationId xmlns:a16="http://schemas.microsoft.com/office/drawing/2014/main" id="{B172CA53-5080-4D2A-A868-D677F303BCA0}"/>
                    </a:ext>
                  </a:extLst>
                </p:cNvPr>
                <p:cNvSpPr/>
                <p:nvPr/>
              </p:nvSpPr>
              <p:spPr>
                <a:xfrm>
                  <a:off x="6128948" y="2156548"/>
                  <a:ext cx="366811" cy="585508"/>
                </a:xfrm>
                <a:prstGeom prst="rect">
                  <a:avLst/>
                </a:prstGeom>
                <a:noFill/>
                <a:ln cap="flat">
                  <a:noFill/>
                  <a:prstDash val="solid"/>
                </a:ln>
              </p:spPr>
              <p:txBody>
                <a:bodyPr vert="horz" wrap="square" lIns="89633" tIns="44811" rIns="89633" bIns="44811" anchor="t" anchorCtr="0" compatLnSpc="1">
                  <a:noAutofit/>
                </a:bodyPr>
                <a:lstStyle/>
                <a:p>
                  <a:pPr marL="0" marR="0" lvl="0" indent="0" algn="l" defTabSz="9133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505050"/>
                    </a:solidFill>
                    <a:effectLst/>
                    <a:uLnTx/>
                    <a:uFillTx/>
                    <a:latin typeface="Segoe UI"/>
                    <a:ea typeface="ＭＳ Ｐゴシック"/>
                    <a:cs typeface="+mn-cs"/>
                  </a:endParaRPr>
                </a:p>
              </p:txBody>
            </p:sp>
            <p:sp>
              <p:nvSpPr>
                <p:cNvPr id="151" name="Freeform 17">
                  <a:extLst>
                    <a:ext uri="{FF2B5EF4-FFF2-40B4-BE49-F238E27FC236}">
                      <a16:creationId xmlns:a16="http://schemas.microsoft.com/office/drawing/2014/main" id="{425379D8-9B2F-4E29-9CA9-A20302D2FAF7}"/>
                    </a:ext>
                  </a:extLst>
                </p:cNvPr>
                <p:cNvSpPr/>
                <p:nvPr/>
              </p:nvSpPr>
              <p:spPr>
                <a:xfrm>
                  <a:off x="6128948" y="2156548"/>
                  <a:ext cx="215889" cy="585508"/>
                </a:xfrm>
                <a:custGeom>
                  <a:avLst/>
                  <a:gdLst>
                    <a:gd name="f0" fmla="val 10800000"/>
                    <a:gd name="f1" fmla="val 5400000"/>
                    <a:gd name="f2" fmla="val 180"/>
                    <a:gd name="f3" fmla="val w"/>
                    <a:gd name="f4" fmla="val h"/>
                    <a:gd name="f5" fmla="val 0"/>
                    <a:gd name="f6" fmla="val 206"/>
                    <a:gd name="f7" fmla="val 589"/>
                    <a:gd name="f8" fmla="val 116"/>
                    <a:gd name="f9" fmla="+- 0 0 -90"/>
                    <a:gd name="f10" fmla="*/ f3 1 206"/>
                    <a:gd name="f11" fmla="*/ f4 1 589"/>
                    <a:gd name="f12" fmla="val f5"/>
                    <a:gd name="f13" fmla="val f6"/>
                    <a:gd name="f14" fmla="val f7"/>
                    <a:gd name="f15" fmla="*/ f9 f0 1"/>
                    <a:gd name="f16" fmla="+- f14 0 f12"/>
                    <a:gd name="f17" fmla="+- f13 0 f12"/>
                    <a:gd name="f18" fmla="*/ f15 1 f2"/>
                    <a:gd name="f19" fmla="*/ f17 1 206"/>
                    <a:gd name="f20" fmla="*/ f16 1 589"/>
                    <a:gd name="f21" fmla="*/ 206 f17 1"/>
                    <a:gd name="f22" fmla="*/ 0 f16 1"/>
                    <a:gd name="f23" fmla="*/ 0 f17 1"/>
                    <a:gd name="f24" fmla="*/ 589 f16 1"/>
                    <a:gd name="f25" fmla="*/ 116 f17 1"/>
                    <a:gd name="f26" fmla="+- f18 0 f1"/>
                    <a:gd name="f27" fmla="*/ f21 1 206"/>
                    <a:gd name="f28" fmla="*/ f22 1 589"/>
                    <a:gd name="f29" fmla="*/ f23 1 206"/>
                    <a:gd name="f30" fmla="*/ f24 1 589"/>
                    <a:gd name="f31" fmla="*/ f25 1 206"/>
                    <a:gd name="f32" fmla="*/ 0 1 f19"/>
                    <a:gd name="f33" fmla="*/ f13 1 f19"/>
                    <a:gd name="f34" fmla="*/ 0 1 f20"/>
                    <a:gd name="f35" fmla="*/ f14 1 f20"/>
                    <a:gd name="f36" fmla="*/ f27 1 f19"/>
                    <a:gd name="f37" fmla="*/ f28 1 f20"/>
                    <a:gd name="f38" fmla="*/ f29 1 f19"/>
                    <a:gd name="f39" fmla="*/ f30 1 f20"/>
                    <a:gd name="f40" fmla="*/ f31 1 f19"/>
                    <a:gd name="f41" fmla="*/ f32 f10 1"/>
                    <a:gd name="f42" fmla="*/ f33 f10 1"/>
                    <a:gd name="f43" fmla="*/ f35 f11 1"/>
                    <a:gd name="f44" fmla="*/ f34 f11 1"/>
                    <a:gd name="f45" fmla="*/ f36 f10 1"/>
                    <a:gd name="f46" fmla="*/ f37 f11 1"/>
                    <a:gd name="f47" fmla="*/ f38 f10 1"/>
                    <a:gd name="f48" fmla="*/ f39 f11 1"/>
                    <a:gd name="f49" fmla="*/ f40 f10 1"/>
                  </a:gdLst>
                  <a:ahLst/>
                  <a:cxnLst>
                    <a:cxn ang="3cd4">
                      <a:pos x="hc" y="t"/>
                    </a:cxn>
                    <a:cxn ang="0">
                      <a:pos x="r" y="vc"/>
                    </a:cxn>
                    <a:cxn ang="cd4">
                      <a:pos x="hc" y="b"/>
                    </a:cxn>
                    <a:cxn ang="cd2">
                      <a:pos x="l" y="vc"/>
                    </a:cxn>
                    <a:cxn ang="f26">
                      <a:pos x="f45" y="f46"/>
                    </a:cxn>
                    <a:cxn ang="f26">
                      <a:pos x="f47" y="f46"/>
                    </a:cxn>
                    <a:cxn ang="f26">
                      <a:pos x="f47" y="f48"/>
                    </a:cxn>
                    <a:cxn ang="f26">
                      <a:pos x="f49" y="f48"/>
                    </a:cxn>
                    <a:cxn ang="f26">
                      <a:pos x="f45" y="f46"/>
                    </a:cxn>
                  </a:cxnLst>
                  <a:rect l="f41" t="f44" r="f42" b="f43"/>
                  <a:pathLst>
                    <a:path w="206" h="589">
                      <a:moveTo>
                        <a:pt x="f6" y="f5"/>
                      </a:moveTo>
                      <a:lnTo>
                        <a:pt x="f5" y="f5"/>
                      </a:lnTo>
                      <a:lnTo>
                        <a:pt x="f5" y="f7"/>
                      </a:lnTo>
                      <a:lnTo>
                        <a:pt x="f8" y="f7"/>
                      </a:lnTo>
                      <a:lnTo>
                        <a:pt x="f6" y="f5"/>
                      </a:lnTo>
                    </a:path>
                  </a:pathLst>
                </a:custGeom>
                <a:noFill/>
                <a:ln cap="flat">
                  <a:noFill/>
                  <a:prstDash val="solid"/>
                </a:ln>
              </p:spPr>
              <p:txBody>
                <a:bodyPr vert="horz" wrap="square" lIns="89633" tIns="44811" rIns="89633" bIns="44811" anchor="t" anchorCtr="0" compatLnSpc="1">
                  <a:noAutofit/>
                </a:bodyPr>
                <a:lstStyle/>
                <a:p>
                  <a:pPr marL="0" marR="0" lvl="0" indent="0" algn="l" defTabSz="9133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505050"/>
                    </a:solidFill>
                    <a:effectLst/>
                    <a:uLnTx/>
                    <a:uFillTx/>
                    <a:latin typeface="Segoe UI"/>
                    <a:ea typeface="ＭＳ Ｐゴシック"/>
                    <a:cs typeface="+mn-cs"/>
                  </a:endParaRPr>
                </a:p>
              </p:txBody>
            </p:sp>
          </p:grpSp>
          <p:sp>
            <p:nvSpPr>
              <p:cNvPr id="147" name="Freeform 464">
                <a:extLst>
                  <a:ext uri="{FF2B5EF4-FFF2-40B4-BE49-F238E27FC236}">
                    <a16:creationId xmlns:a16="http://schemas.microsoft.com/office/drawing/2014/main" id="{D2AA42A9-C695-40F4-AD7A-599605A3480A}"/>
                  </a:ext>
                </a:extLst>
              </p:cNvPr>
              <p:cNvSpPr/>
              <p:nvPr/>
            </p:nvSpPr>
            <p:spPr>
              <a:xfrm>
                <a:off x="6103007" y="2094844"/>
                <a:ext cx="418731" cy="746516"/>
              </a:xfrm>
              <a:custGeom>
                <a:avLst/>
                <a:gdLst>
                  <a:gd name="f0" fmla="val 10800000"/>
                  <a:gd name="f1" fmla="val 5400000"/>
                  <a:gd name="f2" fmla="val 180"/>
                  <a:gd name="f3" fmla="val w"/>
                  <a:gd name="f4" fmla="val h"/>
                  <a:gd name="f5" fmla="val 0"/>
                  <a:gd name="f6" fmla="val 869066"/>
                  <a:gd name="f7" fmla="val 1549372"/>
                  <a:gd name="f8" fmla="val 434533"/>
                  <a:gd name="f9" fmla="val 1384058"/>
                  <a:gd name="f10" fmla="val 399182"/>
                  <a:gd name="f11" fmla="val 370525"/>
                  <a:gd name="f12" fmla="val 1412715"/>
                  <a:gd name="f13" fmla="val 1448066"/>
                  <a:gd name="f14" fmla="val 1483417"/>
                  <a:gd name="f15" fmla="val 1512074"/>
                  <a:gd name="f16" fmla="val 469884"/>
                  <a:gd name="f17" fmla="val 498541"/>
                  <a:gd name="f18" fmla="val 81603"/>
                  <a:gd name="f19" fmla="val 251558"/>
                  <a:gd name="f20" fmla="val 1343379"/>
                  <a:gd name="f21" fmla="val 787464"/>
                  <a:gd name="f22" fmla="val 144847"/>
                  <a:gd name="f23" fmla="val 724219"/>
                  <a:gd name="f24" fmla="val 804216"/>
                  <a:gd name="f25" fmla="val 64850"/>
                  <a:gd name="f26" fmla="val 1404525"/>
                  <a:gd name="f27" fmla="val 1484522"/>
                  <a:gd name="f28" fmla="+- 0 0 -90"/>
                  <a:gd name="f29" fmla="*/ f3 1 869066"/>
                  <a:gd name="f30" fmla="*/ f4 1 1549372"/>
                  <a:gd name="f31" fmla="val f5"/>
                  <a:gd name="f32" fmla="val f6"/>
                  <a:gd name="f33" fmla="val f7"/>
                  <a:gd name="f34" fmla="*/ f28 f0 1"/>
                  <a:gd name="f35" fmla="+- f33 0 f31"/>
                  <a:gd name="f36" fmla="+- f32 0 f31"/>
                  <a:gd name="f37" fmla="*/ f34 1 f2"/>
                  <a:gd name="f38" fmla="*/ f36 1 869066"/>
                  <a:gd name="f39" fmla="*/ f35 1 1549372"/>
                  <a:gd name="f40" fmla="*/ 434533 f36 1"/>
                  <a:gd name="f41" fmla="*/ 1384058 f35 1"/>
                  <a:gd name="f42" fmla="*/ 370525 f36 1"/>
                  <a:gd name="f43" fmla="*/ 1448066 f35 1"/>
                  <a:gd name="f44" fmla="*/ 1512074 f35 1"/>
                  <a:gd name="f45" fmla="*/ 498541 f36 1"/>
                  <a:gd name="f46" fmla="*/ 81603 f36 1"/>
                  <a:gd name="f47" fmla="*/ 251558 f35 1"/>
                  <a:gd name="f48" fmla="*/ 1343379 f35 1"/>
                  <a:gd name="f49" fmla="*/ 787464 f36 1"/>
                  <a:gd name="f50" fmla="*/ 144847 f36 1"/>
                  <a:gd name="f51" fmla="*/ 0 f35 1"/>
                  <a:gd name="f52" fmla="*/ 724219 f36 1"/>
                  <a:gd name="f53" fmla="*/ 869066 f36 1"/>
                  <a:gd name="f54" fmla="*/ 144847 f35 1"/>
                  <a:gd name="f55" fmla="*/ 1404525 f35 1"/>
                  <a:gd name="f56" fmla="*/ 1549372 f35 1"/>
                  <a:gd name="f57" fmla="*/ 0 f36 1"/>
                  <a:gd name="f58" fmla="+- f37 0 f1"/>
                  <a:gd name="f59" fmla="*/ f40 1 869066"/>
                  <a:gd name="f60" fmla="*/ f41 1 1549372"/>
                  <a:gd name="f61" fmla="*/ f42 1 869066"/>
                  <a:gd name="f62" fmla="*/ f43 1 1549372"/>
                  <a:gd name="f63" fmla="*/ f44 1 1549372"/>
                  <a:gd name="f64" fmla="*/ f45 1 869066"/>
                  <a:gd name="f65" fmla="*/ f46 1 869066"/>
                  <a:gd name="f66" fmla="*/ f47 1 1549372"/>
                  <a:gd name="f67" fmla="*/ f48 1 1549372"/>
                  <a:gd name="f68" fmla="*/ f49 1 869066"/>
                  <a:gd name="f69" fmla="*/ f50 1 869066"/>
                  <a:gd name="f70" fmla="*/ f51 1 1549372"/>
                  <a:gd name="f71" fmla="*/ f52 1 869066"/>
                  <a:gd name="f72" fmla="*/ f53 1 869066"/>
                  <a:gd name="f73" fmla="*/ f54 1 1549372"/>
                  <a:gd name="f74" fmla="*/ f55 1 1549372"/>
                  <a:gd name="f75" fmla="*/ f56 1 1549372"/>
                  <a:gd name="f76" fmla="*/ f57 1 869066"/>
                  <a:gd name="f77" fmla="*/ f31 1 f38"/>
                  <a:gd name="f78" fmla="*/ f32 1 f38"/>
                  <a:gd name="f79" fmla="*/ f31 1 f39"/>
                  <a:gd name="f80" fmla="*/ f33 1 f39"/>
                  <a:gd name="f81" fmla="*/ f59 1 f38"/>
                  <a:gd name="f82" fmla="*/ f60 1 f39"/>
                  <a:gd name="f83" fmla="*/ f61 1 f38"/>
                  <a:gd name="f84" fmla="*/ f62 1 f39"/>
                  <a:gd name="f85" fmla="*/ f63 1 f39"/>
                  <a:gd name="f86" fmla="*/ f64 1 f38"/>
                  <a:gd name="f87" fmla="*/ f65 1 f38"/>
                  <a:gd name="f88" fmla="*/ f66 1 f39"/>
                  <a:gd name="f89" fmla="*/ f67 1 f39"/>
                  <a:gd name="f90" fmla="*/ f68 1 f38"/>
                  <a:gd name="f91" fmla="*/ f69 1 f38"/>
                  <a:gd name="f92" fmla="*/ f70 1 f39"/>
                  <a:gd name="f93" fmla="*/ f71 1 f38"/>
                  <a:gd name="f94" fmla="*/ f72 1 f38"/>
                  <a:gd name="f95" fmla="*/ f73 1 f39"/>
                  <a:gd name="f96" fmla="*/ f74 1 f39"/>
                  <a:gd name="f97" fmla="*/ f75 1 f39"/>
                  <a:gd name="f98" fmla="*/ f76 1 f38"/>
                  <a:gd name="f99" fmla="*/ f77 f29 1"/>
                  <a:gd name="f100" fmla="*/ f78 f29 1"/>
                  <a:gd name="f101" fmla="*/ f80 f30 1"/>
                  <a:gd name="f102" fmla="*/ f79 f30 1"/>
                  <a:gd name="f103" fmla="*/ f81 f29 1"/>
                  <a:gd name="f104" fmla="*/ f82 f30 1"/>
                  <a:gd name="f105" fmla="*/ f83 f29 1"/>
                  <a:gd name="f106" fmla="*/ f84 f30 1"/>
                  <a:gd name="f107" fmla="*/ f85 f30 1"/>
                  <a:gd name="f108" fmla="*/ f86 f29 1"/>
                  <a:gd name="f109" fmla="*/ f87 f29 1"/>
                  <a:gd name="f110" fmla="*/ f88 f30 1"/>
                  <a:gd name="f111" fmla="*/ f89 f30 1"/>
                  <a:gd name="f112" fmla="*/ f90 f29 1"/>
                  <a:gd name="f113" fmla="*/ f91 f29 1"/>
                  <a:gd name="f114" fmla="*/ f92 f30 1"/>
                  <a:gd name="f115" fmla="*/ f93 f29 1"/>
                  <a:gd name="f116" fmla="*/ f94 f29 1"/>
                  <a:gd name="f117" fmla="*/ f95 f30 1"/>
                  <a:gd name="f118" fmla="*/ f96 f30 1"/>
                  <a:gd name="f119" fmla="*/ f97 f30 1"/>
                  <a:gd name="f120" fmla="*/ f98 f29 1"/>
                </a:gdLst>
                <a:ahLst/>
                <a:cxnLst>
                  <a:cxn ang="3cd4">
                    <a:pos x="hc" y="t"/>
                  </a:cxn>
                  <a:cxn ang="0">
                    <a:pos x="r" y="vc"/>
                  </a:cxn>
                  <a:cxn ang="cd4">
                    <a:pos x="hc" y="b"/>
                  </a:cxn>
                  <a:cxn ang="cd2">
                    <a:pos x="l" y="vc"/>
                  </a:cxn>
                  <a:cxn ang="f58">
                    <a:pos x="f103" y="f104"/>
                  </a:cxn>
                  <a:cxn ang="f58">
                    <a:pos x="f105" y="f106"/>
                  </a:cxn>
                  <a:cxn ang="f58">
                    <a:pos x="f103" y="f107"/>
                  </a:cxn>
                  <a:cxn ang="f58">
                    <a:pos x="f108" y="f106"/>
                  </a:cxn>
                  <a:cxn ang="f58">
                    <a:pos x="f103" y="f104"/>
                  </a:cxn>
                  <a:cxn ang="f58">
                    <a:pos x="f109" y="f110"/>
                  </a:cxn>
                  <a:cxn ang="f58">
                    <a:pos x="f109" y="f111"/>
                  </a:cxn>
                  <a:cxn ang="f58">
                    <a:pos x="f112" y="f111"/>
                  </a:cxn>
                  <a:cxn ang="f58">
                    <a:pos x="f112" y="f110"/>
                  </a:cxn>
                  <a:cxn ang="f58">
                    <a:pos x="f113" y="f114"/>
                  </a:cxn>
                  <a:cxn ang="f58">
                    <a:pos x="f115" y="f114"/>
                  </a:cxn>
                  <a:cxn ang="f58">
                    <a:pos x="f116" y="f117"/>
                  </a:cxn>
                  <a:cxn ang="f58">
                    <a:pos x="f116" y="f118"/>
                  </a:cxn>
                  <a:cxn ang="f58">
                    <a:pos x="f115" y="f119"/>
                  </a:cxn>
                  <a:cxn ang="f58">
                    <a:pos x="f113" y="f119"/>
                  </a:cxn>
                  <a:cxn ang="f58">
                    <a:pos x="f120" y="f118"/>
                  </a:cxn>
                  <a:cxn ang="f58">
                    <a:pos x="f120" y="f117"/>
                  </a:cxn>
                  <a:cxn ang="f58">
                    <a:pos x="f113" y="f114"/>
                  </a:cxn>
                </a:cxnLst>
                <a:rect l="f99" t="f102" r="f100" b="f101"/>
                <a:pathLst>
                  <a:path w="869066" h="1549372">
                    <a:moveTo>
                      <a:pt x="f8" y="f9"/>
                    </a:moveTo>
                    <a:cubicBezTo>
                      <a:pt x="f10" y="f9"/>
                      <a:pt x="f11" y="f12"/>
                      <a:pt x="f11" y="f13"/>
                    </a:cubicBezTo>
                    <a:cubicBezTo>
                      <a:pt x="f11" y="f14"/>
                      <a:pt x="f10" y="f15"/>
                      <a:pt x="f8" y="f15"/>
                    </a:cubicBezTo>
                    <a:cubicBezTo>
                      <a:pt x="f16" y="f15"/>
                      <a:pt x="f17" y="f14"/>
                      <a:pt x="f17" y="f13"/>
                    </a:cubicBezTo>
                    <a:cubicBezTo>
                      <a:pt x="f17" y="f12"/>
                      <a:pt x="f16" y="f9"/>
                      <a:pt x="f8" y="f9"/>
                    </a:cubicBezTo>
                    <a:close/>
                    <a:moveTo>
                      <a:pt x="f18" y="f19"/>
                    </a:moveTo>
                    <a:lnTo>
                      <a:pt x="f18" y="f20"/>
                    </a:lnTo>
                    <a:lnTo>
                      <a:pt x="f21" y="f20"/>
                    </a:lnTo>
                    <a:lnTo>
                      <a:pt x="f21" y="f19"/>
                    </a:lnTo>
                    <a:close/>
                    <a:moveTo>
                      <a:pt x="f22" y="f5"/>
                    </a:moveTo>
                    <a:lnTo>
                      <a:pt x="f23" y="f5"/>
                    </a:lnTo>
                    <a:cubicBezTo>
                      <a:pt x="f24" y="f5"/>
                      <a:pt x="f6" y="f25"/>
                      <a:pt x="f6" y="f22"/>
                    </a:cubicBezTo>
                    <a:lnTo>
                      <a:pt x="f6" y="f26"/>
                    </a:lnTo>
                    <a:cubicBezTo>
                      <a:pt x="f6" y="f27"/>
                      <a:pt x="f24" y="f7"/>
                      <a:pt x="f23" y="f7"/>
                    </a:cubicBezTo>
                    <a:lnTo>
                      <a:pt x="f22" y="f7"/>
                    </a:lnTo>
                    <a:cubicBezTo>
                      <a:pt x="f25" y="f7"/>
                      <a:pt x="f5" y="f27"/>
                      <a:pt x="f5" y="f26"/>
                    </a:cubicBezTo>
                    <a:lnTo>
                      <a:pt x="f5" y="f22"/>
                    </a:lnTo>
                    <a:cubicBezTo>
                      <a:pt x="f5" y="f25"/>
                      <a:pt x="f25" y="f5"/>
                      <a:pt x="f22" y="f5"/>
                    </a:cubicBezTo>
                    <a:close/>
                  </a:path>
                </a:pathLst>
              </a:custGeom>
              <a:solidFill>
                <a:srgbClr val="353535"/>
              </a:solidFill>
              <a:ln cap="flat">
                <a:noFill/>
                <a:prstDash val="solid"/>
              </a:ln>
            </p:spPr>
            <p:txBody>
              <a:bodyPr vert="horz" wrap="square" lIns="179285" tIns="143428" rIns="179285" bIns="143428" anchor="t" anchorCtr="1" compatLnSpc="1">
                <a:noAutofit/>
              </a:bodyPr>
              <a:lstStyle/>
              <a:p>
                <a:pPr marL="0" marR="0" lvl="0" indent="0" algn="ctr" defTabSz="914098"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353" b="0" i="0" u="none" strike="noStrike" kern="0" cap="none" spc="0" normalizeH="0" baseline="0" noProof="0" dirty="0">
                  <a:ln>
                    <a:noFill/>
                  </a:ln>
                  <a:solidFill>
                    <a:srgbClr val="000000"/>
                  </a:solidFill>
                  <a:effectLst/>
                  <a:uLnTx/>
                  <a:uFillTx/>
                  <a:latin typeface="Segoe UI"/>
                  <a:ea typeface="Segoe UI" pitchFamily="34"/>
                  <a:cs typeface="Segoe UI" pitchFamily="34"/>
                </a:endParaRPr>
              </a:p>
            </p:txBody>
          </p:sp>
          <p:pic>
            <p:nvPicPr>
              <p:cNvPr id="148" name="Picture 250">
                <a:extLst>
                  <a:ext uri="{FF2B5EF4-FFF2-40B4-BE49-F238E27FC236}">
                    <a16:creationId xmlns:a16="http://schemas.microsoft.com/office/drawing/2014/main" id="{D9A3801C-A1E4-4982-98B9-4744AFD83E13}"/>
                  </a:ext>
                </a:extLst>
              </p:cNvPr>
              <p:cNvPicPr>
                <a:picLocks noChangeAspect="1"/>
              </p:cNvPicPr>
              <p:nvPr/>
            </p:nvPicPr>
            <p:blipFill>
              <a:blip r:embed="rId9"/>
              <a:stretch>
                <a:fillRect/>
              </a:stretch>
            </p:blipFill>
            <p:spPr>
              <a:xfrm>
                <a:off x="6191658" y="2299844"/>
                <a:ext cx="241465" cy="296366"/>
              </a:xfrm>
              <a:prstGeom prst="rect">
                <a:avLst/>
              </a:prstGeom>
              <a:noFill/>
              <a:ln cap="flat">
                <a:noFill/>
              </a:ln>
            </p:spPr>
          </p:pic>
        </p:grpSp>
      </p:grpSp>
      <p:grpSp>
        <p:nvGrpSpPr>
          <p:cNvPr id="189" name="Group 9">
            <a:extLst>
              <a:ext uri="{FF2B5EF4-FFF2-40B4-BE49-F238E27FC236}">
                <a16:creationId xmlns:a16="http://schemas.microsoft.com/office/drawing/2014/main" id="{CF0C27C4-4750-48E7-B38E-775559E96878}"/>
              </a:ext>
            </a:extLst>
          </p:cNvPr>
          <p:cNvGrpSpPr/>
          <p:nvPr/>
        </p:nvGrpSpPr>
        <p:grpSpPr>
          <a:xfrm>
            <a:off x="8312576" y="1784325"/>
            <a:ext cx="491459" cy="491459"/>
            <a:chOff x="7770324" y="1952765"/>
            <a:chExt cx="1143000" cy="1143000"/>
          </a:xfrm>
        </p:grpSpPr>
        <p:sp>
          <p:nvSpPr>
            <p:cNvPr id="190" name="Oval 287">
              <a:extLst>
                <a:ext uri="{FF2B5EF4-FFF2-40B4-BE49-F238E27FC236}">
                  <a16:creationId xmlns:a16="http://schemas.microsoft.com/office/drawing/2014/main" id="{85C1C965-8EF2-4AAD-9E74-BDBA0E42CC80}"/>
                </a:ext>
              </a:extLst>
            </p:cNvPr>
            <p:cNvSpPr/>
            <p:nvPr/>
          </p:nvSpPr>
          <p:spPr>
            <a:xfrm>
              <a:off x="7770324" y="1952765"/>
              <a:ext cx="1143000" cy="11430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AEAEA"/>
            </a:solidFill>
            <a:ln cap="flat">
              <a:noFill/>
              <a:prstDash val="solid"/>
            </a:ln>
          </p:spPr>
          <p:txBody>
            <a:bodyPr vert="horz" wrap="square" lIns="0" tIns="45717" rIns="0" bIns="45717" anchor="ctr" anchorCtr="1" compatLnSpc="1">
              <a:noAutofit/>
            </a:bodyPr>
            <a:lstStyle/>
            <a:p>
              <a:pPr marL="0" marR="0" lvl="0" indent="0" algn="ctr" defTabSz="9139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pic>
          <p:nvPicPr>
            <p:cNvPr id="191" name="Picture 197">
              <a:extLst>
                <a:ext uri="{FF2B5EF4-FFF2-40B4-BE49-F238E27FC236}">
                  <a16:creationId xmlns:a16="http://schemas.microsoft.com/office/drawing/2014/main" id="{E5D90F51-1009-4DF7-808F-EF41A4BE182F}"/>
                </a:ext>
              </a:extLst>
            </p:cNvPr>
            <p:cNvPicPr>
              <a:picLocks noChangeAspect="1"/>
            </p:cNvPicPr>
            <p:nvPr/>
          </p:nvPicPr>
          <p:blipFill>
            <a:blip r:embed="rId12"/>
            <a:stretch>
              <a:fillRect/>
            </a:stretch>
          </p:blipFill>
          <p:spPr>
            <a:xfrm>
              <a:off x="8124032" y="2158395"/>
              <a:ext cx="438921" cy="763331"/>
            </a:xfrm>
            <a:prstGeom prst="rect">
              <a:avLst/>
            </a:prstGeom>
            <a:noFill/>
            <a:ln cap="flat">
              <a:noFill/>
            </a:ln>
          </p:spPr>
        </p:pic>
        <p:pic>
          <p:nvPicPr>
            <p:cNvPr id="192" name="Picture 199">
              <a:extLst>
                <a:ext uri="{FF2B5EF4-FFF2-40B4-BE49-F238E27FC236}">
                  <a16:creationId xmlns:a16="http://schemas.microsoft.com/office/drawing/2014/main" id="{7F16486C-7756-4518-9A9B-88ADA44CF44B}"/>
                </a:ext>
              </a:extLst>
            </p:cNvPr>
            <p:cNvPicPr>
              <a:picLocks noChangeAspect="1"/>
            </p:cNvPicPr>
            <p:nvPr/>
          </p:nvPicPr>
          <p:blipFill>
            <a:blip r:embed="rId9"/>
            <a:stretch>
              <a:fillRect/>
            </a:stretch>
          </p:blipFill>
          <p:spPr>
            <a:xfrm>
              <a:off x="8235433" y="2421002"/>
              <a:ext cx="181416" cy="222665"/>
            </a:xfrm>
            <a:prstGeom prst="rect">
              <a:avLst/>
            </a:prstGeom>
            <a:noFill/>
            <a:ln cap="flat">
              <a:noFill/>
            </a:ln>
          </p:spPr>
        </p:pic>
      </p:grpSp>
      <p:grpSp>
        <p:nvGrpSpPr>
          <p:cNvPr id="293" name="Group 47">
            <a:extLst>
              <a:ext uri="{FF2B5EF4-FFF2-40B4-BE49-F238E27FC236}">
                <a16:creationId xmlns:a16="http://schemas.microsoft.com/office/drawing/2014/main" id="{BD33BA38-6ADF-468F-B4EA-1D6B130DCC91}"/>
              </a:ext>
            </a:extLst>
          </p:cNvPr>
          <p:cNvGrpSpPr/>
          <p:nvPr/>
        </p:nvGrpSpPr>
        <p:grpSpPr>
          <a:xfrm>
            <a:off x="1369729" y="3613493"/>
            <a:ext cx="478328" cy="478328"/>
            <a:chOff x="5382478" y="1937869"/>
            <a:chExt cx="1143000" cy="1143000"/>
          </a:xfrm>
        </p:grpSpPr>
        <p:sp>
          <p:nvSpPr>
            <p:cNvPr id="294" name="Oval 243">
              <a:extLst>
                <a:ext uri="{FF2B5EF4-FFF2-40B4-BE49-F238E27FC236}">
                  <a16:creationId xmlns:a16="http://schemas.microsoft.com/office/drawing/2014/main" id="{987C8B17-BDC1-41C9-806C-BB7FE6945452}"/>
                </a:ext>
              </a:extLst>
            </p:cNvPr>
            <p:cNvSpPr/>
            <p:nvPr/>
          </p:nvSpPr>
          <p:spPr>
            <a:xfrm>
              <a:off x="5382478" y="1937869"/>
              <a:ext cx="1143000" cy="11430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AEAEA"/>
            </a:solidFill>
            <a:ln cap="flat">
              <a:noFill/>
              <a:prstDash val="solid"/>
            </a:ln>
          </p:spPr>
          <p:txBody>
            <a:bodyPr vert="horz" wrap="square" lIns="0" tIns="45717" rIns="0" bIns="45717" anchor="ctr" anchorCtr="1" compatLnSpc="1">
              <a:noAutofit/>
            </a:bodyPr>
            <a:lstStyle/>
            <a:p>
              <a:pPr marL="0" marR="0" lvl="0" indent="0" algn="ctr" defTabSz="9139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sp>
          <p:nvSpPr>
            <p:cNvPr id="295" name="Oval 305">
              <a:extLst>
                <a:ext uri="{FF2B5EF4-FFF2-40B4-BE49-F238E27FC236}">
                  <a16:creationId xmlns:a16="http://schemas.microsoft.com/office/drawing/2014/main" id="{EDBD8039-CE14-4FEB-AF3E-33B4A6415BE6}"/>
                </a:ext>
              </a:extLst>
            </p:cNvPr>
            <p:cNvSpPr/>
            <p:nvPr/>
          </p:nvSpPr>
          <p:spPr>
            <a:xfrm>
              <a:off x="5682465" y="2447428"/>
              <a:ext cx="543034" cy="54303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cap="flat">
              <a:noFill/>
              <a:prstDash val="solid"/>
            </a:ln>
          </p:spPr>
          <p:txBody>
            <a:bodyPr vert="horz" wrap="square" lIns="0" tIns="45717" rIns="0" bIns="45717" anchor="ctr" anchorCtr="1" compatLnSpc="1">
              <a:noAutofit/>
            </a:bodyPr>
            <a:lstStyle/>
            <a:p>
              <a:pPr marL="0" marR="0" lvl="0" indent="0" algn="ctr" defTabSz="91409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sp>
          <p:nvSpPr>
            <p:cNvPr id="296" name="Freeform: Shape 306">
              <a:extLst>
                <a:ext uri="{FF2B5EF4-FFF2-40B4-BE49-F238E27FC236}">
                  <a16:creationId xmlns:a16="http://schemas.microsoft.com/office/drawing/2014/main" id="{0BD77A36-679A-4D22-9378-222355D09B68}"/>
                </a:ext>
              </a:extLst>
            </p:cNvPr>
            <p:cNvSpPr/>
            <p:nvPr/>
          </p:nvSpPr>
          <p:spPr>
            <a:xfrm flipH="1">
              <a:off x="5738234" y="2536280"/>
              <a:ext cx="418767" cy="361005"/>
            </a:xfrm>
            <a:custGeom>
              <a:avLst/>
              <a:gdLst>
                <a:gd name="f0" fmla="val 10800000"/>
                <a:gd name="f1" fmla="val 5400000"/>
                <a:gd name="f2" fmla="val 180"/>
                <a:gd name="f3" fmla="val w"/>
                <a:gd name="f4" fmla="val h"/>
                <a:gd name="f5" fmla="val 0"/>
                <a:gd name="f6" fmla="val 7177436"/>
                <a:gd name="f7" fmla="val 6187444"/>
                <a:gd name="f8" fmla="val 3585965"/>
                <a:gd name="f9" fmla="val 4180339"/>
                <a:gd name="f10" fmla="val 3378155"/>
                <a:gd name="f11" fmla="val 3209692"/>
                <a:gd name="f12" fmla="val 4348802"/>
                <a:gd name="f13" fmla="val 4556612"/>
                <a:gd name="f14" fmla="val 4764422"/>
                <a:gd name="f15" fmla="val 4932885"/>
                <a:gd name="f16" fmla="val 3793775"/>
                <a:gd name="f17" fmla="val 3962238"/>
                <a:gd name="f18" fmla="val 4566363"/>
                <a:gd name="f19" fmla="val 3386311"/>
                <a:gd name="f20" fmla="val 4405261"/>
                <a:gd name="f21" fmla="val 4274662"/>
                <a:gd name="f22" fmla="val 3516910"/>
                <a:gd name="f23" fmla="val 3678012"/>
                <a:gd name="f24" fmla="val 3839114"/>
                <a:gd name="f25" fmla="val 3969713"/>
                <a:gd name="f26" fmla="val 4727465"/>
                <a:gd name="f27" fmla="val 4858064"/>
                <a:gd name="f28" fmla="val 2611073"/>
                <a:gd name="f29" fmla="val 3386164"/>
                <a:gd name="f30" fmla="val 2449890"/>
                <a:gd name="f31" fmla="val 2319225"/>
                <a:gd name="f32" fmla="val 3516829"/>
                <a:gd name="f33" fmla="val 3839195"/>
                <a:gd name="f34" fmla="val 3969860"/>
                <a:gd name="f35" fmla="val 2772256"/>
                <a:gd name="f36" fmla="val 2902921"/>
                <a:gd name="f37" fmla="val 3188400"/>
                <a:gd name="f38" fmla="val 2881478"/>
                <a:gd name="f39" fmla="val 3100685"/>
                <a:gd name="f40" fmla="val 3407607"/>
                <a:gd name="f41" fmla="val 3813214"/>
                <a:gd name="f42" fmla="val 3045884"/>
                <a:gd name="f43" fmla="val 3935617"/>
                <a:gd name="f44" fmla="val 2957281"/>
                <a:gd name="f45" fmla="val 4024220"/>
                <a:gd name="f46" fmla="val 2911722"/>
                <a:gd name="f47" fmla="val 4061809"/>
                <a:gd name="f48" fmla="val 3002153"/>
                <a:gd name="f49" fmla="val 4126074"/>
                <a:gd name="f50" fmla="val 3036583"/>
                <a:gd name="f51" fmla="val 4157367"/>
                <a:gd name="f52" fmla="val 3067245"/>
                <a:gd name="f53" fmla="val 4192734"/>
                <a:gd name="f54" fmla="val 3093376"/>
                <a:gd name="f55" fmla="val 4231413"/>
                <a:gd name="f56" fmla="val 3098519"/>
                <a:gd name="f57" fmla="val 4240889"/>
                <a:gd name="f58" fmla="val 3103663"/>
                <a:gd name="f59" fmla="val 3208187"/>
                <a:gd name="f60" fmla="val 4076697"/>
                <a:gd name="f61" fmla="val 3385197"/>
                <a:gd name="f62" fmla="val 3974975"/>
                <a:gd name="f63" fmla="val 3786733"/>
                <a:gd name="f64" fmla="val 3963743"/>
                <a:gd name="f65" fmla="val 4068268"/>
                <a:gd name="f66" fmla="val 4076164"/>
                <a:gd name="f67" fmla="val 4245961"/>
                <a:gd name="f68" fmla="val 4084061"/>
                <a:gd name="f69" fmla="val 4125871"/>
                <a:gd name="f70" fmla="val 4169527"/>
                <a:gd name="f71" fmla="val 4179278"/>
                <a:gd name="f72" fmla="val 4116119"/>
                <a:gd name="f73" fmla="val 4241165"/>
                <a:gd name="f74" fmla="val 4074309"/>
                <a:gd name="f75" fmla="val 4265111"/>
                <a:gd name="f76" fmla="val 4061312"/>
                <a:gd name="f77" fmla="val 4220155"/>
                <a:gd name="f78" fmla="val 4131553"/>
                <a:gd name="f79" fmla="val 4076751"/>
                <a:gd name="f80" fmla="val 4295958"/>
                <a:gd name="f81" fmla="val 4836768"/>
                <a:gd name="f82" fmla="val 5055975"/>
                <a:gd name="f83" fmla="val 5001173"/>
                <a:gd name="f84" fmla="val 4912571"/>
                <a:gd name="f85" fmla="val 4867615"/>
                <a:gd name="f86" fmla="val 4891562"/>
                <a:gd name="f87" fmla="val 5046278"/>
                <a:gd name="f88" fmla="val 4178834"/>
                <a:gd name="f89" fmla="val 5148000"/>
                <a:gd name="f90" fmla="val 4355844"/>
                <a:gd name="f91" fmla="val 5146625"/>
                <a:gd name="f92" fmla="val 4570249"/>
                <a:gd name="f93" fmla="val 4958600"/>
                <a:gd name="f94" fmla="val 4961353"/>
                <a:gd name="f95" fmla="val 4365733"/>
                <a:gd name="f96" fmla="val 4825958"/>
                <a:gd name="f97" fmla="val 4206478"/>
                <a:gd name="f98" fmla="val 4645968"/>
                <a:gd name="f99" fmla="val 4169647"/>
                <a:gd name="f100" fmla="val 4596132"/>
                <a:gd name="f101" fmla="val 4164623"/>
                <a:gd name="f102" fmla="val 4167624"/>
                <a:gd name="f103" fmla="val 4536594"/>
                <a:gd name="f104" fmla="val 4486759"/>
                <a:gd name="f105" fmla="val 4306769"/>
                <a:gd name="f106" fmla="val 4171373"/>
                <a:gd name="f107" fmla="val 4174126"/>
                <a:gd name="f108" fmla="val 4166742"/>
                <a:gd name="f109" fmla="val 4162929"/>
                <a:gd name="f110" fmla="val 4630691"/>
                <a:gd name="f111" fmla="val 4141344"/>
                <a:gd name="f112" fmla="val 4800500"/>
                <a:gd name="f113" fmla="val 4046541"/>
                <a:gd name="f114" fmla="val 4947455"/>
                <a:gd name="f115" fmla="val 3911164"/>
                <a:gd name="f116" fmla="val 5038915"/>
                <a:gd name="f117" fmla="val 3906556"/>
                <a:gd name="f118" fmla="val 5041416"/>
                <a:gd name="f119" fmla="val 3975245"/>
                <a:gd name="f120" fmla="val 5074305"/>
                <a:gd name="f121" fmla="val 4166302"/>
                <a:gd name="f122" fmla="val 5187061"/>
                <a:gd name="f123" fmla="val 4306565"/>
                <a:gd name="f124" fmla="val 5380266"/>
                <a:gd name="f125" fmla="val 4352143"/>
                <a:gd name="f126" fmla="val 5608871"/>
                <a:gd name="f127" fmla="val 4365798"/>
                <a:gd name="f128" fmla="val 5747903"/>
                <a:gd name="f129" fmla="val 4173601"/>
                <a:gd name="f130" fmla="val 4163832"/>
                <a:gd name="f131" fmla="val 5647609"/>
                <a:gd name="f132" fmla="val 4108830"/>
                <a:gd name="f133" fmla="val 5369431"/>
                <a:gd name="f134" fmla="val 3871011"/>
                <a:gd name="f135" fmla="val 5160175"/>
                <a:gd name="f136" fmla="val 3585966"/>
                <a:gd name="f137" fmla="val 3300922"/>
                <a:gd name="f138" fmla="val 3063102"/>
                <a:gd name="f139" fmla="val 3008101"/>
                <a:gd name="f140" fmla="val 2998332"/>
                <a:gd name="f141" fmla="val 2806135"/>
                <a:gd name="f142" fmla="val 2819790"/>
                <a:gd name="f143" fmla="val 2865368"/>
                <a:gd name="f144" fmla="val 3005632"/>
                <a:gd name="f145" fmla="val 3196688"/>
                <a:gd name="f146" fmla="val 3265375"/>
                <a:gd name="f147" fmla="val 3260767"/>
                <a:gd name="f148" fmla="val 3144729"/>
                <a:gd name="f149" fmla="val 4960521"/>
                <a:gd name="f150" fmla="val 3058501"/>
                <a:gd name="f151" fmla="val 4841354"/>
                <a:gd name="f152" fmla="val 3022640"/>
                <a:gd name="f153" fmla="val 4701972"/>
                <a:gd name="f154" fmla="val 3006046"/>
                <a:gd name="f155" fmla="val 3002751"/>
                <a:gd name="f156" fmla="val 3004780"/>
                <a:gd name="f157" fmla="val 4560199"/>
                <a:gd name="f158" fmla="val 3004328"/>
                <a:gd name="f159" fmla="val 3004916"/>
                <a:gd name="f160" fmla="val 4550779"/>
                <a:gd name="f161" fmla="val 2997491"/>
                <a:gd name="f162" fmla="val 4477120"/>
                <a:gd name="f163" fmla="val 2965309"/>
                <a:gd name="f164" fmla="val 4319852"/>
                <a:gd name="f165" fmla="val 2839529"/>
                <a:gd name="f166" fmla="val 4196678"/>
                <a:gd name="f167" fmla="val 2680894"/>
                <a:gd name="f168" fmla="val 4168341"/>
                <a:gd name="f169" fmla="val 2639865"/>
                <a:gd name="f170" fmla="val 4164721"/>
                <a:gd name="f171" fmla="val 2584076"/>
                <a:gd name="f172" fmla="val 4164902"/>
                <a:gd name="f173" fmla="val 2531581"/>
                <a:gd name="f174" fmla="val 4170194"/>
                <a:gd name="f175" fmla="val 2351846"/>
                <a:gd name="f176" fmla="val 4206973"/>
                <a:gd name="f177" fmla="val 2216642"/>
                <a:gd name="f178" fmla="val 4366004"/>
                <a:gd name="f179" fmla="val 2219396"/>
                <a:gd name="f180" fmla="val 2030811"/>
                <a:gd name="f181" fmla="val 2029436"/>
                <a:gd name="f182" fmla="val 2131158"/>
                <a:gd name="f183" fmla="val 2285874"/>
                <a:gd name="f184" fmla="val 2309821"/>
                <a:gd name="f185" fmla="val 2264865"/>
                <a:gd name="f186" fmla="val 2176263"/>
                <a:gd name="f187" fmla="val 2121461"/>
                <a:gd name="f188" fmla="val 2340668"/>
                <a:gd name="f189" fmla="val 3588718"/>
                <a:gd name="f190" fmla="val 267928"/>
                <a:gd name="f191" fmla="val 234386"/>
                <a:gd name="f192" fmla="val 6051259"/>
                <a:gd name="f193" fmla="val 6943050"/>
                <a:gd name="f194" fmla="+- 0 0 -90"/>
                <a:gd name="f195" fmla="*/ f3 1 7177436"/>
                <a:gd name="f196" fmla="*/ f4 1 6187444"/>
                <a:gd name="f197" fmla="val f5"/>
                <a:gd name="f198" fmla="val f6"/>
                <a:gd name="f199" fmla="val f7"/>
                <a:gd name="f200" fmla="*/ f194 f0 1"/>
                <a:gd name="f201" fmla="+- f199 0 f197"/>
                <a:gd name="f202" fmla="+- f198 0 f197"/>
                <a:gd name="f203" fmla="*/ f200 1 f2"/>
                <a:gd name="f204" fmla="*/ f202 1 7177436"/>
                <a:gd name="f205" fmla="*/ f201 1 6187444"/>
                <a:gd name="f206" fmla="*/ 3585965 f202 1"/>
                <a:gd name="f207" fmla="*/ 4180339 f201 1"/>
                <a:gd name="f208" fmla="*/ 3209692 f202 1"/>
                <a:gd name="f209" fmla="*/ 4556612 f201 1"/>
                <a:gd name="f210" fmla="*/ 4932885 f201 1"/>
                <a:gd name="f211" fmla="*/ 3962238 f202 1"/>
                <a:gd name="f212" fmla="*/ 4566363 f202 1"/>
                <a:gd name="f213" fmla="*/ 3386311 f201 1"/>
                <a:gd name="f214" fmla="*/ 4274662 f202 1"/>
                <a:gd name="f215" fmla="*/ 3678012 f201 1"/>
                <a:gd name="f216" fmla="*/ 3969713 f201 1"/>
                <a:gd name="f217" fmla="*/ 4858064 f202 1"/>
                <a:gd name="f218" fmla="*/ 2611073 f202 1"/>
                <a:gd name="f219" fmla="*/ 3386164 f201 1"/>
                <a:gd name="f220" fmla="*/ 2319225 f202 1"/>
                <a:gd name="f221" fmla="*/ 3969860 f201 1"/>
                <a:gd name="f222" fmla="*/ 2902921 f202 1"/>
                <a:gd name="f223" fmla="*/ 3188400 f201 1"/>
                <a:gd name="f224" fmla="*/ 3100685 f202 1"/>
                <a:gd name="f225" fmla="*/ 2957281 f202 1"/>
                <a:gd name="f226" fmla="*/ 4024220 f201 1"/>
                <a:gd name="f227" fmla="*/ 2911722 f202 1"/>
                <a:gd name="f228" fmla="*/ 4061809 f201 1"/>
                <a:gd name="f229" fmla="*/ 3002153 f202 1"/>
                <a:gd name="f230" fmla="*/ 4126074 f201 1"/>
                <a:gd name="f231" fmla="*/ 3093376 f202 1"/>
                <a:gd name="f232" fmla="*/ 4231413 f201 1"/>
                <a:gd name="f233" fmla="*/ 3098519 f202 1"/>
                <a:gd name="f234" fmla="*/ 4240889 f201 1"/>
                <a:gd name="f235" fmla="*/ 3103663 f202 1"/>
                <a:gd name="f236" fmla="*/ 3974975 f201 1"/>
                <a:gd name="f237" fmla="*/ 4068268 f202 1"/>
                <a:gd name="f238" fmla="*/ 4076164 f202 1"/>
                <a:gd name="f239" fmla="*/ 4245961 f201 1"/>
                <a:gd name="f240" fmla="*/ 4084061 f202 1"/>
                <a:gd name="f241" fmla="*/ 4241165 f202 1"/>
                <a:gd name="f242" fmla="*/ 4074309 f201 1"/>
                <a:gd name="f243" fmla="*/ 4265111 f202 1"/>
                <a:gd name="f244" fmla="*/ 4061312 f201 1"/>
                <a:gd name="f245" fmla="*/ 4220155 f202 1"/>
                <a:gd name="f246" fmla="*/ 4076751 f202 1"/>
                <a:gd name="f247" fmla="*/ 5055975 f202 1"/>
                <a:gd name="f248" fmla="*/ 4912571 f202 1"/>
                <a:gd name="f249" fmla="*/ 4867615 f202 1"/>
                <a:gd name="f250" fmla="*/ 4891562 f202 1"/>
                <a:gd name="f251" fmla="*/ 5148000 f202 1"/>
                <a:gd name="f252" fmla="*/ 5146625 f202 1"/>
                <a:gd name="f253" fmla="*/ 4570249 f201 1"/>
                <a:gd name="f254" fmla="*/ 4958600 f202 1"/>
                <a:gd name="f255" fmla="*/ 4961353 f202 1"/>
                <a:gd name="f256" fmla="*/ 4645968 f202 1"/>
                <a:gd name="f257" fmla="*/ 4169647 f201 1"/>
                <a:gd name="f258" fmla="*/ 4596132 f202 1"/>
                <a:gd name="f259" fmla="*/ 4164623 f201 1"/>
                <a:gd name="f260" fmla="*/ 4167624 f201 1"/>
                <a:gd name="f261" fmla="*/ 4536594 f202 1"/>
                <a:gd name="f262" fmla="*/ 4486759 f202 1"/>
                <a:gd name="f263" fmla="*/ 4171373 f202 1"/>
                <a:gd name="f264" fmla="*/ 4174126 f202 1"/>
                <a:gd name="f265" fmla="*/ 4166742 f202 1"/>
                <a:gd name="f266" fmla="*/ 4162929 f202 1"/>
                <a:gd name="f267" fmla="*/ 4630691 f201 1"/>
                <a:gd name="f268" fmla="*/ 3911164 f202 1"/>
                <a:gd name="f269" fmla="*/ 5038915 f201 1"/>
                <a:gd name="f270" fmla="*/ 3906556 f202 1"/>
                <a:gd name="f271" fmla="*/ 5041416 f201 1"/>
                <a:gd name="f272" fmla="*/ 3975245 f202 1"/>
                <a:gd name="f273" fmla="*/ 5074305 f201 1"/>
                <a:gd name="f274" fmla="*/ 4352143 f202 1"/>
                <a:gd name="f275" fmla="*/ 5608871 f201 1"/>
                <a:gd name="f276" fmla="*/ 4365798 f202 1"/>
                <a:gd name="f277" fmla="*/ 5747903 f201 1"/>
                <a:gd name="f278" fmla="*/ 4173601 f202 1"/>
                <a:gd name="f279" fmla="*/ 4163832 f202 1"/>
                <a:gd name="f280" fmla="*/ 5647609 f201 1"/>
                <a:gd name="f281" fmla="*/ 3585966 f202 1"/>
                <a:gd name="f282" fmla="*/ 5160175 f201 1"/>
                <a:gd name="f283" fmla="*/ 3008101 f202 1"/>
                <a:gd name="f284" fmla="*/ 2998332 f202 1"/>
                <a:gd name="f285" fmla="*/ 2806135 f202 1"/>
                <a:gd name="f286" fmla="*/ 2819790 f202 1"/>
                <a:gd name="f287" fmla="*/ 3196688 f202 1"/>
                <a:gd name="f288" fmla="*/ 3265375 f202 1"/>
                <a:gd name="f289" fmla="*/ 3260767 f202 1"/>
                <a:gd name="f290" fmla="*/ 3022640 f202 1"/>
                <a:gd name="f291" fmla="*/ 4701972 f201 1"/>
                <a:gd name="f292" fmla="*/ 3006046 f202 1"/>
                <a:gd name="f293" fmla="*/ 3002751 f202 1"/>
                <a:gd name="f294" fmla="*/ 3004780 f202 1"/>
                <a:gd name="f295" fmla="*/ 4560199 f201 1"/>
                <a:gd name="f296" fmla="*/ 3004328 f202 1"/>
                <a:gd name="f297" fmla="*/ 3004916 f202 1"/>
                <a:gd name="f298" fmla="*/ 4550779 f201 1"/>
                <a:gd name="f299" fmla="*/ 2997491 f202 1"/>
                <a:gd name="f300" fmla="*/ 4477120 f201 1"/>
                <a:gd name="f301" fmla="*/ 2680894 f202 1"/>
                <a:gd name="f302" fmla="*/ 4168341 f201 1"/>
                <a:gd name="f303" fmla="*/ 2639865 f202 1"/>
                <a:gd name="f304" fmla="*/ 4164721 f201 1"/>
                <a:gd name="f305" fmla="*/ 2584076 f202 1"/>
                <a:gd name="f306" fmla="*/ 4164902 f201 1"/>
                <a:gd name="f307" fmla="*/ 2531581 f202 1"/>
                <a:gd name="f308" fmla="*/ 4170194 f201 1"/>
                <a:gd name="f309" fmla="*/ 2216642 f202 1"/>
                <a:gd name="f310" fmla="*/ 2219396 f202 1"/>
                <a:gd name="f311" fmla="*/ 2030811 f202 1"/>
                <a:gd name="f312" fmla="*/ 2029436 f202 1"/>
                <a:gd name="f313" fmla="*/ 2285874 f202 1"/>
                <a:gd name="f314" fmla="*/ 2309821 f202 1"/>
                <a:gd name="f315" fmla="*/ 2264865 f202 1"/>
                <a:gd name="f316" fmla="*/ 2121461 f202 1"/>
                <a:gd name="f317" fmla="*/ 3588718 f202 1"/>
                <a:gd name="f318" fmla="*/ 267928 f201 1"/>
                <a:gd name="f319" fmla="*/ 234386 f202 1"/>
                <a:gd name="f320" fmla="*/ 6051259 f201 1"/>
                <a:gd name="f321" fmla="*/ 6943050 f202 1"/>
                <a:gd name="f322" fmla="*/ 0 f201 1"/>
                <a:gd name="f323" fmla="*/ 7177436 f202 1"/>
                <a:gd name="f324" fmla="*/ 6187444 f201 1"/>
                <a:gd name="f325" fmla="*/ 0 f202 1"/>
                <a:gd name="f326" fmla="+- f203 0 f1"/>
                <a:gd name="f327" fmla="*/ f206 1 7177436"/>
                <a:gd name="f328" fmla="*/ f207 1 6187444"/>
                <a:gd name="f329" fmla="*/ f208 1 7177436"/>
                <a:gd name="f330" fmla="*/ f209 1 6187444"/>
                <a:gd name="f331" fmla="*/ f210 1 6187444"/>
                <a:gd name="f332" fmla="*/ f211 1 7177436"/>
                <a:gd name="f333" fmla="*/ f212 1 7177436"/>
                <a:gd name="f334" fmla="*/ f213 1 6187444"/>
                <a:gd name="f335" fmla="*/ f214 1 7177436"/>
                <a:gd name="f336" fmla="*/ f215 1 6187444"/>
                <a:gd name="f337" fmla="*/ f216 1 6187444"/>
                <a:gd name="f338" fmla="*/ f217 1 7177436"/>
                <a:gd name="f339" fmla="*/ f218 1 7177436"/>
                <a:gd name="f340" fmla="*/ f219 1 6187444"/>
                <a:gd name="f341" fmla="*/ f220 1 7177436"/>
                <a:gd name="f342" fmla="*/ f221 1 6187444"/>
                <a:gd name="f343" fmla="*/ f222 1 7177436"/>
                <a:gd name="f344" fmla="*/ f223 1 6187444"/>
                <a:gd name="f345" fmla="*/ f224 1 7177436"/>
                <a:gd name="f346" fmla="*/ f225 1 7177436"/>
                <a:gd name="f347" fmla="*/ f226 1 6187444"/>
                <a:gd name="f348" fmla="*/ f227 1 7177436"/>
                <a:gd name="f349" fmla="*/ f228 1 6187444"/>
                <a:gd name="f350" fmla="*/ f229 1 7177436"/>
                <a:gd name="f351" fmla="*/ f230 1 6187444"/>
                <a:gd name="f352" fmla="*/ f231 1 7177436"/>
                <a:gd name="f353" fmla="*/ f232 1 6187444"/>
                <a:gd name="f354" fmla="*/ f233 1 7177436"/>
                <a:gd name="f355" fmla="*/ f234 1 6187444"/>
                <a:gd name="f356" fmla="*/ f235 1 7177436"/>
                <a:gd name="f357" fmla="*/ f236 1 6187444"/>
                <a:gd name="f358" fmla="*/ f237 1 7177436"/>
                <a:gd name="f359" fmla="*/ f238 1 7177436"/>
                <a:gd name="f360" fmla="*/ f239 1 6187444"/>
                <a:gd name="f361" fmla="*/ f240 1 7177436"/>
                <a:gd name="f362" fmla="*/ f241 1 7177436"/>
                <a:gd name="f363" fmla="*/ f242 1 6187444"/>
                <a:gd name="f364" fmla="*/ f243 1 7177436"/>
                <a:gd name="f365" fmla="*/ f244 1 6187444"/>
                <a:gd name="f366" fmla="*/ f245 1 7177436"/>
                <a:gd name="f367" fmla="*/ f246 1 7177436"/>
                <a:gd name="f368" fmla="*/ f247 1 7177436"/>
                <a:gd name="f369" fmla="*/ f248 1 7177436"/>
                <a:gd name="f370" fmla="*/ f249 1 7177436"/>
                <a:gd name="f371" fmla="*/ f250 1 7177436"/>
                <a:gd name="f372" fmla="*/ f251 1 7177436"/>
                <a:gd name="f373" fmla="*/ f252 1 7177436"/>
                <a:gd name="f374" fmla="*/ f253 1 6187444"/>
                <a:gd name="f375" fmla="*/ f254 1 7177436"/>
                <a:gd name="f376" fmla="*/ f255 1 7177436"/>
                <a:gd name="f377" fmla="*/ f256 1 7177436"/>
                <a:gd name="f378" fmla="*/ f257 1 6187444"/>
                <a:gd name="f379" fmla="*/ f258 1 7177436"/>
                <a:gd name="f380" fmla="*/ f259 1 6187444"/>
                <a:gd name="f381" fmla="*/ f260 1 6187444"/>
                <a:gd name="f382" fmla="*/ f261 1 7177436"/>
                <a:gd name="f383" fmla="*/ f262 1 7177436"/>
                <a:gd name="f384" fmla="*/ f263 1 7177436"/>
                <a:gd name="f385" fmla="*/ f264 1 7177436"/>
                <a:gd name="f386" fmla="*/ f265 1 7177436"/>
                <a:gd name="f387" fmla="*/ f266 1 7177436"/>
                <a:gd name="f388" fmla="*/ f267 1 6187444"/>
                <a:gd name="f389" fmla="*/ f268 1 7177436"/>
                <a:gd name="f390" fmla="*/ f269 1 6187444"/>
                <a:gd name="f391" fmla="*/ f270 1 7177436"/>
                <a:gd name="f392" fmla="*/ f271 1 6187444"/>
                <a:gd name="f393" fmla="*/ f272 1 7177436"/>
                <a:gd name="f394" fmla="*/ f273 1 6187444"/>
                <a:gd name="f395" fmla="*/ f274 1 7177436"/>
                <a:gd name="f396" fmla="*/ f275 1 6187444"/>
                <a:gd name="f397" fmla="*/ f276 1 7177436"/>
                <a:gd name="f398" fmla="*/ f277 1 6187444"/>
                <a:gd name="f399" fmla="*/ f278 1 7177436"/>
                <a:gd name="f400" fmla="*/ f279 1 7177436"/>
                <a:gd name="f401" fmla="*/ f280 1 6187444"/>
                <a:gd name="f402" fmla="*/ f281 1 7177436"/>
                <a:gd name="f403" fmla="*/ f282 1 6187444"/>
                <a:gd name="f404" fmla="*/ f283 1 7177436"/>
                <a:gd name="f405" fmla="*/ f284 1 7177436"/>
                <a:gd name="f406" fmla="*/ f285 1 7177436"/>
                <a:gd name="f407" fmla="*/ f286 1 7177436"/>
                <a:gd name="f408" fmla="*/ f287 1 7177436"/>
                <a:gd name="f409" fmla="*/ f288 1 7177436"/>
                <a:gd name="f410" fmla="*/ f289 1 7177436"/>
                <a:gd name="f411" fmla="*/ f290 1 7177436"/>
                <a:gd name="f412" fmla="*/ f291 1 6187444"/>
                <a:gd name="f413" fmla="*/ f292 1 7177436"/>
                <a:gd name="f414" fmla="*/ f293 1 7177436"/>
                <a:gd name="f415" fmla="*/ f294 1 7177436"/>
                <a:gd name="f416" fmla="*/ f295 1 6187444"/>
                <a:gd name="f417" fmla="*/ f296 1 7177436"/>
                <a:gd name="f418" fmla="*/ f297 1 7177436"/>
                <a:gd name="f419" fmla="*/ f298 1 6187444"/>
                <a:gd name="f420" fmla="*/ f299 1 7177436"/>
                <a:gd name="f421" fmla="*/ f300 1 6187444"/>
                <a:gd name="f422" fmla="*/ f301 1 7177436"/>
                <a:gd name="f423" fmla="*/ f302 1 6187444"/>
                <a:gd name="f424" fmla="*/ f303 1 7177436"/>
                <a:gd name="f425" fmla="*/ f304 1 6187444"/>
                <a:gd name="f426" fmla="*/ f305 1 7177436"/>
                <a:gd name="f427" fmla="*/ f306 1 6187444"/>
                <a:gd name="f428" fmla="*/ f307 1 7177436"/>
                <a:gd name="f429" fmla="*/ f308 1 6187444"/>
                <a:gd name="f430" fmla="*/ f309 1 7177436"/>
                <a:gd name="f431" fmla="*/ f310 1 7177436"/>
                <a:gd name="f432" fmla="*/ f311 1 7177436"/>
                <a:gd name="f433" fmla="*/ f312 1 7177436"/>
                <a:gd name="f434" fmla="*/ f313 1 7177436"/>
                <a:gd name="f435" fmla="*/ f314 1 7177436"/>
                <a:gd name="f436" fmla="*/ f315 1 7177436"/>
                <a:gd name="f437" fmla="*/ f316 1 7177436"/>
                <a:gd name="f438" fmla="*/ f317 1 7177436"/>
                <a:gd name="f439" fmla="*/ f318 1 6187444"/>
                <a:gd name="f440" fmla="*/ f319 1 7177436"/>
                <a:gd name="f441" fmla="*/ f320 1 6187444"/>
                <a:gd name="f442" fmla="*/ f321 1 7177436"/>
                <a:gd name="f443" fmla="*/ f322 1 6187444"/>
                <a:gd name="f444" fmla="*/ f323 1 7177436"/>
                <a:gd name="f445" fmla="*/ f324 1 6187444"/>
                <a:gd name="f446" fmla="*/ f325 1 7177436"/>
                <a:gd name="f447" fmla="*/ f197 1 f204"/>
                <a:gd name="f448" fmla="*/ f198 1 f204"/>
                <a:gd name="f449" fmla="*/ f197 1 f205"/>
                <a:gd name="f450" fmla="*/ f199 1 f205"/>
                <a:gd name="f451" fmla="*/ f327 1 f204"/>
                <a:gd name="f452" fmla="*/ f328 1 f205"/>
                <a:gd name="f453" fmla="*/ f329 1 f204"/>
                <a:gd name="f454" fmla="*/ f330 1 f205"/>
                <a:gd name="f455" fmla="*/ f331 1 f205"/>
                <a:gd name="f456" fmla="*/ f332 1 f204"/>
                <a:gd name="f457" fmla="*/ f333 1 f204"/>
                <a:gd name="f458" fmla="*/ f334 1 f205"/>
                <a:gd name="f459" fmla="*/ f335 1 f204"/>
                <a:gd name="f460" fmla="*/ f336 1 f205"/>
                <a:gd name="f461" fmla="*/ f337 1 f205"/>
                <a:gd name="f462" fmla="*/ f338 1 f204"/>
                <a:gd name="f463" fmla="*/ f339 1 f204"/>
                <a:gd name="f464" fmla="*/ f340 1 f205"/>
                <a:gd name="f465" fmla="*/ f341 1 f204"/>
                <a:gd name="f466" fmla="*/ f342 1 f205"/>
                <a:gd name="f467" fmla="*/ f343 1 f204"/>
                <a:gd name="f468" fmla="*/ f344 1 f205"/>
                <a:gd name="f469" fmla="*/ f345 1 f204"/>
                <a:gd name="f470" fmla="*/ f346 1 f204"/>
                <a:gd name="f471" fmla="*/ f347 1 f205"/>
                <a:gd name="f472" fmla="*/ f348 1 f204"/>
                <a:gd name="f473" fmla="*/ f349 1 f205"/>
                <a:gd name="f474" fmla="*/ f350 1 f204"/>
                <a:gd name="f475" fmla="*/ f351 1 f205"/>
                <a:gd name="f476" fmla="*/ f352 1 f204"/>
                <a:gd name="f477" fmla="*/ f353 1 f205"/>
                <a:gd name="f478" fmla="*/ f354 1 f204"/>
                <a:gd name="f479" fmla="*/ f355 1 f205"/>
                <a:gd name="f480" fmla="*/ f356 1 f204"/>
                <a:gd name="f481" fmla="*/ f357 1 f205"/>
                <a:gd name="f482" fmla="*/ f358 1 f204"/>
                <a:gd name="f483" fmla="*/ f359 1 f204"/>
                <a:gd name="f484" fmla="*/ f360 1 f205"/>
                <a:gd name="f485" fmla="*/ f361 1 f204"/>
                <a:gd name="f486" fmla="*/ f362 1 f204"/>
                <a:gd name="f487" fmla="*/ f363 1 f205"/>
                <a:gd name="f488" fmla="*/ f364 1 f204"/>
                <a:gd name="f489" fmla="*/ f365 1 f205"/>
                <a:gd name="f490" fmla="*/ f366 1 f204"/>
                <a:gd name="f491" fmla="*/ f367 1 f204"/>
                <a:gd name="f492" fmla="*/ f368 1 f204"/>
                <a:gd name="f493" fmla="*/ f369 1 f204"/>
                <a:gd name="f494" fmla="*/ f370 1 f204"/>
                <a:gd name="f495" fmla="*/ f371 1 f204"/>
                <a:gd name="f496" fmla="*/ f372 1 f204"/>
                <a:gd name="f497" fmla="*/ f373 1 f204"/>
                <a:gd name="f498" fmla="*/ f374 1 f205"/>
                <a:gd name="f499" fmla="*/ f375 1 f204"/>
                <a:gd name="f500" fmla="*/ f376 1 f204"/>
                <a:gd name="f501" fmla="*/ f377 1 f204"/>
                <a:gd name="f502" fmla="*/ f378 1 f205"/>
                <a:gd name="f503" fmla="*/ f379 1 f204"/>
                <a:gd name="f504" fmla="*/ f380 1 f205"/>
                <a:gd name="f505" fmla="*/ f381 1 f205"/>
                <a:gd name="f506" fmla="*/ f382 1 f204"/>
                <a:gd name="f507" fmla="*/ f383 1 f204"/>
                <a:gd name="f508" fmla="*/ f384 1 f204"/>
                <a:gd name="f509" fmla="*/ f385 1 f204"/>
                <a:gd name="f510" fmla="*/ f386 1 f204"/>
                <a:gd name="f511" fmla="*/ f387 1 f204"/>
                <a:gd name="f512" fmla="*/ f388 1 f205"/>
                <a:gd name="f513" fmla="*/ f389 1 f204"/>
                <a:gd name="f514" fmla="*/ f390 1 f205"/>
                <a:gd name="f515" fmla="*/ f391 1 f204"/>
                <a:gd name="f516" fmla="*/ f392 1 f205"/>
                <a:gd name="f517" fmla="*/ f393 1 f204"/>
                <a:gd name="f518" fmla="*/ f394 1 f205"/>
                <a:gd name="f519" fmla="*/ f395 1 f204"/>
                <a:gd name="f520" fmla="*/ f396 1 f205"/>
                <a:gd name="f521" fmla="*/ f397 1 f204"/>
                <a:gd name="f522" fmla="*/ f398 1 f205"/>
                <a:gd name="f523" fmla="*/ f399 1 f204"/>
                <a:gd name="f524" fmla="*/ f400 1 f204"/>
                <a:gd name="f525" fmla="*/ f401 1 f205"/>
                <a:gd name="f526" fmla="*/ f402 1 f204"/>
                <a:gd name="f527" fmla="*/ f403 1 f205"/>
                <a:gd name="f528" fmla="*/ f404 1 f204"/>
                <a:gd name="f529" fmla="*/ f405 1 f204"/>
                <a:gd name="f530" fmla="*/ f406 1 f204"/>
                <a:gd name="f531" fmla="*/ f407 1 f204"/>
                <a:gd name="f532" fmla="*/ f408 1 f204"/>
                <a:gd name="f533" fmla="*/ f409 1 f204"/>
                <a:gd name="f534" fmla="*/ f410 1 f204"/>
                <a:gd name="f535" fmla="*/ f411 1 f204"/>
                <a:gd name="f536" fmla="*/ f412 1 f205"/>
                <a:gd name="f537" fmla="*/ f413 1 f204"/>
                <a:gd name="f538" fmla="*/ f414 1 f204"/>
                <a:gd name="f539" fmla="*/ f415 1 f204"/>
                <a:gd name="f540" fmla="*/ f416 1 f205"/>
                <a:gd name="f541" fmla="*/ f417 1 f204"/>
                <a:gd name="f542" fmla="*/ f418 1 f204"/>
                <a:gd name="f543" fmla="*/ f419 1 f205"/>
                <a:gd name="f544" fmla="*/ f420 1 f204"/>
                <a:gd name="f545" fmla="*/ f421 1 f205"/>
                <a:gd name="f546" fmla="*/ f422 1 f204"/>
                <a:gd name="f547" fmla="*/ f423 1 f205"/>
                <a:gd name="f548" fmla="*/ f424 1 f204"/>
                <a:gd name="f549" fmla="*/ f425 1 f205"/>
                <a:gd name="f550" fmla="*/ f426 1 f204"/>
                <a:gd name="f551" fmla="*/ f427 1 f205"/>
                <a:gd name="f552" fmla="*/ f428 1 f204"/>
                <a:gd name="f553" fmla="*/ f429 1 f205"/>
                <a:gd name="f554" fmla="*/ f430 1 f204"/>
                <a:gd name="f555" fmla="*/ f431 1 f204"/>
                <a:gd name="f556" fmla="*/ f432 1 f204"/>
                <a:gd name="f557" fmla="*/ f433 1 f204"/>
                <a:gd name="f558" fmla="*/ f434 1 f204"/>
                <a:gd name="f559" fmla="*/ f435 1 f204"/>
                <a:gd name="f560" fmla="*/ f436 1 f204"/>
                <a:gd name="f561" fmla="*/ f437 1 f204"/>
                <a:gd name="f562" fmla="*/ f438 1 f204"/>
                <a:gd name="f563" fmla="*/ f439 1 f205"/>
                <a:gd name="f564" fmla="*/ f440 1 f204"/>
                <a:gd name="f565" fmla="*/ f441 1 f205"/>
                <a:gd name="f566" fmla="*/ f442 1 f204"/>
                <a:gd name="f567" fmla="*/ f443 1 f205"/>
                <a:gd name="f568" fmla="*/ f444 1 f204"/>
                <a:gd name="f569" fmla="*/ f445 1 f205"/>
                <a:gd name="f570" fmla="*/ f446 1 f204"/>
                <a:gd name="f571" fmla="*/ f447 f195 1"/>
                <a:gd name="f572" fmla="*/ f448 f195 1"/>
                <a:gd name="f573" fmla="*/ f450 f196 1"/>
                <a:gd name="f574" fmla="*/ f449 f196 1"/>
                <a:gd name="f575" fmla="*/ f451 f195 1"/>
                <a:gd name="f576" fmla="*/ f452 f196 1"/>
                <a:gd name="f577" fmla="*/ f453 f195 1"/>
                <a:gd name="f578" fmla="*/ f454 f196 1"/>
                <a:gd name="f579" fmla="*/ f455 f196 1"/>
                <a:gd name="f580" fmla="*/ f456 f195 1"/>
                <a:gd name="f581" fmla="*/ f457 f195 1"/>
                <a:gd name="f582" fmla="*/ f458 f196 1"/>
                <a:gd name="f583" fmla="*/ f459 f195 1"/>
                <a:gd name="f584" fmla="*/ f460 f196 1"/>
                <a:gd name="f585" fmla="*/ f461 f196 1"/>
                <a:gd name="f586" fmla="*/ f462 f195 1"/>
                <a:gd name="f587" fmla="*/ f463 f195 1"/>
                <a:gd name="f588" fmla="*/ f464 f196 1"/>
                <a:gd name="f589" fmla="*/ f465 f195 1"/>
                <a:gd name="f590" fmla="*/ f466 f196 1"/>
                <a:gd name="f591" fmla="*/ f467 f195 1"/>
                <a:gd name="f592" fmla="*/ f468 f196 1"/>
                <a:gd name="f593" fmla="*/ f469 f195 1"/>
                <a:gd name="f594" fmla="*/ f470 f195 1"/>
                <a:gd name="f595" fmla="*/ f471 f196 1"/>
                <a:gd name="f596" fmla="*/ f472 f195 1"/>
                <a:gd name="f597" fmla="*/ f473 f196 1"/>
                <a:gd name="f598" fmla="*/ f474 f195 1"/>
                <a:gd name="f599" fmla="*/ f475 f196 1"/>
                <a:gd name="f600" fmla="*/ f476 f195 1"/>
                <a:gd name="f601" fmla="*/ f477 f196 1"/>
                <a:gd name="f602" fmla="*/ f478 f195 1"/>
                <a:gd name="f603" fmla="*/ f479 f196 1"/>
                <a:gd name="f604" fmla="*/ f480 f195 1"/>
                <a:gd name="f605" fmla="*/ f481 f196 1"/>
                <a:gd name="f606" fmla="*/ f482 f195 1"/>
                <a:gd name="f607" fmla="*/ f483 f195 1"/>
                <a:gd name="f608" fmla="*/ f484 f196 1"/>
                <a:gd name="f609" fmla="*/ f485 f195 1"/>
                <a:gd name="f610" fmla="*/ f486 f195 1"/>
                <a:gd name="f611" fmla="*/ f487 f196 1"/>
                <a:gd name="f612" fmla="*/ f488 f195 1"/>
                <a:gd name="f613" fmla="*/ f489 f196 1"/>
                <a:gd name="f614" fmla="*/ f490 f195 1"/>
                <a:gd name="f615" fmla="*/ f491 f195 1"/>
                <a:gd name="f616" fmla="*/ f492 f195 1"/>
                <a:gd name="f617" fmla="*/ f493 f195 1"/>
                <a:gd name="f618" fmla="*/ f494 f195 1"/>
                <a:gd name="f619" fmla="*/ f495 f195 1"/>
                <a:gd name="f620" fmla="*/ f496 f195 1"/>
                <a:gd name="f621" fmla="*/ f497 f195 1"/>
                <a:gd name="f622" fmla="*/ f498 f196 1"/>
                <a:gd name="f623" fmla="*/ f499 f195 1"/>
                <a:gd name="f624" fmla="*/ f500 f195 1"/>
                <a:gd name="f625" fmla="*/ f501 f195 1"/>
                <a:gd name="f626" fmla="*/ f502 f196 1"/>
                <a:gd name="f627" fmla="*/ f503 f195 1"/>
                <a:gd name="f628" fmla="*/ f504 f196 1"/>
                <a:gd name="f629" fmla="*/ f505 f196 1"/>
                <a:gd name="f630" fmla="*/ f506 f195 1"/>
                <a:gd name="f631" fmla="*/ f507 f195 1"/>
                <a:gd name="f632" fmla="*/ f508 f195 1"/>
                <a:gd name="f633" fmla="*/ f509 f195 1"/>
                <a:gd name="f634" fmla="*/ f510 f195 1"/>
                <a:gd name="f635" fmla="*/ f511 f195 1"/>
                <a:gd name="f636" fmla="*/ f512 f196 1"/>
                <a:gd name="f637" fmla="*/ f513 f195 1"/>
                <a:gd name="f638" fmla="*/ f514 f196 1"/>
                <a:gd name="f639" fmla="*/ f515 f195 1"/>
                <a:gd name="f640" fmla="*/ f516 f196 1"/>
                <a:gd name="f641" fmla="*/ f517 f195 1"/>
                <a:gd name="f642" fmla="*/ f518 f196 1"/>
                <a:gd name="f643" fmla="*/ f519 f195 1"/>
                <a:gd name="f644" fmla="*/ f520 f196 1"/>
                <a:gd name="f645" fmla="*/ f521 f195 1"/>
                <a:gd name="f646" fmla="*/ f522 f196 1"/>
                <a:gd name="f647" fmla="*/ f523 f195 1"/>
                <a:gd name="f648" fmla="*/ f524 f195 1"/>
                <a:gd name="f649" fmla="*/ f525 f196 1"/>
                <a:gd name="f650" fmla="*/ f526 f195 1"/>
                <a:gd name="f651" fmla="*/ f527 f196 1"/>
                <a:gd name="f652" fmla="*/ f528 f195 1"/>
                <a:gd name="f653" fmla="*/ f529 f195 1"/>
                <a:gd name="f654" fmla="*/ f530 f195 1"/>
                <a:gd name="f655" fmla="*/ f531 f195 1"/>
                <a:gd name="f656" fmla="*/ f532 f195 1"/>
                <a:gd name="f657" fmla="*/ f533 f195 1"/>
                <a:gd name="f658" fmla="*/ f534 f195 1"/>
                <a:gd name="f659" fmla="*/ f535 f195 1"/>
                <a:gd name="f660" fmla="*/ f536 f196 1"/>
                <a:gd name="f661" fmla="*/ f537 f195 1"/>
                <a:gd name="f662" fmla="*/ f538 f195 1"/>
                <a:gd name="f663" fmla="*/ f539 f195 1"/>
                <a:gd name="f664" fmla="*/ f540 f196 1"/>
                <a:gd name="f665" fmla="*/ f541 f195 1"/>
                <a:gd name="f666" fmla="*/ f542 f195 1"/>
                <a:gd name="f667" fmla="*/ f543 f196 1"/>
                <a:gd name="f668" fmla="*/ f544 f195 1"/>
                <a:gd name="f669" fmla="*/ f545 f196 1"/>
                <a:gd name="f670" fmla="*/ f546 f195 1"/>
                <a:gd name="f671" fmla="*/ f547 f196 1"/>
                <a:gd name="f672" fmla="*/ f548 f195 1"/>
                <a:gd name="f673" fmla="*/ f549 f196 1"/>
                <a:gd name="f674" fmla="*/ f550 f195 1"/>
                <a:gd name="f675" fmla="*/ f551 f196 1"/>
                <a:gd name="f676" fmla="*/ f552 f195 1"/>
                <a:gd name="f677" fmla="*/ f553 f196 1"/>
                <a:gd name="f678" fmla="*/ f554 f195 1"/>
                <a:gd name="f679" fmla="*/ f555 f195 1"/>
                <a:gd name="f680" fmla="*/ f556 f195 1"/>
                <a:gd name="f681" fmla="*/ f557 f195 1"/>
                <a:gd name="f682" fmla="*/ f558 f195 1"/>
                <a:gd name="f683" fmla="*/ f559 f195 1"/>
                <a:gd name="f684" fmla="*/ f560 f195 1"/>
                <a:gd name="f685" fmla="*/ f561 f195 1"/>
                <a:gd name="f686" fmla="*/ f562 f195 1"/>
                <a:gd name="f687" fmla="*/ f563 f196 1"/>
                <a:gd name="f688" fmla="*/ f564 f195 1"/>
                <a:gd name="f689" fmla="*/ f565 f196 1"/>
                <a:gd name="f690" fmla="*/ f566 f195 1"/>
                <a:gd name="f691" fmla="*/ f567 f196 1"/>
                <a:gd name="f692" fmla="*/ f568 f195 1"/>
                <a:gd name="f693" fmla="*/ f569 f196 1"/>
                <a:gd name="f694" fmla="*/ f570 f195 1"/>
              </a:gdLst>
              <a:ahLst/>
              <a:cxnLst>
                <a:cxn ang="3cd4">
                  <a:pos x="hc" y="t"/>
                </a:cxn>
                <a:cxn ang="0">
                  <a:pos x="r" y="vc"/>
                </a:cxn>
                <a:cxn ang="cd4">
                  <a:pos x="hc" y="b"/>
                </a:cxn>
                <a:cxn ang="cd2">
                  <a:pos x="l" y="vc"/>
                </a:cxn>
                <a:cxn ang="f326">
                  <a:pos x="f575" y="f576"/>
                </a:cxn>
                <a:cxn ang="f326">
                  <a:pos x="f577" y="f578"/>
                </a:cxn>
                <a:cxn ang="f326">
                  <a:pos x="f575" y="f579"/>
                </a:cxn>
                <a:cxn ang="f326">
                  <a:pos x="f580" y="f578"/>
                </a:cxn>
                <a:cxn ang="f326">
                  <a:pos x="f575" y="f576"/>
                </a:cxn>
                <a:cxn ang="f326">
                  <a:pos x="f581" y="f582"/>
                </a:cxn>
                <a:cxn ang="f326">
                  <a:pos x="f583" y="f584"/>
                </a:cxn>
                <a:cxn ang="f326">
                  <a:pos x="f581" y="f585"/>
                </a:cxn>
                <a:cxn ang="f326">
                  <a:pos x="f586" y="f584"/>
                </a:cxn>
                <a:cxn ang="f326">
                  <a:pos x="f581" y="f582"/>
                </a:cxn>
                <a:cxn ang="f326">
                  <a:pos x="f587" y="f588"/>
                </a:cxn>
                <a:cxn ang="f326">
                  <a:pos x="f589" y="f584"/>
                </a:cxn>
                <a:cxn ang="f326">
                  <a:pos x="f587" y="f590"/>
                </a:cxn>
                <a:cxn ang="f326">
                  <a:pos x="f591" y="f584"/>
                </a:cxn>
                <a:cxn ang="f326">
                  <a:pos x="f587" y="f588"/>
                </a:cxn>
                <a:cxn ang="f326">
                  <a:pos x="f587" y="f592"/>
                </a:cxn>
                <a:cxn ang="f326">
                  <a:pos x="f593" y="f584"/>
                </a:cxn>
                <a:cxn ang="f326">
                  <a:pos x="f594" y="f595"/>
                </a:cxn>
                <a:cxn ang="f326">
                  <a:pos x="f596" y="f597"/>
                </a:cxn>
                <a:cxn ang="f326">
                  <a:pos x="f598" y="f599"/>
                </a:cxn>
                <a:cxn ang="f326">
                  <a:pos x="f600" y="f601"/>
                </a:cxn>
                <a:cxn ang="f326">
                  <a:pos x="f602" y="f603"/>
                </a:cxn>
                <a:cxn ang="f326">
                  <a:pos x="f604" y="f601"/>
                </a:cxn>
                <a:cxn ang="f326">
                  <a:pos x="f575" y="f605"/>
                </a:cxn>
                <a:cxn ang="f326">
                  <a:pos x="f606" y="f601"/>
                </a:cxn>
                <a:cxn ang="f326">
                  <a:pos x="f607" y="f608"/>
                </a:cxn>
                <a:cxn ang="f326">
                  <a:pos x="f609" y="f601"/>
                </a:cxn>
                <a:cxn ang="f326">
                  <a:pos x="f610" y="f611"/>
                </a:cxn>
                <a:cxn ang="f326">
                  <a:pos x="f612" y="f613"/>
                </a:cxn>
                <a:cxn ang="f326">
                  <a:pos x="f614" y="f595"/>
                </a:cxn>
                <a:cxn ang="f326">
                  <a:pos x="f615" y="f584"/>
                </a:cxn>
                <a:cxn ang="f326">
                  <a:pos x="f581" y="f592"/>
                </a:cxn>
                <a:cxn ang="f326">
                  <a:pos x="f616" y="f584"/>
                </a:cxn>
                <a:cxn ang="f326">
                  <a:pos x="f617" y="f595"/>
                </a:cxn>
                <a:cxn ang="f326">
                  <a:pos x="f618" y="f613"/>
                </a:cxn>
                <a:cxn ang="f326">
                  <a:pos x="f619" y="f611"/>
                </a:cxn>
                <a:cxn ang="f326">
                  <a:pos x="f620" y="f578"/>
                </a:cxn>
                <a:cxn ang="f326">
                  <a:pos x="f621" y="f622"/>
                </a:cxn>
                <a:cxn ang="f326">
                  <a:pos x="f623" y="f622"/>
                </a:cxn>
                <a:cxn ang="f326">
                  <a:pos x="f624" y="f578"/>
                </a:cxn>
                <a:cxn ang="f326">
                  <a:pos x="f625" y="f626"/>
                </a:cxn>
                <a:cxn ang="f326">
                  <a:pos x="f627" y="f628"/>
                </a:cxn>
                <a:cxn ang="f326">
                  <a:pos x="f581" y="f629"/>
                </a:cxn>
                <a:cxn ang="f326">
                  <a:pos x="f630" y="f628"/>
                </a:cxn>
                <a:cxn ang="f326">
                  <a:pos x="f631" y="f626"/>
                </a:cxn>
                <a:cxn ang="f326">
                  <a:pos x="f632" y="f578"/>
                </a:cxn>
                <a:cxn ang="f326">
                  <a:pos x="f633" y="f622"/>
                </a:cxn>
                <a:cxn ang="f326">
                  <a:pos x="f634" y="f622"/>
                </a:cxn>
                <a:cxn ang="f326">
                  <a:pos x="f635" y="f636"/>
                </a:cxn>
                <a:cxn ang="f326">
                  <a:pos x="f637" y="f638"/>
                </a:cxn>
                <a:cxn ang="f326">
                  <a:pos x="f639" y="f640"/>
                </a:cxn>
                <a:cxn ang="f326">
                  <a:pos x="f641" y="f642"/>
                </a:cxn>
                <a:cxn ang="f326">
                  <a:pos x="f643" y="f644"/>
                </a:cxn>
                <a:cxn ang="f326">
                  <a:pos x="f645" y="f646"/>
                </a:cxn>
                <a:cxn ang="f326">
                  <a:pos x="f647" y="f646"/>
                </a:cxn>
                <a:cxn ang="f326">
                  <a:pos x="f648" y="f649"/>
                </a:cxn>
                <a:cxn ang="f326">
                  <a:pos x="f650" y="f651"/>
                </a:cxn>
                <a:cxn ang="f326">
                  <a:pos x="f652" y="f649"/>
                </a:cxn>
                <a:cxn ang="f326">
                  <a:pos x="f653" y="f646"/>
                </a:cxn>
                <a:cxn ang="f326">
                  <a:pos x="f654" y="f646"/>
                </a:cxn>
                <a:cxn ang="f326">
                  <a:pos x="f655" y="f644"/>
                </a:cxn>
                <a:cxn ang="f326">
                  <a:pos x="f656" y="f642"/>
                </a:cxn>
                <a:cxn ang="f326">
                  <a:pos x="f657" y="f640"/>
                </a:cxn>
                <a:cxn ang="f326">
                  <a:pos x="f658" y="f638"/>
                </a:cxn>
                <a:cxn ang="f326">
                  <a:pos x="f659" y="f660"/>
                </a:cxn>
                <a:cxn ang="f326">
                  <a:pos x="f661" y="f622"/>
                </a:cxn>
                <a:cxn ang="f326">
                  <a:pos x="f662" y="f622"/>
                </a:cxn>
                <a:cxn ang="f326">
                  <a:pos x="f663" y="f664"/>
                </a:cxn>
                <a:cxn ang="f326">
                  <a:pos x="f665" y="f578"/>
                </a:cxn>
                <a:cxn ang="f326">
                  <a:pos x="f666" y="f667"/>
                </a:cxn>
                <a:cxn ang="f326">
                  <a:pos x="f668" y="f669"/>
                </a:cxn>
                <a:cxn ang="f326">
                  <a:pos x="f670" y="f671"/>
                </a:cxn>
                <a:cxn ang="f326">
                  <a:pos x="f672" y="f673"/>
                </a:cxn>
                <a:cxn ang="f326">
                  <a:pos x="f587" y="f629"/>
                </a:cxn>
                <a:cxn ang="f326">
                  <a:pos x="f674" y="f675"/>
                </a:cxn>
                <a:cxn ang="f326">
                  <a:pos x="f676" y="f677"/>
                </a:cxn>
                <a:cxn ang="f326">
                  <a:pos x="f678" y="f578"/>
                </a:cxn>
                <a:cxn ang="f326">
                  <a:pos x="f679" y="f622"/>
                </a:cxn>
                <a:cxn ang="f326">
                  <a:pos x="f680" y="f622"/>
                </a:cxn>
                <a:cxn ang="f326">
                  <a:pos x="f681" y="f578"/>
                </a:cxn>
                <a:cxn ang="f326">
                  <a:pos x="f682" y="f611"/>
                </a:cxn>
                <a:cxn ang="f326">
                  <a:pos x="f683" y="f613"/>
                </a:cxn>
                <a:cxn ang="f326">
                  <a:pos x="f684" y="f595"/>
                </a:cxn>
                <a:cxn ang="f326">
                  <a:pos x="f685" y="f584"/>
                </a:cxn>
                <a:cxn ang="f326">
                  <a:pos x="f587" y="f592"/>
                </a:cxn>
                <a:cxn ang="f326">
                  <a:pos x="f686" y="f687"/>
                </a:cxn>
                <a:cxn ang="f326">
                  <a:pos x="f688" y="f689"/>
                </a:cxn>
                <a:cxn ang="f326">
                  <a:pos x="f690" y="f689"/>
                </a:cxn>
                <a:cxn ang="f326">
                  <a:pos x="f686" y="f691"/>
                </a:cxn>
                <a:cxn ang="f326">
                  <a:pos x="f692" y="f693"/>
                </a:cxn>
                <a:cxn ang="f326">
                  <a:pos x="f694" y="f693"/>
                </a:cxn>
              </a:cxnLst>
              <a:rect l="f571" t="f574" r="f572" b="f573"/>
              <a:pathLst>
                <a:path w="7177436" h="6187444">
                  <a:moveTo>
                    <a:pt x="f8" y="f9"/>
                  </a:moveTo>
                  <a:cubicBezTo>
                    <a:pt x="f10" y="f9"/>
                    <a:pt x="f11" y="f12"/>
                    <a:pt x="f11" y="f13"/>
                  </a:cubicBezTo>
                  <a:cubicBezTo>
                    <a:pt x="f11" y="f14"/>
                    <a:pt x="f10" y="f15"/>
                    <a:pt x="f8" y="f15"/>
                  </a:cubicBezTo>
                  <a:cubicBezTo>
                    <a:pt x="f16" y="f15"/>
                    <a:pt x="f17" y="f14"/>
                    <a:pt x="f17" y="f13"/>
                  </a:cubicBezTo>
                  <a:cubicBezTo>
                    <a:pt x="f17" y="f12"/>
                    <a:pt x="f16" y="f9"/>
                    <a:pt x="f8" y="f9"/>
                  </a:cubicBezTo>
                  <a:close/>
                  <a:moveTo>
                    <a:pt x="f18" y="f19"/>
                  </a:moveTo>
                  <a:cubicBezTo>
                    <a:pt x="f20" y="f19"/>
                    <a:pt x="f21" y="f22"/>
                    <a:pt x="f21" y="f23"/>
                  </a:cubicBezTo>
                  <a:cubicBezTo>
                    <a:pt x="f21" y="f24"/>
                    <a:pt x="f20" y="f25"/>
                    <a:pt x="f18" y="f25"/>
                  </a:cubicBezTo>
                  <a:cubicBezTo>
                    <a:pt x="f26" y="f25"/>
                    <a:pt x="f27" y="f24"/>
                    <a:pt x="f27" y="f23"/>
                  </a:cubicBezTo>
                  <a:cubicBezTo>
                    <a:pt x="f27" y="f22"/>
                    <a:pt x="f26" y="f19"/>
                    <a:pt x="f18" y="f19"/>
                  </a:cubicBezTo>
                  <a:close/>
                  <a:moveTo>
                    <a:pt x="f28" y="f29"/>
                  </a:moveTo>
                  <a:cubicBezTo>
                    <a:pt x="f30" y="f29"/>
                    <a:pt x="f31" y="f32"/>
                    <a:pt x="f31" y="f23"/>
                  </a:cubicBezTo>
                  <a:cubicBezTo>
                    <a:pt x="f31" y="f33"/>
                    <a:pt x="f30" y="f34"/>
                    <a:pt x="f28" y="f34"/>
                  </a:cubicBezTo>
                  <a:cubicBezTo>
                    <a:pt x="f35" y="f34"/>
                    <a:pt x="f36" y="f33"/>
                    <a:pt x="f36" y="f23"/>
                  </a:cubicBezTo>
                  <a:cubicBezTo>
                    <a:pt x="f36" y="f32"/>
                    <a:pt x="f35" y="f29"/>
                    <a:pt x="f28" y="f29"/>
                  </a:cubicBezTo>
                  <a:close/>
                  <a:moveTo>
                    <a:pt x="f28" y="f37"/>
                  </a:moveTo>
                  <a:cubicBezTo>
                    <a:pt x="f38" y="f37"/>
                    <a:pt x="f39" y="f40"/>
                    <a:pt x="f39" y="f23"/>
                  </a:cubicBezTo>
                  <a:cubicBezTo>
                    <a:pt x="f39" y="f41"/>
                    <a:pt x="f42" y="f43"/>
                    <a:pt x="f44" y="f45"/>
                  </a:cubicBezTo>
                  <a:lnTo>
                    <a:pt x="f46" y="f47"/>
                  </a:lnTo>
                  <a:lnTo>
                    <a:pt x="f48" y="f49"/>
                  </a:lnTo>
                  <a:cubicBezTo>
                    <a:pt x="f50" y="f51"/>
                    <a:pt x="f52" y="f53"/>
                    <a:pt x="f54" y="f55"/>
                  </a:cubicBezTo>
                  <a:lnTo>
                    <a:pt x="f56" y="f57"/>
                  </a:lnTo>
                  <a:lnTo>
                    <a:pt x="f58" y="f55"/>
                  </a:lnTo>
                  <a:cubicBezTo>
                    <a:pt x="f59" y="f60"/>
                    <a:pt x="f61" y="f62"/>
                    <a:pt x="f8" y="f62"/>
                  </a:cubicBezTo>
                  <a:cubicBezTo>
                    <a:pt x="f63" y="f62"/>
                    <a:pt x="f64" y="f60"/>
                    <a:pt x="f65" y="f55"/>
                  </a:cubicBezTo>
                  <a:lnTo>
                    <a:pt x="f66" y="f67"/>
                  </a:lnTo>
                  <a:lnTo>
                    <a:pt x="f68" y="f55"/>
                  </a:lnTo>
                  <a:cubicBezTo>
                    <a:pt x="f69" y="f70"/>
                    <a:pt x="f71" y="f72"/>
                    <a:pt x="f73" y="f74"/>
                  </a:cubicBezTo>
                  <a:lnTo>
                    <a:pt x="f75" y="f76"/>
                  </a:lnTo>
                  <a:lnTo>
                    <a:pt x="f77" y="f45"/>
                  </a:lnTo>
                  <a:cubicBezTo>
                    <a:pt x="f78" y="f43"/>
                    <a:pt x="f79" y="f41"/>
                    <a:pt x="f79" y="f23"/>
                  </a:cubicBezTo>
                  <a:cubicBezTo>
                    <a:pt x="f79" y="f40"/>
                    <a:pt x="f80" y="f37"/>
                    <a:pt x="f18" y="f37"/>
                  </a:cubicBezTo>
                  <a:cubicBezTo>
                    <a:pt x="f81" y="f37"/>
                    <a:pt x="f82" y="f40"/>
                    <a:pt x="f82" y="f23"/>
                  </a:cubicBezTo>
                  <a:cubicBezTo>
                    <a:pt x="f82" y="f41"/>
                    <a:pt x="f83" y="f43"/>
                    <a:pt x="f84" y="f45"/>
                  </a:cubicBezTo>
                  <a:lnTo>
                    <a:pt x="f85" y="f76"/>
                  </a:lnTo>
                  <a:lnTo>
                    <a:pt x="f86" y="f74"/>
                  </a:lnTo>
                  <a:cubicBezTo>
                    <a:pt x="f87" y="f88"/>
                    <a:pt x="f89" y="f90"/>
                    <a:pt x="f89" y="f13"/>
                  </a:cubicBezTo>
                  <a:lnTo>
                    <a:pt x="f91" y="f92"/>
                  </a:lnTo>
                  <a:lnTo>
                    <a:pt x="f93" y="f92"/>
                  </a:lnTo>
                  <a:lnTo>
                    <a:pt x="f94" y="f13"/>
                  </a:lnTo>
                  <a:cubicBezTo>
                    <a:pt x="f94" y="f95"/>
                    <a:pt x="f96" y="f97"/>
                    <a:pt x="f98" y="f99"/>
                  </a:cubicBezTo>
                  <a:lnTo>
                    <a:pt x="f100" y="f101"/>
                  </a:lnTo>
                  <a:lnTo>
                    <a:pt x="f18" y="f102"/>
                  </a:lnTo>
                  <a:lnTo>
                    <a:pt x="f103" y="f101"/>
                  </a:lnTo>
                  <a:lnTo>
                    <a:pt x="f104" y="f99"/>
                  </a:lnTo>
                  <a:cubicBezTo>
                    <a:pt x="f105" y="f97"/>
                    <a:pt x="f106" y="f95"/>
                    <a:pt x="f106" y="f13"/>
                  </a:cubicBezTo>
                  <a:lnTo>
                    <a:pt x="f107" y="f92"/>
                  </a:lnTo>
                  <a:lnTo>
                    <a:pt x="f108" y="f92"/>
                  </a:lnTo>
                  <a:lnTo>
                    <a:pt x="f109" y="f110"/>
                  </a:lnTo>
                  <a:cubicBezTo>
                    <a:pt x="f111" y="f112"/>
                    <a:pt x="f113" y="f114"/>
                    <a:pt x="f115" y="f116"/>
                  </a:cubicBezTo>
                  <a:lnTo>
                    <a:pt x="f117" y="f118"/>
                  </a:lnTo>
                  <a:lnTo>
                    <a:pt x="f119" y="f120"/>
                  </a:lnTo>
                  <a:cubicBezTo>
                    <a:pt x="f121" y="f122"/>
                    <a:pt x="f123" y="f124"/>
                    <a:pt x="f125" y="f126"/>
                  </a:cubicBezTo>
                  <a:lnTo>
                    <a:pt x="f127" y="f128"/>
                  </a:lnTo>
                  <a:lnTo>
                    <a:pt x="f129" y="f128"/>
                  </a:lnTo>
                  <a:lnTo>
                    <a:pt x="f130" y="f131"/>
                  </a:lnTo>
                  <a:cubicBezTo>
                    <a:pt x="f132" y="f133"/>
                    <a:pt x="f134" y="f135"/>
                    <a:pt x="f136" y="f135"/>
                  </a:cubicBezTo>
                  <a:cubicBezTo>
                    <a:pt x="f137" y="f135"/>
                    <a:pt x="f138" y="f133"/>
                    <a:pt x="f139" y="f131"/>
                  </a:cubicBezTo>
                  <a:lnTo>
                    <a:pt x="f140" y="f128"/>
                  </a:lnTo>
                  <a:lnTo>
                    <a:pt x="f141" y="f128"/>
                  </a:lnTo>
                  <a:lnTo>
                    <a:pt x="f142" y="f126"/>
                  </a:lnTo>
                  <a:cubicBezTo>
                    <a:pt x="f143" y="f124"/>
                    <a:pt x="f144" y="f122"/>
                    <a:pt x="f145" y="f120"/>
                  </a:cubicBezTo>
                  <a:lnTo>
                    <a:pt x="f146" y="f118"/>
                  </a:lnTo>
                  <a:lnTo>
                    <a:pt x="f147" y="f116"/>
                  </a:lnTo>
                  <a:cubicBezTo>
                    <a:pt x="f148" y="f149"/>
                    <a:pt x="f150" y="f151"/>
                    <a:pt x="f152" y="f153"/>
                  </a:cubicBezTo>
                  <a:lnTo>
                    <a:pt x="f154" y="f92"/>
                  </a:lnTo>
                  <a:lnTo>
                    <a:pt x="f155" y="f92"/>
                  </a:lnTo>
                  <a:lnTo>
                    <a:pt x="f156" y="f157"/>
                  </a:lnTo>
                  <a:lnTo>
                    <a:pt x="f158" y="f13"/>
                  </a:lnTo>
                  <a:lnTo>
                    <a:pt x="f159" y="f160"/>
                  </a:lnTo>
                  <a:lnTo>
                    <a:pt x="f161" y="f162"/>
                  </a:lnTo>
                  <a:cubicBezTo>
                    <a:pt x="f163" y="f164"/>
                    <a:pt x="f165" y="f166"/>
                    <a:pt x="f167" y="f168"/>
                  </a:cubicBezTo>
                  <a:lnTo>
                    <a:pt x="f169" y="f170"/>
                  </a:lnTo>
                  <a:lnTo>
                    <a:pt x="f28" y="f102"/>
                  </a:lnTo>
                  <a:lnTo>
                    <a:pt x="f171" y="f172"/>
                  </a:lnTo>
                  <a:lnTo>
                    <a:pt x="f173" y="f174"/>
                  </a:lnTo>
                  <a:cubicBezTo>
                    <a:pt x="f175" y="f176"/>
                    <a:pt x="f177" y="f178"/>
                    <a:pt x="f177" y="f13"/>
                  </a:cubicBezTo>
                  <a:lnTo>
                    <a:pt x="f179" y="f92"/>
                  </a:lnTo>
                  <a:lnTo>
                    <a:pt x="f180" y="f92"/>
                  </a:lnTo>
                  <a:lnTo>
                    <a:pt x="f181" y="f13"/>
                  </a:lnTo>
                  <a:cubicBezTo>
                    <a:pt x="f181" y="f90"/>
                    <a:pt x="f182" y="f88"/>
                    <a:pt x="f183" y="f74"/>
                  </a:cubicBezTo>
                  <a:lnTo>
                    <a:pt x="f184" y="f76"/>
                  </a:lnTo>
                  <a:lnTo>
                    <a:pt x="f185" y="f45"/>
                  </a:lnTo>
                  <a:cubicBezTo>
                    <a:pt x="f186" y="f43"/>
                    <a:pt x="f187" y="f41"/>
                    <a:pt x="f187" y="f23"/>
                  </a:cubicBezTo>
                  <a:cubicBezTo>
                    <a:pt x="f187" y="f40"/>
                    <a:pt x="f188" y="f37"/>
                    <a:pt x="f28" y="f37"/>
                  </a:cubicBezTo>
                  <a:close/>
                  <a:moveTo>
                    <a:pt x="f189" y="f190"/>
                  </a:moveTo>
                  <a:lnTo>
                    <a:pt x="f191" y="f192"/>
                  </a:lnTo>
                  <a:lnTo>
                    <a:pt x="f193" y="f192"/>
                  </a:lnTo>
                  <a:close/>
                  <a:moveTo>
                    <a:pt x="f189" y="f5"/>
                  </a:moveTo>
                  <a:lnTo>
                    <a:pt x="f6" y="f7"/>
                  </a:lnTo>
                  <a:lnTo>
                    <a:pt x="f5" y="f7"/>
                  </a:lnTo>
                  <a:close/>
                </a:path>
              </a:pathLst>
            </a:custGeom>
            <a:solidFill>
              <a:srgbClr val="757575"/>
            </a:solidFill>
            <a:ln cap="flat">
              <a:noFill/>
              <a:prstDash val="solid"/>
            </a:ln>
          </p:spPr>
          <p:txBody>
            <a:bodyPr vert="horz" wrap="square" lIns="179285" tIns="143428" rIns="179285" bIns="143428" anchor="t" anchorCtr="1" compatLnSpc="1">
              <a:noAutofit/>
            </a:bodyPr>
            <a:lstStyle/>
            <a:p>
              <a:pPr marL="0" marR="0" lvl="0" indent="0" algn="ctr" defTabSz="914098"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353" b="0" i="0" u="none" strike="noStrike" kern="0" cap="none" spc="0" normalizeH="0" baseline="0" noProof="0" dirty="0">
                <a:ln>
                  <a:noFill/>
                </a:ln>
                <a:solidFill>
                  <a:srgbClr val="000000"/>
                </a:solidFill>
                <a:effectLst/>
                <a:uLnTx/>
                <a:uFillTx/>
                <a:latin typeface="Segoe UI Semilight"/>
                <a:ea typeface="Segoe UI" pitchFamily="34"/>
                <a:cs typeface="Segoe UI" pitchFamily="34"/>
              </a:endParaRPr>
            </a:p>
          </p:txBody>
        </p:sp>
        <p:sp>
          <p:nvSpPr>
            <p:cNvPr id="297" name="Freeform: Shape 304">
              <a:extLst>
                <a:ext uri="{FF2B5EF4-FFF2-40B4-BE49-F238E27FC236}">
                  <a16:creationId xmlns:a16="http://schemas.microsoft.com/office/drawing/2014/main" id="{C9E68234-E333-483C-A0AE-824EFCBFD0E6}"/>
                </a:ext>
              </a:extLst>
            </p:cNvPr>
            <p:cNvSpPr/>
            <p:nvPr/>
          </p:nvSpPr>
          <p:spPr>
            <a:xfrm>
              <a:off x="5650507" y="2028276"/>
              <a:ext cx="606951" cy="678786"/>
            </a:xfrm>
            <a:custGeom>
              <a:avLst/>
              <a:gdLst>
                <a:gd name="f0" fmla="val 10800000"/>
                <a:gd name="f1" fmla="val 5400000"/>
                <a:gd name="f2" fmla="val 180"/>
                <a:gd name="f3" fmla="val w"/>
                <a:gd name="f4" fmla="val h"/>
                <a:gd name="f5" fmla="val 0"/>
                <a:gd name="f6" fmla="val 1571882"/>
                <a:gd name="f7" fmla="val 1757927"/>
                <a:gd name="f8" fmla="val 785941"/>
                <a:gd name="f9" fmla="val 159127"/>
                <a:gd name="f10" fmla="val 566260"/>
                <a:gd name="f11" fmla="val 388173"/>
                <a:gd name="f12" fmla="val 337214"/>
                <a:gd name="f13" fmla="val 556895"/>
                <a:gd name="f14" fmla="val 776576"/>
                <a:gd name="f15" fmla="val 954663"/>
                <a:gd name="f16" fmla="val 1005622"/>
                <a:gd name="f17" fmla="val 1183709"/>
                <a:gd name="f18" fmla="val 1093506"/>
                <a:gd name="f19" fmla="val 1342836"/>
                <a:gd name="f20" fmla="val 249330"/>
                <a:gd name="f21" fmla="val 749123"/>
                <a:gd name="f22" fmla="val 1245442"/>
                <a:gd name="f23" fmla="val 918603"/>
                <a:gd name="f24" fmla="val 1097306"/>
                <a:gd name="f25" fmla="val 1018681"/>
                <a:gd name="f26" fmla="val 1094968"/>
                <a:gd name="f27" fmla="val 1019951"/>
                <a:gd name="f28" fmla="val 1225368"/>
                <a:gd name="f29" fmla="val 1090729"/>
                <a:gd name="f30" fmla="val 1434430"/>
                <a:gd name="f31" fmla="val 1231969"/>
                <a:gd name="f32" fmla="val 1471155"/>
                <a:gd name="f33" fmla="val 1742444"/>
                <a:gd name="f34" fmla="val 1570321"/>
                <a:gd name="f35" fmla="val 1414642"/>
                <a:gd name="f36" fmla="val 1416203"/>
                <a:gd name="f37" fmla="val 1437871"/>
                <a:gd name="f38" fmla="val 1200160"/>
                <a:gd name="f39" fmla="val 1183756"/>
                <a:gd name="f40" fmla="val 912961"/>
                <a:gd name="f41" fmla="val 1124987"/>
                <a:gd name="f42" fmla="val 793917"/>
                <a:gd name="f43" fmla="val 1112986"/>
                <a:gd name="f44" fmla="val 1113790"/>
                <a:gd name="f45" fmla="val 777966"/>
                <a:gd name="f46" fmla="val 658921"/>
                <a:gd name="f47" fmla="val 371722"/>
                <a:gd name="f48" fmla="val 155679"/>
                <a:gd name="f49" fmla="val 157240"/>
                <a:gd name="f50" fmla="val 1561"/>
                <a:gd name="f51" fmla="val 137452"/>
                <a:gd name="f52" fmla="val 346514"/>
                <a:gd name="f53" fmla="val 476914"/>
                <a:gd name="f54" fmla="val 474576"/>
                <a:gd name="f55" fmla="val 326441"/>
                <a:gd name="f56" fmla="val 229046"/>
                <a:gd name="f57" fmla="val 478376"/>
                <a:gd name="f58" fmla="+- 0 0 -90"/>
                <a:gd name="f59" fmla="*/ f3 1 1571882"/>
                <a:gd name="f60" fmla="*/ f4 1 1757927"/>
                <a:gd name="f61" fmla="val f5"/>
                <a:gd name="f62" fmla="val f6"/>
                <a:gd name="f63" fmla="val f7"/>
                <a:gd name="f64" fmla="*/ f58 f0 1"/>
                <a:gd name="f65" fmla="+- f63 0 f61"/>
                <a:gd name="f66" fmla="+- f62 0 f61"/>
                <a:gd name="f67" fmla="*/ f64 1 f2"/>
                <a:gd name="f68" fmla="*/ f66 1 1571882"/>
                <a:gd name="f69" fmla="*/ f65 1 1757927"/>
                <a:gd name="f70" fmla="*/ 785941 f66 1"/>
                <a:gd name="f71" fmla="*/ 159127 f65 1"/>
                <a:gd name="f72" fmla="*/ 388173 f66 1"/>
                <a:gd name="f73" fmla="*/ 556895 f65 1"/>
                <a:gd name="f74" fmla="*/ 954663 f65 1"/>
                <a:gd name="f75" fmla="*/ 1183709 f66 1"/>
                <a:gd name="f76" fmla="*/ 0 f65 1"/>
                <a:gd name="f77" fmla="*/ 1342836 f66 1"/>
                <a:gd name="f78" fmla="*/ 1097306 f66 1"/>
                <a:gd name="f79" fmla="*/ 1018681 f65 1"/>
                <a:gd name="f80" fmla="*/ 1094968 f66 1"/>
                <a:gd name="f81" fmla="*/ 1019951 f65 1"/>
                <a:gd name="f82" fmla="*/ 1225368 f66 1"/>
                <a:gd name="f83" fmla="*/ 1090729 f65 1"/>
                <a:gd name="f84" fmla="*/ 1571882 f66 1"/>
                <a:gd name="f85" fmla="*/ 1742444 f65 1"/>
                <a:gd name="f86" fmla="*/ 1570321 f66 1"/>
                <a:gd name="f87" fmla="*/ 1757927 f65 1"/>
                <a:gd name="f88" fmla="*/ 1414642 f66 1"/>
                <a:gd name="f89" fmla="*/ 1416203 f66 1"/>
                <a:gd name="f90" fmla="*/ 912961 f66 1"/>
                <a:gd name="f91" fmla="*/ 1124987 f65 1"/>
                <a:gd name="f92" fmla="*/ 793917 f66 1"/>
                <a:gd name="f93" fmla="*/ 1112986 f65 1"/>
                <a:gd name="f94" fmla="*/ 1113790 f65 1"/>
                <a:gd name="f95" fmla="*/ 777966 f66 1"/>
                <a:gd name="f96" fmla="*/ 658921 f66 1"/>
                <a:gd name="f97" fmla="*/ 155679 f66 1"/>
                <a:gd name="f98" fmla="*/ 157240 f66 1"/>
                <a:gd name="f99" fmla="*/ 1561 f66 1"/>
                <a:gd name="f100" fmla="*/ 0 f66 1"/>
                <a:gd name="f101" fmla="*/ 346514 f66 1"/>
                <a:gd name="f102" fmla="*/ 476914 f66 1"/>
                <a:gd name="f103" fmla="*/ 474576 f66 1"/>
                <a:gd name="f104" fmla="*/ 229046 f66 1"/>
                <a:gd name="f105" fmla="+- f67 0 f1"/>
                <a:gd name="f106" fmla="*/ f70 1 1571882"/>
                <a:gd name="f107" fmla="*/ f71 1 1757927"/>
                <a:gd name="f108" fmla="*/ f72 1 1571882"/>
                <a:gd name="f109" fmla="*/ f73 1 1757927"/>
                <a:gd name="f110" fmla="*/ f74 1 1757927"/>
                <a:gd name="f111" fmla="*/ f75 1 1571882"/>
                <a:gd name="f112" fmla="*/ f76 1 1757927"/>
                <a:gd name="f113" fmla="*/ f77 1 1571882"/>
                <a:gd name="f114" fmla="*/ f78 1 1571882"/>
                <a:gd name="f115" fmla="*/ f79 1 1757927"/>
                <a:gd name="f116" fmla="*/ f80 1 1571882"/>
                <a:gd name="f117" fmla="*/ f81 1 1757927"/>
                <a:gd name="f118" fmla="*/ f82 1 1571882"/>
                <a:gd name="f119" fmla="*/ f83 1 1757927"/>
                <a:gd name="f120" fmla="*/ f84 1 1571882"/>
                <a:gd name="f121" fmla="*/ f85 1 1757927"/>
                <a:gd name="f122" fmla="*/ f86 1 1571882"/>
                <a:gd name="f123" fmla="*/ f87 1 1757927"/>
                <a:gd name="f124" fmla="*/ f88 1 1571882"/>
                <a:gd name="f125" fmla="*/ f89 1 1571882"/>
                <a:gd name="f126" fmla="*/ f90 1 1571882"/>
                <a:gd name="f127" fmla="*/ f91 1 1757927"/>
                <a:gd name="f128" fmla="*/ f92 1 1571882"/>
                <a:gd name="f129" fmla="*/ f93 1 1757927"/>
                <a:gd name="f130" fmla="*/ f94 1 1757927"/>
                <a:gd name="f131" fmla="*/ f95 1 1571882"/>
                <a:gd name="f132" fmla="*/ f96 1 1571882"/>
                <a:gd name="f133" fmla="*/ f97 1 1571882"/>
                <a:gd name="f134" fmla="*/ f98 1 1571882"/>
                <a:gd name="f135" fmla="*/ f99 1 1571882"/>
                <a:gd name="f136" fmla="*/ f100 1 1571882"/>
                <a:gd name="f137" fmla="*/ f101 1 1571882"/>
                <a:gd name="f138" fmla="*/ f102 1 1571882"/>
                <a:gd name="f139" fmla="*/ f103 1 1571882"/>
                <a:gd name="f140" fmla="*/ f104 1 1571882"/>
                <a:gd name="f141" fmla="*/ f61 1 f68"/>
                <a:gd name="f142" fmla="*/ f62 1 f68"/>
                <a:gd name="f143" fmla="*/ f61 1 f69"/>
                <a:gd name="f144" fmla="*/ f63 1 f69"/>
                <a:gd name="f145" fmla="*/ f106 1 f68"/>
                <a:gd name="f146" fmla="*/ f107 1 f69"/>
                <a:gd name="f147" fmla="*/ f108 1 f68"/>
                <a:gd name="f148" fmla="*/ f109 1 f69"/>
                <a:gd name="f149" fmla="*/ f110 1 f69"/>
                <a:gd name="f150" fmla="*/ f111 1 f68"/>
                <a:gd name="f151" fmla="*/ f112 1 f69"/>
                <a:gd name="f152" fmla="*/ f113 1 f68"/>
                <a:gd name="f153" fmla="*/ f114 1 f68"/>
                <a:gd name="f154" fmla="*/ f115 1 f69"/>
                <a:gd name="f155" fmla="*/ f116 1 f68"/>
                <a:gd name="f156" fmla="*/ f117 1 f69"/>
                <a:gd name="f157" fmla="*/ f118 1 f68"/>
                <a:gd name="f158" fmla="*/ f119 1 f69"/>
                <a:gd name="f159" fmla="*/ f120 1 f68"/>
                <a:gd name="f160" fmla="*/ f121 1 f69"/>
                <a:gd name="f161" fmla="*/ f122 1 f68"/>
                <a:gd name="f162" fmla="*/ f123 1 f69"/>
                <a:gd name="f163" fmla="*/ f124 1 f68"/>
                <a:gd name="f164" fmla="*/ f125 1 f68"/>
                <a:gd name="f165" fmla="*/ f126 1 f68"/>
                <a:gd name="f166" fmla="*/ f127 1 f69"/>
                <a:gd name="f167" fmla="*/ f128 1 f68"/>
                <a:gd name="f168" fmla="*/ f129 1 f69"/>
                <a:gd name="f169" fmla="*/ f130 1 f69"/>
                <a:gd name="f170" fmla="*/ f131 1 f68"/>
                <a:gd name="f171" fmla="*/ f132 1 f68"/>
                <a:gd name="f172" fmla="*/ f133 1 f68"/>
                <a:gd name="f173" fmla="*/ f134 1 f68"/>
                <a:gd name="f174" fmla="*/ f135 1 f68"/>
                <a:gd name="f175" fmla="*/ f136 1 f68"/>
                <a:gd name="f176" fmla="*/ f137 1 f68"/>
                <a:gd name="f177" fmla="*/ f138 1 f68"/>
                <a:gd name="f178" fmla="*/ f139 1 f68"/>
                <a:gd name="f179" fmla="*/ f140 1 f68"/>
                <a:gd name="f180" fmla="*/ f141 f59 1"/>
                <a:gd name="f181" fmla="*/ f142 f59 1"/>
                <a:gd name="f182" fmla="*/ f144 f60 1"/>
                <a:gd name="f183" fmla="*/ f143 f60 1"/>
                <a:gd name="f184" fmla="*/ f145 f59 1"/>
                <a:gd name="f185" fmla="*/ f146 f60 1"/>
                <a:gd name="f186" fmla="*/ f147 f59 1"/>
                <a:gd name="f187" fmla="*/ f148 f60 1"/>
                <a:gd name="f188" fmla="*/ f149 f60 1"/>
                <a:gd name="f189" fmla="*/ f150 f59 1"/>
                <a:gd name="f190" fmla="*/ f151 f60 1"/>
                <a:gd name="f191" fmla="*/ f152 f59 1"/>
                <a:gd name="f192" fmla="*/ f153 f59 1"/>
                <a:gd name="f193" fmla="*/ f154 f60 1"/>
                <a:gd name="f194" fmla="*/ f155 f59 1"/>
                <a:gd name="f195" fmla="*/ f156 f60 1"/>
                <a:gd name="f196" fmla="*/ f157 f59 1"/>
                <a:gd name="f197" fmla="*/ f158 f60 1"/>
                <a:gd name="f198" fmla="*/ f159 f59 1"/>
                <a:gd name="f199" fmla="*/ f160 f60 1"/>
                <a:gd name="f200" fmla="*/ f161 f59 1"/>
                <a:gd name="f201" fmla="*/ f162 f60 1"/>
                <a:gd name="f202" fmla="*/ f163 f59 1"/>
                <a:gd name="f203" fmla="*/ f164 f59 1"/>
                <a:gd name="f204" fmla="*/ f165 f59 1"/>
                <a:gd name="f205" fmla="*/ f166 f60 1"/>
                <a:gd name="f206" fmla="*/ f167 f59 1"/>
                <a:gd name="f207" fmla="*/ f168 f60 1"/>
                <a:gd name="f208" fmla="*/ f169 f60 1"/>
                <a:gd name="f209" fmla="*/ f170 f59 1"/>
                <a:gd name="f210" fmla="*/ f171 f59 1"/>
                <a:gd name="f211" fmla="*/ f172 f59 1"/>
                <a:gd name="f212" fmla="*/ f173 f59 1"/>
                <a:gd name="f213" fmla="*/ f174 f59 1"/>
                <a:gd name="f214" fmla="*/ f175 f59 1"/>
                <a:gd name="f215" fmla="*/ f176 f59 1"/>
                <a:gd name="f216" fmla="*/ f177 f59 1"/>
                <a:gd name="f217" fmla="*/ f178 f59 1"/>
                <a:gd name="f218" fmla="*/ f179 f59 1"/>
              </a:gdLst>
              <a:ahLst/>
              <a:cxnLst>
                <a:cxn ang="3cd4">
                  <a:pos x="hc" y="t"/>
                </a:cxn>
                <a:cxn ang="0">
                  <a:pos x="r" y="vc"/>
                </a:cxn>
                <a:cxn ang="cd4">
                  <a:pos x="hc" y="b"/>
                </a:cxn>
                <a:cxn ang="cd2">
                  <a:pos x="l" y="vc"/>
                </a:cxn>
                <a:cxn ang="f105">
                  <a:pos x="f184" y="f185"/>
                </a:cxn>
                <a:cxn ang="f105">
                  <a:pos x="f186" y="f187"/>
                </a:cxn>
                <a:cxn ang="f105">
                  <a:pos x="f184" y="f188"/>
                </a:cxn>
                <a:cxn ang="f105">
                  <a:pos x="f189" y="f187"/>
                </a:cxn>
                <a:cxn ang="f105">
                  <a:pos x="f184" y="f185"/>
                </a:cxn>
                <a:cxn ang="f105">
                  <a:pos x="f184" y="f190"/>
                </a:cxn>
                <a:cxn ang="f105">
                  <a:pos x="f191" y="f187"/>
                </a:cxn>
                <a:cxn ang="f105">
                  <a:pos x="f192" y="f193"/>
                </a:cxn>
                <a:cxn ang="f105">
                  <a:pos x="f194" y="f195"/>
                </a:cxn>
                <a:cxn ang="f105">
                  <a:pos x="f196" y="f197"/>
                </a:cxn>
                <a:cxn ang="f105">
                  <a:pos x="f198" y="f199"/>
                </a:cxn>
                <a:cxn ang="f105">
                  <a:pos x="f200" y="f201"/>
                </a:cxn>
                <a:cxn ang="f105">
                  <a:pos x="f202" y="f201"/>
                </a:cxn>
                <a:cxn ang="f105">
                  <a:pos x="f203" y="f199"/>
                </a:cxn>
                <a:cxn ang="f105">
                  <a:pos x="f204" y="f205"/>
                </a:cxn>
                <a:cxn ang="f105">
                  <a:pos x="f206" y="f207"/>
                </a:cxn>
                <a:cxn ang="f105">
                  <a:pos x="f184" y="f208"/>
                </a:cxn>
                <a:cxn ang="f105">
                  <a:pos x="f209" y="f207"/>
                </a:cxn>
                <a:cxn ang="f105">
                  <a:pos x="f210" y="f205"/>
                </a:cxn>
                <a:cxn ang="f105">
                  <a:pos x="f211" y="f199"/>
                </a:cxn>
                <a:cxn ang="f105">
                  <a:pos x="f212" y="f201"/>
                </a:cxn>
                <a:cxn ang="f105">
                  <a:pos x="f213" y="f201"/>
                </a:cxn>
                <a:cxn ang="f105">
                  <a:pos x="f214" y="f199"/>
                </a:cxn>
                <a:cxn ang="f105">
                  <a:pos x="f215" y="f197"/>
                </a:cxn>
                <a:cxn ang="f105">
                  <a:pos x="f216" y="f195"/>
                </a:cxn>
                <a:cxn ang="f105">
                  <a:pos x="f217" y="f193"/>
                </a:cxn>
                <a:cxn ang="f105">
                  <a:pos x="f218" y="f187"/>
                </a:cxn>
                <a:cxn ang="f105">
                  <a:pos x="f184" y="f190"/>
                </a:cxn>
              </a:cxnLst>
              <a:rect l="f180" t="f183" r="f181" b="f182"/>
              <a:pathLst>
                <a:path w="1571882" h="1757927">
                  <a:moveTo>
                    <a:pt x="f8" y="f9"/>
                  </a:moveTo>
                  <a:cubicBezTo>
                    <a:pt x="f10" y="f9"/>
                    <a:pt x="f11" y="f12"/>
                    <a:pt x="f11" y="f13"/>
                  </a:cubicBezTo>
                  <a:cubicBezTo>
                    <a:pt x="f11" y="f14"/>
                    <a:pt x="f10" y="f15"/>
                    <a:pt x="f8" y="f15"/>
                  </a:cubicBezTo>
                  <a:cubicBezTo>
                    <a:pt x="f16" y="f15"/>
                    <a:pt x="f17" y="f14"/>
                    <a:pt x="f17" y="f13"/>
                  </a:cubicBezTo>
                  <a:cubicBezTo>
                    <a:pt x="f17" y="f12"/>
                    <a:pt x="f16" y="f9"/>
                    <a:pt x="f8" y="f9"/>
                  </a:cubicBezTo>
                  <a:close/>
                  <a:moveTo>
                    <a:pt x="f8" y="f5"/>
                  </a:moveTo>
                  <a:cubicBezTo>
                    <a:pt x="f18" y="f5"/>
                    <a:pt x="f19" y="f20"/>
                    <a:pt x="f19" y="f13"/>
                  </a:cubicBezTo>
                  <a:cubicBezTo>
                    <a:pt x="f19" y="f21"/>
                    <a:pt x="f22" y="f23"/>
                    <a:pt x="f24" y="f25"/>
                  </a:cubicBezTo>
                  <a:lnTo>
                    <a:pt x="f26" y="f27"/>
                  </a:lnTo>
                  <a:lnTo>
                    <a:pt x="f28" y="f29"/>
                  </a:lnTo>
                  <a:cubicBezTo>
                    <a:pt x="f30" y="f31"/>
                    <a:pt x="f6" y="f32"/>
                    <a:pt x="f6" y="f33"/>
                  </a:cubicBezTo>
                  <a:lnTo>
                    <a:pt x="f34" y="f7"/>
                  </a:lnTo>
                  <a:lnTo>
                    <a:pt x="f35" y="f7"/>
                  </a:lnTo>
                  <a:lnTo>
                    <a:pt x="f36" y="f33"/>
                  </a:lnTo>
                  <a:cubicBezTo>
                    <a:pt x="f36" y="f37"/>
                    <a:pt x="f38" y="f39"/>
                    <a:pt x="f40" y="f41"/>
                  </a:cubicBezTo>
                  <a:lnTo>
                    <a:pt x="f42" y="f43"/>
                  </a:lnTo>
                  <a:lnTo>
                    <a:pt x="f8" y="f44"/>
                  </a:lnTo>
                  <a:lnTo>
                    <a:pt x="f45" y="f43"/>
                  </a:lnTo>
                  <a:lnTo>
                    <a:pt x="f46" y="f41"/>
                  </a:lnTo>
                  <a:cubicBezTo>
                    <a:pt x="f47" y="f39"/>
                    <a:pt x="f48" y="f37"/>
                    <a:pt x="f48" y="f33"/>
                  </a:cubicBezTo>
                  <a:lnTo>
                    <a:pt x="f49" y="f7"/>
                  </a:lnTo>
                  <a:lnTo>
                    <a:pt x="f50" y="f7"/>
                  </a:lnTo>
                  <a:lnTo>
                    <a:pt x="f5" y="f33"/>
                  </a:lnTo>
                  <a:cubicBezTo>
                    <a:pt x="f5" y="f32"/>
                    <a:pt x="f51" y="f31"/>
                    <a:pt x="f52" y="f29"/>
                  </a:cubicBezTo>
                  <a:lnTo>
                    <a:pt x="f53" y="f27"/>
                  </a:lnTo>
                  <a:lnTo>
                    <a:pt x="f54" y="f25"/>
                  </a:lnTo>
                  <a:cubicBezTo>
                    <a:pt x="f55" y="f23"/>
                    <a:pt x="f56" y="f21"/>
                    <a:pt x="f56" y="f13"/>
                  </a:cubicBezTo>
                  <a:cubicBezTo>
                    <a:pt x="f56" y="f20"/>
                    <a:pt x="f57" y="f5"/>
                    <a:pt x="f8" y="f5"/>
                  </a:cubicBezTo>
                  <a:close/>
                </a:path>
              </a:pathLst>
            </a:custGeom>
            <a:solidFill>
              <a:srgbClr val="757575"/>
            </a:solidFill>
            <a:ln cap="flat">
              <a:noFill/>
              <a:prstDash val="solid"/>
            </a:ln>
          </p:spPr>
          <p:txBody>
            <a:bodyPr vert="horz" wrap="square" lIns="0" tIns="45717" rIns="0" bIns="45717" anchor="ctr" anchorCtr="1" compatLnSpc="1">
              <a:noAutofit/>
            </a:bodyPr>
            <a:lstStyle/>
            <a:p>
              <a:pPr marL="0" marR="0" lvl="0" indent="0" algn="ctr" defTabSz="91409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grpSp>
      <p:grpSp>
        <p:nvGrpSpPr>
          <p:cNvPr id="298" name="Group 84">
            <a:extLst>
              <a:ext uri="{FF2B5EF4-FFF2-40B4-BE49-F238E27FC236}">
                <a16:creationId xmlns:a16="http://schemas.microsoft.com/office/drawing/2014/main" id="{66CCFC55-844A-4D03-8116-63614FEADD25}"/>
              </a:ext>
            </a:extLst>
          </p:cNvPr>
          <p:cNvGrpSpPr/>
          <p:nvPr/>
        </p:nvGrpSpPr>
        <p:grpSpPr>
          <a:xfrm>
            <a:off x="10064776" y="3833877"/>
            <a:ext cx="478328" cy="478328"/>
            <a:chOff x="7303806" y="1980791"/>
            <a:chExt cx="1143000" cy="1143000"/>
          </a:xfrm>
        </p:grpSpPr>
        <p:sp>
          <p:nvSpPr>
            <p:cNvPr id="299" name="Oval 329">
              <a:extLst>
                <a:ext uri="{FF2B5EF4-FFF2-40B4-BE49-F238E27FC236}">
                  <a16:creationId xmlns:a16="http://schemas.microsoft.com/office/drawing/2014/main" id="{85A1A63F-E4C5-4E5A-8262-F31CAE9A9AB7}"/>
                </a:ext>
              </a:extLst>
            </p:cNvPr>
            <p:cNvSpPr/>
            <p:nvPr/>
          </p:nvSpPr>
          <p:spPr>
            <a:xfrm>
              <a:off x="7303806" y="1980791"/>
              <a:ext cx="1143000" cy="11430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AEAEA"/>
            </a:solidFill>
            <a:ln cap="flat">
              <a:noFill/>
              <a:prstDash val="solid"/>
            </a:ln>
          </p:spPr>
          <p:txBody>
            <a:bodyPr vert="horz" wrap="square" lIns="0" tIns="45717" rIns="0" bIns="45717" anchor="ctr" anchorCtr="1" compatLnSpc="1">
              <a:noAutofit/>
            </a:bodyPr>
            <a:lstStyle/>
            <a:p>
              <a:pPr marL="0" marR="0" lvl="0" indent="0" algn="ctr" defTabSz="9139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sp>
          <p:nvSpPr>
            <p:cNvPr id="300" name="Oval 333">
              <a:extLst>
                <a:ext uri="{FF2B5EF4-FFF2-40B4-BE49-F238E27FC236}">
                  <a16:creationId xmlns:a16="http://schemas.microsoft.com/office/drawing/2014/main" id="{B95615B1-FE77-4773-95D9-CC974E075927}"/>
                </a:ext>
              </a:extLst>
            </p:cNvPr>
            <p:cNvSpPr/>
            <p:nvPr/>
          </p:nvSpPr>
          <p:spPr>
            <a:xfrm>
              <a:off x="7610843" y="2486390"/>
              <a:ext cx="539496" cy="5394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cap="flat">
              <a:noFill/>
              <a:prstDash val="solid"/>
            </a:ln>
          </p:spPr>
          <p:txBody>
            <a:bodyPr vert="horz" wrap="square" lIns="179285" tIns="143428" rIns="179285" bIns="143428" anchor="t" anchorCtr="1" compatLnSpc="1">
              <a:noAutofit/>
            </a:bodyPr>
            <a:lstStyle/>
            <a:p>
              <a:pPr marL="0" marR="0" lvl="0" indent="0" algn="ctr" defTabSz="914098"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353" b="0" i="0" u="none" strike="noStrike" kern="0" cap="none" spc="0" normalizeH="0" baseline="0" noProof="0" dirty="0">
                <a:ln>
                  <a:noFill/>
                </a:ln>
                <a:solidFill>
                  <a:srgbClr val="000000"/>
                </a:solidFill>
                <a:effectLst/>
                <a:uLnTx/>
                <a:uFillTx/>
                <a:latin typeface="Segoe UI Semilight"/>
                <a:ea typeface="Segoe UI" pitchFamily="34"/>
                <a:cs typeface="Segoe UI" pitchFamily="34"/>
              </a:endParaRPr>
            </a:p>
          </p:txBody>
        </p:sp>
        <p:sp>
          <p:nvSpPr>
            <p:cNvPr id="301" name="Freeform: Shape 332">
              <a:extLst>
                <a:ext uri="{FF2B5EF4-FFF2-40B4-BE49-F238E27FC236}">
                  <a16:creationId xmlns:a16="http://schemas.microsoft.com/office/drawing/2014/main" id="{773697AD-B8C4-4EE9-AF1E-0643C6F92CFE}"/>
                </a:ext>
              </a:extLst>
            </p:cNvPr>
            <p:cNvSpPr/>
            <p:nvPr/>
          </p:nvSpPr>
          <p:spPr>
            <a:xfrm>
              <a:off x="7571826" y="2078687"/>
              <a:ext cx="606951" cy="678795"/>
            </a:xfrm>
            <a:custGeom>
              <a:avLst/>
              <a:gdLst>
                <a:gd name="f0" fmla="val 10800000"/>
                <a:gd name="f1" fmla="val 5400000"/>
                <a:gd name="f2" fmla="val 180"/>
                <a:gd name="f3" fmla="val w"/>
                <a:gd name="f4" fmla="val h"/>
                <a:gd name="f5" fmla="val 0"/>
                <a:gd name="f6" fmla="val 1571882"/>
                <a:gd name="f7" fmla="val 1757927"/>
                <a:gd name="f8" fmla="val 785941"/>
                <a:gd name="f9" fmla="val 159127"/>
                <a:gd name="f10" fmla="val 566260"/>
                <a:gd name="f11" fmla="val 388173"/>
                <a:gd name="f12" fmla="val 337214"/>
                <a:gd name="f13" fmla="val 556895"/>
                <a:gd name="f14" fmla="val 776576"/>
                <a:gd name="f15" fmla="val 954663"/>
                <a:gd name="f16" fmla="val 1005622"/>
                <a:gd name="f17" fmla="val 1183709"/>
                <a:gd name="f18" fmla="val 1093506"/>
                <a:gd name="f19" fmla="val 1342836"/>
                <a:gd name="f20" fmla="val 249330"/>
                <a:gd name="f21" fmla="val 749123"/>
                <a:gd name="f22" fmla="val 1245442"/>
                <a:gd name="f23" fmla="val 918603"/>
                <a:gd name="f24" fmla="val 1097306"/>
                <a:gd name="f25" fmla="val 1018681"/>
                <a:gd name="f26" fmla="val 1094968"/>
                <a:gd name="f27" fmla="val 1019951"/>
                <a:gd name="f28" fmla="val 1225368"/>
                <a:gd name="f29" fmla="val 1090729"/>
                <a:gd name="f30" fmla="val 1434430"/>
                <a:gd name="f31" fmla="val 1231969"/>
                <a:gd name="f32" fmla="val 1471155"/>
                <a:gd name="f33" fmla="val 1742444"/>
                <a:gd name="f34" fmla="val 1570321"/>
                <a:gd name="f35" fmla="val 1414642"/>
                <a:gd name="f36" fmla="val 1416203"/>
                <a:gd name="f37" fmla="val 1437871"/>
                <a:gd name="f38" fmla="val 1200160"/>
                <a:gd name="f39" fmla="val 1183756"/>
                <a:gd name="f40" fmla="val 912961"/>
                <a:gd name="f41" fmla="val 1124987"/>
                <a:gd name="f42" fmla="val 793917"/>
                <a:gd name="f43" fmla="val 1112986"/>
                <a:gd name="f44" fmla="val 1113790"/>
                <a:gd name="f45" fmla="val 777966"/>
                <a:gd name="f46" fmla="val 658921"/>
                <a:gd name="f47" fmla="val 371722"/>
                <a:gd name="f48" fmla="val 155679"/>
                <a:gd name="f49" fmla="val 157240"/>
                <a:gd name="f50" fmla="val 1561"/>
                <a:gd name="f51" fmla="val 137452"/>
                <a:gd name="f52" fmla="val 346514"/>
                <a:gd name="f53" fmla="val 476914"/>
                <a:gd name="f54" fmla="val 474576"/>
                <a:gd name="f55" fmla="val 326441"/>
                <a:gd name="f56" fmla="val 229046"/>
                <a:gd name="f57" fmla="val 478376"/>
                <a:gd name="f58" fmla="+- 0 0 -90"/>
                <a:gd name="f59" fmla="*/ f3 1 1571882"/>
                <a:gd name="f60" fmla="*/ f4 1 1757927"/>
                <a:gd name="f61" fmla="val f5"/>
                <a:gd name="f62" fmla="val f6"/>
                <a:gd name="f63" fmla="val f7"/>
                <a:gd name="f64" fmla="*/ f58 f0 1"/>
                <a:gd name="f65" fmla="+- f63 0 f61"/>
                <a:gd name="f66" fmla="+- f62 0 f61"/>
                <a:gd name="f67" fmla="*/ f64 1 f2"/>
                <a:gd name="f68" fmla="*/ f66 1 1571882"/>
                <a:gd name="f69" fmla="*/ f65 1 1757927"/>
                <a:gd name="f70" fmla="*/ 785941 f66 1"/>
                <a:gd name="f71" fmla="*/ 159127 f65 1"/>
                <a:gd name="f72" fmla="*/ 388173 f66 1"/>
                <a:gd name="f73" fmla="*/ 556895 f65 1"/>
                <a:gd name="f74" fmla="*/ 954663 f65 1"/>
                <a:gd name="f75" fmla="*/ 1183709 f66 1"/>
                <a:gd name="f76" fmla="*/ 0 f65 1"/>
                <a:gd name="f77" fmla="*/ 1342836 f66 1"/>
                <a:gd name="f78" fmla="*/ 1097306 f66 1"/>
                <a:gd name="f79" fmla="*/ 1018681 f65 1"/>
                <a:gd name="f80" fmla="*/ 1094968 f66 1"/>
                <a:gd name="f81" fmla="*/ 1019951 f65 1"/>
                <a:gd name="f82" fmla="*/ 1225368 f66 1"/>
                <a:gd name="f83" fmla="*/ 1090729 f65 1"/>
                <a:gd name="f84" fmla="*/ 1571882 f66 1"/>
                <a:gd name="f85" fmla="*/ 1742444 f65 1"/>
                <a:gd name="f86" fmla="*/ 1570321 f66 1"/>
                <a:gd name="f87" fmla="*/ 1757927 f65 1"/>
                <a:gd name="f88" fmla="*/ 1414642 f66 1"/>
                <a:gd name="f89" fmla="*/ 1416203 f66 1"/>
                <a:gd name="f90" fmla="*/ 912961 f66 1"/>
                <a:gd name="f91" fmla="*/ 1124987 f65 1"/>
                <a:gd name="f92" fmla="*/ 793917 f66 1"/>
                <a:gd name="f93" fmla="*/ 1112986 f65 1"/>
                <a:gd name="f94" fmla="*/ 1113790 f65 1"/>
                <a:gd name="f95" fmla="*/ 777966 f66 1"/>
                <a:gd name="f96" fmla="*/ 658921 f66 1"/>
                <a:gd name="f97" fmla="*/ 155679 f66 1"/>
                <a:gd name="f98" fmla="*/ 157240 f66 1"/>
                <a:gd name="f99" fmla="*/ 1561 f66 1"/>
                <a:gd name="f100" fmla="*/ 0 f66 1"/>
                <a:gd name="f101" fmla="*/ 346514 f66 1"/>
                <a:gd name="f102" fmla="*/ 476914 f66 1"/>
                <a:gd name="f103" fmla="*/ 474576 f66 1"/>
                <a:gd name="f104" fmla="*/ 229046 f66 1"/>
                <a:gd name="f105" fmla="+- f67 0 f1"/>
                <a:gd name="f106" fmla="*/ f70 1 1571882"/>
                <a:gd name="f107" fmla="*/ f71 1 1757927"/>
                <a:gd name="f108" fmla="*/ f72 1 1571882"/>
                <a:gd name="f109" fmla="*/ f73 1 1757927"/>
                <a:gd name="f110" fmla="*/ f74 1 1757927"/>
                <a:gd name="f111" fmla="*/ f75 1 1571882"/>
                <a:gd name="f112" fmla="*/ f76 1 1757927"/>
                <a:gd name="f113" fmla="*/ f77 1 1571882"/>
                <a:gd name="f114" fmla="*/ f78 1 1571882"/>
                <a:gd name="f115" fmla="*/ f79 1 1757927"/>
                <a:gd name="f116" fmla="*/ f80 1 1571882"/>
                <a:gd name="f117" fmla="*/ f81 1 1757927"/>
                <a:gd name="f118" fmla="*/ f82 1 1571882"/>
                <a:gd name="f119" fmla="*/ f83 1 1757927"/>
                <a:gd name="f120" fmla="*/ f84 1 1571882"/>
                <a:gd name="f121" fmla="*/ f85 1 1757927"/>
                <a:gd name="f122" fmla="*/ f86 1 1571882"/>
                <a:gd name="f123" fmla="*/ f87 1 1757927"/>
                <a:gd name="f124" fmla="*/ f88 1 1571882"/>
                <a:gd name="f125" fmla="*/ f89 1 1571882"/>
                <a:gd name="f126" fmla="*/ f90 1 1571882"/>
                <a:gd name="f127" fmla="*/ f91 1 1757927"/>
                <a:gd name="f128" fmla="*/ f92 1 1571882"/>
                <a:gd name="f129" fmla="*/ f93 1 1757927"/>
                <a:gd name="f130" fmla="*/ f94 1 1757927"/>
                <a:gd name="f131" fmla="*/ f95 1 1571882"/>
                <a:gd name="f132" fmla="*/ f96 1 1571882"/>
                <a:gd name="f133" fmla="*/ f97 1 1571882"/>
                <a:gd name="f134" fmla="*/ f98 1 1571882"/>
                <a:gd name="f135" fmla="*/ f99 1 1571882"/>
                <a:gd name="f136" fmla="*/ f100 1 1571882"/>
                <a:gd name="f137" fmla="*/ f101 1 1571882"/>
                <a:gd name="f138" fmla="*/ f102 1 1571882"/>
                <a:gd name="f139" fmla="*/ f103 1 1571882"/>
                <a:gd name="f140" fmla="*/ f104 1 1571882"/>
                <a:gd name="f141" fmla="*/ f61 1 f68"/>
                <a:gd name="f142" fmla="*/ f62 1 f68"/>
                <a:gd name="f143" fmla="*/ f61 1 f69"/>
                <a:gd name="f144" fmla="*/ f63 1 f69"/>
                <a:gd name="f145" fmla="*/ f106 1 f68"/>
                <a:gd name="f146" fmla="*/ f107 1 f69"/>
                <a:gd name="f147" fmla="*/ f108 1 f68"/>
                <a:gd name="f148" fmla="*/ f109 1 f69"/>
                <a:gd name="f149" fmla="*/ f110 1 f69"/>
                <a:gd name="f150" fmla="*/ f111 1 f68"/>
                <a:gd name="f151" fmla="*/ f112 1 f69"/>
                <a:gd name="f152" fmla="*/ f113 1 f68"/>
                <a:gd name="f153" fmla="*/ f114 1 f68"/>
                <a:gd name="f154" fmla="*/ f115 1 f69"/>
                <a:gd name="f155" fmla="*/ f116 1 f68"/>
                <a:gd name="f156" fmla="*/ f117 1 f69"/>
                <a:gd name="f157" fmla="*/ f118 1 f68"/>
                <a:gd name="f158" fmla="*/ f119 1 f69"/>
                <a:gd name="f159" fmla="*/ f120 1 f68"/>
                <a:gd name="f160" fmla="*/ f121 1 f69"/>
                <a:gd name="f161" fmla="*/ f122 1 f68"/>
                <a:gd name="f162" fmla="*/ f123 1 f69"/>
                <a:gd name="f163" fmla="*/ f124 1 f68"/>
                <a:gd name="f164" fmla="*/ f125 1 f68"/>
                <a:gd name="f165" fmla="*/ f126 1 f68"/>
                <a:gd name="f166" fmla="*/ f127 1 f69"/>
                <a:gd name="f167" fmla="*/ f128 1 f68"/>
                <a:gd name="f168" fmla="*/ f129 1 f69"/>
                <a:gd name="f169" fmla="*/ f130 1 f69"/>
                <a:gd name="f170" fmla="*/ f131 1 f68"/>
                <a:gd name="f171" fmla="*/ f132 1 f68"/>
                <a:gd name="f172" fmla="*/ f133 1 f68"/>
                <a:gd name="f173" fmla="*/ f134 1 f68"/>
                <a:gd name="f174" fmla="*/ f135 1 f68"/>
                <a:gd name="f175" fmla="*/ f136 1 f68"/>
                <a:gd name="f176" fmla="*/ f137 1 f68"/>
                <a:gd name="f177" fmla="*/ f138 1 f68"/>
                <a:gd name="f178" fmla="*/ f139 1 f68"/>
                <a:gd name="f179" fmla="*/ f140 1 f68"/>
                <a:gd name="f180" fmla="*/ f141 f59 1"/>
                <a:gd name="f181" fmla="*/ f142 f59 1"/>
                <a:gd name="f182" fmla="*/ f144 f60 1"/>
                <a:gd name="f183" fmla="*/ f143 f60 1"/>
                <a:gd name="f184" fmla="*/ f145 f59 1"/>
                <a:gd name="f185" fmla="*/ f146 f60 1"/>
                <a:gd name="f186" fmla="*/ f147 f59 1"/>
                <a:gd name="f187" fmla="*/ f148 f60 1"/>
                <a:gd name="f188" fmla="*/ f149 f60 1"/>
                <a:gd name="f189" fmla="*/ f150 f59 1"/>
                <a:gd name="f190" fmla="*/ f151 f60 1"/>
                <a:gd name="f191" fmla="*/ f152 f59 1"/>
                <a:gd name="f192" fmla="*/ f153 f59 1"/>
                <a:gd name="f193" fmla="*/ f154 f60 1"/>
                <a:gd name="f194" fmla="*/ f155 f59 1"/>
                <a:gd name="f195" fmla="*/ f156 f60 1"/>
                <a:gd name="f196" fmla="*/ f157 f59 1"/>
                <a:gd name="f197" fmla="*/ f158 f60 1"/>
                <a:gd name="f198" fmla="*/ f159 f59 1"/>
                <a:gd name="f199" fmla="*/ f160 f60 1"/>
                <a:gd name="f200" fmla="*/ f161 f59 1"/>
                <a:gd name="f201" fmla="*/ f162 f60 1"/>
                <a:gd name="f202" fmla="*/ f163 f59 1"/>
                <a:gd name="f203" fmla="*/ f164 f59 1"/>
                <a:gd name="f204" fmla="*/ f165 f59 1"/>
                <a:gd name="f205" fmla="*/ f166 f60 1"/>
                <a:gd name="f206" fmla="*/ f167 f59 1"/>
                <a:gd name="f207" fmla="*/ f168 f60 1"/>
                <a:gd name="f208" fmla="*/ f169 f60 1"/>
                <a:gd name="f209" fmla="*/ f170 f59 1"/>
                <a:gd name="f210" fmla="*/ f171 f59 1"/>
                <a:gd name="f211" fmla="*/ f172 f59 1"/>
                <a:gd name="f212" fmla="*/ f173 f59 1"/>
                <a:gd name="f213" fmla="*/ f174 f59 1"/>
                <a:gd name="f214" fmla="*/ f175 f59 1"/>
                <a:gd name="f215" fmla="*/ f176 f59 1"/>
                <a:gd name="f216" fmla="*/ f177 f59 1"/>
                <a:gd name="f217" fmla="*/ f178 f59 1"/>
                <a:gd name="f218" fmla="*/ f179 f59 1"/>
              </a:gdLst>
              <a:ahLst/>
              <a:cxnLst>
                <a:cxn ang="3cd4">
                  <a:pos x="hc" y="t"/>
                </a:cxn>
                <a:cxn ang="0">
                  <a:pos x="r" y="vc"/>
                </a:cxn>
                <a:cxn ang="cd4">
                  <a:pos x="hc" y="b"/>
                </a:cxn>
                <a:cxn ang="cd2">
                  <a:pos x="l" y="vc"/>
                </a:cxn>
                <a:cxn ang="f105">
                  <a:pos x="f184" y="f185"/>
                </a:cxn>
                <a:cxn ang="f105">
                  <a:pos x="f186" y="f187"/>
                </a:cxn>
                <a:cxn ang="f105">
                  <a:pos x="f184" y="f188"/>
                </a:cxn>
                <a:cxn ang="f105">
                  <a:pos x="f189" y="f187"/>
                </a:cxn>
                <a:cxn ang="f105">
                  <a:pos x="f184" y="f185"/>
                </a:cxn>
                <a:cxn ang="f105">
                  <a:pos x="f184" y="f190"/>
                </a:cxn>
                <a:cxn ang="f105">
                  <a:pos x="f191" y="f187"/>
                </a:cxn>
                <a:cxn ang="f105">
                  <a:pos x="f192" y="f193"/>
                </a:cxn>
                <a:cxn ang="f105">
                  <a:pos x="f194" y="f195"/>
                </a:cxn>
                <a:cxn ang="f105">
                  <a:pos x="f196" y="f197"/>
                </a:cxn>
                <a:cxn ang="f105">
                  <a:pos x="f198" y="f199"/>
                </a:cxn>
                <a:cxn ang="f105">
                  <a:pos x="f200" y="f201"/>
                </a:cxn>
                <a:cxn ang="f105">
                  <a:pos x="f202" y="f201"/>
                </a:cxn>
                <a:cxn ang="f105">
                  <a:pos x="f203" y="f199"/>
                </a:cxn>
                <a:cxn ang="f105">
                  <a:pos x="f204" y="f205"/>
                </a:cxn>
                <a:cxn ang="f105">
                  <a:pos x="f206" y="f207"/>
                </a:cxn>
                <a:cxn ang="f105">
                  <a:pos x="f184" y="f208"/>
                </a:cxn>
                <a:cxn ang="f105">
                  <a:pos x="f209" y="f207"/>
                </a:cxn>
                <a:cxn ang="f105">
                  <a:pos x="f210" y="f205"/>
                </a:cxn>
                <a:cxn ang="f105">
                  <a:pos x="f211" y="f199"/>
                </a:cxn>
                <a:cxn ang="f105">
                  <a:pos x="f212" y="f201"/>
                </a:cxn>
                <a:cxn ang="f105">
                  <a:pos x="f213" y="f201"/>
                </a:cxn>
                <a:cxn ang="f105">
                  <a:pos x="f214" y="f199"/>
                </a:cxn>
                <a:cxn ang="f105">
                  <a:pos x="f215" y="f197"/>
                </a:cxn>
                <a:cxn ang="f105">
                  <a:pos x="f216" y="f195"/>
                </a:cxn>
                <a:cxn ang="f105">
                  <a:pos x="f217" y="f193"/>
                </a:cxn>
                <a:cxn ang="f105">
                  <a:pos x="f218" y="f187"/>
                </a:cxn>
                <a:cxn ang="f105">
                  <a:pos x="f184" y="f190"/>
                </a:cxn>
              </a:cxnLst>
              <a:rect l="f180" t="f183" r="f181" b="f182"/>
              <a:pathLst>
                <a:path w="1571882" h="1757927">
                  <a:moveTo>
                    <a:pt x="f8" y="f9"/>
                  </a:moveTo>
                  <a:cubicBezTo>
                    <a:pt x="f10" y="f9"/>
                    <a:pt x="f11" y="f12"/>
                    <a:pt x="f11" y="f13"/>
                  </a:cubicBezTo>
                  <a:cubicBezTo>
                    <a:pt x="f11" y="f14"/>
                    <a:pt x="f10" y="f15"/>
                    <a:pt x="f8" y="f15"/>
                  </a:cubicBezTo>
                  <a:cubicBezTo>
                    <a:pt x="f16" y="f15"/>
                    <a:pt x="f17" y="f14"/>
                    <a:pt x="f17" y="f13"/>
                  </a:cubicBezTo>
                  <a:cubicBezTo>
                    <a:pt x="f17" y="f12"/>
                    <a:pt x="f16" y="f9"/>
                    <a:pt x="f8" y="f9"/>
                  </a:cubicBezTo>
                  <a:close/>
                  <a:moveTo>
                    <a:pt x="f8" y="f5"/>
                  </a:moveTo>
                  <a:cubicBezTo>
                    <a:pt x="f18" y="f5"/>
                    <a:pt x="f19" y="f20"/>
                    <a:pt x="f19" y="f13"/>
                  </a:cubicBezTo>
                  <a:cubicBezTo>
                    <a:pt x="f19" y="f21"/>
                    <a:pt x="f22" y="f23"/>
                    <a:pt x="f24" y="f25"/>
                  </a:cubicBezTo>
                  <a:lnTo>
                    <a:pt x="f26" y="f27"/>
                  </a:lnTo>
                  <a:lnTo>
                    <a:pt x="f28" y="f29"/>
                  </a:lnTo>
                  <a:cubicBezTo>
                    <a:pt x="f30" y="f31"/>
                    <a:pt x="f6" y="f32"/>
                    <a:pt x="f6" y="f33"/>
                  </a:cubicBezTo>
                  <a:lnTo>
                    <a:pt x="f34" y="f7"/>
                  </a:lnTo>
                  <a:lnTo>
                    <a:pt x="f35" y="f7"/>
                  </a:lnTo>
                  <a:lnTo>
                    <a:pt x="f36" y="f33"/>
                  </a:lnTo>
                  <a:cubicBezTo>
                    <a:pt x="f36" y="f37"/>
                    <a:pt x="f38" y="f39"/>
                    <a:pt x="f40" y="f41"/>
                  </a:cubicBezTo>
                  <a:lnTo>
                    <a:pt x="f42" y="f43"/>
                  </a:lnTo>
                  <a:lnTo>
                    <a:pt x="f8" y="f44"/>
                  </a:lnTo>
                  <a:lnTo>
                    <a:pt x="f45" y="f43"/>
                  </a:lnTo>
                  <a:lnTo>
                    <a:pt x="f46" y="f41"/>
                  </a:lnTo>
                  <a:cubicBezTo>
                    <a:pt x="f47" y="f39"/>
                    <a:pt x="f48" y="f37"/>
                    <a:pt x="f48" y="f33"/>
                  </a:cubicBezTo>
                  <a:lnTo>
                    <a:pt x="f49" y="f7"/>
                  </a:lnTo>
                  <a:lnTo>
                    <a:pt x="f50" y="f7"/>
                  </a:lnTo>
                  <a:lnTo>
                    <a:pt x="f5" y="f33"/>
                  </a:lnTo>
                  <a:cubicBezTo>
                    <a:pt x="f5" y="f32"/>
                    <a:pt x="f51" y="f31"/>
                    <a:pt x="f52" y="f29"/>
                  </a:cubicBezTo>
                  <a:lnTo>
                    <a:pt x="f53" y="f27"/>
                  </a:lnTo>
                  <a:lnTo>
                    <a:pt x="f54" y="f25"/>
                  </a:lnTo>
                  <a:cubicBezTo>
                    <a:pt x="f55" y="f23"/>
                    <a:pt x="f56" y="f21"/>
                    <a:pt x="f56" y="f13"/>
                  </a:cubicBezTo>
                  <a:cubicBezTo>
                    <a:pt x="f56" y="f20"/>
                    <a:pt x="f57" y="f5"/>
                    <a:pt x="f8" y="f5"/>
                  </a:cubicBezTo>
                  <a:close/>
                </a:path>
              </a:pathLst>
            </a:custGeom>
            <a:solidFill>
              <a:srgbClr val="757575"/>
            </a:solidFill>
            <a:ln cap="flat">
              <a:noFill/>
              <a:prstDash val="solid"/>
            </a:ln>
          </p:spPr>
          <p:txBody>
            <a:bodyPr vert="horz" wrap="square" lIns="0" tIns="45717" rIns="0" bIns="45717" anchor="ctr" anchorCtr="1" compatLnSpc="1">
              <a:noAutofit/>
            </a:bodyPr>
            <a:lstStyle/>
            <a:p>
              <a:pPr marL="0" marR="0" lvl="0" indent="0" algn="ctr" defTabSz="91409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pic>
          <p:nvPicPr>
            <p:cNvPr id="302" name="Picture 6">
              <a:extLst>
                <a:ext uri="{FF2B5EF4-FFF2-40B4-BE49-F238E27FC236}">
                  <a16:creationId xmlns:a16="http://schemas.microsoft.com/office/drawing/2014/main" id="{F0352E7C-60B0-4B9F-94CA-45085367E2F2}"/>
                </a:ext>
              </a:extLst>
            </p:cNvPr>
            <p:cNvPicPr>
              <a:picLocks noChangeAspect="1"/>
            </p:cNvPicPr>
            <p:nvPr/>
          </p:nvPicPr>
          <p:blipFill>
            <a:blip r:embed="rId13"/>
            <a:stretch>
              <a:fillRect/>
            </a:stretch>
          </p:blipFill>
          <p:spPr>
            <a:xfrm>
              <a:off x="7787633" y="2622746"/>
              <a:ext cx="154451" cy="329193"/>
            </a:xfrm>
            <a:prstGeom prst="rect">
              <a:avLst/>
            </a:prstGeom>
            <a:noFill/>
            <a:ln cap="flat">
              <a:noFill/>
            </a:ln>
          </p:spPr>
        </p:pic>
      </p:grpSp>
      <p:grpSp>
        <p:nvGrpSpPr>
          <p:cNvPr id="303" name="Group 46">
            <a:extLst>
              <a:ext uri="{FF2B5EF4-FFF2-40B4-BE49-F238E27FC236}">
                <a16:creationId xmlns:a16="http://schemas.microsoft.com/office/drawing/2014/main" id="{0E6EF03A-2FB2-4DAA-B5FE-9261997D5E68}"/>
              </a:ext>
            </a:extLst>
          </p:cNvPr>
          <p:cNvGrpSpPr/>
          <p:nvPr/>
        </p:nvGrpSpPr>
        <p:grpSpPr>
          <a:xfrm>
            <a:off x="6779516" y="590136"/>
            <a:ext cx="478328" cy="478328"/>
            <a:chOff x="3461159" y="1980791"/>
            <a:chExt cx="1143000" cy="1143000"/>
          </a:xfrm>
        </p:grpSpPr>
        <p:sp>
          <p:nvSpPr>
            <p:cNvPr id="304" name="Oval 308">
              <a:extLst>
                <a:ext uri="{FF2B5EF4-FFF2-40B4-BE49-F238E27FC236}">
                  <a16:creationId xmlns:a16="http://schemas.microsoft.com/office/drawing/2014/main" id="{3EE405EB-D2D5-4BA1-AB12-2BC65ED524FB}"/>
                </a:ext>
              </a:extLst>
            </p:cNvPr>
            <p:cNvSpPr/>
            <p:nvPr/>
          </p:nvSpPr>
          <p:spPr>
            <a:xfrm>
              <a:off x="3461159" y="1980791"/>
              <a:ext cx="1143000" cy="11430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AEAEA"/>
            </a:solidFill>
            <a:ln cap="flat">
              <a:noFill/>
              <a:prstDash val="solid"/>
            </a:ln>
          </p:spPr>
          <p:txBody>
            <a:bodyPr vert="horz" wrap="square" lIns="0" tIns="45717" rIns="0" bIns="45717" anchor="ctr" anchorCtr="1" compatLnSpc="1">
              <a:noAutofit/>
            </a:bodyPr>
            <a:lstStyle/>
            <a:p>
              <a:pPr marL="0" marR="0" lvl="0" indent="0" algn="ctr" defTabSz="9139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sp>
          <p:nvSpPr>
            <p:cNvPr id="305" name="Oval 312">
              <a:extLst>
                <a:ext uri="{FF2B5EF4-FFF2-40B4-BE49-F238E27FC236}">
                  <a16:creationId xmlns:a16="http://schemas.microsoft.com/office/drawing/2014/main" id="{83B738DB-D1C1-4000-BF43-5F5371C993FE}"/>
                </a:ext>
              </a:extLst>
            </p:cNvPr>
            <p:cNvSpPr/>
            <p:nvPr/>
          </p:nvSpPr>
          <p:spPr>
            <a:xfrm>
              <a:off x="3761137" y="2484625"/>
              <a:ext cx="543034" cy="54303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cap="flat">
              <a:noFill/>
              <a:prstDash val="solid"/>
            </a:ln>
          </p:spPr>
          <p:txBody>
            <a:bodyPr vert="horz" wrap="square" lIns="0" tIns="45717" rIns="0" bIns="45717" anchor="ctr" anchorCtr="1" compatLnSpc="1">
              <a:noAutofit/>
            </a:bodyPr>
            <a:lstStyle/>
            <a:p>
              <a:pPr marL="0" marR="0" lvl="0" indent="0" algn="ctr" defTabSz="91409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sp>
          <p:nvSpPr>
            <p:cNvPr id="306" name="Freeform: Shape 311">
              <a:extLst>
                <a:ext uri="{FF2B5EF4-FFF2-40B4-BE49-F238E27FC236}">
                  <a16:creationId xmlns:a16="http://schemas.microsoft.com/office/drawing/2014/main" id="{5E4E738C-90ED-4E72-9577-5A3F5994DF61}"/>
                </a:ext>
              </a:extLst>
            </p:cNvPr>
            <p:cNvSpPr/>
            <p:nvPr/>
          </p:nvSpPr>
          <p:spPr>
            <a:xfrm>
              <a:off x="3729179" y="2076913"/>
              <a:ext cx="606951" cy="678795"/>
            </a:xfrm>
            <a:custGeom>
              <a:avLst/>
              <a:gdLst>
                <a:gd name="f0" fmla="val 10800000"/>
                <a:gd name="f1" fmla="val 5400000"/>
                <a:gd name="f2" fmla="val 180"/>
                <a:gd name="f3" fmla="val w"/>
                <a:gd name="f4" fmla="val h"/>
                <a:gd name="f5" fmla="val 0"/>
                <a:gd name="f6" fmla="val 1571882"/>
                <a:gd name="f7" fmla="val 1757927"/>
                <a:gd name="f8" fmla="val 785941"/>
                <a:gd name="f9" fmla="val 159127"/>
                <a:gd name="f10" fmla="val 566260"/>
                <a:gd name="f11" fmla="val 388173"/>
                <a:gd name="f12" fmla="val 337214"/>
                <a:gd name="f13" fmla="val 556895"/>
                <a:gd name="f14" fmla="val 776576"/>
                <a:gd name="f15" fmla="val 954663"/>
                <a:gd name="f16" fmla="val 1005622"/>
                <a:gd name="f17" fmla="val 1183709"/>
                <a:gd name="f18" fmla="val 1093506"/>
                <a:gd name="f19" fmla="val 1342836"/>
                <a:gd name="f20" fmla="val 249330"/>
                <a:gd name="f21" fmla="val 749123"/>
                <a:gd name="f22" fmla="val 1245442"/>
                <a:gd name="f23" fmla="val 918603"/>
                <a:gd name="f24" fmla="val 1097306"/>
                <a:gd name="f25" fmla="val 1018681"/>
                <a:gd name="f26" fmla="val 1094968"/>
                <a:gd name="f27" fmla="val 1019951"/>
                <a:gd name="f28" fmla="val 1225368"/>
                <a:gd name="f29" fmla="val 1090729"/>
                <a:gd name="f30" fmla="val 1434430"/>
                <a:gd name="f31" fmla="val 1231969"/>
                <a:gd name="f32" fmla="val 1471155"/>
                <a:gd name="f33" fmla="val 1742444"/>
                <a:gd name="f34" fmla="val 1570321"/>
                <a:gd name="f35" fmla="val 1414642"/>
                <a:gd name="f36" fmla="val 1416203"/>
                <a:gd name="f37" fmla="val 1437871"/>
                <a:gd name="f38" fmla="val 1200160"/>
                <a:gd name="f39" fmla="val 1183756"/>
                <a:gd name="f40" fmla="val 912961"/>
                <a:gd name="f41" fmla="val 1124987"/>
                <a:gd name="f42" fmla="val 793917"/>
                <a:gd name="f43" fmla="val 1112986"/>
                <a:gd name="f44" fmla="val 1113790"/>
                <a:gd name="f45" fmla="val 777966"/>
                <a:gd name="f46" fmla="val 658921"/>
                <a:gd name="f47" fmla="val 371722"/>
                <a:gd name="f48" fmla="val 155679"/>
                <a:gd name="f49" fmla="val 157240"/>
                <a:gd name="f50" fmla="val 1561"/>
                <a:gd name="f51" fmla="val 137452"/>
                <a:gd name="f52" fmla="val 346514"/>
                <a:gd name="f53" fmla="val 476914"/>
                <a:gd name="f54" fmla="val 474576"/>
                <a:gd name="f55" fmla="val 326441"/>
                <a:gd name="f56" fmla="val 229046"/>
                <a:gd name="f57" fmla="val 478376"/>
                <a:gd name="f58" fmla="+- 0 0 -90"/>
                <a:gd name="f59" fmla="*/ f3 1 1571882"/>
                <a:gd name="f60" fmla="*/ f4 1 1757927"/>
                <a:gd name="f61" fmla="val f5"/>
                <a:gd name="f62" fmla="val f6"/>
                <a:gd name="f63" fmla="val f7"/>
                <a:gd name="f64" fmla="*/ f58 f0 1"/>
                <a:gd name="f65" fmla="+- f63 0 f61"/>
                <a:gd name="f66" fmla="+- f62 0 f61"/>
                <a:gd name="f67" fmla="*/ f64 1 f2"/>
                <a:gd name="f68" fmla="*/ f66 1 1571882"/>
                <a:gd name="f69" fmla="*/ f65 1 1757927"/>
                <a:gd name="f70" fmla="*/ 785941 f66 1"/>
                <a:gd name="f71" fmla="*/ 159127 f65 1"/>
                <a:gd name="f72" fmla="*/ 388173 f66 1"/>
                <a:gd name="f73" fmla="*/ 556895 f65 1"/>
                <a:gd name="f74" fmla="*/ 954663 f65 1"/>
                <a:gd name="f75" fmla="*/ 1183709 f66 1"/>
                <a:gd name="f76" fmla="*/ 0 f65 1"/>
                <a:gd name="f77" fmla="*/ 1342836 f66 1"/>
                <a:gd name="f78" fmla="*/ 1097306 f66 1"/>
                <a:gd name="f79" fmla="*/ 1018681 f65 1"/>
                <a:gd name="f80" fmla="*/ 1094968 f66 1"/>
                <a:gd name="f81" fmla="*/ 1019951 f65 1"/>
                <a:gd name="f82" fmla="*/ 1225368 f66 1"/>
                <a:gd name="f83" fmla="*/ 1090729 f65 1"/>
                <a:gd name="f84" fmla="*/ 1571882 f66 1"/>
                <a:gd name="f85" fmla="*/ 1742444 f65 1"/>
                <a:gd name="f86" fmla="*/ 1570321 f66 1"/>
                <a:gd name="f87" fmla="*/ 1757927 f65 1"/>
                <a:gd name="f88" fmla="*/ 1414642 f66 1"/>
                <a:gd name="f89" fmla="*/ 1416203 f66 1"/>
                <a:gd name="f90" fmla="*/ 912961 f66 1"/>
                <a:gd name="f91" fmla="*/ 1124987 f65 1"/>
                <a:gd name="f92" fmla="*/ 793917 f66 1"/>
                <a:gd name="f93" fmla="*/ 1112986 f65 1"/>
                <a:gd name="f94" fmla="*/ 1113790 f65 1"/>
                <a:gd name="f95" fmla="*/ 777966 f66 1"/>
                <a:gd name="f96" fmla="*/ 658921 f66 1"/>
                <a:gd name="f97" fmla="*/ 155679 f66 1"/>
                <a:gd name="f98" fmla="*/ 157240 f66 1"/>
                <a:gd name="f99" fmla="*/ 1561 f66 1"/>
                <a:gd name="f100" fmla="*/ 0 f66 1"/>
                <a:gd name="f101" fmla="*/ 346514 f66 1"/>
                <a:gd name="f102" fmla="*/ 476914 f66 1"/>
                <a:gd name="f103" fmla="*/ 474576 f66 1"/>
                <a:gd name="f104" fmla="*/ 229046 f66 1"/>
                <a:gd name="f105" fmla="+- f67 0 f1"/>
                <a:gd name="f106" fmla="*/ f70 1 1571882"/>
                <a:gd name="f107" fmla="*/ f71 1 1757927"/>
                <a:gd name="f108" fmla="*/ f72 1 1571882"/>
                <a:gd name="f109" fmla="*/ f73 1 1757927"/>
                <a:gd name="f110" fmla="*/ f74 1 1757927"/>
                <a:gd name="f111" fmla="*/ f75 1 1571882"/>
                <a:gd name="f112" fmla="*/ f76 1 1757927"/>
                <a:gd name="f113" fmla="*/ f77 1 1571882"/>
                <a:gd name="f114" fmla="*/ f78 1 1571882"/>
                <a:gd name="f115" fmla="*/ f79 1 1757927"/>
                <a:gd name="f116" fmla="*/ f80 1 1571882"/>
                <a:gd name="f117" fmla="*/ f81 1 1757927"/>
                <a:gd name="f118" fmla="*/ f82 1 1571882"/>
                <a:gd name="f119" fmla="*/ f83 1 1757927"/>
                <a:gd name="f120" fmla="*/ f84 1 1571882"/>
                <a:gd name="f121" fmla="*/ f85 1 1757927"/>
                <a:gd name="f122" fmla="*/ f86 1 1571882"/>
                <a:gd name="f123" fmla="*/ f87 1 1757927"/>
                <a:gd name="f124" fmla="*/ f88 1 1571882"/>
                <a:gd name="f125" fmla="*/ f89 1 1571882"/>
                <a:gd name="f126" fmla="*/ f90 1 1571882"/>
                <a:gd name="f127" fmla="*/ f91 1 1757927"/>
                <a:gd name="f128" fmla="*/ f92 1 1571882"/>
                <a:gd name="f129" fmla="*/ f93 1 1757927"/>
                <a:gd name="f130" fmla="*/ f94 1 1757927"/>
                <a:gd name="f131" fmla="*/ f95 1 1571882"/>
                <a:gd name="f132" fmla="*/ f96 1 1571882"/>
                <a:gd name="f133" fmla="*/ f97 1 1571882"/>
                <a:gd name="f134" fmla="*/ f98 1 1571882"/>
                <a:gd name="f135" fmla="*/ f99 1 1571882"/>
                <a:gd name="f136" fmla="*/ f100 1 1571882"/>
                <a:gd name="f137" fmla="*/ f101 1 1571882"/>
                <a:gd name="f138" fmla="*/ f102 1 1571882"/>
                <a:gd name="f139" fmla="*/ f103 1 1571882"/>
                <a:gd name="f140" fmla="*/ f104 1 1571882"/>
                <a:gd name="f141" fmla="*/ f61 1 f68"/>
                <a:gd name="f142" fmla="*/ f62 1 f68"/>
                <a:gd name="f143" fmla="*/ f61 1 f69"/>
                <a:gd name="f144" fmla="*/ f63 1 f69"/>
                <a:gd name="f145" fmla="*/ f106 1 f68"/>
                <a:gd name="f146" fmla="*/ f107 1 f69"/>
                <a:gd name="f147" fmla="*/ f108 1 f68"/>
                <a:gd name="f148" fmla="*/ f109 1 f69"/>
                <a:gd name="f149" fmla="*/ f110 1 f69"/>
                <a:gd name="f150" fmla="*/ f111 1 f68"/>
                <a:gd name="f151" fmla="*/ f112 1 f69"/>
                <a:gd name="f152" fmla="*/ f113 1 f68"/>
                <a:gd name="f153" fmla="*/ f114 1 f68"/>
                <a:gd name="f154" fmla="*/ f115 1 f69"/>
                <a:gd name="f155" fmla="*/ f116 1 f68"/>
                <a:gd name="f156" fmla="*/ f117 1 f69"/>
                <a:gd name="f157" fmla="*/ f118 1 f68"/>
                <a:gd name="f158" fmla="*/ f119 1 f69"/>
                <a:gd name="f159" fmla="*/ f120 1 f68"/>
                <a:gd name="f160" fmla="*/ f121 1 f69"/>
                <a:gd name="f161" fmla="*/ f122 1 f68"/>
                <a:gd name="f162" fmla="*/ f123 1 f69"/>
                <a:gd name="f163" fmla="*/ f124 1 f68"/>
                <a:gd name="f164" fmla="*/ f125 1 f68"/>
                <a:gd name="f165" fmla="*/ f126 1 f68"/>
                <a:gd name="f166" fmla="*/ f127 1 f69"/>
                <a:gd name="f167" fmla="*/ f128 1 f68"/>
                <a:gd name="f168" fmla="*/ f129 1 f69"/>
                <a:gd name="f169" fmla="*/ f130 1 f69"/>
                <a:gd name="f170" fmla="*/ f131 1 f68"/>
                <a:gd name="f171" fmla="*/ f132 1 f68"/>
                <a:gd name="f172" fmla="*/ f133 1 f68"/>
                <a:gd name="f173" fmla="*/ f134 1 f68"/>
                <a:gd name="f174" fmla="*/ f135 1 f68"/>
                <a:gd name="f175" fmla="*/ f136 1 f68"/>
                <a:gd name="f176" fmla="*/ f137 1 f68"/>
                <a:gd name="f177" fmla="*/ f138 1 f68"/>
                <a:gd name="f178" fmla="*/ f139 1 f68"/>
                <a:gd name="f179" fmla="*/ f140 1 f68"/>
                <a:gd name="f180" fmla="*/ f141 f59 1"/>
                <a:gd name="f181" fmla="*/ f142 f59 1"/>
                <a:gd name="f182" fmla="*/ f144 f60 1"/>
                <a:gd name="f183" fmla="*/ f143 f60 1"/>
                <a:gd name="f184" fmla="*/ f145 f59 1"/>
                <a:gd name="f185" fmla="*/ f146 f60 1"/>
                <a:gd name="f186" fmla="*/ f147 f59 1"/>
                <a:gd name="f187" fmla="*/ f148 f60 1"/>
                <a:gd name="f188" fmla="*/ f149 f60 1"/>
                <a:gd name="f189" fmla="*/ f150 f59 1"/>
                <a:gd name="f190" fmla="*/ f151 f60 1"/>
                <a:gd name="f191" fmla="*/ f152 f59 1"/>
                <a:gd name="f192" fmla="*/ f153 f59 1"/>
                <a:gd name="f193" fmla="*/ f154 f60 1"/>
                <a:gd name="f194" fmla="*/ f155 f59 1"/>
                <a:gd name="f195" fmla="*/ f156 f60 1"/>
                <a:gd name="f196" fmla="*/ f157 f59 1"/>
                <a:gd name="f197" fmla="*/ f158 f60 1"/>
                <a:gd name="f198" fmla="*/ f159 f59 1"/>
                <a:gd name="f199" fmla="*/ f160 f60 1"/>
                <a:gd name="f200" fmla="*/ f161 f59 1"/>
                <a:gd name="f201" fmla="*/ f162 f60 1"/>
                <a:gd name="f202" fmla="*/ f163 f59 1"/>
                <a:gd name="f203" fmla="*/ f164 f59 1"/>
                <a:gd name="f204" fmla="*/ f165 f59 1"/>
                <a:gd name="f205" fmla="*/ f166 f60 1"/>
                <a:gd name="f206" fmla="*/ f167 f59 1"/>
                <a:gd name="f207" fmla="*/ f168 f60 1"/>
                <a:gd name="f208" fmla="*/ f169 f60 1"/>
                <a:gd name="f209" fmla="*/ f170 f59 1"/>
                <a:gd name="f210" fmla="*/ f171 f59 1"/>
                <a:gd name="f211" fmla="*/ f172 f59 1"/>
                <a:gd name="f212" fmla="*/ f173 f59 1"/>
                <a:gd name="f213" fmla="*/ f174 f59 1"/>
                <a:gd name="f214" fmla="*/ f175 f59 1"/>
                <a:gd name="f215" fmla="*/ f176 f59 1"/>
                <a:gd name="f216" fmla="*/ f177 f59 1"/>
                <a:gd name="f217" fmla="*/ f178 f59 1"/>
                <a:gd name="f218" fmla="*/ f179 f59 1"/>
              </a:gdLst>
              <a:ahLst/>
              <a:cxnLst>
                <a:cxn ang="3cd4">
                  <a:pos x="hc" y="t"/>
                </a:cxn>
                <a:cxn ang="0">
                  <a:pos x="r" y="vc"/>
                </a:cxn>
                <a:cxn ang="cd4">
                  <a:pos x="hc" y="b"/>
                </a:cxn>
                <a:cxn ang="cd2">
                  <a:pos x="l" y="vc"/>
                </a:cxn>
                <a:cxn ang="f105">
                  <a:pos x="f184" y="f185"/>
                </a:cxn>
                <a:cxn ang="f105">
                  <a:pos x="f186" y="f187"/>
                </a:cxn>
                <a:cxn ang="f105">
                  <a:pos x="f184" y="f188"/>
                </a:cxn>
                <a:cxn ang="f105">
                  <a:pos x="f189" y="f187"/>
                </a:cxn>
                <a:cxn ang="f105">
                  <a:pos x="f184" y="f185"/>
                </a:cxn>
                <a:cxn ang="f105">
                  <a:pos x="f184" y="f190"/>
                </a:cxn>
                <a:cxn ang="f105">
                  <a:pos x="f191" y="f187"/>
                </a:cxn>
                <a:cxn ang="f105">
                  <a:pos x="f192" y="f193"/>
                </a:cxn>
                <a:cxn ang="f105">
                  <a:pos x="f194" y="f195"/>
                </a:cxn>
                <a:cxn ang="f105">
                  <a:pos x="f196" y="f197"/>
                </a:cxn>
                <a:cxn ang="f105">
                  <a:pos x="f198" y="f199"/>
                </a:cxn>
                <a:cxn ang="f105">
                  <a:pos x="f200" y="f201"/>
                </a:cxn>
                <a:cxn ang="f105">
                  <a:pos x="f202" y="f201"/>
                </a:cxn>
                <a:cxn ang="f105">
                  <a:pos x="f203" y="f199"/>
                </a:cxn>
                <a:cxn ang="f105">
                  <a:pos x="f204" y="f205"/>
                </a:cxn>
                <a:cxn ang="f105">
                  <a:pos x="f206" y="f207"/>
                </a:cxn>
                <a:cxn ang="f105">
                  <a:pos x="f184" y="f208"/>
                </a:cxn>
                <a:cxn ang="f105">
                  <a:pos x="f209" y="f207"/>
                </a:cxn>
                <a:cxn ang="f105">
                  <a:pos x="f210" y="f205"/>
                </a:cxn>
                <a:cxn ang="f105">
                  <a:pos x="f211" y="f199"/>
                </a:cxn>
                <a:cxn ang="f105">
                  <a:pos x="f212" y="f201"/>
                </a:cxn>
                <a:cxn ang="f105">
                  <a:pos x="f213" y="f201"/>
                </a:cxn>
                <a:cxn ang="f105">
                  <a:pos x="f214" y="f199"/>
                </a:cxn>
                <a:cxn ang="f105">
                  <a:pos x="f215" y="f197"/>
                </a:cxn>
                <a:cxn ang="f105">
                  <a:pos x="f216" y="f195"/>
                </a:cxn>
                <a:cxn ang="f105">
                  <a:pos x="f217" y="f193"/>
                </a:cxn>
                <a:cxn ang="f105">
                  <a:pos x="f218" y="f187"/>
                </a:cxn>
                <a:cxn ang="f105">
                  <a:pos x="f184" y="f190"/>
                </a:cxn>
              </a:cxnLst>
              <a:rect l="f180" t="f183" r="f181" b="f182"/>
              <a:pathLst>
                <a:path w="1571882" h="1757927">
                  <a:moveTo>
                    <a:pt x="f8" y="f9"/>
                  </a:moveTo>
                  <a:cubicBezTo>
                    <a:pt x="f10" y="f9"/>
                    <a:pt x="f11" y="f12"/>
                    <a:pt x="f11" y="f13"/>
                  </a:cubicBezTo>
                  <a:cubicBezTo>
                    <a:pt x="f11" y="f14"/>
                    <a:pt x="f10" y="f15"/>
                    <a:pt x="f8" y="f15"/>
                  </a:cubicBezTo>
                  <a:cubicBezTo>
                    <a:pt x="f16" y="f15"/>
                    <a:pt x="f17" y="f14"/>
                    <a:pt x="f17" y="f13"/>
                  </a:cubicBezTo>
                  <a:cubicBezTo>
                    <a:pt x="f17" y="f12"/>
                    <a:pt x="f16" y="f9"/>
                    <a:pt x="f8" y="f9"/>
                  </a:cubicBezTo>
                  <a:close/>
                  <a:moveTo>
                    <a:pt x="f8" y="f5"/>
                  </a:moveTo>
                  <a:cubicBezTo>
                    <a:pt x="f18" y="f5"/>
                    <a:pt x="f19" y="f20"/>
                    <a:pt x="f19" y="f13"/>
                  </a:cubicBezTo>
                  <a:cubicBezTo>
                    <a:pt x="f19" y="f21"/>
                    <a:pt x="f22" y="f23"/>
                    <a:pt x="f24" y="f25"/>
                  </a:cubicBezTo>
                  <a:lnTo>
                    <a:pt x="f26" y="f27"/>
                  </a:lnTo>
                  <a:lnTo>
                    <a:pt x="f28" y="f29"/>
                  </a:lnTo>
                  <a:cubicBezTo>
                    <a:pt x="f30" y="f31"/>
                    <a:pt x="f6" y="f32"/>
                    <a:pt x="f6" y="f33"/>
                  </a:cubicBezTo>
                  <a:lnTo>
                    <a:pt x="f34" y="f7"/>
                  </a:lnTo>
                  <a:lnTo>
                    <a:pt x="f35" y="f7"/>
                  </a:lnTo>
                  <a:lnTo>
                    <a:pt x="f36" y="f33"/>
                  </a:lnTo>
                  <a:cubicBezTo>
                    <a:pt x="f36" y="f37"/>
                    <a:pt x="f38" y="f39"/>
                    <a:pt x="f40" y="f41"/>
                  </a:cubicBezTo>
                  <a:lnTo>
                    <a:pt x="f42" y="f43"/>
                  </a:lnTo>
                  <a:lnTo>
                    <a:pt x="f8" y="f44"/>
                  </a:lnTo>
                  <a:lnTo>
                    <a:pt x="f45" y="f43"/>
                  </a:lnTo>
                  <a:lnTo>
                    <a:pt x="f46" y="f41"/>
                  </a:lnTo>
                  <a:cubicBezTo>
                    <a:pt x="f47" y="f39"/>
                    <a:pt x="f48" y="f37"/>
                    <a:pt x="f48" y="f33"/>
                  </a:cubicBezTo>
                  <a:lnTo>
                    <a:pt x="f49" y="f7"/>
                  </a:lnTo>
                  <a:lnTo>
                    <a:pt x="f50" y="f7"/>
                  </a:lnTo>
                  <a:lnTo>
                    <a:pt x="f5" y="f33"/>
                  </a:lnTo>
                  <a:cubicBezTo>
                    <a:pt x="f5" y="f32"/>
                    <a:pt x="f51" y="f31"/>
                    <a:pt x="f52" y="f29"/>
                  </a:cubicBezTo>
                  <a:lnTo>
                    <a:pt x="f53" y="f27"/>
                  </a:lnTo>
                  <a:lnTo>
                    <a:pt x="f54" y="f25"/>
                  </a:lnTo>
                  <a:cubicBezTo>
                    <a:pt x="f55" y="f23"/>
                    <a:pt x="f56" y="f21"/>
                    <a:pt x="f56" y="f13"/>
                  </a:cubicBezTo>
                  <a:cubicBezTo>
                    <a:pt x="f56" y="f20"/>
                    <a:pt x="f57" y="f5"/>
                    <a:pt x="f8" y="f5"/>
                  </a:cubicBezTo>
                  <a:close/>
                </a:path>
              </a:pathLst>
            </a:custGeom>
            <a:solidFill>
              <a:srgbClr val="757575"/>
            </a:solidFill>
            <a:ln cap="flat">
              <a:noFill/>
              <a:prstDash val="solid"/>
            </a:ln>
          </p:spPr>
          <p:txBody>
            <a:bodyPr vert="horz" wrap="square" lIns="0" tIns="45717" rIns="0" bIns="45717" anchor="ctr" anchorCtr="1" compatLnSpc="1">
              <a:noAutofit/>
            </a:bodyPr>
            <a:lstStyle/>
            <a:p>
              <a:pPr marL="0" marR="0" lvl="0" indent="0" algn="ctr" defTabSz="91409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pic>
          <p:nvPicPr>
            <p:cNvPr id="307" name="Picture 366">
              <a:extLst>
                <a:ext uri="{FF2B5EF4-FFF2-40B4-BE49-F238E27FC236}">
                  <a16:creationId xmlns:a16="http://schemas.microsoft.com/office/drawing/2014/main" id="{A58E71F9-F114-47AE-B83D-12B585CEDFD0}"/>
                </a:ext>
              </a:extLst>
            </p:cNvPr>
            <p:cNvPicPr>
              <a:picLocks noChangeAspect="1"/>
            </p:cNvPicPr>
            <p:nvPr/>
          </p:nvPicPr>
          <p:blipFill>
            <a:blip r:embed="rId14"/>
            <a:stretch>
              <a:fillRect/>
            </a:stretch>
          </p:blipFill>
          <p:spPr>
            <a:xfrm>
              <a:off x="3903363" y="2667423"/>
              <a:ext cx="258144" cy="260256"/>
            </a:xfrm>
            <a:prstGeom prst="rect">
              <a:avLst/>
            </a:prstGeom>
            <a:noFill/>
            <a:ln cap="flat">
              <a:noFill/>
            </a:ln>
          </p:spPr>
        </p:pic>
      </p:grpSp>
      <p:grpSp>
        <p:nvGrpSpPr>
          <p:cNvPr id="308" name="Group 87">
            <a:extLst>
              <a:ext uri="{FF2B5EF4-FFF2-40B4-BE49-F238E27FC236}">
                <a16:creationId xmlns:a16="http://schemas.microsoft.com/office/drawing/2014/main" id="{51A0C7B7-BB8D-42AB-838B-95525C37338A}"/>
              </a:ext>
            </a:extLst>
          </p:cNvPr>
          <p:cNvGrpSpPr/>
          <p:nvPr/>
        </p:nvGrpSpPr>
        <p:grpSpPr>
          <a:xfrm>
            <a:off x="8206609" y="5510491"/>
            <a:ext cx="478328" cy="478328"/>
            <a:chOff x="8264466" y="3846862"/>
            <a:chExt cx="1143000" cy="1143000"/>
          </a:xfrm>
        </p:grpSpPr>
        <p:sp>
          <p:nvSpPr>
            <p:cNvPr id="309" name="Oval 336">
              <a:extLst>
                <a:ext uri="{FF2B5EF4-FFF2-40B4-BE49-F238E27FC236}">
                  <a16:creationId xmlns:a16="http://schemas.microsoft.com/office/drawing/2014/main" id="{B25979C2-76B7-410A-A238-10B963852BFD}"/>
                </a:ext>
              </a:extLst>
            </p:cNvPr>
            <p:cNvSpPr/>
            <p:nvPr/>
          </p:nvSpPr>
          <p:spPr>
            <a:xfrm>
              <a:off x="8264466" y="3846862"/>
              <a:ext cx="1143000" cy="11430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AEAEA"/>
            </a:solidFill>
            <a:ln cap="flat">
              <a:noFill/>
              <a:prstDash val="solid"/>
            </a:ln>
          </p:spPr>
          <p:txBody>
            <a:bodyPr vert="horz" wrap="square" lIns="0" tIns="45717" rIns="0" bIns="45717" anchor="ctr" anchorCtr="1" compatLnSpc="1">
              <a:noAutofit/>
            </a:bodyPr>
            <a:lstStyle/>
            <a:p>
              <a:pPr marL="0" marR="0" lvl="0" indent="0" algn="ctr" defTabSz="9139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grpSp>
          <p:nvGrpSpPr>
            <p:cNvPr id="310" name="Group 338">
              <a:extLst>
                <a:ext uri="{FF2B5EF4-FFF2-40B4-BE49-F238E27FC236}">
                  <a16:creationId xmlns:a16="http://schemas.microsoft.com/office/drawing/2014/main" id="{9E0F5CD1-F9CC-48E1-8D6B-EDDB0F1E454E}"/>
                </a:ext>
              </a:extLst>
            </p:cNvPr>
            <p:cNvGrpSpPr/>
            <p:nvPr/>
          </p:nvGrpSpPr>
          <p:grpSpPr>
            <a:xfrm>
              <a:off x="8532485" y="3955365"/>
              <a:ext cx="606951" cy="950746"/>
              <a:chOff x="8532485" y="3955365"/>
              <a:chExt cx="606951" cy="950746"/>
            </a:xfrm>
          </p:grpSpPr>
          <p:sp>
            <p:nvSpPr>
              <p:cNvPr id="312" name="Oval 340">
                <a:extLst>
                  <a:ext uri="{FF2B5EF4-FFF2-40B4-BE49-F238E27FC236}">
                    <a16:creationId xmlns:a16="http://schemas.microsoft.com/office/drawing/2014/main" id="{8DA16187-BA2E-4D48-A282-4919726BD8B4}"/>
                  </a:ext>
                </a:extLst>
              </p:cNvPr>
              <p:cNvSpPr/>
              <p:nvPr/>
            </p:nvSpPr>
            <p:spPr>
              <a:xfrm>
                <a:off x="8569738" y="4363077"/>
                <a:ext cx="543034" cy="54303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cap="flat">
                <a:noFill/>
                <a:prstDash val="solid"/>
              </a:ln>
            </p:spPr>
            <p:txBody>
              <a:bodyPr vert="horz" wrap="square" lIns="0" tIns="45717" rIns="0" bIns="45717" anchor="ctr" anchorCtr="1" compatLnSpc="1">
                <a:noAutofit/>
              </a:bodyPr>
              <a:lstStyle/>
              <a:p>
                <a:pPr marL="0" marR="0" lvl="0" indent="0" algn="ctr" defTabSz="91409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sp>
            <p:nvSpPr>
              <p:cNvPr id="313" name="Freeform: Shape 341">
                <a:extLst>
                  <a:ext uri="{FF2B5EF4-FFF2-40B4-BE49-F238E27FC236}">
                    <a16:creationId xmlns:a16="http://schemas.microsoft.com/office/drawing/2014/main" id="{BD14F7C1-3BE5-400E-8D93-FDF03C6DDECD}"/>
                  </a:ext>
                </a:extLst>
              </p:cNvPr>
              <p:cNvSpPr/>
              <p:nvPr/>
            </p:nvSpPr>
            <p:spPr>
              <a:xfrm>
                <a:off x="8532485" y="3955365"/>
                <a:ext cx="606951" cy="678795"/>
              </a:xfrm>
              <a:custGeom>
                <a:avLst/>
                <a:gdLst>
                  <a:gd name="f0" fmla="val 10800000"/>
                  <a:gd name="f1" fmla="val 5400000"/>
                  <a:gd name="f2" fmla="val 180"/>
                  <a:gd name="f3" fmla="val w"/>
                  <a:gd name="f4" fmla="val h"/>
                  <a:gd name="f5" fmla="val 0"/>
                  <a:gd name="f6" fmla="val 1571882"/>
                  <a:gd name="f7" fmla="val 1757927"/>
                  <a:gd name="f8" fmla="val 785941"/>
                  <a:gd name="f9" fmla="val 159127"/>
                  <a:gd name="f10" fmla="val 566260"/>
                  <a:gd name="f11" fmla="val 388173"/>
                  <a:gd name="f12" fmla="val 337214"/>
                  <a:gd name="f13" fmla="val 556895"/>
                  <a:gd name="f14" fmla="val 776576"/>
                  <a:gd name="f15" fmla="val 954663"/>
                  <a:gd name="f16" fmla="val 1005622"/>
                  <a:gd name="f17" fmla="val 1183709"/>
                  <a:gd name="f18" fmla="val 1093506"/>
                  <a:gd name="f19" fmla="val 1342836"/>
                  <a:gd name="f20" fmla="val 249330"/>
                  <a:gd name="f21" fmla="val 749123"/>
                  <a:gd name="f22" fmla="val 1245442"/>
                  <a:gd name="f23" fmla="val 918603"/>
                  <a:gd name="f24" fmla="val 1097306"/>
                  <a:gd name="f25" fmla="val 1018681"/>
                  <a:gd name="f26" fmla="val 1094968"/>
                  <a:gd name="f27" fmla="val 1019951"/>
                  <a:gd name="f28" fmla="val 1225368"/>
                  <a:gd name="f29" fmla="val 1090729"/>
                  <a:gd name="f30" fmla="val 1434430"/>
                  <a:gd name="f31" fmla="val 1231969"/>
                  <a:gd name="f32" fmla="val 1471155"/>
                  <a:gd name="f33" fmla="val 1742444"/>
                  <a:gd name="f34" fmla="val 1570321"/>
                  <a:gd name="f35" fmla="val 1414642"/>
                  <a:gd name="f36" fmla="val 1416203"/>
                  <a:gd name="f37" fmla="val 1437871"/>
                  <a:gd name="f38" fmla="val 1200160"/>
                  <a:gd name="f39" fmla="val 1183756"/>
                  <a:gd name="f40" fmla="val 912961"/>
                  <a:gd name="f41" fmla="val 1124987"/>
                  <a:gd name="f42" fmla="val 793917"/>
                  <a:gd name="f43" fmla="val 1112986"/>
                  <a:gd name="f44" fmla="val 1113790"/>
                  <a:gd name="f45" fmla="val 777966"/>
                  <a:gd name="f46" fmla="val 658921"/>
                  <a:gd name="f47" fmla="val 371722"/>
                  <a:gd name="f48" fmla="val 155679"/>
                  <a:gd name="f49" fmla="val 157240"/>
                  <a:gd name="f50" fmla="val 1561"/>
                  <a:gd name="f51" fmla="val 137452"/>
                  <a:gd name="f52" fmla="val 346514"/>
                  <a:gd name="f53" fmla="val 476914"/>
                  <a:gd name="f54" fmla="val 474576"/>
                  <a:gd name="f55" fmla="val 326441"/>
                  <a:gd name="f56" fmla="val 229046"/>
                  <a:gd name="f57" fmla="val 478376"/>
                  <a:gd name="f58" fmla="+- 0 0 -90"/>
                  <a:gd name="f59" fmla="*/ f3 1 1571882"/>
                  <a:gd name="f60" fmla="*/ f4 1 1757927"/>
                  <a:gd name="f61" fmla="val f5"/>
                  <a:gd name="f62" fmla="val f6"/>
                  <a:gd name="f63" fmla="val f7"/>
                  <a:gd name="f64" fmla="*/ f58 f0 1"/>
                  <a:gd name="f65" fmla="+- f63 0 f61"/>
                  <a:gd name="f66" fmla="+- f62 0 f61"/>
                  <a:gd name="f67" fmla="*/ f64 1 f2"/>
                  <a:gd name="f68" fmla="*/ f66 1 1571882"/>
                  <a:gd name="f69" fmla="*/ f65 1 1757927"/>
                  <a:gd name="f70" fmla="*/ 785941 f66 1"/>
                  <a:gd name="f71" fmla="*/ 159127 f65 1"/>
                  <a:gd name="f72" fmla="*/ 388173 f66 1"/>
                  <a:gd name="f73" fmla="*/ 556895 f65 1"/>
                  <a:gd name="f74" fmla="*/ 954663 f65 1"/>
                  <a:gd name="f75" fmla="*/ 1183709 f66 1"/>
                  <a:gd name="f76" fmla="*/ 0 f65 1"/>
                  <a:gd name="f77" fmla="*/ 1342836 f66 1"/>
                  <a:gd name="f78" fmla="*/ 1097306 f66 1"/>
                  <a:gd name="f79" fmla="*/ 1018681 f65 1"/>
                  <a:gd name="f80" fmla="*/ 1094968 f66 1"/>
                  <a:gd name="f81" fmla="*/ 1019951 f65 1"/>
                  <a:gd name="f82" fmla="*/ 1225368 f66 1"/>
                  <a:gd name="f83" fmla="*/ 1090729 f65 1"/>
                  <a:gd name="f84" fmla="*/ 1571882 f66 1"/>
                  <a:gd name="f85" fmla="*/ 1742444 f65 1"/>
                  <a:gd name="f86" fmla="*/ 1570321 f66 1"/>
                  <a:gd name="f87" fmla="*/ 1757927 f65 1"/>
                  <a:gd name="f88" fmla="*/ 1414642 f66 1"/>
                  <a:gd name="f89" fmla="*/ 1416203 f66 1"/>
                  <a:gd name="f90" fmla="*/ 912961 f66 1"/>
                  <a:gd name="f91" fmla="*/ 1124987 f65 1"/>
                  <a:gd name="f92" fmla="*/ 793917 f66 1"/>
                  <a:gd name="f93" fmla="*/ 1112986 f65 1"/>
                  <a:gd name="f94" fmla="*/ 1113790 f65 1"/>
                  <a:gd name="f95" fmla="*/ 777966 f66 1"/>
                  <a:gd name="f96" fmla="*/ 658921 f66 1"/>
                  <a:gd name="f97" fmla="*/ 155679 f66 1"/>
                  <a:gd name="f98" fmla="*/ 157240 f66 1"/>
                  <a:gd name="f99" fmla="*/ 1561 f66 1"/>
                  <a:gd name="f100" fmla="*/ 0 f66 1"/>
                  <a:gd name="f101" fmla="*/ 346514 f66 1"/>
                  <a:gd name="f102" fmla="*/ 476914 f66 1"/>
                  <a:gd name="f103" fmla="*/ 474576 f66 1"/>
                  <a:gd name="f104" fmla="*/ 229046 f66 1"/>
                  <a:gd name="f105" fmla="+- f67 0 f1"/>
                  <a:gd name="f106" fmla="*/ f70 1 1571882"/>
                  <a:gd name="f107" fmla="*/ f71 1 1757927"/>
                  <a:gd name="f108" fmla="*/ f72 1 1571882"/>
                  <a:gd name="f109" fmla="*/ f73 1 1757927"/>
                  <a:gd name="f110" fmla="*/ f74 1 1757927"/>
                  <a:gd name="f111" fmla="*/ f75 1 1571882"/>
                  <a:gd name="f112" fmla="*/ f76 1 1757927"/>
                  <a:gd name="f113" fmla="*/ f77 1 1571882"/>
                  <a:gd name="f114" fmla="*/ f78 1 1571882"/>
                  <a:gd name="f115" fmla="*/ f79 1 1757927"/>
                  <a:gd name="f116" fmla="*/ f80 1 1571882"/>
                  <a:gd name="f117" fmla="*/ f81 1 1757927"/>
                  <a:gd name="f118" fmla="*/ f82 1 1571882"/>
                  <a:gd name="f119" fmla="*/ f83 1 1757927"/>
                  <a:gd name="f120" fmla="*/ f84 1 1571882"/>
                  <a:gd name="f121" fmla="*/ f85 1 1757927"/>
                  <a:gd name="f122" fmla="*/ f86 1 1571882"/>
                  <a:gd name="f123" fmla="*/ f87 1 1757927"/>
                  <a:gd name="f124" fmla="*/ f88 1 1571882"/>
                  <a:gd name="f125" fmla="*/ f89 1 1571882"/>
                  <a:gd name="f126" fmla="*/ f90 1 1571882"/>
                  <a:gd name="f127" fmla="*/ f91 1 1757927"/>
                  <a:gd name="f128" fmla="*/ f92 1 1571882"/>
                  <a:gd name="f129" fmla="*/ f93 1 1757927"/>
                  <a:gd name="f130" fmla="*/ f94 1 1757927"/>
                  <a:gd name="f131" fmla="*/ f95 1 1571882"/>
                  <a:gd name="f132" fmla="*/ f96 1 1571882"/>
                  <a:gd name="f133" fmla="*/ f97 1 1571882"/>
                  <a:gd name="f134" fmla="*/ f98 1 1571882"/>
                  <a:gd name="f135" fmla="*/ f99 1 1571882"/>
                  <a:gd name="f136" fmla="*/ f100 1 1571882"/>
                  <a:gd name="f137" fmla="*/ f101 1 1571882"/>
                  <a:gd name="f138" fmla="*/ f102 1 1571882"/>
                  <a:gd name="f139" fmla="*/ f103 1 1571882"/>
                  <a:gd name="f140" fmla="*/ f104 1 1571882"/>
                  <a:gd name="f141" fmla="*/ f61 1 f68"/>
                  <a:gd name="f142" fmla="*/ f62 1 f68"/>
                  <a:gd name="f143" fmla="*/ f61 1 f69"/>
                  <a:gd name="f144" fmla="*/ f63 1 f69"/>
                  <a:gd name="f145" fmla="*/ f106 1 f68"/>
                  <a:gd name="f146" fmla="*/ f107 1 f69"/>
                  <a:gd name="f147" fmla="*/ f108 1 f68"/>
                  <a:gd name="f148" fmla="*/ f109 1 f69"/>
                  <a:gd name="f149" fmla="*/ f110 1 f69"/>
                  <a:gd name="f150" fmla="*/ f111 1 f68"/>
                  <a:gd name="f151" fmla="*/ f112 1 f69"/>
                  <a:gd name="f152" fmla="*/ f113 1 f68"/>
                  <a:gd name="f153" fmla="*/ f114 1 f68"/>
                  <a:gd name="f154" fmla="*/ f115 1 f69"/>
                  <a:gd name="f155" fmla="*/ f116 1 f68"/>
                  <a:gd name="f156" fmla="*/ f117 1 f69"/>
                  <a:gd name="f157" fmla="*/ f118 1 f68"/>
                  <a:gd name="f158" fmla="*/ f119 1 f69"/>
                  <a:gd name="f159" fmla="*/ f120 1 f68"/>
                  <a:gd name="f160" fmla="*/ f121 1 f69"/>
                  <a:gd name="f161" fmla="*/ f122 1 f68"/>
                  <a:gd name="f162" fmla="*/ f123 1 f69"/>
                  <a:gd name="f163" fmla="*/ f124 1 f68"/>
                  <a:gd name="f164" fmla="*/ f125 1 f68"/>
                  <a:gd name="f165" fmla="*/ f126 1 f68"/>
                  <a:gd name="f166" fmla="*/ f127 1 f69"/>
                  <a:gd name="f167" fmla="*/ f128 1 f68"/>
                  <a:gd name="f168" fmla="*/ f129 1 f69"/>
                  <a:gd name="f169" fmla="*/ f130 1 f69"/>
                  <a:gd name="f170" fmla="*/ f131 1 f68"/>
                  <a:gd name="f171" fmla="*/ f132 1 f68"/>
                  <a:gd name="f172" fmla="*/ f133 1 f68"/>
                  <a:gd name="f173" fmla="*/ f134 1 f68"/>
                  <a:gd name="f174" fmla="*/ f135 1 f68"/>
                  <a:gd name="f175" fmla="*/ f136 1 f68"/>
                  <a:gd name="f176" fmla="*/ f137 1 f68"/>
                  <a:gd name="f177" fmla="*/ f138 1 f68"/>
                  <a:gd name="f178" fmla="*/ f139 1 f68"/>
                  <a:gd name="f179" fmla="*/ f140 1 f68"/>
                  <a:gd name="f180" fmla="*/ f141 f59 1"/>
                  <a:gd name="f181" fmla="*/ f142 f59 1"/>
                  <a:gd name="f182" fmla="*/ f144 f60 1"/>
                  <a:gd name="f183" fmla="*/ f143 f60 1"/>
                  <a:gd name="f184" fmla="*/ f145 f59 1"/>
                  <a:gd name="f185" fmla="*/ f146 f60 1"/>
                  <a:gd name="f186" fmla="*/ f147 f59 1"/>
                  <a:gd name="f187" fmla="*/ f148 f60 1"/>
                  <a:gd name="f188" fmla="*/ f149 f60 1"/>
                  <a:gd name="f189" fmla="*/ f150 f59 1"/>
                  <a:gd name="f190" fmla="*/ f151 f60 1"/>
                  <a:gd name="f191" fmla="*/ f152 f59 1"/>
                  <a:gd name="f192" fmla="*/ f153 f59 1"/>
                  <a:gd name="f193" fmla="*/ f154 f60 1"/>
                  <a:gd name="f194" fmla="*/ f155 f59 1"/>
                  <a:gd name="f195" fmla="*/ f156 f60 1"/>
                  <a:gd name="f196" fmla="*/ f157 f59 1"/>
                  <a:gd name="f197" fmla="*/ f158 f60 1"/>
                  <a:gd name="f198" fmla="*/ f159 f59 1"/>
                  <a:gd name="f199" fmla="*/ f160 f60 1"/>
                  <a:gd name="f200" fmla="*/ f161 f59 1"/>
                  <a:gd name="f201" fmla="*/ f162 f60 1"/>
                  <a:gd name="f202" fmla="*/ f163 f59 1"/>
                  <a:gd name="f203" fmla="*/ f164 f59 1"/>
                  <a:gd name="f204" fmla="*/ f165 f59 1"/>
                  <a:gd name="f205" fmla="*/ f166 f60 1"/>
                  <a:gd name="f206" fmla="*/ f167 f59 1"/>
                  <a:gd name="f207" fmla="*/ f168 f60 1"/>
                  <a:gd name="f208" fmla="*/ f169 f60 1"/>
                  <a:gd name="f209" fmla="*/ f170 f59 1"/>
                  <a:gd name="f210" fmla="*/ f171 f59 1"/>
                  <a:gd name="f211" fmla="*/ f172 f59 1"/>
                  <a:gd name="f212" fmla="*/ f173 f59 1"/>
                  <a:gd name="f213" fmla="*/ f174 f59 1"/>
                  <a:gd name="f214" fmla="*/ f175 f59 1"/>
                  <a:gd name="f215" fmla="*/ f176 f59 1"/>
                  <a:gd name="f216" fmla="*/ f177 f59 1"/>
                  <a:gd name="f217" fmla="*/ f178 f59 1"/>
                  <a:gd name="f218" fmla="*/ f179 f59 1"/>
                </a:gdLst>
                <a:ahLst/>
                <a:cxnLst>
                  <a:cxn ang="3cd4">
                    <a:pos x="hc" y="t"/>
                  </a:cxn>
                  <a:cxn ang="0">
                    <a:pos x="r" y="vc"/>
                  </a:cxn>
                  <a:cxn ang="cd4">
                    <a:pos x="hc" y="b"/>
                  </a:cxn>
                  <a:cxn ang="cd2">
                    <a:pos x="l" y="vc"/>
                  </a:cxn>
                  <a:cxn ang="f105">
                    <a:pos x="f184" y="f185"/>
                  </a:cxn>
                  <a:cxn ang="f105">
                    <a:pos x="f186" y="f187"/>
                  </a:cxn>
                  <a:cxn ang="f105">
                    <a:pos x="f184" y="f188"/>
                  </a:cxn>
                  <a:cxn ang="f105">
                    <a:pos x="f189" y="f187"/>
                  </a:cxn>
                  <a:cxn ang="f105">
                    <a:pos x="f184" y="f185"/>
                  </a:cxn>
                  <a:cxn ang="f105">
                    <a:pos x="f184" y="f190"/>
                  </a:cxn>
                  <a:cxn ang="f105">
                    <a:pos x="f191" y="f187"/>
                  </a:cxn>
                  <a:cxn ang="f105">
                    <a:pos x="f192" y="f193"/>
                  </a:cxn>
                  <a:cxn ang="f105">
                    <a:pos x="f194" y="f195"/>
                  </a:cxn>
                  <a:cxn ang="f105">
                    <a:pos x="f196" y="f197"/>
                  </a:cxn>
                  <a:cxn ang="f105">
                    <a:pos x="f198" y="f199"/>
                  </a:cxn>
                  <a:cxn ang="f105">
                    <a:pos x="f200" y="f201"/>
                  </a:cxn>
                  <a:cxn ang="f105">
                    <a:pos x="f202" y="f201"/>
                  </a:cxn>
                  <a:cxn ang="f105">
                    <a:pos x="f203" y="f199"/>
                  </a:cxn>
                  <a:cxn ang="f105">
                    <a:pos x="f204" y="f205"/>
                  </a:cxn>
                  <a:cxn ang="f105">
                    <a:pos x="f206" y="f207"/>
                  </a:cxn>
                  <a:cxn ang="f105">
                    <a:pos x="f184" y="f208"/>
                  </a:cxn>
                  <a:cxn ang="f105">
                    <a:pos x="f209" y="f207"/>
                  </a:cxn>
                  <a:cxn ang="f105">
                    <a:pos x="f210" y="f205"/>
                  </a:cxn>
                  <a:cxn ang="f105">
                    <a:pos x="f211" y="f199"/>
                  </a:cxn>
                  <a:cxn ang="f105">
                    <a:pos x="f212" y="f201"/>
                  </a:cxn>
                  <a:cxn ang="f105">
                    <a:pos x="f213" y="f201"/>
                  </a:cxn>
                  <a:cxn ang="f105">
                    <a:pos x="f214" y="f199"/>
                  </a:cxn>
                  <a:cxn ang="f105">
                    <a:pos x="f215" y="f197"/>
                  </a:cxn>
                  <a:cxn ang="f105">
                    <a:pos x="f216" y="f195"/>
                  </a:cxn>
                  <a:cxn ang="f105">
                    <a:pos x="f217" y="f193"/>
                  </a:cxn>
                  <a:cxn ang="f105">
                    <a:pos x="f218" y="f187"/>
                  </a:cxn>
                  <a:cxn ang="f105">
                    <a:pos x="f184" y="f190"/>
                  </a:cxn>
                </a:cxnLst>
                <a:rect l="f180" t="f183" r="f181" b="f182"/>
                <a:pathLst>
                  <a:path w="1571882" h="1757927">
                    <a:moveTo>
                      <a:pt x="f8" y="f9"/>
                    </a:moveTo>
                    <a:cubicBezTo>
                      <a:pt x="f10" y="f9"/>
                      <a:pt x="f11" y="f12"/>
                      <a:pt x="f11" y="f13"/>
                    </a:cubicBezTo>
                    <a:cubicBezTo>
                      <a:pt x="f11" y="f14"/>
                      <a:pt x="f10" y="f15"/>
                      <a:pt x="f8" y="f15"/>
                    </a:cubicBezTo>
                    <a:cubicBezTo>
                      <a:pt x="f16" y="f15"/>
                      <a:pt x="f17" y="f14"/>
                      <a:pt x="f17" y="f13"/>
                    </a:cubicBezTo>
                    <a:cubicBezTo>
                      <a:pt x="f17" y="f12"/>
                      <a:pt x="f16" y="f9"/>
                      <a:pt x="f8" y="f9"/>
                    </a:cubicBezTo>
                    <a:close/>
                    <a:moveTo>
                      <a:pt x="f8" y="f5"/>
                    </a:moveTo>
                    <a:cubicBezTo>
                      <a:pt x="f18" y="f5"/>
                      <a:pt x="f19" y="f20"/>
                      <a:pt x="f19" y="f13"/>
                    </a:cubicBezTo>
                    <a:cubicBezTo>
                      <a:pt x="f19" y="f21"/>
                      <a:pt x="f22" y="f23"/>
                      <a:pt x="f24" y="f25"/>
                    </a:cubicBezTo>
                    <a:lnTo>
                      <a:pt x="f26" y="f27"/>
                    </a:lnTo>
                    <a:lnTo>
                      <a:pt x="f28" y="f29"/>
                    </a:lnTo>
                    <a:cubicBezTo>
                      <a:pt x="f30" y="f31"/>
                      <a:pt x="f6" y="f32"/>
                      <a:pt x="f6" y="f33"/>
                    </a:cubicBezTo>
                    <a:lnTo>
                      <a:pt x="f34" y="f7"/>
                    </a:lnTo>
                    <a:lnTo>
                      <a:pt x="f35" y="f7"/>
                    </a:lnTo>
                    <a:lnTo>
                      <a:pt x="f36" y="f33"/>
                    </a:lnTo>
                    <a:cubicBezTo>
                      <a:pt x="f36" y="f37"/>
                      <a:pt x="f38" y="f39"/>
                      <a:pt x="f40" y="f41"/>
                    </a:cubicBezTo>
                    <a:lnTo>
                      <a:pt x="f42" y="f43"/>
                    </a:lnTo>
                    <a:lnTo>
                      <a:pt x="f8" y="f44"/>
                    </a:lnTo>
                    <a:lnTo>
                      <a:pt x="f45" y="f43"/>
                    </a:lnTo>
                    <a:lnTo>
                      <a:pt x="f46" y="f41"/>
                    </a:lnTo>
                    <a:cubicBezTo>
                      <a:pt x="f47" y="f39"/>
                      <a:pt x="f48" y="f37"/>
                      <a:pt x="f48" y="f33"/>
                    </a:cubicBezTo>
                    <a:lnTo>
                      <a:pt x="f49" y="f7"/>
                    </a:lnTo>
                    <a:lnTo>
                      <a:pt x="f50" y="f7"/>
                    </a:lnTo>
                    <a:lnTo>
                      <a:pt x="f5" y="f33"/>
                    </a:lnTo>
                    <a:cubicBezTo>
                      <a:pt x="f5" y="f32"/>
                      <a:pt x="f51" y="f31"/>
                      <a:pt x="f52" y="f29"/>
                    </a:cubicBezTo>
                    <a:lnTo>
                      <a:pt x="f53" y="f27"/>
                    </a:lnTo>
                    <a:lnTo>
                      <a:pt x="f54" y="f25"/>
                    </a:lnTo>
                    <a:cubicBezTo>
                      <a:pt x="f55" y="f23"/>
                      <a:pt x="f56" y="f21"/>
                      <a:pt x="f56" y="f13"/>
                    </a:cubicBezTo>
                    <a:cubicBezTo>
                      <a:pt x="f56" y="f20"/>
                      <a:pt x="f57" y="f5"/>
                      <a:pt x="f8" y="f5"/>
                    </a:cubicBezTo>
                    <a:close/>
                  </a:path>
                </a:pathLst>
              </a:custGeom>
              <a:solidFill>
                <a:srgbClr val="757575"/>
              </a:solidFill>
              <a:ln cap="flat">
                <a:noFill/>
                <a:prstDash val="solid"/>
              </a:ln>
            </p:spPr>
            <p:txBody>
              <a:bodyPr vert="horz" wrap="square" lIns="0" tIns="45717" rIns="0" bIns="45717" anchor="ctr" anchorCtr="1" compatLnSpc="1">
                <a:noAutofit/>
              </a:bodyPr>
              <a:lstStyle/>
              <a:p>
                <a:pPr marL="0" marR="0" lvl="0" indent="0" algn="ctr" defTabSz="91409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grpSp>
        <p:pic>
          <p:nvPicPr>
            <p:cNvPr id="311" name="Picture 8">
              <a:extLst>
                <a:ext uri="{FF2B5EF4-FFF2-40B4-BE49-F238E27FC236}">
                  <a16:creationId xmlns:a16="http://schemas.microsoft.com/office/drawing/2014/main" id="{7CA5234E-5DF5-4AB4-956F-465BE4A253E8}"/>
                </a:ext>
              </a:extLst>
            </p:cNvPr>
            <p:cNvPicPr>
              <a:picLocks noChangeAspect="1"/>
            </p:cNvPicPr>
            <p:nvPr/>
          </p:nvPicPr>
          <p:blipFill>
            <a:blip r:embed="rId15"/>
            <a:stretch>
              <a:fillRect/>
            </a:stretch>
          </p:blipFill>
          <p:spPr>
            <a:xfrm>
              <a:off x="8657447" y="4574176"/>
              <a:ext cx="382584" cy="242791"/>
            </a:xfrm>
            <a:prstGeom prst="rect">
              <a:avLst/>
            </a:prstGeom>
            <a:noFill/>
            <a:ln cap="flat">
              <a:noFill/>
            </a:ln>
          </p:spPr>
        </p:pic>
      </p:grpSp>
      <p:grpSp>
        <p:nvGrpSpPr>
          <p:cNvPr id="314" name="Group 86">
            <a:extLst>
              <a:ext uri="{FF2B5EF4-FFF2-40B4-BE49-F238E27FC236}">
                <a16:creationId xmlns:a16="http://schemas.microsoft.com/office/drawing/2014/main" id="{6F799F3D-3E52-4BC9-B3B7-F40DED0861AF}"/>
              </a:ext>
            </a:extLst>
          </p:cNvPr>
          <p:cNvGrpSpPr/>
          <p:nvPr/>
        </p:nvGrpSpPr>
        <p:grpSpPr>
          <a:xfrm>
            <a:off x="9460249" y="1779771"/>
            <a:ext cx="478328" cy="478328"/>
            <a:chOff x="6343137" y="3846569"/>
            <a:chExt cx="1143000" cy="1143000"/>
          </a:xfrm>
        </p:grpSpPr>
        <p:sp>
          <p:nvSpPr>
            <p:cNvPr id="315" name="Oval 322">
              <a:extLst>
                <a:ext uri="{FF2B5EF4-FFF2-40B4-BE49-F238E27FC236}">
                  <a16:creationId xmlns:a16="http://schemas.microsoft.com/office/drawing/2014/main" id="{5081EFE6-FAD9-4FF4-9977-B39CEFB3EF01}"/>
                </a:ext>
              </a:extLst>
            </p:cNvPr>
            <p:cNvSpPr/>
            <p:nvPr/>
          </p:nvSpPr>
          <p:spPr>
            <a:xfrm>
              <a:off x="6343137" y="3846569"/>
              <a:ext cx="1143000" cy="11430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AEAEA"/>
            </a:solidFill>
            <a:ln cap="flat">
              <a:noFill/>
              <a:prstDash val="solid"/>
            </a:ln>
          </p:spPr>
          <p:txBody>
            <a:bodyPr vert="horz" wrap="square" lIns="0" tIns="45717" rIns="0" bIns="45717" anchor="ctr" anchorCtr="1" compatLnSpc="1">
              <a:noAutofit/>
            </a:bodyPr>
            <a:lstStyle/>
            <a:p>
              <a:pPr marL="0" marR="0" lvl="0" indent="0" algn="ctr" defTabSz="9139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sp>
          <p:nvSpPr>
            <p:cNvPr id="316" name="Oval 326">
              <a:extLst>
                <a:ext uri="{FF2B5EF4-FFF2-40B4-BE49-F238E27FC236}">
                  <a16:creationId xmlns:a16="http://schemas.microsoft.com/office/drawing/2014/main" id="{B1BB12AD-08C9-42C3-BDED-D2BF6914F1FE}"/>
                </a:ext>
              </a:extLst>
            </p:cNvPr>
            <p:cNvSpPr/>
            <p:nvPr/>
          </p:nvSpPr>
          <p:spPr>
            <a:xfrm>
              <a:off x="6651958" y="4352178"/>
              <a:ext cx="539496" cy="5394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cap="flat">
              <a:noFill/>
              <a:prstDash val="solid"/>
            </a:ln>
          </p:spPr>
          <p:txBody>
            <a:bodyPr vert="horz" wrap="square" lIns="179285" tIns="143428" rIns="179285" bIns="143428" anchor="t" anchorCtr="1" compatLnSpc="1">
              <a:noAutofit/>
            </a:bodyPr>
            <a:lstStyle/>
            <a:p>
              <a:pPr marL="0" marR="0" lvl="0" indent="0" algn="ctr" defTabSz="914098"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353" b="0" i="0" u="none" strike="noStrike" kern="0" cap="none" spc="0" normalizeH="0" baseline="0" noProof="0" dirty="0">
                <a:ln>
                  <a:noFill/>
                </a:ln>
                <a:solidFill>
                  <a:srgbClr val="000000"/>
                </a:solidFill>
                <a:effectLst/>
                <a:uLnTx/>
                <a:uFillTx/>
                <a:latin typeface="Segoe UI Semilight"/>
                <a:ea typeface="Segoe UI" pitchFamily="34"/>
                <a:cs typeface="Segoe UI" pitchFamily="34"/>
              </a:endParaRPr>
            </a:p>
          </p:txBody>
        </p:sp>
        <p:sp>
          <p:nvSpPr>
            <p:cNvPr id="317" name="Freeform: Shape 325">
              <a:extLst>
                <a:ext uri="{FF2B5EF4-FFF2-40B4-BE49-F238E27FC236}">
                  <a16:creationId xmlns:a16="http://schemas.microsoft.com/office/drawing/2014/main" id="{FBD56A64-C667-49F8-9D30-D1004032A7A0}"/>
                </a:ext>
              </a:extLst>
            </p:cNvPr>
            <p:cNvSpPr/>
            <p:nvPr/>
          </p:nvSpPr>
          <p:spPr>
            <a:xfrm>
              <a:off x="6611166" y="3944474"/>
              <a:ext cx="606951" cy="678795"/>
            </a:xfrm>
            <a:custGeom>
              <a:avLst/>
              <a:gdLst>
                <a:gd name="f0" fmla="val 10800000"/>
                <a:gd name="f1" fmla="val 5400000"/>
                <a:gd name="f2" fmla="val 180"/>
                <a:gd name="f3" fmla="val w"/>
                <a:gd name="f4" fmla="val h"/>
                <a:gd name="f5" fmla="val 0"/>
                <a:gd name="f6" fmla="val 1571882"/>
                <a:gd name="f7" fmla="val 1757927"/>
                <a:gd name="f8" fmla="val 785941"/>
                <a:gd name="f9" fmla="val 159127"/>
                <a:gd name="f10" fmla="val 566260"/>
                <a:gd name="f11" fmla="val 388173"/>
                <a:gd name="f12" fmla="val 337214"/>
                <a:gd name="f13" fmla="val 556895"/>
                <a:gd name="f14" fmla="val 776576"/>
                <a:gd name="f15" fmla="val 954663"/>
                <a:gd name="f16" fmla="val 1005622"/>
                <a:gd name="f17" fmla="val 1183709"/>
                <a:gd name="f18" fmla="val 1093506"/>
                <a:gd name="f19" fmla="val 1342836"/>
                <a:gd name="f20" fmla="val 249330"/>
                <a:gd name="f21" fmla="val 749123"/>
                <a:gd name="f22" fmla="val 1245442"/>
                <a:gd name="f23" fmla="val 918603"/>
                <a:gd name="f24" fmla="val 1097306"/>
                <a:gd name="f25" fmla="val 1018681"/>
                <a:gd name="f26" fmla="val 1094968"/>
                <a:gd name="f27" fmla="val 1019951"/>
                <a:gd name="f28" fmla="val 1225368"/>
                <a:gd name="f29" fmla="val 1090729"/>
                <a:gd name="f30" fmla="val 1434430"/>
                <a:gd name="f31" fmla="val 1231969"/>
                <a:gd name="f32" fmla="val 1471155"/>
                <a:gd name="f33" fmla="val 1742444"/>
                <a:gd name="f34" fmla="val 1570321"/>
                <a:gd name="f35" fmla="val 1414642"/>
                <a:gd name="f36" fmla="val 1416203"/>
                <a:gd name="f37" fmla="val 1437871"/>
                <a:gd name="f38" fmla="val 1200160"/>
                <a:gd name="f39" fmla="val 1183756"/>
                <a:gd name="f40" fmla="val 912961"/>
                <a:gd name="f41" fmla="val 1124987"/>
                <a:gd name="f42" fmla="val 793917"/>
                <a:gd name="f43" fmla="val 1112986"/>
                <a:gd name="f44" fmla="val 1113790"/>
                <a:gd name="f45" fmla="val 777966"/>
                <a:gd name="f46" fmla="val 658921"/>
                <a:gd name="f47" fmla="val 371722"/>
                <a:gd name="f48" fmla="val 155679"/>
                <a:gd name="f49" fmla="val 157240"/>
                <a:gd name="f50" fmla="val 1561"/>
                <a:gd name="f51" fmla="val 137452"/>
                <a:gd name="f52" fmla="val 346514"/>
                <a:gd name="f53" fmla="val 476914"/>
                <a:gd name="f54" fmla="val 474576"/>
                <a:gd name="f55" fmla="val 326441"/>
                <a:gd name="f56" fmla="val 229046"/>
                <a:gd name="f57" fmla="val 478376"/>
                <a:gd name="f58" fmla="+- 0 0 -90"/>
                <a:gd name="f59" fmla="*/ f3 1 1571882"/>
                <a:gd name="f60" fmla="*/ f4 1 1757927"/>
                <a:gd name="f61" fmla="val f5"/>
                <a:gd name="f62" fmla="val f6"/>
                <a:gd name="f63" fmla="val f7"/>
                <a:gd name="f64" fmla="*/ f58 f0 1"/>
                <a:gd name="f65" fmla="+- f63 0 f61"/>
                <a:gd name="f66" fmla="+- f62 0 f61"/>
                <a:gd name="f67" fmla="*/ f64 1 f2"/>
                <a:gd name="f68" fmla="*/ f66 1 1571882"/>
                <a:gd name="f69" fmla="*/ f65 1 1757927"/>
                <a:gd name="f70" fmla="*/ 785941 f66 1"/>
                <a:gd name="f71" fmla="*/ 159127 f65 1"/>
                <a:gd name="f72" fmla="*/ 388173 f66 1"/>
                <a:gd name="f73" fmla="*/ 556895 f65 1"/>
                <a:gd name="f74" fmla="*/ 954663 f65 1"/>
                <a:gd name="f75" fmla="*/ 1183709 f66 1"/>
                <a:gd name="f76" fmla="*/ 0 f65 1"/>
                <a:gd name="f77" fmla="*/ 1342836 f66 1"/>
                <a:gd name="f78" fmla="*/ 1097306 f66 1"/>
                <a:gd name="f79" fmla="*/ 1018681 f65 1"/>
                <a:gd name="f80" fmla="*/ 1094968 f66 1"/>
                <a:gd name="f81" fmla="*/ 1019951 f65 1"/>
                <a:gd name="f82" fmla="*/ 1225368 f66 1"/>
                <a:gd name="f83" fmla="*/ 1090729 f65 1"/>
                <a:gd name="f84" fmla="*/ 1571882 f66 1"/>
                <a:gd name="f85" fmla="*/ 1742444 f65 1"/>
                <a:gd name="f86" fmla="*/ 1570321 f66 1"/>
                <a:gd name="f87" fmla="*/ 1757927 f65 1"/>
                <a:gd name="f88" fmla="*/ 1414642 f66 1"/>
                <a:gd name="f89" fmla="*/ 1416203 f66 1"/>
                <a:gd name="f90" fmla="*/ 912961 f66 1"/>
                <a:gd name="f91" fmla="*/ 1124987 f65 1"/>
                <a:gd name="f92" fmla="*/ 793917 f66 1"/>
                <a:gd name="f93" fmla="*/ 1112986 f65 1"/>
                <a:gd name="f94" fmla="*/ 1113790 f65 1"/>
                <a:gd name="f95" fmla="*/ 777966 f66 1"/>
                <a:gd name="f96" fmla="*/ 658921 f66 1"/>
                <a:gd name="f97" fmla="*/ 155679 f66 1"/>
                <a:gd name="f98" fmla="*/ 157240 f66 1"/>
                <a:gd name="f99" fmla="*/ 1561 f66 1"/>
                <a:gd name="f100" fmla="*/ 0 f66 1"/>
                <a:gd name="f101" fmla="*/ 346514 f66 1"/>
                <a:gd name="f102" fmla="*/ 476914 f66 1"/>
                <a:gd name="f103" fmla="*/ 474576 f66 1"/>
                <a:gd name="f104" fmla="*/ 229046 f66 1"/>
                <a:gd name="f105" fmla="+- f67 0 f1"/>
                <a:gd name="f106" fmla="*/ f70 1 1571882"/>
                <a:gd name="f107" fmla="*/ f71 1 1757927"/>
                <a:gd name="f108" fmla="*/ f72 1 1571882"/>
                <a:gd name="f109" fmla="*/ f73 1 1757927"/>
                <a:gd name="f110" fmla="*/ f74 1 1757927"/>
                <a:gd name="f111" fmla="*/ f75 1 1571882"/>
                <a:gd name="f112" fmla="*/ f76 1 1757927"/>
                <a:gd name="f113" fmla="*/ f77 1 1571882"/>
                <a:gd name="f114" fmla="*/ f78 1 1571882"/>
                <a:gd name="f115" fmla="*/ f79 1 1757927"/>
                <a:gd name="f116" fmla="*/ f80 1 1571882"/>
                <a:gd name="f117" fmla="*/ f81 1 1757927"/>
                <a:gd name="f118" fmla="*/ f82 1 1571882"/>
                <a:gd name="f119" fmla="*/ f83 1 1757927"/>
                <a:gd name="f120" fmla="*/ f84 1 1571882"/>
                <a:gd name="f121" fmla="*/ f85 1 1757927"/>
                <a:gd name="f122" fmla="*/ f86 1 1571882"/>
                <a:gd name="f123" fmla="*/ f87 1 1757927"/>
                <a:gd name="f124" fmla="*/ f88 1 1571882"/>
                <a:gd name="f125" fmla="*/ f89 1 1571882"/>
                <a:gd name="f126" fmla="*/ f90 1 1571882"/>
                <a:gd name="f127" fmla="*/ f91 1 1757927"/>
                <a:gd name="f128" fmla="*/ f92 1 1571882"/>
                <a:gd name="f129" fmla="*/ f93 1 1757927"/>
                <a:gd name="f130" fmla="*/ f94 1 1757927"/>
                <a:gd name="f131" fmla="*/ f95 1 1571882"/>
                <a:gd name="f132" fmla="*/ f96 1 1571882"/>
                <a:gd name="f133" fmla="*/ f97 1 1571882"/>
                <a:gd name="f134" fmla="*/ f98 1 1571882"/>
                <a:gd name="f135" fmla="*/ f99 1 1571882"/>
                <a:gd name="f136" fmla="*/ f100 1 1571882"/>
                <a:gd name="f137" fmla="*/ f101 1 1571882"/>
                <a:gd name="f138" fmla="*/ f102 1 1571882"/>
                <a:gd name="f139" fmla="*/ f103 1 1571882"/>
                <a:gd name="f140" fmla="*/ f104 1 1571882"/>
                <a:gd name="f141" fmla="*/ f61 1 f68"/>
                <a:gd name="f142" fmla="*/ f62 1 f68"/>
                <a:gd name="f143" fmla="*/ f61 1 f69"/>
                <a:gd name="f144" fmla="*/ f63 1 f69"/>
                <a:gd name="f145" fmla="*/ f106 1 f68"/>
                <a:gd name="f146" fmla="*/ f107 1 f69"/>
                <a:gd name="f147" fmla="*/ f108 1 f68"/>
                <a:gd name="f148" fmla="*/ f109 1 f69"/>
                <a:gd name="f149" fmla="*/ f110 1 f69"/>
                <a:gd name="f150" fmla="*/ f111 1 f68"/>
                <a:gd name="f151" fmla="*/ f112 1 f69"/>
                <a:gd name="f152" fmla="*/ f113 1 f68"/>
                <a:gd name="f153" fmla="*/ f114 1 f68"/>
                <a:gd name="f154" fmla="*/ f115 1 f69"/>
                <a:gd name="f155" fmla="*/ f116 1 f68"/>
                <a:gd name="f156" fmla="*/ f117 1 f69"/>
                <a:gd name="f157" fmla="*/ f118 1 f68"/>
                <a:gd name="f158" fmla="*/ f119 1 f69"/>
                <a:gd name="f159" fmla="*/ f120 1 f68"/>
                <a:gd name="f160" fmla="*/ f121 1 f69"/>
                <a:gd name="f161" fmla="*/ f122 1 f68"/>
                <a:gd name="f162" fmla="*/ f123 1 f69"/>
                <a:gd name="f163" fmla="*/ f124 1 f68"/>
                <a:gd name="f164" fmla="*/ f125 1 f68"/>
                <a:gd name="f165" fmla="*/ f126 1 f68"/>
                <a:gd name="f166" fmla="*/ f127 1 f69"/>
                <a:gd name="f167" fmla="*/ f128 1 f68"/>
                <a:gd name="f168" fmla="*/ f129 1 f69"/>
                <a:gd name="f169" fmla="*/ f130 1 f69"/>
                <a:gd name="f170" fmla="*/ f131 1 f68"/>
                <a:gd name="f171" fmla="*/ f132 1 f68"/>
                <a:gd name="f172" fmla="*/ f133 1 f68"/>
                <a:gd name="f173" fmla="*/ f134 1 f68"/>
                <a:gd name="f174" fmla="*/ f135 1 f68"/>
                <a:gd name="f175" fmla="*/ f136 1 f68"/>
                <a:gd name="f176" fmla="*/ f137 1 f68"/>
                <a:gd name="f177" fmla="*/ f138 1 f68"/>
                <a:gd name="f178" fmla="*/ f139 1 f68"/>
                <a:gd name="f179" fmla="*/ f140 1 f68"/>
                <a:gd name="f180" fmla="*/ f141 f59 1"/>
                <a:gd name="f181" fmla="*/ f142 f59 1"/>
                <a:gd name="f182" fmla="*/ f144 f60 1"/>
                <a:gd name="f183" fmla="*/ f143 f60 1"/>
                <a:gd name="f184" fmla="*/ f145 f59 1"/>
                <a:gd name="f185" fmla="*/ f146 f60 1"/>
                <a:gd name="f186" fmla="*/ f147 f59 1"/>
                <a:gd name="f187" fmla="*/ f148 f60 1"/>
                <a:gd name="f188" fmla="*/ f149 f60 1"/>
                <a:gd name="f189" fmla="*/ f150 f59 1"/>
                <a:gd name="f190" fmla="*/ f151 f60 1"/>
                <a:gd name="f191" fmla="*/ f152 f59 1"/>
                <a:gd name="f192" fmla="*/ f153 f59 1"/>
                <a:gd name="f193" fmla="*/ f154 f60 1"/>
                <a:gd name="f194" fmla="*/ f155 f59 1"/>
                <a:gd name="f195" fmla="*/ f156 f60 1"/>
                <a:gd name="f196" fmla="*/ f157 f59 1"/>
                <a:gd name="f197" fmla="*/ f158 f60 1"/>
                <a:gd name="f198" fmla="*/ f159 f59 1"/>
                <a:gd name="f199" fmla="*/ f160 f60 1"/>
                <a:gd name="f200" fmla="*/ f161 f59 1"/>
                <a:gd name="f201" fmla="*/ f162 f60 1"/>
                <a:gd name="f202" fmla="*/ f163 f59 1"/>
                <a:gd name="f203" fmla="*/ f164 f59 1"/>
                <a:gd name="f204" fmla="*/ f165 f59 1"/>
                <a:gd name="f205" fmla="*/ f166 f60 1"/>
                <a:gd name="f206" fmla="*/ f167 f59 1"/>
                <a:gd name="f207" fmla="*/ f168 f60 1"/>
                <a:gd name="f208" fmla="*/ f169 f60 1"/>
                <a:gd name="f209" fmla="*/ f170 f59 1"/>
                <a:gd name="f210" fmla="*/ f171 f59 1"/>
                <a:gd name="f211" fmla="*/ f172 f59 1"/>
                <a:gd name="f212" fmla="*/ f173 f59 1"/>
                <a:gd name="f213" fmla="*/ f174 f59 1"/>
                <a:gd name="f214" fmla="*/ f175 f59 1"/>
                <a:gd name="f215" fmla="*/ f176 f59 1"/>
                <a:gd name="f216" fmla="*/ f177 f59 1"/>
                <a:gd name="f217" fmla="*/ f178 f59 1"/>
                <a:gd name="f218" fmla="*/ f179 f59 1"/>
              </a:gdLst>
              <a:ahLst/>
              <a:cxnLst>
                <a:cxn ang="3cd4">
                  <a:pos x="hc" y="t"/>
                </a:cxn>
                <a:cxn ang="0">
                  <a:pos x="r" y="vc"/>
                </a:cxn>
                <a:cxn ang="cd4">
                  <a:pos x="hc" y="b"/>
                </a:cxn>
                <a:cxn ang="cd2">
                  <a:pos x="l" y="vc"/>
                </a:cxn>
                <a:cxn ang="f105">
                  <a:pos x="f184" y="f185"/>
                </a:cxn>
                <a:cxn ang="f105">
                  <a:pos x="f186" y="f187"/>
                </a:cxn>
                <a:cxn ang="f105">
                  <a:pos x="f184" y="f188"/>
                </a:cxn>
                <a:cxn ang="f105">
                  <a:pos x="f189" y="f187"/>
                </a:cxn>
                <a:cxn ang="f105">
                  <a:pos x="f184" y="f185"/>
                </a:cxn>
                <a:cxn ang="f105">
                  <a:pos x="f184" y="f190"/>
                </a:cxn>
                <a:cxn ang="f105">
                  <a:pos x="f191" y="f187"/>
                </a:cxn>
                <a:cxn ang="f105">
                  <a:pos x="f192" y="f193"/>
                </a:cxn>
                <a:cxn ang="f105">
                  <a:pos x="f194" y="f195"/>
                </a:cxn>
                <a:cxn ang="f105">
                  <a:pos x="f196" y="f197"/>
                </a:cxn>
                <a:cxn ang="f105">
                  <a:pos x="f198" y="f199"/>
                </a:cxn>
                <a:cxn ang="f105">
                  <a:pos x="f200" y="f201"/>
                </a:cxn>
                <a:cxn ang="f105">
                  <a:pos x="f202" y="f201"/>
                </a:cxn>
                <a:cxn ang="f105">
                  <a:pos x="f203" y="f199"/>
                </a:cxn>
                <a:cxn ang="f105">
                  <a:pos x="f204" y="f205"/>
                </a:cxn>
                <a:cxn ang="f105">
                  <a:pos x="f206" y="f207"/>
                </a:cxn>
                <a:cxn ang="f105">
                  <a:pos x="f184" y="f208"/>
                </a:cxn>
                <a:cxn ang="f105">
                  <a:pos x="f209" y="f207"/>
                </a:cxn>
                <a:cxn ang="f105">
                  <a:pos x="f210" y="f205"/>
                </a:cxn>
                <a:cxn ang="f105">
                  <a:pos x="f211" y="f199"/>
                </a:cxn>
                <a:cxn ang="f105">
                  <a:pos x="f212" y="f201"/>
                </a:cxn>
                <a:cxn ang="f105">
                  <a:pos x="f213" y="f201"/>
                </a:cxn>
                <a:cxn ang="f105">
                  <a:pos x="f214" y="f199"/>
                </a:cxn>
                <a:cxn ang="f105">
                  <a:pos x="f215" y="f197"/>
                </a:cxn>
                <a:cxn ang="f105">
                  <a:pos x="f216" y="f195"/>
                </a:cxn>
                <a:cxn ang="f105">
                  <a:pos x="f217" y="f193"/>
                </a:cxn>
                <a:cxn ang="f105">
                  <a:pos x="f218" y="f187"/>
                </a:cxn>
                <a:cxn ang="f105">
                  <a:pos x="f184" y="f190"/>
                </a:cxn>
              </a:cxnLst>
              <a:rect l="f180" t="f183" r="f181" b="f182"/>
              <a:pathLst>
                <a:path w="1571882" h="1757927">
                  <a:moveTo>
                    <a:pt x="f8" y="f9"/>
                  </a:moveTo>
                  <a:cubicBezTo>
                    <a:pt x="f10" y="f9"/>
                    <a:pt x="f11" y="f12"/>
                    <a:pt x="f11" y="f13"/>
                  </a:cubicBezTo>
                  <a:cubicBezTo>
                    <a:pt x="f11" y="f14"/>
                    <a:pt x="f10" y="f15"/>
                    <a:pt x="f8" y="f15"/>
                  </a:cubicBezTo>
                  <a:cubicBezTo>
                    <a:pt x="f16" y="f15"/>
                    <a:pt x="f17" y="f14"/>
                    <a:pt x="f17" y="f13"/>
                  </a:cubicBezTo>
                  <a:cubicBezTo>
                    <a:pt x="f17" y="f12"/>
                    <a:pt x="f16" y="f9"/>
                    <a:pt x="f8" y="f9"/>
                  </a:cubicBezTo>
                  <a:close/>
                  <a:moveTo>
                    <a:pt x="f8" y="f5"/>
                  </a:moveTo>
                  <a:cubicBezTo>
                    <a:pt x="f18" y="f5"/>
                    <a:pt x="f19" y="f20"/>
                    <a:pt x="f19" y="f13"/>
                  </a:cubicBezTo>
                  <a:cubicBezTo>
                    <a:pt x="f19" y="f21"/>
                    <a:pt x="f22" y="f23"/>
                    <a:pt x="f24" y="f25"/>
                  </a:cubicBezTo>
                  <a:lnTo>
                    <a:pt x="f26" y="f27"/>
                  </a:lnTo>
                  <a:lnTo>
                    <a:pt x="f28" y="f29"/>
                  </a:lnTo>
                  <a:cubicBezTo>
                    <a:pt x="f30" y="f31"/>
                    <a:pt x="f6" y="f32"/>
                    <a:pt x="f6" y="f33"/>
                  </a:cubicBezTo>
                  <a:lnTo>
                    <a:pt x="f34" y="f7"/>
                  </a:lnTo>
                  <a:lnTo>
                    <a:pt x="f35" y="f7"/>
                  </a:lnTo>
                  <a:lnTo>
                    <a:pt x="f36" y="f33"/>
                  </a:lnTo>
                  <a:cubicBezTo>
                    <a:pt x="f36" y="f37"/>
                    <a:pt x="f38" y="f39"/>
                    <a:pt x="f40" y="f41"/>
                  </a:cubicBezTo>
                  <a:lnTo>
                    <a:pt x="f42" y="f43"/>
                  </a:lnTo>
                  <a:lnTo>
                    <a:pt x="f8" y="f44"/>
                  </a:lnTo>
                  <a:lnTo>
                    <a:pt x="f45" y="f43"/>
                  </a:lnTo>
                  <a:lnTo>
                    <a:pt x="f46" y="f41"/>
                  </a:lnTo>
                  <a:cubicBezTo>
                    <a:pt x="f47" y="f39"/>
                    <a:pt x="f48" y="f37"/>
                    <a:pt x="f48" y="f33"/>
                  </a:cubicBezTo>
                  <a:lnTo>
                    <a:pt x="f49" y="f7"/>
                  </a:lnTo>
                  <a:lnTo>
                    <a:pt x="f50" y="f7"/>
                  </a:lnTo>
                  <a:lnTo>
                    <a:pt x="f5" y="f33"/>
                  </a:lnTo>
                  <a:cubicBezTo>
                    <a:pt x="f5" y="f32"/>
                    <a:pt x="f51" y="f31"/>
                    <a:pt x="f52" y="f29"/>
                  </a:cubicBezTo>
                  <a:lnTo>
                    <a:pt x="f53" y="f27"/>
                  </a:lnTo>
                  <a:lnTo>
                    <a:pt x="f54" y="f25"/>
                  </a:lnTo>
                  <a:cubicBezTo>
                    <a:pt x="f55" y="f23"/>
                    <a:pt x="f56" y="f21"/>
                    <a:pt x="f56" y="f13"/>
                  </a:cubicBezTo>
                  <a:cubicBezTo>
                    <a:pt x="f56" y="f20"/>
                    <a:pt x="f57" y="f5"/>
                    <a:pt x="f8" y="f5"/>
                  </a:cubicBezTo>
                  <a:close/>
                </a:path>
              </a:pathLst>
            </a:custGeom>
            <a:solidFill>
              <a:srgbClr val="757575"/>
            </a:solidFill>
            <a:ln cap="flat">
              <a:noFill/>
              <a:prstDash val="solid"/>
            </a:ln>
          </p:spPr>
          <p:txBody>
            <a:bodyPr vert="horz" wrap="square" lIns="0" tIns="45717" rIns="0" bIns="45717" anchor="ctr" anchorCtr="1" compatLnSpc="1">
              <a:noAutofit/>
            </a:bodyPr>
            <a:lstStyle/>
            <a:p>
              <a:pPr marL="0" marR="0" lvl="0" indent="0" algn="ctr" defTabSz="91409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pic>
          <p:nvPicPr>
            <p:cNvPr id="318" name="Picture 10">
              <a:extLst>
                <a:ext uri="{FF2B5EF4-FFF2-40B4-BE49-F238E27FC236}">
                  <a16:creationId xmlns:a16="http://schemas.microsoft.com/office/drawing/2014/main" id="{F679C7DD-9F97-4396-BCBE-6528FB834141}"/>
                </a:ext>
              </a:extLst>
            </p:cNvPr>
            <p:cNvPicPr>
              <a:picLocks noChangeAspect="1"/>
            </p:cNvPicPr>
            <p:nvPr/>
          </p:nvPicPr>
          <p:blipFill>
            <a:blip r:embed="rId16"/>
            <a:stretch>
              <a:fillRect/>
            </a:stretch>
          </p:blipFill>
          <p:spPr>
            <a:xfrm>
              <a:off x="6724442" y="4550694"/>
              <a:ext cx="380399" cy="263822"/>
            </a:xfrm>
            <a:prstGeom prst="rect">
              <a:avLst/>
            </a:prstGeom>
            <a:noFill/>
            <a:ln cap="flat">
              <a:noFill/>
            </a:ln>
          </p:spPr>
        </p:pic>
      </p:grpSp>
      <p:grpSp>
        <p:nvGrpSpPr>
          <p:cNvPr id="319" name="Group 85">
            <a:extLst>
              <a:ext uri="{FF2B5EF4-FFF2-40B4-BE49-F238E27FC236}">
                <a16:creationId xmlns:a16="http://schemas.microsoft.com/office/drawing/2014/main" id="{00F3543D-FD7F-457D-8ED2-3FAA769BDBA3}"/>
              </a:ext>
            </a:extLst>
          </p:cNvPr>
          <p:cNvGrpSpPr/>
          <p:nvPr/>
        </p:nvGrpSpPr>
        <p:grpSpPr>
          <a:xfrm>
            <a:off x="3390190" y="893631"/>
            <a:ext cx="478328" cy="478328"/>
            <a:chOff x="4421818" y="3837663"/>
            <a:chExt cx="1143000" cy="1143000"/>
          </a:xfrm>
        </p:grpSpPr>
        <p:sp>
          <p:nvSpPr>
            <p:cNvPr id="320" name="Oval 315">
              <a:extLst>
                <a:ext uri="{FF2B5EF4-FFF2-40B4-BE49-F238E27FC236}">
                  <a16:creationId xmlns:a16="http://schemas.microsoft.com/office/drawing/2014/main" id="{0A965832-D59A-42D1-9E63-1C63652445D9}"/>
                </a:ext>
              </a:extLst>
            </p:cNvPr>
            <p:cNvSpPr/>
            <p:nvPr/>
          </p:nvSpPr>
          <p:spPr>
            <a:xfrm>
              <a:off x="4421818" y="3837663"/>
              <a:ext cx="1143000" cy="11430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AEAEA"/>
            </a:solidFill>
            <a:ln cap="flat">
              <a:noFill/>
              <a:prstDash val="solid"/>
            </a:ln>
          </p:spPr>
          <p:txBody>
            <a:bodyPr vert="horz" wrap="square" lIns="0" tIns="45717" rIns="0" bIns="45717" anchor="ctr" anchorCtr="1" compatLnSpc="1">
              <a:noAutofit/>
            </a:bodyPr>
            <a:lstStyle/>
            <a:p>
              <a:pPr marL="0" marR="0" lvl="0" indent="0" algn="ctr" defTabSz="9139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grpSp>
          <p:nvGrpSpPr>
            <p:cNvPr id="321" name="Group 317">
              <a:extLst>
                <a:ext uri="{FF2B5EF4-FFF2-40B4-BE49-F238E27FC236}">
                  <a16:creationId xmlns:a16="http://schemas.microsoft.com/office/drawing/2014/main" id="{29370FC3-8015-4A5A-9A9C-3683B0605632}"/>
                </a:ext>
              </a:extLst>
            </p:cNvPr>
            <p:cNvGrpSpPr/>
            <p:nvPr/>
          </p:nvGrpSpPr>
          <p:grpSpPr>
            <a:xfrm>
              <a:off x="4695928" y="3929387"/>
              <a:ext cx="606951" cy="950737"/>
              <a:chOff x="4695928" y="3929387"/>
              <a:chExt cx="606951" cy="950737"/>
            </a:xfrm>
          </p:grpSpPr>
          <p:sp>
            <p:nvSpPr>
              <p:cNvPr id="323" name="Oval 319">
                <a:extLst>
                  <a:ext uri="{FF2B5EF4-FFF2-40B4-BE49-F238E27FC236}">
                    <a16:creationId xmlns:a16="http://schemas.microsoft.com/office/drawing/2014/main" id="{44C681FF-C2A3-47D5-BCF1-74D45D0CDBD1}"/>
                  </a:ext>
                </a:extLst>
              </p:cNvPr>
              <p:cNvSpPr/>
              <p:nvPr/>
            </p:nvSpPr>
            <p:spPr>
              <a:xfrm>
                <a:off x="4733181" y="4337090"/>
                <a:ext cx="543034" cy="54303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cap="flat">
                <a:noFill/>
                <a:prstDash val="solid"/>
              </a:ln>
            </p:spPr>
            <p:txBody>
              <a:bodyPr vert="horz" wrap="square" lIns="0" tIns="45717" rIns="0" bIns="45717" anchor="ctr" anchorCtr="1" compatLnSpc="1">
                <a:noAutofit/>
              </a:bodyPr>
              <a:lstStyle/>
              <a:p>
                <a:pPr marL="0" marR="0" lvl="0" indent="0" algn="ctr" defTabSz="91409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sp>
            <p:nvSpPr>
              <p:cNvPr id="324" name="Freeform: Shape 320">
                <a:extLst>
                  <a:ext uri="{FF2B5EF4-FFF2-40B4-BE49-F238E27FC236}">
                    <a16:creationId xmlns:a16="http://schemas.microsoft.com/office/drawing/2014/main" id="{4FF6D965-147C-4CB5-9216-8000F1083D1B}"/>
                  </a:ext>
                </a:extLst>
              </p:cNvPr>
              <p:cNvSpPr/>
              <p:nvPr/>
            </p:nvSpPr>
            <p:spPr>
              <a:xfrm>
                <a:off x="4695928" y="3929387"/>
                <a:ext cx="606951" cy="678795"/>
              </a:xfrm>
              <a:custGeom>
                <a:avLst/>
                <a:gdLst>
                  <a:gd name="f0" fmla="val 10800000"/>
                  <a:gd name="f1" fmla="val 5400000"/>
                  <a:gd name="f2" fmla="val 180"/>
                  <a:gd name="f3" fmla="val w"/>
                  <a:gd name="f4" fmla="val h"/>
                  <a:gd name="f5" fmla="val 0"/>
                  <a:gd name="f6" fmla="val 1571882"/>
                  <a:gd name="f7" fmla="val 1757927"/>
                  <a:gd name="f8" fmla="val 785941"/>
                  <a:gd name="f9" fmla="val 159127"/>
                  <a:gd name="f10" fmla="val 566260"/>
                  <a:gd name="f11" fmla="val 388173"/>
                  <a:gd name="f12" fmla="val 337214"/>
                  <a:gd name="f13" fmla="val 556895"/>
                  <a:gd name="f14" fmla="val 776576"/>
                  <a:gd name="f15" fmla="val 954663"/>
                  <a:gd name="f16" fmla="val 1005622"/>
                  <a:gd name="f17" fmla="val 1183709"/>
                  <a:gd name="f18" fmla="val 1093506"/>
                  <a:gd name="f19" fmla="val 1342836"/>
                  <a:gd name="f20" fmla="val 249330"/>
                  <a:gd name="f21" fmla="val 749123"/>
                  <a:gd name="f22" fmla="val 1245442"/>
                  <a:gd name="f23" fmla="val 918603"/>
                  <a:gd name="f24" fmla="val 1097306"/>
                  <a:gd name="f25" fmla="val 1018681"/>
                  <a:gd name="f26" fmla="val 1094968"/>
                  <a:gd name="f27" fmla="val 1019951"/>
                  <a:gd name="f28" fmla="val 1225368"/>
                  <a:gd name="f29" fmla="val 1090729"/>
                  <a:gd name="f30" fmla="val 1434430"/>
                  <a:gd name="f31" fmla="val 1231969"/>
                  <a:gd name="f32" fmla="val 1471155"/>
                  <a:gd name="f33" fmla="val 1742444"/>
                  <a:gd name="f34" fmla="val 1570321"/>
                  <a:gd name="f35" fmla="val 1414642"/>
                  <a:gd name="f36" fmla="val 1416203"/>
                  <a:gd name="f37" fmla="val 1437871"/>
                  <a:gd name="f38" fmla="val 1200160"/>
                  <a:gd name="f39" fmla="val 1183756"/>
                  <a:gd name="f40" fmla="val 912961"/>
                  <a:gd name="f41" fmla="val 1124987"/>
                  <a:gd name="f42" fmla="val 793917"/>
                  <a:gd name="f43" fmla="val 1112986"/>
                  <a:gd name="f44" fmla="val 1113790"/>
                  <a:gd name="f45" fmla="val 777966"/>
                  <a:gd name="f46" fmla="val 658921"/>
                  <a:gd name="f47" fmla="val 371722"/>
                  <a:gd name="f48" fmla="val 155679"/>
                  <a:gd name="f49" fmla="val 157240"/>
                  <a:gd name="f50" fmla="val 1561"/>
                  <a:gd name="f51" fmla="val 137452"/>
                  <a:gd name="f52" fmla="val 346514"/>
                  <a:gd name="f53" fmla="val 476914"/>
                  <a:gd name="f54" fmla="val 474576"/>
                  <a:gd name="f55" fmla="val 326441"/>
                  <a:gd name="f56" fmla="val 229046"/>
                  <a:gd name="f57" fmla="val 478376"/>
                  <a:gd name="f58" fmla="+- 0 0 -90"/>
                  <a:gd name="f59" fmla="*/ f3 1 1571882"/>
                  <a:gd name="f60" fmla="*/ f4 1 1757927"/>
                  <a:gd name="f61" fmla="val f5"/>
                  <a:gd name="f62" fmla="val f6"/>
                  <a:gd name="f63" fmla="val f7"/>
                  <a:gd name="f64" fmla="*/ f58 f0 1"/>
                  <a:gd name="f65" fmla="+- f63 0 f61"/>
                  <a:gd name="f66" fmla="+- f62 0 f61"/>
                  <a:gd name="f67" fmla="*/ f64 1 f2"/>
                  <a:gd name="f68" fmla="*/ f66 1 1571882"/>
                  <a:gd name="f69" fmla="*/ f65 1 1757927"/>
                  <a:gd name="f70" fmla="*/ 785941 f66 1"/>
                  <a:gd name="f71" fmla="*/ 159127 f65 1"/>
                  <a:gd name="f72" fmla="*/ 388173 f66 1"/>
                  <a:gd name="f73" fmla="*/ 556895 f65 1"/>
                  <a:gd name="f74" fmla="*/ 954663 f65 1"/>
                  <a:gd name="f75" fmla="*/ 1183709 f66 1"/>
                  <a:gd name="f76" fmla="*/ 0 f65 1"/>
                  <a:gd name="f77" fmla="*/ 1342836 f66 1"/>
                  <a:gd name="f78" fmla="*/ 1097306 f66 1"/>
                  <a:gd name="f79" fmla="*/ 1018681 f65 1"/>
                  <a:gd name="f80" fmla="*/ 1094968 f66 1"/>
                  <a:gd name="f81" fmla="*/ 1019951 f65 1"/>
                  <a:gd name="f82" fmla="*/ 1225368 f66 1"/>
                  <a:gd name="f83" fmla="*/ 1090729 f65 1"/>
                  <a:gd name="f84" fmla="*/ 1571882 f66 1"/>
                  <a:gd name="f85" fmla="*/ 1742444 f65 1"/>
                  <a:gd name="f86" fmla="*/ 1570321 f66 1"/>
                  <a:gd name="f87" fmla="*/ 1757927 f65 1"/>
                  <a:gd name="f88" fmla="*/ 1414642 f66 1"/>
                  <a:gd name="f89" fmla="*/ 1416203 f66 1"/>
                  <a:gd name="f90" fmla="*/ 912961 f66 1"/>
                  <a:gd name="f91" fmla="*/ 1124987 f65 1"/>
                  <a:gd name="f92" fmla="*/ 793917 f66 1"/>
                  <a:gd name="f93" fmla="*/ 1112986 f65 1"/>
                  <a:gd name="f94" fmla="*/ 1113790 f65 1"/>
                  <a:gd name="f95" fmla="*/ 777966 f66 1"/>
                  <a:gd name="f96" fmla="*/ 658921 f66 1"/>
                  <a:gd name="f97" fmla="*/ 155679 f66 1"/>
                  <a:gd name="f98" fmla="*/ 157240 f66 1"/>
                  <a:gd name="f99" fmla="*/ 1561 f66 1"/>
                  <a:gd name="f100" fmla="*/ 0 f66 1"/>
                  <a:gd name="f101" fmla="*/ 346514 f66 1"/>
                  <a:gd name="f102" fmla="*/ 476914 f66 1"/>
                  <a:gd name="f103" fmla="*/ 474576 f66 1"/>
                  <a:gd name="f104" fmla="*/ 229046 f66 1"/>
                  <a:gd name="f105" fmla="+- f67 0 f1"/>
                  <a:gd name="f106" fmla="*/ f70 1 1571882"/>
                  <a:gd name="f107" fmla="*/ f71 1 1757927"/>
                  <a:gd name="f108" fmla="*/ f72 1 1571882"/>
                  <a:gd name="f109" fmla="*/ f73 1 1757927"/>
                  <a:gd name="f110" fmla="*/ f74 1 1757927"/>
                  <a:gd name="f111" fmla="*/ f75 1 1571882"/>
                  <a:gd name="f112" fmla="*/ f76 1 1757927"/>
                  <a:gd name="f113" fmla="*/ f77 1 1571882"/>
                  <a:gd name="f114" fmla="*/ f78 1 1571882"/>
                  <a:gd name="f115" fmla="*/ f79 1 1757927"/>
                  <a:gd name="f116" fmla="*/ f80 1 1571882"/>
                  <a:gd name="f117" fmla="*/ f81 1 1757927"/>
                  <a:gd name="f118" fmla="*/ f82 1 1571882"/>
                  <a:gd name="f119" fmla="*/ f83 1 1757927"/>
                  <a:gd name="f120" fmla="*/ f84 1 1571882"/>
                  <a:gd name="f121" fmla="*/ f85 1 1757927"/>
                  <a:gd name="f122" fmla="*/ f86 1 1571882"/>
                  <a:gd name="f123" fmla="*/ f87 1 1757927"/>
                  <a:gd name="f124" fmla="*/ f88 1 1571882"/>
                  <a:gd name="f125" fmla="*/ f89 1 1571882"/>
                  <a:gd name="f126" fmla="*/ f90 1 1571882"/>
                  <a:gd name="f127" fmla="*/ f91 1 1757927"/>
                  <a:gd name="f128" fmla="*/ f92 1 1571882"/>
                  <a:gd name="f129" fmla="*/ f93 1 1757927"/>
                  <a:gd name="f130" fmla="*/ f94 1 1757927"/>
                  <a:gd name="f131" fmla="*/ f95 1 1571882"/>
                  <a:gd name="f132" fmla="*/ f96 1 1571882"/>
                  <a:gd name="f133" fmla="*/ f97 1 1571882"/>
                  <a:gd name="f134" fmla="*/ f98 1 1571882"/>
                  <a:gd name="f135" fmla="*/ f99 1 1571882"/>
                  <a:gd name="f136" fmla="*/ f100 1 1571882"/>
                  <a:gd name="f137" fmla="*/ f101 1 1571882"/>
                  <a:gd name="f138" fmla="*/ f102 1 1571882"/>
                  <a:gd name="f139" fmla="*/ f103 1 1571882"/>
                  <a:gd name="f140" fmla="*/ f104 1 1571882"/>
                  <a:gd name="f141" fmla="*/ f61 1 f68"/>
                  <a:gd name="f142" fmla="*/ f62 1 f68"/>
                  <a:gd name="f143" fmla="*/ f61 1 f69"/>
                  <a:gd name="f144" fmla="*/ f63 1 f69"/>
                  <a:gd name="f145" fmla="*/ f106 1 f68"/>
                  <a:gd name="f146" fmla="*/ f107 1 f69"/>
                  <a:gd name="f147" fmla="*/ f108 1 f68"/>
                  <a:gd name="f148" fmla="*/ f109 1 f69"/>
                  <a:gd name="f149" fmla="*/ f110 1 f69"/>
                  <a:gd name="f150" fmla="*/ f111 1 f68"/>
                  <a:gd name="f151" fmla="*/ f112 1 f69"/>
                  <a:gd name="f152" fmla="*/ f113 1 f68"/>
                  <a:gd name="f153" fmla="*/ f114 1 f68"/>
                  <a:gd name="f154" fmla="*/ f115 1 f69"/>
                  <a:gd name="f155" fmla="*/ f116 1 f68"/>
                  <a:gd name="f156" fmla="*/ f117 1 f69"/>
                  <a:gd name="f157" fmla="*/ f118 1 f68"/>
                  <a:gd name="f158" fmla="*/ f119 1 f69"/>
                  <a:gd name="f159" fmla="*/ f120 1 f68"/>
                  <a:gd name="f160" fmla="*/ f121 1 f69"/>
                  <a:gd name="f161" fmla="*/ f122 1 f68"/>
                  <a:gd name="f162" fmla="*/ f123 1 f69"/>
                  <a:gd name="f163" fmla="*/ f124 1 f68"/>
                  <a:gd name="f164" fmla="*/ f125 1 f68"/>
                  <a:gd name="f165" fmla="*/ f126 1 f68"/>
                  <a:gd name="f166" fmla="*/ f127 1 f69"/>
                  <a:gd name="f167" fmla="*/ f128 1 f68"/>
                  <a:gd name="f168" fmla="*/ f129 1 f69"/>
                  <a:gd name="f169" fmla="*/ f130 1 f69"/>
                  <a:gd name="f170" fmla="*/ f131 1 f68"/>
                  <a:gd name="f171" fmla="*/ f132 1 f68"/>
                  <a:gd name="f172" fmla="*/ f133 1 f68"/>
                  <a:gd name="f173" fmla="*/ f134 1 f68"/>
                  <a:gd name="f174" fmla="*/ f135 1 f68"/>
                  <a:gd name="f175" fmla="*/ f136 1 f68"/>
                  <a:gd name="f176" fmla="*/ f137 1 f68"/>
                  <a:gd name="f177" fmla="*/ f138 1 f68"/>
                  <a:gd name="f178" fmla="*/ f139 1 f68"/>
                  <a:gd name="f179" fmla="*/ f140 1 f68"/>
                  <a:gd name="f180" fmla="*/ f141 f59 1"/>
                  <a:gd name="f181" fmla="*/ f142 f59 1"/>
                  <a:gd name="f182" fmla="*/ f144 f60 1"/>
                  <a:gd name="f183" fmla="*/ f143 f60 1"/>
                  <a:gd name="f184" fmla="*/ f145 f59 1"/>
                  <a:gd name="f185" fmla="*/ f146 f60 1"/>
                  <a:gd name="f186" fmla="*/ f147 f59 1"/>
                  <a:gd name="f187" fmla="*/ f148 f60 1"/>
                  <a:gd name="f188" fmla="*/ f149 f60 1"/>
                  <a:gd name="f189" fmla="*/ f150 f59 1"/>
                  <a:gd name="f190" fmla="*/ f151 f60 1"/>
                  <a:gd name="f191" fmla="*/ f152 f59 1"/>
                  <a:gd name="f192" fmla="*/ f153 f59 1"/>
                  <a:gd name="f193" fmla="*/ f154 f60 1"/>
                  <a:gd name="f194" fmla="*/ f155 f59 1"/>
                  <a:gd name="f195" fmla="*/ f156 f60 1"/>
                  <a:gd name="f196" fmla="*/ f157 f59 1"/>
                  <a:gd name="f197" fmla="*/ f158 f60 1"/>
                  <a:gd name="f198" fmla="*/ f159 f59 1"/>
                  <a:gd name="f199" fmla="*/ f160 f60 1"/>
                  <a:gd name="f200" fmla="*/ f161 f59 1"/>
                  <a:gd name="f201" fmla="*/ f162 f60 1"/>
                  <a:gd name="f202" fmla="*/ f163 f59 1"/>
                  <a:gd name="f203" fmla="*/ f164 f59 1"/>
                  <a:gd name="f204" fmla="*/ f165 f59 1"/>
                  <a:gd name="f205" fmla="*/ f166 f60 1"/>
                  <a:gd name="f206" fmla="*/ f167 f59 1"/>
                  <a:gd name="f207" fmla="*/ f168 f60 1"/>
                  <a:gd name="f208" fmla="*/ f169 f60 1"/>
                  <a:gd name="f209" fmla="*/ f170 f59 1"/>
                  <a:gd name="f210" fmla="*/ f171 f59 1"/>
                  <a:gd name="f211" fmla="*/ f172 f59 1"/>
                  <a:gd name="f212" fmla="*/ f173 f59 1"/>
                  <a:gd name="f213" fmla="*/ f174 f59 1"/>
                  <a:gd name="f214" fmla="*/ f175 f59 1"/>
                  <a:gd name="f215" fmla="*/ f176 f59 1"/>
                  <a:gd name="f216" fmla="*/ f177 f59 1"/>
                  <a:gd name="f217" fmla="*/ f178 f59 1"/>
                  <a:gd name="f218" fmla="*/ f179 f59 1"/>
                </a:gdLst>
                <a:ahLst/>
                <a:cxnLst>
                  <a:cxn ang="3cd4">
                    <a:pos x="hc" y="t"/>
                  </a:cxn>
                  <a:cxn ang="0">
                    <a:pos x="r" y="vc"/>
                  </a:cxn>
                  <a:cxn ang="cd4">
                    <a:pos x="hc" y="b"/>
                  </a:cxn>
                  <a:cxn ang="cd2">
                    <a:pos x="l" y="vc"/>
                  </a:cxn>
                  <a:cxn ang="f105">
                    <a:pos x="f184" y="f185"/>
                  </a:cxn>
                  <a:cxn ang="f105">
                    <a:pos x="f186" y="f187"/>
                  </a:cxn>
                  <a:cxn ang="f105">
                    <a:pos x="f184" y="f188"/>
                  </a:cxn>
                  <a:cxn ang="f105">
                    <a:pos x="f189" y="f187"/>
                  </a:cxn>
                  <a:cxn ang="f105">
                    <a:pos x="f184" y="f185"/>
                  </a:cxn>
                  <a:cxn ang="f105">
                    <a:pos x="f184" y="f190"/>
                  </a:cxn>
                  <a:cxn ang="f105">
                    <a:pos x="f191" y="f187"/>
                  </a:cxn>
                  <a:cxn ang="f105">
                    <a:pos x="f192" y="f193"/>
                  </a:cxn>
                  <a:cxn ang="f105">
                    <a:pos x="f194" y="f195"/>
                  </a:cxn>
                  <a:cxn ang="f105">
                    <a:pos x="f196" y="f197"/>
                  </a:cxn>
                  <a:cxn ang="f105">
                    <a:pos x="f198" y="f199"/>
                  </a:cxn>
                  <a:cxn ang="f105">
                    <a:pos x="f200" y="f201"/>
                  </a:cxn>
                  <a:cxn ang="f105">
                    <a:pos x="f202" y="f201"/>
                  </a:cxn>
                  <a:cxn ang="f105">
                    <a:pos x="f203" y="f199"/>
                  </a:cxn>
                  <a:cxn ang="f105">
                    <a:pos x="f204" y="f205"/>
                  </a:cxn>
                  <a:cxn ang="f105">
                    <a:pos x="f206" y="f207"/>
                  </a:cxn>
                  <a:cxn ang="f105">
                    <a:pos x="f184" y="f208"/>
                  </a:cxn>
                  <a:cxn ang="f105">
                    <a:pos x="f209" y="f207"/>
                  </a:cxn>
                  <a:cxn ang="f105">
                    <a:pos x="f210" y="f205"/>
                  </a:cxn>
                  <a:cxn ang="f105">
                    <a:pos x="f211" y="f199"/>
                  </a:cxn>
                  <a:cxn ang="f105">
                    <a:pos x="f212" y="f201"/>
                  </a:cxn>
                  <a:cxn ang="f105">
                    <a:pos x="f213" y="f201"/>
                  </a:cxn>
                  <a:cxn ang="f105">
                    <a:pos x="f214" y="f199"/>
                  </a:cxn>
                  <a:cxn ang="f105">
                    <a:pos x="f215" y="f197"/>
                  </a:cxn>
                  <a:cxn ang="f105">
                    <a:pos x="f216" y="f195"/>
                  </a:cxn>
                  <a:cxn ang="f105">
                    <a:pos x="f217" y="f193"/>
                  </a:cxn>
                  <a:cxn ang="f105">
                    <a:pos x="f218" y="f187"/>
                  </a:cxn>
                  <a:cxn ang="f105">
                    <a:pos x="f184" y="f190"/>
                  </a:cxn>
                </a:cxnLst>
                <a:rect l="f180" t="f183" r="f181" b="f182"/>
                <a:pathLst>
                  <a:path w="1571882" h="1757927">
                    <a:moveTo>
                      <a:pt x="f8" y="f9"/>
                    </a:moveTo>
                    <a:cubicBezTo>
                      <a:pt x="f10" y="f9"/>
                      <a:pt x="f11" y="f12"/>
                      <a:pt x="f11" y="f13"/>
                    </a:cubicBezTo>
                    <a:cubicBezTo>
                      <a:pt x="f11" y="f14"/>
                      <a:pt x="f10" y="f15"/>
                      <a:pt x="f8" y="f15"/>
                    </a:cubicBezTo>
                    <a:cubicBezTo>
                      <a:pt x="f16" y="f15"/>
                      <a:pt x="f17" y="f14"/>
                      <a:pt x="f17" y="f13"/>
                    </a:cubicBezTo>
                    <a:cubicBezTo>
                      <a:pt x="f17" y="f12"/>
                      <a:pt x="f16" y="f9"/>
                      <a:pt x="f8" y="f9"/>
                    </a:cubicBezTo>
                    <a:close/>
                    <a:moveTo>
                      <a:pt x="f8" y="f5"/>
                    </a:moveTo>
                    <a:cubicBezTo>
                      <a:pt x="f18" y="f5"/>
                      <a:pt x="f19" y="f20"/>
                      <a:pt x="f19" y="f13"/>
                    </a:cubicBezTo>
                    <a:cubicBezTo>
                      <a:pt x="f19" y="f21"/>
                      <a:pt x="f22" y="f23"/>
                      <a:pt x="f24" y="f25"/>
                    </a:cubicBezTo>
                    <a:lnTo>
                      <a:pt x="f26" y="f27"/>
                    </a:lnTo>
                    <a:lnTo>
                      <a:pt x="f28" y="f29"/>
                    </a:lnTo>
                    <a:cubicBezTo>
                      <a:pt x="f30" y="f31"/>
                      <a:pt x="f6" y="f32"/>
                      <a:pt x="f6" y="f33"/>
                    </a:cubicBezTo>
                    <a:lnTo>
                      <a:pt x="f34" y="f7"/>
                    </a:lnTo>
                    <a:lnTo>
                      <a:pt x="f35" y="f7"/>
                    </a:lnTo>
                    <a:lnTo>
                      <a:pt x="f36" y="f33"/>
                    </a:lnTo>
                    <a:cubicBezTo>
                      <a:pt x="f36" y="f37"/>
                      <a:pt x="f38" y="f39"/>
                      <a:pt x="f40" y="f41"/>
                    </a:cubicBezTo>
                    <a:lnTo>
                      <a:pt x="f42" y="f43"/>
                    </a:lnTo>
                    <a:lnTo>
                      <a:pt x="f8" y="f44"/>
                    </a:lnTo>
                    <a:lnTo>
                      <a:pt x="f45" y="f43"/>
                    </a:lnTo>
                    <a:lnTo>
                      <a:pt x="f46" y="f41"/>
                    </a:lnTo>
                    <a:cubicBezTo>
                      <a:pt x="f47" y="f39"/>
                      <a:pt x="f48" y="f37"/>
                      <a:pt x="f48" y="f33"/>
                    </a:cubicBezTo>
                    <a:lnTo>
                      <a:pt x="f49" y="f7"/>
                    </a:lnTo>
                    <a:lnTo>
                      <a:pt x="f50" y="f7"/>
                    </a:lnTo>
                    <a:lnTo>
                      <a:pt x="f5" y="f33"/>
                    </a:lnTo>
                    <a:cubicBezTo>
                      <a:pt x="f5" y="f32"/>
                      <a:pt x="f51" y="f31"/>
                      <a:pt x="f52" y="f29"/>
                    </a:cubicBezTo>
                    <a:lnTo>
                      <a:pt x="f53" y="f27"/>
                    </a:lnTo>
                    <a:lnTo>
                      <a:pt x="f54" y="f25"/>
                    </a:lnTo>
                    <a:cubicBezTo>
                      <a:pt x="f55" y="f23"/>
                      <a:pt x="f56" y="f21"/>
                      <a:pt x="f56" y="f13"/>
                    </a:cubicBezTo>
                    <a:cubicBezTo>
                      <a:pt x="f56" y="f20"/>
                      <a:pt x="f57" y="f5"/>
                      <a:pt x="f8" y="f5"/>
                    </a:cubicBezTo>
                    <a:close/>
                  </a:path>
                </a:pathLst>
              </a:custGeom>
              <a:solidFill>
                <a:srgbClr val="757575"/>
              </a:solidFill>
              <a:ln cap="flat">
                <a:noFill/>
                <a:prstDash val="solid"/>
              </a:ln>
            </p:spPr>
            <p:txBody>
              <a:bodyPr vert="horz" wrap="square" lIns="0" tIns="45717" rIns="0" bIns="45717" anchor="ctr" anchorCtr="1" compatLnSpc="1">
                <a:noAutofit/>
              </a:bodyPr>
              <a:lstStyle/>
              <a:p>
                <a:pPr marL="0" marR="0" lvl="0" indent="0" algn="ctr" defTabSz="91409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grpSp>
        <p:pic>
          <p:nvPicPr>
            <p:cNvPr id="322" name="Picture 11">
              <a:extLst>
                <a:ext uri="{FF2B5EF4-FFF2-40B4-BE49-F238E27FC236}">
                  <a16:creationId xmlns:a16="http://schemas.microsoft.com/office/drawing/2014/main" id="{A56864F4-0CE9-417F-B597-D53F81D81115}"/>
                </a:ext>
              </a:extLst>
            </p:cNvPr>
            <p:cNvPicPr>
              <a:picLocks noChangeAspect="1"/>
            </p:cNvPicPr>
            <p:nvPr/>
          </p:nvPicPr>
          <p:blipFill>
            <a:blip r:embed="rId17"/>
            <a:stretch>
              <a:fillRect/>
            </a:stretch>
          </p:blipFill>
          <p:spPr>
            <a:xfrm>
              <a:off x="4812542" y="4496653"/>
              <a:ext cx="384313" cy="331277"/>
            </a:xfrm>
            <a:prstGeom prst="rect">
              <a:avLst/>
            </a:prstGeom>
            <a:noFill/>
            <a:ln cap="flat">
              <a:noFill/>
            </a:ln>
          </p:spPr>
        </p:pic>
      </p:grpSp>
      <p:grpSp>
        <p:nvGrpSpPr>
          <p:cNvPr id="458" name="Group 1999">
            <a:extLst>
              <a:ext uri="{FF2B5EF4-FFF2-40B4-BE49-F238E27FC236}">
                <a16:creationId xmlns:a16="http://schemas.microsoft.com/office/drawing/2014/main" id="{E683071C-55BD-466D-95EB-1D8219ACC7E5}"/>
              </a:ext>
            </a:extLst>
          </p:cNvPr>
          <p:cNvGrpSpPr/>
          <p:nvPr/>
        </p:nvGrpSpPr>
        <p:grpSpPr>
          <a:xfrm>
            <a:off x="1848056" y="4487289"/>
            <a:ext cx="448212" cy="448212"/>
            <a:chOff x="2449083" y="4764216"/>
            <a:chExt cx="457200" cy="457200"/>
          </a:xfrm>
        </p:grpSpPr>
        <p:sp>
          <p:nvSpPr>
            <p:cNvPr id="459" name="Oval 2000">
              <a:extLst>
                <a:ext uri="{FF2B5EF4-FFF2-40B4-BE49-F238E27FC236}">
                  <a16:creationId xmlns:a16="http://schemas.microsoft.com/office/drawing/2014/main" id="{C2B9B756-6B12-41E6-93E0-E0BF4495C865}"/>
                </a:ext>
              </a:extLst>
            </p:cNvPr>
            <p:cNvSpPr/>
            <p:nvPr/>
          </p:nvSpPr>
          <p:spPr>
            <a:xfrm>
              <a:off x="2449083" y="4764216"/>
              <a:ext cx="457200" cy="4572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AEAEA"/>
            </a:solidFill>
            <a:ln cap="flat">
              <a:noFill/>
              <a:prstDash val="solid"/>
            </a:ln>
          </p:spPr>
          <p:txBody>
            <a:bodyPr vert="horz" wrap="square" lIns="0" tIns="45717" rIns="0" bIns="45717" anchor="ctr" anchorCtr="1" compatLnSpc="1">
              <a:noAutofit/>
            </a:bodyPr>
            <a:lstStyle/>
            <a:p>
              <a:pPr marL="0" marR="0" lvl="0" indent="0" algn="ctr" defTabSz="91409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sp>
          <p:nvSpPr>
            <p:cNvPr id="460" name="Freeform 5">
              <a:extLst>
                <a:ext uri="{FF2B5EF4-FFF2-40B4-BE49-F238E27FC236}">
                  <a16:creationId xmlns:a16="http://schemas.microsoft.com/office/drawing/2014/main" id="{AFC703F7-7DBA-42FA-B42D-CF39DC5981E3}"/>
                </a:ext>
              </a:extLst>
            </p:cNvPr>
            <p:cNvSpPr/>
            <p:nvPr/>
          </p:nvSpPr>
          <p:spPr>
            <a:xfrm>
              <a:off x="2568311" y="4891518"/>
              <a:ext cx="218733" cy="184909"/>
            </a:xfrm>
            <a:custGeom>
              <a:avLst/>
              <a:gdLst>
                <a:gd name="f0" fmla="val 10800000"/>
                <a:gd name="f1" fmla="val 5400000"/>
                <a:gd name="f2" fmla="val 180"/>
                <a:gd name="f3" fmla="val w"/>
                <a:gd name="f4" fmla="val h"/>
                <a:gd name="f5" fmla="val 0"/>
                <a:gd name="f6" fmla="val 349"/>
                <a:gd name="f7" fmla="val 296"/>
                <a:gd name="f8" fmla="val 110"/>
                <a:gd name="f9" fmla="val 142"/>
                <a:gd name="f10" fmla="val 107"/>
                <a:gd name="f11" fmla="val 139"/>
                <a:gd name="f12" fmla="val 78"/>
                <a:gd name="f13" fmla="val 174"/>
                <a:gd name="f14" fmla="val 210"/>
                <a:gd name="f15" fmla="val 238"/>
                <a:gd name="f16" fmla="val 177"/>
                <a:gd name="f17" fmla="val 206"/>
                <a:gd name="f18" fmla="val 264"/>
                <a:gd name="f19" fmla="val 247"/>
                <a:gd name="f20" fmla="val 224"/>
                <a:gd name="f21" fmla="val 207"/>
                <a:gd name="f22" fmla="val 125"/>
                <a:gd name="f23" fmla="val 85"/>
                <a:gd name="f24" fmla="val 56"/>
                <a:gd name="f25" fmla="val 80"/>
                <a:gd name="f26" fmla="val 96"/>
                <a:gd name="f27" fmla="val 62"/>
                <a:gd name="f28" fmla="val 40"/>
                <a:gd name="f29" fmla="val 18"/>
                <a:gd name="f30" fmla="val 34"/>
                <a:gd name="f31" fmla="val 16"/>
                <a:gd name="f32" fmla="val 111"/>
                <a:gd name="f33" fmla="val 136"/>
                <a:gd name="f34" fmla="val 106"/>
                <a:gd name="f35" fmla="val 86"/>
                <a:gd name="f36" fmla="val 81"/>
                <a:gd name="f37" fmla="val 25"/>
                <a:gd name="f38" fmla="val 293"/>
                <a:gd name="f39" fmla="val 315"/>
                <a:gd name="f40" fmla="val 333"/>
                <a:gd name="f41" fmla="val 271"/>
                <a:gd name="f42" fmla="val 253"/>
                <a:gd name="f43" fmla="val 324"/>
                <a:gd name="f44" fmla="val 262"/>
                <a:gd name="f45" fmla="val 237"/>
                <a:gd name="f46" fmla="+- 0 0 -90"/>
                <a:gd name="f47" fmla="*/ f3 1 349"/>
                <a:gd name="f48" fmla="*/ f4 1 296"/>
                <a:gd name="f49" fmla="val f5"/>
                <a:gd name="f50" fmla="val f6"/>
                <a:gd name="f51" fmla="val f7"/>
                <a:gd name="f52" fmla="*/ f46 f0 1"/>
                <a:gd name="f53" fmla="+- f51 0 f49"/>
                <a:gd name="f54" fmla="+- f50 0 f49"/>
                <a:gd name="f55" fmla="*/ f52 1 f2"/>
                <a:gd name="f56" fmla="*/ f54 1 349"/>
                <a:gd name="f57" fmla="*/ f53 1 296"/>
                <a:gd name="f58" fmla="*/ 110 f54 1"/>
                <a:gd name="f59" fmla="*/ 142 f53 1"/>
                <a:gd name="f60" fmla="*/ 174 f54 1"/>
                <a:gd name="f61" fmla="*/ 78 f53 1"/>
                <a:gd name="f62" fmla="*/ 238 f54 1"/>
                <a:gd name="f63" fmla="*/ 206 f53 1"/>
                <a:gd name="f64" fmla="*/ 264 f54 1"/>
                <a:gd name="f65" fmla="*/ 296 f53 1"/>
                <a:gd name="f66" fmla="*/ 207 f53 1"/>
                <a:gd name="f67" fmla="*/ 85 f54 1"/>
                <a:gd name="f68" fmla="*/ 56 f54 1"/>
                <a:gd name="f69" fmla="*/ 80 f53 1"/>
                <a:gd name="f70" fmla="*/ 96 f54 1"/>
                <a:gd name="f71" fmla="*/ 40 f53 1"/>
                <a:gd name="f72" fmla="*/ 0 f53 1"/>
                <a:gd name="f73" fmla="*/ 16 f54 1"/>
                <a:gd name="f74" fmla="*/ 111 f54 1"/>
                <a:gd name="f75" fmla="*/ 136 f53 1"/>
                <a:gd name="f76" fmla="*/ 81 f53 1"/>
                <a:gd name="f77" fmla="*/ 0 f54 1"/>
                <a:gd name="f78" fmla="*/ 293 f54 1"/>
                <a:gd name="f79" fmla="*/ 333 f54 1"/>
                <a:gd name="f80" fmla="*/ 253 f54 1"/>
                <a:gd name="f81" fmla="*/ 349 f54 1"/>
                <a:gd name="f82" fmla="*/ 237 f54 1"/>
                <a:gd name="f83" fmla="+- f55 0 f1"/>
                <a:gd name="f84" fmla="*/ f58 1 349"/>
                <a:gd name="f85" fmla="*/ f59 1 296"/>
                <a:gd name="f86" fmla="*/ f60 1 349"/>
                <a:gd name="f87" fmla="*/ f61 1 296"/>
                <a:gd name="f88" fmla="*/ f62 1 349"/>
                <a:gd name="f89" fmla="*/ f63 1 296"/>
                <a:gd name="f90" fmla="*/ f64 1 349"/>
                <a:gd name="f91" fmla="*/ f65 1 296"/>
                <a:gd name="f92" fmla="*/ f66 1 296"/>
                <a:gd name="f93" fmla="*/ f67 1 349"/>
                <a:gd name="f94" fmla="*/ f68 1 349"/>
                <a:gd name="f95" fmla="*/ f69 1 296"/>
                <a:gd name="f96" fmla="*/ f70 1 349"/>
                <a:gd name="f97" fmla="*/ f71 1 296"/>
                <a:gd name="f98" fmla="*/ f72 1 296"/>
                <a:gd name="f99" fmla="*/ f73 1 349"/>
                <a:gd name="f100" fmla="*/ f74 1 349"/>
                <a:gd name="f101" fmla="*/ f75 1 296"/>
                <a:gd name="f102" fmla="*/ f76 1 296"/>
                <a:gd name="f103" fmla="*/ f77 1 349"/>
                <a:gd name="f104" fmla="*/ f78 1 349"/>
                <a:gd name="f105" fmla="*/ f79 1 349"/>
                <a:gd name="f106" fmla="*/ f80 1 349"/>
                <a:gd name="f107" fmla="*/ f81 1 349"/>
                <a:gd name="f108" fmla="*/ f82 1 349"/>
                <a:gd name="f109" fmla="*/ 0 1 f56"/>
                <a:gd name="f110" fmla="*/ f50 1 f56"/>
                <a:gd name="f111" fmla="*/ 0 1 f57"/>
                <a:gd name="f112" fmla="*/ f51 1 f57"/>
                <a:gd name="f113" fmla="*/ f84 1 f56"/>
                <a:gd name="f114" fmla="*/ f85 1 f57"/>
                <a:gd name="f115" fmla="*/ f86 1 f56"/>
                <a:gd name="f116" fmla="*/ f87 1 f57"/>
                <a:gd name="f117" fmla="*/ f88 1 f56"/>
                <a:gd name="f118" fmla="*/ f89 1 f57"/>
                <a:gd name="f119" fmla="*/ f90 1 f56"/>
                <a:gd name="f120" fmla="*/ f91 1 f57"/>
                <a:gd name="f121" fmla="*/ f92 1 f57"/>
                <a:gd name="f122" fmla="*/ f93 1 f56"/>
                <a:gd name="f123" fmla="*/ f94 1 f56"/>
                <a:gd name="f124" fmla="*/ f95 1 f57"/>
                <a:gd name="f125" fmla="*/ f96 1 f56"/>
                <a:gd name="f126" fmla="*/ f97 1 f57"/>
                <a:gd name="f127" fmla="*/ f98 1 f57"/>
                <a:gd name="f128" fmla="*/ f99 1 f56"/>
                <a:gd name="f129" fmla="*/ f100 1 f56"/>
                <a:gd name="f130" fmla="*/ f101 1 f57"/>
                <a:gd name="f131" fmla="*/ f102 1 f57"/>
                <a:gd name="f132" fmla="*/ f103 1 f56"/>
                <a:gd name="f133" fmla="*/ f104 1 f56"/>
                <a:gd name="f134" fmla="*/ f105 1 f56"/>
                <a:gd name="f135" fmla="*/ f106 1 f56"/>
                <a:gd name="f136" fmla="*/ f107 1 f56"/>
                <a:gd name="f137" fmla="*/ f108 1 f56"/>
                <a:gd name="f138" fmla="*/ f109 f47 1"/>
                <a:gd name="f139" fmla="*/ f110 f47 1"/>
                <a:gd name="f140" fmla="*/ f112 f48 1"/>
                <a:gd name="f141" fmla="*/ f111 f48 1"/>
                <a:gd name="f142" fmla="*/ f113 f47 1"/>
                <a:gd name="f143" fmla="*/ f114 f48 1"/>
                <a:gd name="f144" fmla="*/ f115 f47 1"/>
                <a:gd name="f145" fmla="*/ f116 f48 1"/>
                <a:gd name="f146" fmla="*/ f117 f47 1"/>
                <a:gd name="f147" fmla="*/ f118 f48 1"/>
                <a:gd name="f148" fmla="*/ f119 f47 1"/>
                <a:gd name="f149" fmla="*/ f120 f48 1"/>
                <a:gd name="f150" fmla="*/ f121 f48 1"/>
                <a:gd name="f151" fmla="*/ f122 f47 1"/>
                <a:gd name="f152" fmla="*/ f123 f47 1"/>
                <a:gd name="f153" fmla="*/ f124 f48 1"/>
                <a:gd name="f154" fmla="*/ f125 f47 1"/>
                <a:gd name="f155" fmla="*/ f126 f48 1"/>
                <a:gd name="f156" fmla="*/ f127 f48 1"/>
                <a:gd name="f157" fmla="*/ f128 f47 1"/>
                <a:gd name="f158" fmla="*/ f129 f47 1"/>
                <a:gd name="f159" fmla="*/ f130 f48 1"/>
                <a:gd name="f160" fmla="*/ f131 f48 1"/>
                <a:gd name="f161" fmla="*/ f132 f47 1"/>
                <a:gd name="f162" fmla="*/ f133 f47 1"/>
                <a:gd name="f163" fmla="*/ f134 f47 1"/>
                <a:gd name="f164" fmla="*/ f135 f47 1"/>
                <a:gd name="f165" fmla="*/ f136 f47 1"/>
                <a:gd name="f166" fmla="*/ f137 f47 1"/>
              </a:gdLst>
              <a:ahLst/>
              <a:cxnLst>
                <a:cxn ang="3cd4">
                  <a:pos x="hc" y="t"/>
                </a:cxn>
                <a:cxn ang="0">
                  <a:pos x="r" y="vc"/>
                </a:cxn>
                <a:cxn ang="cd4">
                  <a:pos x="hc" y="b"/>
                </a:cxn>
                <a:cxn ang="cd2">
                  <a:pos x="l" y="vc"/>
                </a:cxn>
                <a:cxn ang="f83">
                  <a:pos x="f142" y="f143"/>
                </a:cxn>
                <a:cxn ang="f83">
                  <a:pos x="f144" y="f145"/>
                </a:cxn>
                <a:cxn ang="f83">
                  <a:pos x="f146" y="f143"/>
                </a:cxn>
                <a:cxn ang="f83">
                  <a:pos x="f144" y="f147"/>
                </a:cxn>
                <a:cxn ang="f83">
                  <a:pos x="f142" y="f143"/>
                </a:cxn>
                <a:cxn ang="f83">
                  <a:pos x="f148" y="f149"/>
                </a:cxn>
                <a:cxn ang="f83">
                  <a:pos x="f144" y="f150"/>
                </a:cxn>
                <a:cxn ang="f83">
                  <a:pos x="f151" y="f149"/>
                </a:cxn>
                <a:cxn ang="f83">
                  <a:pos x="f152" y="f153"/>
                </a:cxn>
                <a:cxn ang="f83">
                  <a:pos x="f154" y="f155"/>
                </a:cxn>
                <a:cxn ang="f83">
                  <a:pos x="f152" y="f156"/>
                </a:cxn>
                <a:cxn ang="f83">
                  <a:pos x="f157" y="f155"/>
                </a:cxn>
                <a:cxn ang="f83">
                  <a:pos x="f152" y="f153"/>
                </a:cxn>
                <a:cxn ang="f83">
                  <a:pos x="f158" y="f159"/>
                </a:cxn>
                <a:cxn ang="f83">
                  <a:pos x="f152" y="f160"/>
                </a:cxn>
                <a:cxn ang="f83">
                  <a:pos x="f161" y="f159"/>
                </a:cxn>
                <a:cxn ang="f83">
                  <a:pos x="f162" y="f153"/>
                </a:cxn>
                <a:cxn ang="f83">
                  <a:pos x="f163" y="f155"/>
                </a:cxn>
                <a:cxn ang="f83">
                  <a:pos x="f162" y="f156"/>
                </a:cxn>
                <a:cxn ang="f83">
                  <a:pos x="f164" y="f155"/>
                </a:cxn>
                <a:cxn ang="f83">
                  <a:pos x="f162" y="f153"/>
                </a:cxn>
                <a:cxn ang="f83">
                  <a:pos x="f165" y="f159"/>
                </a:cxn>
                <a:cxn ang="f83">
                  <a:pos x="f162" y="f160"/>
                </a:cxn>
                <a:cxn ang="f83">
                  <a:pos x="f166" y="f159"/>
                </a:cxn>
              </a:cxnLst>
              <a:rect l="f138" t="f141" r="f139" b="f140"/>
              <a:pathLst>
                <a:path w="349" h="296">
                  <a:moveTo>
                    <a:pt x="f8" y="f9"/>
                  </a:moveTo>
                  <a:cubicBezTo>
                    <a:pt x="f8" y="f10"/>
                    <a:pt x="f11" y="f12"/>
                    <a:pt x="f13" y="f12"/>
                  </a:cubicBezTo>
                  <a:cubicBezTo>
                    <a:pt x="f14" y="f12"/>
                    <a:pt x="f15" y="f10"/>
                    <a:pt x="f15" y="f9"/>
                  </a:cubicBezTo>
                  <a:cubicBezTo>
                    <a:pt x="f15" y="f16"/>
                    <a:pt x="f14" y="f17"/>
                    <a:pt x="f13" y="f17"/>
                  </a:cubicBezTo>
                  <a:cubicBezTo>
                    <a:pt x="f11" y="f17"/>
                    <a:pt x="f8" y="f16"/>
                    <a:pt x="f8" y="f9"/>
                  </a:cubicBezTo>
                  <a:close/>
                  <a:moveTo>
                    <a:pt x="f18" y="f7"/>
                  </a:moveTo>
                  <a:cubicBezTo>
                    <a:pt x="f18" y="f19"/>
                    <a:pt x="f20" y="f21"/>
                    <a:pt x="f13" y="f21"/>
                  </a:cubicBezTo>
                  <a:cubicBezTo>
                    <a:pt x="f22" y="f21"/>
                    <a:pt x="f23" y="f19"/>
                    <a:pt x="f23" y="f7"/>
                  </a:cubicBezTo>
                  <a:moveTo>
                    <a:pt x="f24" y="f25"/>
                  </a:moveTo>
                  <a:cubicBezTo>
                    <a:pt x="f12" y="f25"/>
                    <a:pt x="f26" y="f27"/>
                    <a:pt x="f26" y="f28"/>
                  </a:cubicBezTo>
                  <a:cubicBezTo>
                    <a:pt x="f26" y="f29"/>
                    <a:pt x="f12" y="f5"/>
                    <a:pt x="f24" y="f5"/>
                  </a:cubicBezTo>
                  <a:cubicBezTo>
                    <a:pt x="f30" y="f5"/>
                    <a:pt x="f31" y="f29"/>
                    <a:pt x="f31" y="f28"/>
                  </a:cubicBezTo>
                  <a:cubicBezTo>
                    <a:pt x="f31" y="f27"/>
                    <a:pt x="f30" y="f25"/>
                    <a:pt x="f24" y="f25"/>
                  </a:cubicBezTo>
                  <a:close/>
                  <a:moveTo>
                    <a:pt x="f32" y="f33"/>
                  </a:moveTo>
                  <a:cubicBezTo>
                    <a:pt x="f32" y="f34"/>
                    <a:pt x="f35" y="f36"/>
                    <a:pt x="f24" y="f36"/>
                  </a:cubicBezTo>
                  <a:cubicBezTo>
                    <a:pt x="f37" y="f36"/>
                    <a:pt x="f5" y="f34"/>
                    <a:pt x="f5" y="f33"/>
                  </a:cubicBezTo>
                  <a:moveTo>
                    <a:pt x="f38" y="f25"/>
                  </a:moveTo>
                  <a:cubicBezTo>
                    <a:pt x="f39" y="f25"/>
                    <a:pt x="f40" y="f27"/>
                    <a:pt x="f40" y="f28"/>
                  </a:cubicBezTo>
                  <a:cubicBezTo>
                    <a:pt x="f40" y="f29"/>
                    <a:pt x="f39" y="f5"/>
                    <a:pt x="f38" y="f5"/>
                  </a:cubicBezTo>
                  <a:cubicBezTo>
                    <a:pt x="f41" y="f5"/>
                    <a:pt x="f42" y="f29"/>
                    <a:pt x="f42" y="f28"/>
                  </a:cubicBezTo>
                  <a:cubicBezTo>
                    <a:pt x="f42" y="f27"/>
                    <a:pt x="f41" y="f25"/>
                    <a:pt x="f38" y="f25"/>
                  </a:cubicBezTo>
                  <a:close/>
                  <a:moveTo>
                    <a:pt x="f6" y="f33"/>
                  </a:moveTo>
                  <a:cubicBezTo>
                    <a:pt x="f6" y="f34"/>
                    <a:pt x="f43" y="f36"/>
                    <a:pt x="f38" y="f36"/>
                  </a:cubicBezTo>
                  <a:cubicBezTo>
                    <a:pt x="f44" y="f36"/>
                    <a:pt x="f45" y="f34"/>
                    <a:pt x="f45" y="f33"/>
                  </a:cubicBezTo>
                </a:path>
              </a:pathLst>
            </a:custGeom>
            <a:noFill/>
            <a:ln w="12701" cap="flat">
              <a:solidFill>
                <a:srgbClr val="353535"/>
              </a:solidFill>
              <a:prstDash val="solid"/>
              <a:miter/>
            </a:ln>
          </p:spPr>
          <p:txBody>
            <a:bodyPr vert="horz" wrap="square" lIns="89642" tIns="44821" rIns="89642" bIns="44821"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353535"/>
                </a:solidFill>
                <a:effectLst/>
                <a:uLnTx/>
                <a:uFillTx/>
                <a:latin typeface="Segoe UI Semilight"/>
                <a:ea typeface="+mn-ea"/>
                <a:cs typeface="+mn-cs"/>
              </a:endParaRPr>
            </a:p>
          </p:txBody>
        </p:sp>
      </p:grpSp>
      <p:grpSp>
        <p:nvGrpSpPr>
          <p:cNvPr id="461" name="Group 2017">
            <a:extLst>
              <a:ext uri="{FF2B5EF4-FFF2-40B4-BE49-F238E27FC236}">
                <a16:creationId xmlns:a16="http://schemas.microsoft.com/office/drawing/2014/main" id="{CD62F4F8-993A-4764-B31F-FE89CA542E2E}"/>
              </a:ext>
            </a:extLst>
          </p:cNvPr>
          <p:cNvGrpSpPr/>
          <p:nvPr/>
        </p:nvGrpSpPr>
        <p:grpSpPr>
          <a:xfrm>
            <a:off x="2478047" y="3184269"/>
            <a:ext cx="448212" cy="448212"/>
            <a:chOff x="2597929" y="3378643"/>
            <a:chExt cx="457200" cy="457200"/>
          </a:xfrm>
        </p:grpSpPr>
        <p:sp>
          <p:nvSpPr>
            <p:cNvPr id="462" name="Oval 1973">
              <a:extLst>
                <a:ext uri="{FF2B5EF4-FFF2-40B4-BE49-F238E27FC236}">
                  <a16:creationId xmlns:a16="http://schemas.microsoft.com/office/drawing/2014/main" id="{814FDA9F-B968-49CE-B104-CC0A52113DE6}"/>
                </a:ext>
              </a:extLst>
            </p:cNvPr>
            <p:cNvSpPr/>
            <p:nvPr/>
          </p:nvSpPr>
          <p:spPr>
            <a:xfrm>
              <a:off x="2597929" y="3378643"/>
              <a:ext cx="457200" cy="4572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AEAEA"/>
            </a:solidFill>
            <a:ln cap="flat">
              <a:noFill/>
              <a:prstDash val="solid"/>
            </a:ln>
          </p:spPr>
          <p:txBody>
            <a:bodyPr vert="horz" wrap="square" lIns="0" tIns="45717" rIns="0" bIns="45717" anchor="ctr" anchorCtr="1" compatLnSpc="1">
              <a:noAutofit/>
            </a:bodyPr>
            <a:lstStyle/>
            <a:p>
              <a:pPr marL="0" marR="0" lvl="0" indent="0" algn="ctr" defTabSz="9139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000000"/>
                </a:solidFill>
                <a:effectLst/>
                <a:uLnTx/>
                <a:uFillTx/>
                <a:latin typeface="Segoe UI Semilight"/>
                <a:ea typeface="+mn-ea"/>
                <a:cs typeface="+mn-cs"/>
              </a:endParaRPr>
            </a:p>
          </p:txBody>
        </p:sp>
        <p:sp>
          <p:nvSpPr>
            <p:cNvPr id="463" name="Freeform 13">
              <a:extLst>
                <a:ext uri="{FF2B5EF4-FFF2-40B4-BE49-F238E27FC236}">
                  <a16:creationId xmlns:a16="http://schemas.microsoft.com/office/drawing/2014/main" id="{91C1B6FE-5922-4353-95FB-5DF6A13A459E}"/>
                </a:ext>
              </a:extLst>
            </p:cNvPr>
            <p:cNvSpPr/>
            <p:nvPr/>
          </p:nvSpPr>
          <p:spPr>
            <a:xfrm>
              <a:off x="2700086" y="3514642"/>
              <a:ext cx="252877" cy="185211"/>
            </a:xfrm>
            <a:custGeom>
              <a:avLst/>
              <a:gdLst>
                <a:gd name="f0" fmla="val 10800000"/>
                <a:gd name="f1" fmla="val 5400000"/>
                <a:gd name="f2" fmla="val 180"/>
                <a:gd name="f3" fmla="val w"/>
                <a:gd name="f4" fmla="val h"/>
                <a:gd name="f5" fmla="val 0"/>
                <a:gd name="f6" fmla="val 284"/>
                <a:gd name="f7" fmla="val 208"/>
                <a:gd name="f8" fmla="val 113"/>
                <a:gd name="f9" fmla="val 57"/>
                <a:gd name="f10" fmla="val 95"/>
                <a:gd name="f11" fmla="val 189"/>
                <a:gd name="f12" fmla="val 19"/>
                <a:gd name="f13" fmla="val 76"/>
                <a:gd name="f14" fmla="val 38"/>
                <a:gd name="f15" fmla="val 10"/>
                <a:gd name="f16" fmla="val 170"/>
                <a:gd name="f17" fmla="val 274"/>
                <a:gd name="f18" fmla="val 265"/>
                <a:gd name="f19" fmla="val 151"/>
                <a:gd name="f20" fmla="val 132"/>
                <a:gd name="f21" fmla="val 152"/>
                <a:gd name="f22" fmla="+- 0 0 -90"/>
                <a:gd name="f23" fmla="*/ f3 1 284"/>
                <a:gd name="f24" fmla="*/ f4 1 208"/>
                <a:gd name="f25" fmla="val f5"/>
                <a:gd name="f26" fmla="val f6"/>
                <a:gd name="f27" fmla="val f7"/>
                <a:gd name="f28" fmla="*/ f22 f0 1"/>
                <a:gd name="f29" fmla="+- f27 0 f25"/>
                <a:gd name="f30" fmla="+- f26 0 f25"/>
                <a:gd name="f31" fmla="*/ f28 1 f2"/>
                <a:gd name="f32" fmla="*/ f30 1 284"/>
                <a:gd name="f33" fmla="*/ f29 1 208"/>
                <a:gd name="f34" fmla="*/ 113 f30 1"/>
                <a:gd name="f35" fmla="*/ 57 f29 1"/>
                <a:gd name="f36" fmla="*/ 0 f30 1"/>
                <a:gd name="f37" fmla="*/ 208 f29 1"/>
                <a:gd name="f38" fmla="*/ 95 f30 1"/>
                <a:gd name="f39" fmla="*/ 189 f29 1"/>
                <a:gd name="f40" fmla="*/ 19 f30 1"/>
                <a:gd name="f41" fmla="*/ 76 f29 1"/>
                <a:gd name="f42" fmla="*/ 38 f29 1"/>
                <a:gd name="f43" fmla="*/ 19 f29 1"/>
                <a:gd name="f44" fmla="*/ 10 f29 1"/>
                <a:gd name="f45" fmla="*/ 0 f29 1"/>
                <a:gd name="f46" fmla="*/ 284 f30 1"/>
                <a:gd name="f47" fmla="*/ 170 f29 1"/>
                <a:gd name="f48" fmla="*/ 274 f30 1"/>
                <a:gd name="f49" fmla="*/ 265 f30 1"/>
                <a:gd name="f50" fmla="*/ 151 f30 1"/>
                <a:gd name="f51" fmla="*/ 189 f30 1"/>
                <a:gd name="f52" fmla="*/ 132 f30 1"/>
                <a:gd name="f53" fmla="*/ 152 f29 1"/>
                <a:gd name="f54" fmla="+- f31 0 f1"/>
                <a:gd name="f55" fmla="*/ f34 1 284"/>
                <a:gd name="f56" fmla="*/ f35 1 208"/>
                <a:gd name="f57" fmla="*/ f36 1 284"/>
                <a:gd name="f58" fmla="*/ f37 1 208"/>
                <a:gd name="f59" fmla="*/ f38 1 284"/>
                <a:gd name="f60" fmla="*/ f39 1 208"/>
                <a:gd name="f61" fmla="*/ f40 1 284"/>
                <a:gd name="f62" fmla="*/ f41 1 208"/>
                <a:gd name="f63" fmla="*/ f42 1 208"/>
                <a:gd name="f64" fmla="*/ f43 1 208"/>
                <a:gd name="f65" fmla="*/ f44 1 208"/>
                <a:gd name="f66" fmla="*/ f45 1 208"/>
                <a:gd name="f67" fmla="*/ f46 1 284"/>
                <a:gd name="f68" fmla="*/ f47 1 208"/>
                <a:gd name="f69" fmla="*/ f48 1 284"/>
                <a:gd name="f70" fmla="*/ f49 1 284"/>
                <a:gd name="f71" fmla="*/ f50 1 284"/>
                <a:gd name="f72" fmla="*/ f51 1 284"/>
                <a:gd name="f73" fmla="*/ f52 1 284"/>
                <a:gd name="f74" fmla="*/ f53 1 208"/>
                <a:gd name="f75" fmla="*/ 0 1 f32"/>
                <a:gd name="f76" fmla="*/ f26 1 f32"/>
                <a:gd name="f77" fmla="*/ 0 1 f33"/>
                <a:gd name="f78" fmla="*/ f27 1 f33"/>
                <a:gd name="f79" fmla="*/ f55 1 f32"/>
                <a:gd name="f80" fmla="*/ f56 1 f33"/>
                <a:gd name="f81" fmla="*/ f57 1 f32"/>
                <a:gd name="f82" fmla="*/ f58 1 f33"/>
                <a:gd name="f83" fmla="*/ f59 1 f32"/>
                <a:gd name="f84" fmla="*/ f60 1 f33"/>
                <a:gd name="f85" fmla="*/ f61 1 f32"/>
                <a:gd name="f86" fmla="*/ f62 1 f33"/>
                <a:gd name="f87" fmla="*/ f63 1 f33"/>
                <a:gd name="f88" fmla="*/ f64 1 f33"/>
                <a:gd name="f89" fmla="*/ f65 1 f33"/>
                <a:gd name="f90" fmla="*/ f66 1 f33"/>
                <a:gd name="f91" fmla="*/ f67 1 f32"/>
                <a:gd name="f92" fmla="*/ f68 1 f33"/>
                <a:gd name="f93" fmla="*/ f69 1 f32"/>
                <a:gd name="f94" fmla="*/ f70 1 f32"/>
                <a:gd name="f95" fmla="*/ f71 1 f32"/>
                <a:gd name="f96" fmla="*/ f72 1 f32"/>
                <a:gd name="f97" fmla="*/ f73 1 f32"/>
                <a:gd name="f98" fmla="*/ f74 1 f33"/>
                <a:gd name="f99" fmla="*/ f75 f23 1"/>
                <a:gd name="f100" fmla="*/ f76 f23 1"/>
                <a:gd name="f101" fmla="*/ f78 f24 1"/>
                <a:gd name="f102" fmla="*/ f77 f24 1"/>
                <a:gd name="f103" fmla="*/ f79 f23 1"/>
                <a:gd name="f104" fmla="*/ f80 f24 1"/>
                <a:gd name="f105" fmla="*/ f81 f23 1"/>
                <a:gd name="f106" fmla="*/ f82 f24 1"/>
                <a:gd name="f107" fmla="*/ f83 f23 1"/>
                <a:gd name="f108" fmla="*/ f84 f24 1"/>
                <a:gd name="f109" fmla="*/ f85 f23 1"/>
                <a:gd name="f110" fmla="*/ f86 f24 1"/>
                <a:gd name="f111" fmla="*/ f87 f24 1"/>
                <a:gd name="f112" fmla="*/ f88 f24 1"/>
                <a:gd name="f113" fmla="*/ f89 f24 1"/>
                <a:gd name="f114" fmla="*/ f90 f24 1"/>
                <a:gd name="f115" fmla="*/ f91 f23 1"/>
                <a:gd name="f116" fmla="*/ f92 f24 1"/>
                <a:gd name="f117" fmla="*/ f93 f23 1"/>
                <a:gd name="f118" fmla="*/ f94 f23 1"/>
                <a:gd name="f119" fmla="*/ f95 f23 1"/>
                <a:gd name="f120" fmla="*/ f96 f23 1"/>
                <a:gd name="f121" fmla="*/ f97 f23 1"/>
                <a:gd name="f122" fmla="*/ f98 f24 1"/>
              </a:gdLst>
              <a:ahLst/>
              <a:cxnLst>
                <a:cxn ang="3cd4">
                  <a:pos x="hc" y="t"/>
                </a:cxn>
                <a:cxn ang="0">
                  <a:pos x="r" y="vc"/>
                </a:cxn>
                <a:cxn ang="cd4">
                  <a:pos x="hc" y="b"/>
                </a:cxn>
                <a:cxn ang="cd2">
                  <a:pos x="l" y="vc"/>
                </a:cxn>
                <a:cxn ang="f54">
                  <a:pos x="f103" y="f104"/>
                </a:cxn>
                <a:cxn ang="f54">
                  <a:pos x="f105" y="f104"/>
                </a:cxn>
                <a:cxn ang="f54">
                  <a:pos x="f105" y="f106"/>
                </a:cxn>
                <a:cxn ang="f54">
                  <a:pos x="f103" y="f106"/>
                </a:cxn>
                <a:cxn ang="f54">
                  <a:pos x="f103" y="f104"/>
                </a:cxn>
                <a:cxn ang="f54">
                  <a:pos x="f107" y="f108"/>
                </a:cxn>
                <a:cxn ang="f54">
                  <a:pos x="f109" y="f108"/>
                </a:cxn>
                <a:cxn ang="f54">
                  <a:pos x="f109" y="f110"/>
                </a:cxn>
                <a:cxn ang="f54">
                  <a:pos x="f107" y="f110"/>
                </a:cxn>
                <a:cxn ang="f54">
                  <a:pos x="f107" y="f108"/>
                </a:cxn>
                <a:cxn ang="f54">
                  <a:pos x="f109" y="f111"/>
                </a:cxn>
                <a:cxn ang="f54">
                  <a:pos x="f105" y="f111"/>
                </a:cxn>
                <a:cxn ang="f54">
                  <a:pos x="f105" y="f112"/>
                </a:cxn>
                <a:cxn ang="f54">
                  <a:pos x="f105" y="f113"/>
                </a:cxn>
                <a:cxn ang="f54">
                  <a:pos x="f105" y="f114"/>
                </a:cxn>
                <a:cxn ang="f54">
                  <a:pos x="f115" y="f114"/>
                </a:cxn>
                <a:cxn ang="f54">
                  <a:pos x="f115" y="f113"/>
                </a:cxn>
                <a:cxn ang="f54">
                  <a:pos x="f115" y="f112"/>
                </a:cxn>
                <a:cxn ang="f54">
                  <a:pos x="f115" y="f116"/>
                </a:cxn>
                <a:cxn ang="f54">
                  <a:pos x="f117" y="f116"/>
                </a:cxn>
                <a:cxn ang="f54">
                  <a:pos x="f118" y="f116"/>
                </a:cxn>
                <a:cxn ang="f54">
                  <a:pos x="f119" y="f116"/>
                </a:cxn>
                <a:cxn ang="f54">
                  <a:pos x="f119" y="f108"/>
                </a:cxn>
                <a:cxn ang="f54">
                  <a:pos x="f120" y="f108"/>
                </a:cxn>
                <a:cxn ang="f54">
                  <a:pos x="f120" y="f106"/>
                </a:cxn>
                <a:cxn ang="f54">
                  <a:pos x="f121" y="f106"/>
                </a:cxn>
                <a:cxn ang="f54">
                  <a:pos x="f121" y="f108"/>
                </a:cxn>
                <a:cxn ang="f54">
                  <a:pos x="f121" y="f116"/>
                </a:cxn>
                <a:cxn ang="f54">
                  <a:pos x="f121" y="f122"/>
                </a:cxn>
                <a:cxn ang="f54">
                  <a:pos x="f118" y="f122"/>
                </a:cxn>
                <a:cxn ang="f54">
                  <a:pos x="f118" y="f112"/>
                </a:cxn>
                <a:cxn ang="f54">
                  <a:pos x="f109" y="f112"/>
                </a:cxn>
                <a:cxn ang="f54">
                  <a:pos x="f109" y="f111"/>
                </a:cxn>
              </a:cxnLst>
              <a:rect l="f99" t="f102" r="f100" b="f101"/>
              <a:pathLst>
                <a:path w="284" h="208">
                  <a:moveTo>
                    <a:pt x="f8" y="f9"/>
                  </a:moveTo>
                  <a:lnTo>
                    <a:pt x="f5" y="f9"/>
                  </a:lnTo>
                  <a:lnTo>
                    <a:pt x="f5" y="f7"/>
                  </a:lnTo>
                  <a:lnTo>
                    <a:pt x="f8" y="f7"/>
                  </a:lnTo>
                  <a:lnTo>
                    <a:pt x="f8" y="f9"/>
                  </a:lnTo>
                  <a:close/>
                  <a:moveTo>
                    <a:pt x="f10" y="f11"/>
                  </a:moveTo>
                  <a:lnTo>
                    <a:pt x="f12" y="f11"/>
                  </a:lnTo>
                  <a:lnTo>
                    <a:pt x="f12" y="f13"/>
                  </a:lnTo>
                  <a:lnTo>
                    <a:pt x="f10" y="f13"/>
                  </a:lnTo>
                  <a:lnTo>
                    <a:pt x="f10" y="f11"/>
                  </a:lnTo>
                  <a:close/>
                  <a:moveTo>
                    <a:pt x="f12" y="f14"/>
                  </a:moveTo>
                  <a:lnTo>
                    <a:pt x="f5" y="f14"/>
                  </a:lnTo>
                  <a:lnTo>
                    <a:pt x="f5" y="f12"/>
                  </a:lnTo>
                  <a:lnTo>
                    <a:pt x="f5" y="f15"/>
                  </a:lnTo>
                  <a:lnTo>
                    <a:pt x="f5" y="f5"/>
                  </a:lnTo>
                  <a:lnTo>
                    <a:pt x="f6" y="f5"/>
                  </a:lnTo>
                  <a:lnTo>
                    <a:pt x="f6" y="f15"/>
                  </a:lnTo>
                  <a:lnTo>
                    <a:pt x="f6" y="f12"/>
                  </a:lnTo>
                  <a:lnTo>
                    <a:pt x="f6" y="f16"/>
                  </a:lnTo>
                  <a:lnTo>
                    <a:pt x="f17" y="f16"/>
                  </a:lnTo>
                  <a:lnTo>
                    <a:pt x="f18" y="f16"/>
                  </a:lnTo>
                  <a:lnTo>
                    <a:pt x="f19" y="f16"/>
                  </a:lnTo>
                  <a:lnTo>
                    <a:pt x="f19" y="f11"/>
                  </a:lnTo>
                  <a:lnTo>
                    <a:pt x="f11" y="f11"/>
                  </a:lnTo>
                  <a:lnTo>
                    <a:pt x="f11" y="f7"/>
                  </a:lnTo>
                  <a:lnTo>
                    <a:pt x="f20" y="f7"/>
                  </a:lnTo>
                  <a:lnTo>
                    <a:pt x="f20" y="f11"/>
                  </a:lnTo>
                  <a:lnTo>
                    <a:pt x="f20" y="f16"/>
                  </a:lnTo>
                  <a:lnTo>
                    <a:pt x="f20" y="f21"/>
                  </a:lnTo>
                  <a:lnTo>
                    <a:pt x="f18" y="f21"/>
                  </a:lnTo>
                  <a:lnTo>
                    <a:pt x="f18" y="f12"/>
                  </a:lnTo>
                  <a:lnTo>
                    <a:pt x="f12" y="f12"/>
                  </a:lnTo>
                  <a:lnTo>
                    <a:pt x="f12" y="f14"/>
                  </a:lnTo>
                  <a:close/>
                </a:path>
              </a:pathLst>
            </a:custGeom>
            <a:solidFill>
              <a:srgbClr val="353535"/>
            </a:solidFill>
            <a:ln cap="flat">
              <a:noFill/>
              <a:prstDash val="solid"/>
            </a:ln>
          </p:spPr>
          <p:txBody>
            <a:bodyPr vert="horz" wrap="square" lIns="89642" tIns="44821" rIns="89642" bIns="44821"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353535"/>
                </a:solidFill>
                <a:effectLst/>
                <a:uLnTx/>
                <a:uFillTx/>
                <a:latin typeface="Segoe UI Semilight"/>
                <a:ea typeface="+mn-ea"/>
                <a:cs typeface="+mn-cs"/>
              </a:endParaRPr>
            </a:p>
          </p:txBody>
        </p:sp>
      </p:grpSp>
      <p:grpSp>
        <p:nvGrpSpPr>
          <p:cNvPr id="464" name="Group 2018">
            <a:extLst>
              <a:ext uri="{FF2B5EF4-FFF2-40B4-BE49-F238E27FC236}">
                <a16:creationId xmlns:a16="http://schemas.microsoft.com/office/drawing/2014/main" id="{E1A875F6-F1F1-4B99-8BAF-A1A69F7905E8}"/>
              </a:ext>
            </a:extLst>
          </p:cNvPr>
          <p:cNvGrpSpPr/>
          <p:nvPr/>
        </p:nvGrpSpPr>
        <p:grpSpPr>
          <a:xfrm>
            <a:off x="4289862" y="1038295"/>
            <a:ext cx="448212" cy="448212"/>
            <a:chOff x="4692408" y="1465143"/>
            <a:chExt cx="457200" cy="457200"/>
          </a:xfrm>
        </p:grpSpPr>
        <p:sp>
          <p:nvSpPr>
            <p:cNvPr id="465" name="Oval 1974">
              <a:extLst>
                <a:ext uri="{FF2B5EF4-FFF2-40B4-BE49-F238E27FC236}">
                  <a16:creationId xmlns:a16="http://schemas.microsoft.com/office/drawing/2014/main" id="{445F04BC-30B9-4F94-A341-D87BDC6F3CDE}"/>
                </a:ext>
              </a:extLst>
            </p:cNvPr>
            <p:cNvSpPr/>
            <p:nvPr/>
          </p:nvSpPr>
          <p:spPr>
            <a:xfrm>
              <a:off x="4692408" y="1465143"/>
              <a:ext cx="457200" cy="4572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AEAEA"/>
            </a:solidFill>
            <a:ln cap="flat">
              <a:noFill/>
              <a:prstDash val="solid"/>
            </a:ln>
          </p:spPr>
          <p:txBody>
            <a:bodyPr vert="horz" wrap="square" lIns="0" tIns="45717" rIns="0" bIns="45717" anchor="ctr" anchorCtr="1" compatLnSpc="1">
              <a:noAutofit/>
            </a:bodyPr>
            <a:lstStyle/>
            <a:p>
              <a:pPr marL="0" marR="0" lvl="0" indent="0" algn="ctr" defTabSz="9139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000000"/>
                </a:solidFill>
                <a:effectLst/>
                <a:uLnTx/>
                <a:uFillTx/>
                <a:latin typeface="Segoe UI Semilight"/>
                <a:ea typeface="+mn-ea"/>
                <a:cs typeface="+mn-cs"/>
              </a:endParaRPr>
            </a:p>
          </p:txBody>
        </p:sp>
        <p:sp>
          <p:nvSpPr>
            <p:cNvPr id="466" name="Freeform 6">
              <a:extLst>
                <a:ext uri="{FF2B5EF4-FFF2-40B4-BE49-F238E27FC236}">
                  <a16:creationId xmlns:a16="http://schemas.microsoft.com/office/drawing/2014/main" id="{422144BE-6029-4327-8170-675DC58C700E}"/>
                </a:ext>
              </a:extLst>
            </p:cNvPr>
            <p:cNvSpPr/>
            <p:nvPr/>
          </p:nvSpPr>
          <p:spPr>
            <a:xfrm>
              <a:off x="4805117" y="1606628"/>
              <a:ext cx="231782" cy="174220"/>
            </a:xfrm>
            <a:custGeom>
              <a:avLst/>
              <a:gdLst>
                <a:gd name="f0" fmla="val 10800000"/>
                <a:gd name="f1" fmla="val 5400000"/>
                <a:gd name="f2" fmla="val 180"/>
                <a:gd name="f3" fmla="val w"/>
                <a:gd name="f4" fmla="val h"/>
                <a:gd name="f5" fmla="val 0"/>
                <a:gd name="f6" fmla="val 302"/>
                <a:gd name="f7" fmla="val 227"/>
                <a:gd name="f8" fmla="val 208"/>
                <a:gd name="f9" fmla="val 264"/>
                <a:gd name="f10" fmla="val 142"/>
                <a:gd name="f11" fmla="val 37"/>
                <a:gd name="f12" fmla="val 56"/>
                <a:gd name="f13" fmla="val 19"/>
                <a:gd name="f14" fmla="val 245"/>
                <a:gd name="f15" fmla="val 132"/>
                <a:gd name="f16" fmla="val 21"/>
                <a:gd name="f17" fmla="val 54"/>
                <a:gd name="f18" fmla="val 151"/>
                <a:gd name="f19" fmla="val 248"/>
                <a:gd name="f20" fmla="val 281"/>
                <a:gd name="f21" fmla="+- 0 0 -90"/>
                <a:gd name="f22" fmla="*/ f3 1 302"/>
                <a:gd name="f23" fmla="*/ f4 1 227"/>
                <a:gd name="f24" fmla="val f5"/>
                <a:gd name="f25" fmla="val f6"/>
                <a:gd name="f26" fmla="val f7"/>
                <a:gd name="f27" fmla="*/ f21 f0 1"/>
                <a:gd name="f28" fmla="+- f26 0 f24"/>
                <a:gd name="f29" fmla="+- f25 0 f24"/>
                <a:gd name="f30" fmla="*/ f27 1 f2"/>
                <a:gd name="f31" fmla="*/ f29 1 302"/>
                <a:gd name="f32" fmla="*/ f28 1 227"/>
                <a:gd name="f33" fmla="*/ 302 f29 1"/>
                <a:gd name="f34" fmla="*/ 208 f28 1"/>
                <a:gd name="f35" fmla="*/ 264 f29 1"/>
                <a:gd name="f36" fmla="*/ 142 f28 1"/>
                <a:gd name="f37" fmla="*/ 0 f28 1"/>
                <a:gd name="f38" fmla="*/ 37 f29 1"/>
                <a:gd name="f39" fmla="*/ 0 f29 1"/>
                <a:gd name="f40" fmla="*/ 227 f28 1"/>
                <a:gd name="f41" fmla="*/ 56 f29 1"/>
                <a:gd name="f42" fmla="*/ 19 f28 1"/>
                <a:gd name="f43" fmla="*/ 245 f29 1"/>
                <a:gd name="f44" fmla="*/ 132 f28 1"/>
                <a:gd name="f45" fmla="*/ 21 f29 1"/>
                <a:gd name="f46" fmla="*/ 54 f29 1"/>
                <a:gd name="f47" fmla="*/ 151 f28 1"/>
                <a:gd name="f48" fmla="*/ 248 f29 1"/>
                <a:gd name="f49" fmla="*/ 281 f29 1"/>
                <a:gd name="f50" fmla="+- f30 0 f1"/>
                <a:gd name="f51" fmla="*/ f33 1 302"/>
                <a:gd name="f52" fmla="*/ f34 1 227"/>
                <a:gd name="f53" fmla="*/ f35 1 302"/>
                <a:gd name="f54" fmla="*/ f36 1 227"/>
                <a:gd name="f55" fmla="*/ f37 1 227"/>
                <a:gd name="f56" fmla="*/ f38 1 302"/>
                <a:gd name="f57" fmla="*/ f39 1 302"/>
                <a:gd name="f58" fmla="*/ f40 1 227"/>
                <a:gd name="f59" fmla="*/ f41 1 302"/>
                <a:gd name="f60" fmla="*/ f42 1 227"/>
                <a:gd name="f61" fmla="*/ f43 1 302"/>
                <a:gd name="f62" fmla="*/ f44 1 227"/>
                <a:gd name="f63" fmla="*/ f45 1 302"/>
                <a:gd name="f64" fmla="*/ f46 1 302"/>
                <a:gd name="f65" fmla="*/ f47 1 227"/>
                <a:gd name="f66" fmla="*/ f48 1 302"/>
                <a:gd name="f67" fmla="*/ f49 1 302"/>
                <a:gd name="f68" fmla="*/ 0 1 f31"/>
                <a:gd name="f69" fmla="*/ f25 1 f31"/>
                <a:gd name="f70" fmla="*/ 0 1 f32"/>
                <a:gd name="f71" fmla="*/ f26 1 f32"/>
                <a:gd name="f72" fmla="*/ f51 1 f31"/>
                <a:gd name="f73" fmla="*/ f52 1 f32"/>
                <a:gd name="f74" fmla="*/ f53 1 f31"/>
                <a:gd name="f75" fmla="*/ f54 1 f32"/>
                <a:gd name="f76" fmla="*/ f55 1 f32"/>
                <a:gd name="f77" fmla="*/ f56 1 f31"/>
                <a:gd name="f78" fmla="*/ f57 1 f31"/>
                <a:gd name="f79" fmla="*/ f58 1 f32"/>
                <a:gd name="f80" fmla="*/ f59 1 f31"/>
                <a:gd name="f81" fmla="*/ f60 1 f32"/>
                <a:gd name="f82" fmla="*/ f61 1 f31"/>
                <a:gd name="f83" fmla="*/ f62 1 f32"/>
                <a:gd name="f84" fmla="*/ f63 1 f31"/>
                <a:gd name="f85" fmla="*/ f64 1 f31"/>
                <a:gd name="f86" fmla="*/ f65 1 f32"/>
                <a:gd name="f87" fmla="*/ f66 1 f31"/>
                <a:gd name="f88" fmla="*/ f67 1 f31"/>
                <a:gd name="f89" fmla="*/ f68 f22 1"/>
                <a:gd name="f90" fmla="*/ f69 f22 1"/>
                <a:gd name="f91" fmla="*/ f71 f23 1"/>
                <a:gd name="f92" fmla="*/ f70 f23 1"/>
                <a:gd name="f93" fmla="*/ f72 f22 1"/>
                <a:gd name="f94" fmla="*/ f73 f23 1"/>
                <a:gd name="f95" fmla="*/ f74 f22 1"/>
                <a:gd name="f96" fmla="*/ f75 f23 1"/>
                <a:gd name="f97" fmla="*/ f76 f23 1"/>
                <a:gd name="f98" fmla="*/ f77 f22 1"/>
                <a:gd name="f99" fmla="*/ f78 f22 1"/>
                <a:gd name="f100" fmla="*/ f79 f23 1"/>
                <a:gd name="f101" fmla="*/ f80 f22 1"/>
                <a:gd name="f102" fmla="*/ f81 f23 1"/>
                <a:gd name="f103" fmla="*/ f82 f22 1"/>
                <a:gd name="f104" fmla="*/ f83 f23 1"/>
                <a:gd name="f105" fmla="*/ f84 f22 1"/>
                <a:gd name="f106" fmla="*/ f85 f22 1"/>
                <a:gd name="f107" fmla="*/ f86 f23 1"/>
                <a:gd name="f108" fmla="*/ f87 f22 1"/>
                <a:gd name="f109" fmla="*/ f88 f22 1"/>
              </a:gdLst>
              <a:ahLst/>
              <a:cxnLst>
                <a:cxn ang="3cd4">
                  <a:pos x="hc" y="t"/>
                </a:cxn>
                <a:cxn ang="0">
                  <a:pos x="r" y="vc"/>
                </a:cxn>
                <a:cxn ang="cd4">
                  <a:pos x="hc" y="b"/>
                </a:cxn>
                <a:cxn ang="cd2">
                  <a:pos x="l" y="vc"/>
                </a:cxn>
                <a:cxn ang="f50">
                  <a:pos x="f93" y="f94"/>
                </a:cxn>
                <a:cxn ang="f50">
                  <a:pos x="f95" y="f96"/>
                </a:cxn>
                <a:cxn ang="f50">
                  <a:pos x="f95" y="f97"/>
                </a:cxn>
                <a:cxn ang="f50">
                  <a:pos x="f98" y="f97"/>
                </a:cxn>
                <a:cxn ang="f50">
                  <a:pos x="f98" y="f96"/>
                </a:cxn>
                <a:cxn ang="f50">
                  <a:pos x="f99" y="f94"/>
                </a:cxn>
                <a:cxn ang="f50">
                  <a:pos x="f99" y="f100"/>
                </a:cxn>
                <a:cxn ang="f50">
                  <a:pos x="f93" y="f100"/>
                </a:cxn>
                <a:cxn ang="f50">
                  <a:pos x="f93" y="f94"/>
                </a:cxn>
                <a:cxn ang="f50">
                  <a:pos x="f101" y="f102"/>
                </a:cxn>
                <a:cxn ang="f50">
                  <a:pos x="f103" y="f102"/>
                </a:cxn>
                <a:cxn ang="f50">
                  <a:pos x="f103" y="f104"/>
                </a:cxn>
                <a:cxn ang="f50">
                  <a:pos x="f101" y="f104"/>
                </a:cxn>
                <a:cxn ang="f50">
                  <a:pos x="f101" y="f102"/>
                </a:cxn>
                <a:cxn ang="f50">
                  <a:pos x="f105" y="f94"/>
                </a:cxn>
                <a:cxn ang="f50">
                  <a:pos x="f106" y="f107"/>
                </a:cxn>
                <a:cxn ang="f50">
                  <a:pos x="f108" y="f107"/>
                </a:cxn>
                <a:cxn ang="f50">
                  <a:pos x="f109" y="f94"/>
                </a:cxn>
                <a:cxn ang="f50">
                  <a:pos x="f105" y="f94"/>
                </a:cxn>
              </a:cxnLst>
              <a:rect l="f89" t="f92" r="f90" b="f91"/>
              <a:pathLst>
                <a:path w="302" h="227">
                  <a:moveTo>
                    <a:pt x="f6" y="f8"/>
                  </a:moveTo>
                  <a:lnTo>
                    <a:pt x="f9" y="f10"/>
                  </a:lnTo>
                  <a:lnTo>
                    <a:pt x="f9" y="f5"/>
                  </a:lnTo>
                  <a:lnTo>
                    <a:pt x="f11" y="f5"/>
                  </a:lnTo>
                  <a:lnTo>
                    <a:pt x="f11" y="f10"/>
                  </a:lnTo>
                  <a:lnTo>
                    <a:pt x="f5" y="f8"/>
                  </a:lnTo>
                  <a:lnTo>
                    <a:pt x="f5" y="f7"/>
                  </a:lnTo>
                  <a:lnTo>
                    <a:pt x="f6" y="f7"/>
                  </a:lnTo>
                  <a:lnTo>
                    <a:pt x="f6" y="f8"/>
                  </a:lnTo>
                  <a:close/>
                  <a:moveTo>
                    <a:pt x="f12" y="f13"/>
                  </a:moveTo>
                  <a:lnTo>
                    <a:pt x="f14" y="f13"/>
                  </a:lnTo>
                  <a:lnTo>
                    <a:pt x="f14" y="f15"/>
                  </a:lnTo>
                  <a:lnTo>
                    <a:pt x="f12" y="f15"/>
                  </a:lnTo>
                  <a:lnTo>
                    <a:pt x="f12" y="f13"/>
                  </a:lnTo>
                  <a:close/>
                  <a:moveTo>
                    <a:pt x="f16" y="f8"/>
                  </a:moveTo>
                  <a:lnTo>
                    <a:pt x="f17" y="f18"/>
                  </a:lnTo>
                  <a:lnTo>
                    <a:pt x="f19" y="f18"/>
                  </a:lnTo>
                  <a:lnTo>
                    <a:pt x="f20" y="f8"/>
                  </a:lnTo>
                  <a:lnTo>
                    <a:pt x="f16" y="f8"/>
                  </a:lnTo>
                  <a:close/>
                </a:path>
              </a:pathLst>
            </a:custGeom>
            <a:solidFill>
              <a:srgbClr val="353535"/>
            </a:solidFill>
            <a:ln cap="flat">
              <a:noFill/>
              <a:prstDash val="solid"/>
            </a:ln>
          </p:spPr>
          <p:txBody>
            <a:bodyPr vert="horz" wrap="square" lIns="89642" tIns="44821" rIns="89642" bIns="44821"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353535"/>
                </a:solidFill>
                <a:effectLst/>
                <a:uLnTx/>
                <a:uFillTx/>
                <a:latin typeface="Segoe UI Semilight"/>
                <a:ea typeface="+mn-ea"/>
                <a:cs typeface="+mn-cs"/>
              </a:endParaRPr>
            </a:p>
          </p:txBody>
        </p:sp>
      </p:grpSp>
      <p:grpSp>
        <p:nvGrpSpPr>
          <p:cNvPr id="467" name="Group 2019">
            <a:extLst>
              <a:ext uri="{FF2B5EF4-FFF2-40B4-BE49-F238E27FC236}">
                <a16:creationId xmlns:a16="http://schemas.microsoft.com/office/drawing/2014/main" id="{62153E23-F363-4826-B302-A52EB4C98CFC}"/>
              </a:ext>
            </a:extLst>
          </p:cNvPr>
          <p:cNvGrpSpPr/>
          <p:nvPr/>
        </p:nvGrpSpPr>
        <p:grpSpPr>
          <a:xfrm>
            <a:off x="7419073" y="1169408"/>
            <a:ext cx="448212" cy="448212"/>
            <a:chOff x="7303989" y="1479508"/>
            <a:chExt cx="457200" cy="457200"/>
          </a:xfrm>
        </p:grpSpPr>
        <p:sp>
          <p:nvSpPr>
            <p:cNvPr id="468" name="Oval 2020">
              <a:extLst>
                <a:ext uri="{FF2B5EF4-FFF2-40B4-BE49-F238E27FC236}">
                  <a16:creationId xmlns:a16="http://schemas.microsoft.com/office/drawing/2014/main" id="{9DB0C0C9-D025-4DC8-B2A6-F8FF3C8C406D}"/>
                </a:ext>
              </a:extLst>
            </p:cNvPr>
            <p:cNvSpPr/>
            <p:nvPr/>
          </p:nvSpPr>
          <p:spPr>
            <a:xfrm>
              <a:off x="7303989" y="1479508"/>
              <a:ext cx="457200" cy="4572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AEAEA"/>
            </a:solidFill>
            <a:ln cap="flat">
              <a:noFill/>
              <a:prstDash val="solid"/>
            </a:ln>
          </p:spPr>
          <p:txBody>
            <a:bodyPr vert="horz" wrap="square" lIns="0" tIns="45717" rIns="0" bIns="45717" anchor="ctr" anchorCtr="1" compatLnSpc="1">
              <a:noAutofit/>
            </a:bodyPr>
            <a:lstStyle/>
            <a:p>
              <a:pPr marL="0" marR="0" lvl="0" indent="0" algn="ctr" defTabSz="91409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sp>
          <p:nvSpPr>
            <p:cNvPr id="469" name="directory_2">
              <a:extLst>
                <a:ext uri="{FF2B5EF4-FFF2-40B4-BE49-F238E27FC236}">
                  <a16:creationId xmlns:a16="http://schemas.microsoft.com/office/drawing/2014/main" id="{1977134B-D0FF-4181-8B62-0D7D54082DB7}"/>
                </a:ext>
              </a:extLst>
            </p:cNvPr>
            <p:cNvSpPr/>
            <p:nvPr/>
          </p:nvSpPr>
          <p:spPr>
            <a:xfrm>
              <a:off x="7436193" y="1611300"/>
              <a:ext cx="192792" cy="193624"/>
            </a:xfrm>
            <a:custGeom>
              <a:avLst/>
              <a:gdLst>
                <a:gd name="f0" fmla="val 10800000"/>
                <a:gd name="f1" fmla="val 5400000"/>
                <a:gd name="f2" fmla="val 180"/>
                <a:gd name="f3" fmla="val w"/>
                <a:gd name="f4" fmla="val h"/>
                <a:gd name="f5" fmla="val 0"/>
                <a:gd name="f6" fmla="val 317"/>
                <a:gd name="f7" fmla="val 318"/>
                <a:gd name="f8" fmla="val 91"/>
                <a:gd name="f9" fmla="val 135"/>
                <a:gd name="f10" fmla="val 115"/>
                <a:gd name="f11" fmla="val 107"/>
                <a:gd name="f12" fmla="val 100"/>
                <a:gd name="f13" fmla="val 126"/>
                <a:gd name="f14" fmla="val 146"/>
                <a:gd name="f15" fmla="val 162"/>
                <a:gd name="f16" fmla="val 154"/>
                <a:gd name="f17" fmla="val 170"/>
                <a:gd name="f18" fmla="val 190"/>
                <a:gd name="f19" fmla="val 234"/>
                <a:gd name="f20" fmla="val 198"/>
                <a:gd name="f21" fmla="val 161"/>
                <a:gd name="f22" fmla="val 92"/>
                <a:gd name="f23" fmla="val 63"/>
                <a:gd name="f24" fmla="val 284"/>
                <a:gd name="f25" fmla="val 303"/>
                <a:gd name="f26" fmla="val 15"/>
                <a:gd name="f27" fmla="val 34"/>
                <a:gd name="f28" fmla="val 283"/>
                <a:gd name="f29" fmla="val 301"/>
                <a:gd name="f30" fmla="val 35"/>
                <a:gd name="f31" fmla="val 16"/>
                <a:gd name="f32" fmla="val 1"/>
                <a:gd name="f33" fmla="val 239"/>
                <a:gd name="f34" fmla="val 212"/>
                <a:gd name="f35" fmla="+- 0 0 -90"/>
                <a:gd name="f36" fmla="*/ f3 1 317"/>
                <a:gd name="f37" fmla="*/ f4 1 318"/>
                <a:gd name="f38" fmla="val f5"/>
                <a:gd name="f39" fmla="val f6"/>
                <a:gd name="f40" fmla="val f7"/>
                <a:gd name="f41" fmla="*/ f35 f0 1"/>
                <a:gd name="f42" fmla="+- f40 0 f38"/>
                <a:gd name="f43" fmla="+- f39 0 f38"/>
                <a:gd name="f44" fmla="*/ f41 1 f2"/>
                <a:gd name="f45" fmla="*/ f43 1 317"/>
                <a:gd name="f46" fmla="*/ f42 1 318"/>
                <a:gd name="f47" fmla="*/ 91 f43 1"/>
                <a:gd name="f48" fmla="*/ 135 f42 1"/>
                <a:gd name="f49" fmla="*/ 126 f43 1"/>
                <a:gd name="f50" fmla="*/ 100 f42 1"/>
                <a:gd name="f51" fmla="*/ 162 f43 1"/>
                <a:gd name="f52" fmla="*/ 170 f42 1"/>
                <a:gd name="f53" fmla="*/ 190 f43 1"/>
                <a:gd name="f54" fmla="*/ 234 f42 1"/>
                <a:gd name="f55" fmla="*/ 63 f43 1"/>
                <a:gd name="f56" fmla="*/ 0 f43 1"/>
                <a:gd name="f57" fmla="*/ 284 f42 1"/>
                <a:gd name="f58" fmla="*/ 34 f43 1"/>
                <a:gd name="f59" fmla="*/ 318 f42 1"/>
                <a:gd name="f60" fmla="*/ 283 f43 1"/>
                <a:gd name="f61" fmla="*/ 317 f43 1"/>
                <a:gd name="f62" fmla="*/ 35 f42 1"/>
                <a:gd name="f63" fmla="*/ 1 f42 1"/>
                <a:gd name="f64" fmla="*/ 239 f43 1"/>
                <a:gd name="f65" fmla="*/ 0 f42 1"/>
                <a:gd name="f66" fmla="*/ 107 f42 1"/>
                <a:gd name="f67" fmla="*/ 212 f42 1"/>
                <a:gd name="f68" fmla="+- f44 0 f1"/>
                <a:gd name="f69" fmla="*/ f47 1 317"/>
                <a:gd name="f70" fmla="*/ f48 1 318"/>
                <a:gd name="f71" fmla="*/ f49 1 317"/>
                <a:gd name="f72" fmla="*/ f50 1 318"/>
                <a:gd name="f73" fmla="*/ f51 1 317"/>
                <a:gd name="f74" fmla="*/ f52 1 318"/>
                <a:gd name="f75" fmla="*/ f53 1 317"/>
                <a:gd name="f76" fmla="*/ f54 1 318"/>
                <a:gd name="f77" fmla="*/ f55 1 317"/>
                <a:gd name="f78" fmla="*/ f56 1 317"/>
                <a:gd name="f79" fmla="*/ f57 1 318"/>
                <a:gd name="f80" fmla="*/ f58 1 317"/>
                <a:gd name="f81" fmla="*/ f59 1 318"/>
                <a:gd name="f82" fmla="*/ f60 1 317"/>
                <a:gd name="f83" fmla="*/ f61 1 317"/>
                <a:gd name="f84" fmla="*/ f62 1 318"/>
                <a:gd name="f85" fmla="*/ f63 1 318"/>
                <a:gd name="f86" fmla="*/ f64 1 317"/>
                <a:gd name="f87" fmla="*/ f65 1 318"/>
                <a:gd name="f88" fmla="*/ f66 1 318"/>
                <a:gd name="f89" fmla="*/ f67 1 318"/>
                <a:gd name="f90" fmla="*/ 0 1 f45"/>
                <a:gd name="f91" fmla="*/ f39 1 f45"/>
                <a:gd name="f92" fmla="*/ 0 1 f46"/>
                <a:gd name="f93" fmla="*/ f40 1 f46"/>
                <a:gd name="f94" fmla="*/ f69 1 f45"/>
                <a:gd name="f95" fmla="*/ f70 1 f46"/>
                <a:gd name="f96" fmla="*/ f71 1 f45"/>
                <a:gd name="f97" fmla="*/ f72 1 f46"/>
                <a:gd name="f98" fmla="*/ f73 1 f45"/>
                <a:gd name="f99" fmla="*/ f74 1 f46"/>
                <a:gd name="f100" fmla="*/ f75 1 f45"/>
                <a:gd name="f101" fmla="*/ f76 1 f46"/>
                <a:gd name="f102" fmla="*/ f77 1 f45"/>
                <a:gd name="f103" fmla="*/ f78 1 f45"/>
                <a:gd name="f104" fmla="*/ f79 1 f46"/>
                <a:gd name="f105" fmla="*/ f80 1 f45"/>
                <a:gd name="f106" fmla="*/ f81 1 f46"/>
                <a:gd name="f107" fmla="*/ f82 1 f45"/>
                <a:gd name="f108" fmla="*/ f83 1 f45"/>
                <a:gd name="f109" fmla="*/ f84 1 f46"/>
                <a:gd name="f110" fmla="*/ f85 1 f46"/>
                <a:gd name="f111" fmla="*/ f86 1 f45"/>
                <a:gd name="f112" fmla="*/ f87 1 f46"/>
                <a:gd name="f113" fmla="*/ f88 1 f46"/>
                <a:gd name="f114" fmla="*/ f89 1 f46"/>
                <a:gd name="f115" fmla="*/ f90 f36 1"/>
                <a:gd name="f116" fmla="*/ f91 f36 1"/>
                <a:gd name="f117" fmla="*/ f93 f37 1"/>
                <a:gd name="f118" fmla="*/ f92 f37 1"/>
                <a:gd name="f119" fmla="*/ f94 f36 1"/>
                <a:gd name="f120" fmla="*/ f95 f37 1"/>
                <a:gd name="f121" fmla="*/ f96 f36 1"/>
                <a:gd name="f122" fmla="*/ f97 f37 1"/>
                <a:gd name="f123" fmla="*/ f98 f36 1"/>
                <a:gd name="f124" fmla="*/ f99 f37 1"/>
                <a:gd name="f125" fmla="*/ f100 f36 1"/>
                <a:gd name="f126" fmla="*/ f101 f37 1"/>
                <a:gd name="f127" fmla="*/ f102 f36 1"/>
                <a:gd name="f128" fmla="*/ f103 f36 1"/>
                <a:gd name="f129" fmla="*/ f104 f37 1"/>
                <a:gd name="f130" fmla="*/ f105 f36 1"/>
                <a:gd name="f131" fmla="*/ f106 f37 1"/>
                <a:gd name="f132" fmla="*/ f107 f36 1"/>
                <a:gd name="f133" fmla="*/ f108 f36 1"/>
                <a:gd name="f134" fmla="*/ f109 f37 1"/>
                <a:gd name="f135" fmla="*/ f110 f37 1"/>
                <a:gd name="f136" fmla="*/ f111 f36 1"/>
                <a:gd name="f137" fmla="*/ f112 f37 1"/>
                <a:gd name="f138" fmla="*/ f113 f37 1"/>
                <a:gd name="f139" fmla="*/ f114 f37 1"/>
              </a:gdLst>
              <a:ahLst/>
              <a:cxnLst>
                <a:cxn ang="3cd4">
                  <a:pos x="hc" y="t"/>
                </a:cxn>
                <a:cxn ang="0">
                  <a:pos x="r" y="vc"/>
                </a:cxn>
                <a:cxn ang="cd4">
                  <a:pos x="hc" y="b"/>
                </a:cxn>
                <a:cxn ang="cd2">
                  <a:pos x="l" y="vc"/>
                </a:cxn>
                <a:cxn ang="f68">
                  <a:pos x="f119" y="f120"/>
                </a:cxn>
                <a:cxn ang="f68">
                  <a:pos x="f121" y="f122"/>
                </a:cxn>
                <a:cxn ang="f68">
                  <a:pos x="f123" y="f120"/>
                </a:cxn>
                <a:cxn ang="f68">
                  <a:pos x="f121" y="f124"/>
                </a:cxn>
                <a:cxn ang="f68">
                  <a:pos x="f119" y="f120"/>
                </a:cxn>
                <a:cxn ang="f68">
                  <a:pos x="f125" y="f126"/>
                </a:cxn>
                <a:cxn ang="f68">
                  <a:pos x="f121" y="f124"/>
                </a:cxn>
                <a:cxn ang="f68">
                  <a:pos x="f127" y="f126"/>
                </a:cxn>
                <a:cxn ang="f68">
                  <a:pos x="f128" y="f129"/>
                </a:cxn>
                <a:cxn ang="f68">
                  <a:pos x="f130" y="f131"/>
                </a:cxn>
                <a:cxn ang="f68">
                  <a:pos x="f132" y="f131"/>
                </a:cxn>
                <a:cxn ang="f68">
                  <a:pos x="f133" y="f129"/>
                </a:cxn>
                <a:cxn ang="f68">
                  <a:pos x="f133" y="f134"/>
                </a:cxn>
                <a:cxn ang="f68">
                  <a:pos x="f132" y="f135"/>
                </a:cxn>
                <a:cxn ang="f68">
                  <a:pos x="f130" y="f135"/>
                </a:cxn>
                <a:cxn ang="f68">
                  <a:pos x="f128" y="f134"/>
                </a:cxn>
                <a:cxn ang="f68">
                  <a:pos x="f128" y="f129"/>
                </a:cxn>
                <a:cxn ang="f68">
                  <a:pos x="f136" y="f131"/>
                </a:cxn>
                <a:cxn ang="f68">
                  <a:pos x="f136" y="f137"/>
                </a:cxn>
                <a:cxn ang="f68">
                  <a:pos x="f136" y="f138"/>
                </a:cxn>
                <a:cxn ang="f68">
                  <a:pos x="f133" y="f138"/>
                </a:cxn>
                <a:cxn ang="f68">
                  <a:pos x="f136" y="f139"/>
                </a:cxn>
                <a:cxn ang="f68">
                  <a:pos x="f133" y="f139"/>
                </a:cxn>
              </a:cxnLst>
              <a:rect l="f115" t="f118" r="f116" b="f117"/>
              <a:pathLst>
                <a:path w="317" h="318">
                  <a:moveTo>
                    <a:pt x="f8" y="f9"/>
                  </a:moveTo>
                  <a:cubicBezTo>
                    <a:pt x="f8" y="f10"/>
                    <a:pt x="f11" y="f12"/>
                    <a:pt x="f13" y="f12"/>
                  </a:cubicBezTo>
                  <a:cubicBezTo>
                    <a:pt x="f14" y="f12"/>
                    <a:pt x="f15" y="f10"/>
                    <a:pt x="f15" y="f9"/>
                  </a:cubicBezTo>
                  <a:cubicBezTo>
                    <a:pt x="f15" y="f16"/>
                    <a:pt x="f14" y="f17"/>
                    <a:pt x="f13" y="f17"/>
                  </a:cubicBezTo>
                  <a:cubicBezTo>
                    <a:pt x="f11" y="f17"/>
                    <a:pt x="f8" y="f16"/>
                    <a:pt x="f8" y="f9"/>
                  </a:cubicBezTo>
                  <a:close/>
                  <a:moveTo>
                    <a:pt x="f18" y="f19"/>
                  </a:moveTo>
                  <a:cubicBezTo>
                    <a:pt x="f18" y="f20"/>
                    <a:pt x="f21" y="f17"/>
                    <a:pt x="f13" y="f17"/>
                  </a:cubicBezTo>
                  <a:cubicBezTo>
                    <a:pt x="f22" y="f17"/>
                    <a:pt x="f23" y="f20"/>
                    <a:pt x="f23" y="f19"/>
                  </a:cubicBezTo>
                  <a:moveTo>
                    <a:pt x="f5" y="f24"/>
                  </a:moveTo>
                  <a:cubicBezTo>
                    <a:pt x="f5" y="f25"/>
                    <a:pt x="f26" y="f7"/>
                    <a:pt x="f27" y="f7"/>
                  </a:cubicBezTo>
                  <a:cubicBezTo>
                    <a:pt x="f28" y="f7"/>
                    <a:pt x="f28" y="f7"/>
                    <a:pt x="f28" y="f7"/>
                  </a:cubicBezTo>
                  <a:cubicBezTo>
                    <a:pt x="f29" y="f7"/>
                    <a:pt x="f6" y="f25"/>
                    <a:pt x="f6" y="f24"/>
                  </a:cubicBezTo>
                  <a:cubicBezTo>
                    <a:pt x="f6" y="f30"/>
                    <a:pt x="f6" y="f30"/>
                    <a:pt x="f6" y="f30"/>
                  </a:cubicBezTo>
                  <a:cubicBezTo>
                    <a:pt x="f6" y="f31"/>
                    <a:pt x="f29" y="f32"/>
                    <a:pt x="f28" y="f32"/>
                  </a:cubicBezTo>
                  <a:cubicBezTo>
                    <a:pt x="f27" y="f32"/>
                    <a:pt x="f27" y="f32"/>
                    <a:pt x="f27" y="f32"/>
                  </a:cubicBezTo>
                  <a:cubicBezTo>
                    <a:pt x="f26" y="f32"/>
                    <a:pt x="f5" y="f31"/>
                    <a:pt x="f5" y="f30"/>
                  </a:cubicBezTo>
                  <a:lnTo>
                    <a:pt x="f5" y="f24"/>
                  </a:lnTo>
                  <a:close/>
                  <a:moveTo>
                    <a:pt x="f33" y="f7"/>
                  </a:moveTo>
                  <a:cubicBezTo>
                    <a:pt x="f33" y="f5"/>
                    <a:pt x="f33" y="f5"/>
                    <a:pt x="f33" y="f5"/>
                  </a:cubicBezTo>
                  <a:moveTo>
                    <a:pt x="f33" y="f11"/>
                  </a:moveTo>
                  <a:cubicBezTo>
                    <a:pt x="f6" y="f11"/>
                    <a:pt x="f6" y="f11"/>
                    <a:pt x="f6" y="f11"/>
                  </a:cubicBezTo>
                  <a:moveTo>
                    <a:pt x="f33" y="f34"/>
                  </a:moveTo>
                  <a:cubicBezTo>
                    <a:pt x="f6" y="f34"/>
                    <a:pt x="f6" y="f34"/>
                    <a:pt x="f6" y="f34"/>
                  </a:cubicBezTo>
                </a:path>
              </a:pathLst>
            </a:custGeom>
            <a:noFill/>
            <a:ln w="12701" cap="flat">
              <a:solidFill>
                <a:srgbClr val="353535"/>
              </a:solidFill>
              <a:prstDash val="solid"/>
              <a:miter/>
            </a:ln>
          </p:spPr>
          <p:txBody>
            <a:bodyPr vert="horz" wrap="square" lIns="89642" tIns="44821" rIns="89642" bIns="44821"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353535"/>
                </a:solidFill>
                <a:effectLst/>
                <a:uLnTx/>
                <a:uFillTx/>
                <a:latin typeface="Segoe UI Semilight"/>
                <a:ea typeface="+mn-ea"/>
                <a:cs typeface="+mn-cs"/>
              </a:endParaRPr>
            </a:p>
          </p:txBody>
        </p:sp>
      </p:grpSp>
      <p:grpSp>
        <p:nvGrpSpPr>
          <p:cNvPr id="470" name="Group 2002">
            <a:extLst>
              <a:ext uri="{FF2B5EF4-FFF2-40B4-BE49-F238E27FC236}">
                <a16:creationId xmlns:a16="http://schemas.microsoft.com/office/drawing/2014/main" id="{1B95EE49-12E4-4E10-85EC-671920509202}"/>
              </a:ext>
            </a:extLst>
          </p:cNvPr>
          <p:cNvGrpSpPr/>
          <p:nvPr/>
        </p:nvGrpSpPr>
        <p:grpSpPr>
          <a:xfrm>
            <a:off x="2183668" y="1665920"/>
            <a:ext cx="448212" cy="448212"/>
            <a:chOff x="2562477" y="1919444"/>
            <a:chExt cx="457200" cy="457200"/>
          </a:xfrm>
        </p:grpSpPr>
        <p:sp>
          <p:nvSpPr>
            <p:cNvPr id="471" name="Oval 2003">
              <a:extLst>
                <a:ext uri="{FF2B5EF4-FFF2-40B4-BE49-F238E27FC236}">
                  <a16:creationId xmlns:a16="http://schemas.microsoft.com/office/drawing/2014/main" id="{6B125BE0-1424-4C9C-897C-E6227CD962FC}"/>
                </a:ext>
              </a:extLst>
            </p:cNvPr>
            <p:cNvSpPr/>
            <p:nvPr/>
          </p:nvSpPr>
          <p:spPr>
            <a:xfrm>
              <a:off x="2562477" y="1919444"/>
              <a:ext cx="457200" cy="4572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AEAEA"/>
            </a:solidFill>
            <a:ln cap="flat">
              <a:noFill/>
              <a:prstDash val="solid"/>
            </a:ln>
          </p:spPr>
          <p:txBody>
            <a:bodyPr vert="horz" wrap="square" lIns="0" tIns="45717" rIns="0" bIns="45717" anchor="ctr" anchorCtr="1" compatLnSpc="1">
              <a:noAutofit/>
            </a:bodyPr>
            <a:lstStyle/>
            <a:p>
              <a:pPr marL="0" marR="0" lvl="0" indent="0" algn="ctr" defTabSz="91409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sp>
          <p:nvSpPr>
            <p:cNvPr id="472" name="Freeform 16">
              <a:extLst>
                <a:ext uri="{FF2B5EF4-FFF2-40B4-BE49-F238E27FC236}">
                  <a16:creationId xmlns:a16="http://schemas.microsoft.com/office/drawing/2014/main" id="{F6868F5C-BF8F-4729-9DC5-63BFBF36EFD9}"/>
                </a:ext>
              </a:extLst>
            </p:cNvPr>
            <p:cNvSpPr/>
            <p:nvPr/>
          </p:nvSpPr>
          <p:spPr>
            <a:xfrm>
              <a:off x="2692450" y="2053340"/>
              <a:ext cx="197245" cy="189417"/>
            </a:xfrm>
            <a:custGeom>
              <a:avLst/>
              <a:gdLst>
                <a:gd name="f0" fmla="val 10800000"/>
                <a:gd name="f1" fmla="val 5400000"/>
                <a:gd name="f2" fmla="val 180"/>
                <a:gd name="f3" fmla="val w"/>
                <a:gd name="f4" fmla="val h"/>
                <a:gd name="f5" fmla="val 0"/>
                <a:gd name="f6" fmla="val 348"/>
                <a:gd name="f7" fmla="val 334"/>
                <a:gd name="f8" fmla="val 72"/>
                <a:gd name="f9" fmla="val 196"/>
                <a:gd name="f10" fmla="val 165"/>
                <a:gd name="f11" fmla="val 97"/>
                <a:gd name="f12" fmla="val 140"/>
                <a:gd name="f13" fmla="val 128"/>
                <a:gd name="f14" fmla="val 159"/>
                <a:gd name="f15" fmla="val 184"/>
                <a:gd name="f16" fmla="val 227"/>
                <a:gd name="f17" fmla="val 252"/>
                <a:gd name="f18" fmla="val 210"/>
                <a:gd name="f19" fmla="val 289"/>
                <a:gd name="f20" fmla="val 173"/>
                <a:gd name="f21" fmla="val 83"/>
                <a:gd name="f22" fmla="val 47"/>
                <a:gd name="f23" fmla="val 265"/>
                <a:gd name="f24" fmla="val 118"/>
                <a:gd name="f25" fmla="val 296"/>
                <a:gd name="f26" fmla="val 321"/>
                <a:gd name="f27" fmla="val 93"/>
                <a:gd name="f28" fmla="val 62"/>
                <a:gd name="f29" fmla="val 31"/>
                <a:gd name="f30" fmla="val 6"/>
                <a:gd name="f31" fmla="val 234"/>
                <a:gd name="f32" fmla="val 209"/>
                <a:gd name="f33" fmla="val 200"/>
                <a:gd name="f34" fmla="val 155"/>
                <a:gd name="f35" fmla="val 311"/>
                <a:gd name="f36" fmla="val 266"/>
                <a:gd name="f37" fmla="val 221"/>
                <a:gd name="f38" fmla="val 141"/>
                <a:gd name="f39" fmla="val 71"/>
                <a:gd name="f40" fmla="val 14"/>
                <a:gd name="f41" fmla="val 127"/>
                <a:gd name="f42" fmla="val 110"/>
                <a:gd name="f43" fmla="val 29"/>
                <a:gd name="f44" fmla="val 13"/>
                <a:gd name="f45" fmla="val 1"/>
                <a:gd name="f46" fmla="val 15"/>
                <a:gd name="f47" fmla="val 88"/>
                <a:gd name="f48" fmla="val 101"/>
                <a:gd name="f49" fmla="val 102"/>
                <a:gd name="f50" fmla="val 179"/>
                <a:gd name="f51" fmla="+- 0 0 -90"/>
                <a:gd name="f52" fmla="*/ f3 1 348"/>
                <a:gd name="f53" fmla="*/ f4 1 334"/>
                <a:gd name="f54" fmla="val f5"/>
                <a:gd name="f55" fmla="val f6"/>
                <a:gd name="f56" fmla="val f7"/>
                <a:gd name="f57" fmla="*/ f51 f0 1"/>
                <a:gd name="f58" fmla="+- f56 0 f54"/>
                <a:gd name="f59" fmla="+- f55 0 f54"/>
                <a:gd name="f60" fmla="*/ f57 1 f2"/>
                <a:gd name="f61" fmla="*/ f59 1 348"/>
                <a:gd name="f62" fmla="*/ f58 1 334"/>
                <a:gd name="f63" fmla="*/ 72 f59 1"/>
                <a:gd name="f64" fmla="*/ 196 f58 1"/>
                <a:gd name="f65" fmla="*/ 128 f59 1"/>
                <a:gd name="f66" fmla="*/ 140 f58 1"/>
                <a:gd name="f67" fmla="*/ 184 f59 1"/>
                <a:gd name="f68" fmla="*/ 252 f58 1"/>
                <a:gd name="f69" fmla="*/ 210 f59 1"/>
                <a:gd name="f70" fmla="*/ 334 f58 1"/>
                <a:gd name="f71" fmla="*/ 47 f59 1"/>
                <a:gd name="f72" fmla="*/ 265 f59 1"/>
                <a:gd name="f73" fmla="*/ 118 f58 1"/>
                <a:gd name="f74" fmla="*/ 321 f59 1"/>
                <a:gd name="f75" fmla="*/ 62 f58 1"/>
                <a:gd name="f76" fmla="*/ 6 f58 1"/>
                <a:gd name="f77" fmla="*/ 209 f59 1"/>
                <a:gd name="f78" fmla="*/ 348 f59 1"/>
                <a:gd name="f79" fmla="*/ 200 f58 1"/>
                <a:gd name="f80" fmla="*/ 266 f59 1"/>
                <a:gd name="f81" fmla="*/ 141 f59 1"/>
                <a:gd name="f82" fmla="*/ 71 f58 1"/>
                <a:gd name="f83" fmla="*/ 31 f58 1"/>
                <a:gd name="f84" fmla="*/ 110 f59 1"/>
                <a:gd name="f85" fmla="*/ 0 f58 1"/>
                <a:gd name="f86" fmla="*/ 29 f59 1"/>
                <a:gd name="f87" fmla="*/ 0 f59 1"/>
                <a:gd name="f88" fmla="*/ 102 f58 1"/>
                <a:gd name="f89" fmla="*/ 179 f59 1"/>
                <a:gd name="f90" fmla="+- f60 0 f1"/>
                <a:gd name="f91" fmla="*/ f63 1 348"/>
                <a:gd name="f92" fmla="*/ f64 1 334"/>
                <a:gd name="f93" fmla="*/ f65 1 348"/>
                <a:gd name="f94" fmla="*/ f66 1 334"/>
                <a:gd name="f95" fmla="*/ f67 1 348"/>
                <a:gd name="f96" fmla="*/ f68 1 334"/>
                <a:gd name="f97" fmla="*/ f69 1 348"/>
                <a:gd name="f98" fmla="*/ f70 1 334"/>
                <a:gd name="f99" fmla="*/ f71 1 348"/>
                <a:gd name="f100" fmla="*/ f72 1 348"/>
                <a:gd name="f101" fmla="*/ f73 1 334"/>
                <a:gd name="f102" fmla="*/ f74 1 348"/>
                <a:gd name="f103" fmla="*/ f75 1 334"/>
                <a:gd name="f104" fmla="*/ f76 1 334"/>
                <a:gd name="f105" fmla="*/ f77 1 348"/>
                <a:gd name="f106" fmla="*/ f78 1 348"/>
                <a:gd name="f107" fmla="*/ f79 1 334"/>
                <a:gd name="f108" fmla="*/ f80 1 348"/>
                <a:gd name="f109" fmla="*/ f81 1 348"/>
                <a:gd name="f110" fmla="*/ f82 1 334"/>
                <a:gd name="f111" fmla="*/ f83 1 334"/>
                <a:gd name="f112" fmla="*/ f84 1 348"/>
                <a:gd name="f113" fmla="*/ f85 1 334"/>
                <a:gd name="f114" fmla="*/ f86 1 348"/>
                <a:gd name="f115" fmla="*/ f87 1 348"/>
                <a:gd name="f116" fmla="*/ f88 1 334"/>
                <a:gd name="f117" fmla="*/ f89 1 348"/>
                <a:gd name="f118" fmla="*/ 0 1 f61"/>
                <a:gd name="f119" fmla="*/ f55 1 f61"/>
                <a:gd name="f120" fmla="*/ 0 1 f62"/>
                <a:gd name="f121" fmla="*/ f56 1 f62"/>
                <a:gd name="f122" fmla="*/ f91 1 f61"/>
                <a:gd name="f123" fmla="*/ f92 1 f62"/>
                <a:gd name="f124" fmla="*/ f93 1 f61"/>
                <a:gd name="f125" fmla="*/ f94 1 f62"/>
                <a:gd name="f126" fmla="*/ f95 1 f61"/>
                <a:gd name="f127" fmla="*/ f96 1 f62"/>
                <a:gd name="f128" fmla="*/ f97 1 f61"/>
                <a:gd name="f129" fmla="*/ f98 1 f62"/>
                <a:gd name="f130" fmla="*/ f99 1 f61"/>
                <a:gd name="f131" fmla="*/ f100 1 f61"/>
                <a:gd name="f132" fmla="*/ f101 1 f62"/>
                <a:gd name="f133" fmla="*/ f102 1 f61"/>
                <a:gd name="f134" fmla="*/ f103 1 f62"/>
                <a:gd name="f135" fmla="*/ f104 1 f62"/>
                <a:gd name="f136" fmla="*/ f105 1 f61"/>
                <a:gd name="f137" fmla="*/ f106 1 f61"/>
                <a:gd name="f138" fmla="*/ f107 1 f62"/>
                <a:gd name="f139" fmla="*/ f108 1 f61"/>
                <a:gd name="f140" fmla="*/ f109 1 f61"/>
                <a:gd name="f141" fmla="*/ f110 1 f62"/>
                <a:gd name="f142" fmla="*/ f111 1 f62"/>
                <a:gd name="f143" fmla="*/ f112 1 f61"/>
                <a:gd name="f144" fmla="*/ f113 1 f62"/>
                <a:gd name="f145" fmla="*/ f114 1 f61"/>
                <a:gd name="f146" fmla="*/ f115 1 f61"/>
                <a:gd name="f147" fmla="*/ f116 1 f62"/>
                <a:gd name="f148" fmla="*/ f117 1 f61"/>
                <a:gd name="f149" fmla="*/ f118 f52 1"/>
                <a:gd name="f150" fmla="*/ f119 f52 1"/>
                <a:gd name="f151" fmla="*/ f121 f53 1"/>
                <a:gd name="f152" fmla="*/ f120 f53 1"/>
                <a:gd name="f153" fmla="*/ f122 f52 1"/>
                <a:gd name="f154" fmla="*/ f123 f53 1"/>
                <a:gd name="f155" fmla="*/ f124 f52 1"/>
                <a:gd name="f156" fmla="*/ f125 f53 1"/>
                <a:gd name="f157" fmla="*/ f126 f52 1"/>
                <a:gd name="f158" fmla="*/ f127 f53 1"/>
                <a:gd name="f159" fmla="*/ f128 f52 1"/>
                <a:gd name="f160" fmla="*/ f129 f53 1"/>
                <a:gd name="f161" fmla="*/ f130 f52 1"/>
                <a:gd name="f162" fmla="*/ f131 f52 1"/>
                <a:gd name="f163" fmla="*/ f132 f53 1"/>
                <a:gd name="f164" fmla="*/ f133 f52 1"/>
                <a:gd name="f165" fmla="*/ f134 f53 1"/>
                <a:gd name="f166" fmla="*/ f135 f53 1"/>
                <a:gd name="f167" fmla="*/ f136 f52 1"/>
                <a:gd name="f168" fmla="*/ f137 f52 1"/>
                <a:gd name="f169" fmla="*/ f138 f53 1"/>
                <a:gd name="f170" fmla="*/ f139 f52 1"/>
                <a:gd name="f171" fmla="*/ f140 f52 1"/>
                <a:gd name="f172" fmla="*/ f141 f53 1"/>
                <a:gd name="f173" fmla="*/ f142 f53 1"/>
                <a:gd name="f174" fmla="*/ f143 f52 1"/>
                <a:gd name="f175" fmla="*/ f144 f53 1"/>
                <a:gd name="f176" fmla="*/ f145 f52 1"/>
                <a:gd name="f177" fmla="*/ f146 f52 1"/>
                <a:gd name="f178" fmla="*/ f147 f53 1"/>
                <a:gd name="f179" fmla="*/ f148 f52 1"/>
              </a:gdLst>
              <a:ahLst/>
              <a:cxnLst>
                <a:cxn ang="3cd4">
                  <a:pos x="hc" y="t"/>
                </a:cxn>
                <a:cxn ang="0">
                  <a:pos x="r" y="vc"/>
                </a:cxn>
                <a:cxn ang="cd4">
                  <a:pos x="hc" y="b"/>
                </a:cxn>
                <a:cxn ang="cd2">
                  <a:pos x="l" y="vc"/>
                </a:cxn>
                <a:cxn ang="f90">
                  <a:pos x="f153" y="f154"/>
                </a:cxn>
                <a:cxn ang="f90">
                  <a:pos x="f155" y="f156"/>
                </a:cxn>
                <a:cxn ang="f90">
                  <a:pos x="f157" y="f154"/>
                </a:cxn>
                <a:cxn ang="f90">
                  <a:pos x="f155" y="f158"/>
                </a:cxn>
                <a:cxn ang="f90">
                  <a:pos x="f153" y="f154"/>
                </a:cxn>
                <a:cxn ang="f90">
                  <a:pos x="f159" y="f160"/>
                </a:cxn>
                <a:cxn ang="f90">
                  <a:pos x="f155" y="f158"/>
                </a:cxn>
                <a:cxn ang="f90">
                  <a:pos x="f161" y="f160"/>
                </a:cxn>
                <a:cxn ang="f90">
                  <a:pos x="f162" y="f163"/>
                </a:cxn>
                <a:cxn ang="f90">
                  <a:pos x="f164" y="f165"/>
                </a:cxn>
                <a:cxn ang="f90">
                  <a:pos x="f162" y="f166"/>
                </a:cxn>
                <a:cxn ang="f90">
                  <a:pos x="f167" y="f165"/>
                </a:cxn>
                <a:cxn ang="f90">
                  <a:pos x="f162" y="f163"/>
                </a:cxn>
                <a:cxn ang="f90">
                  <a:pos x="f168" y="f169"/>
                </a:cxn>
                <a:cxn ang="f90">
                  <a:pos x="f170" y="f163"/>
                </a:cxn>
                <a:cxn ang="f90">
                  <a:pos x="f157" y="f169"/>
                </a:cxn>
                <a:cxn ang="f90">
                  <a:pos x="f171" y="f172"/>
                </a:cxn>
                <a:cxn ang="f90">
                  <a:pos x="f171" y="f173"/>
                </a:cxn>
                <a:cxn ang="f90">
                  <a:pos x="f174" y="f175"/>
                </a:cxn>
                <a:cxn ang="f90">
                  <a:pos x="f176" y="f175"/>
                </a:cxn>
                <a:cxn ang="f90">
                  <a:pos x="f176" y="f175"/>
                </a:cxn>
                <a:cxn ang="f90">
                  <a:pos x="f177" y="f173"/>
                </a:cxn>
                <a:cxn ang="f90">
                  <a:pos x="f177" y="f172"/>
                </a:cxn>
                <a:cxn ang="f90">
                  <a:pos x="f177" y="f172"/>
                </a:cxn>
                <a:cxn ang="f90">
                  <a:pos x="f176" y="f178"/>
                </a:cxn>
                <a:cxn ang="f90">
                  <a:pos x="f176" y="f178"/>
                </a:cxn>
                <a:cxn ang="f90">
                  <a:pos x="f174" y="f178"/>
                </a:cxn>
                <a:cxn ang="f90">
                  <a:pos x="f179" y="f178"/>
                </a:cxn>
                <a:cxn ang="f90">
                  <a:pos x="f171" y="f172"/>
                </a:cxn>
              </a:cxnLst>
              <a:rect l="f149" t="f152" r="f150" b="f151"/>
              <a:pathLst>
                <a:path w="348" h="334">
                  <a:moveTo>
                    <a:pt x="f8" y="f9"/>
                  </a:moveTo>
                  <a:cubicBezTo>
                    <a:pt x="f8" y="f10"/>
                    <a:pt x="f11" y="f12"/>
                    <a:pt x="f13" y="f12"/>
                  </a:cubicBezTo>
                  <a:cubicBezTo>
                    <a:pt x="f14" y="f12"/>
                    <a:pt x="f15" y="f10"/>
                    <a:pt x="f15" y="f9"/>
                  </a:cubicBezTo>
                  <a:cubicBezTo>
                    <a:pt x="f15" y="f16"/>
                    <a:pt x="f14" y="f17"/>
                    <a:pt x="f13" y="f17"/>
                  </a:cubicBezTo>
                  <a:cubicBezTo>
                    <a:pt x="f11" y="f17"/>
                    <a:pt x="f8" y="f16"/>
                    <a:pt x="f8" y="f9"/>
                  </a:cubicBezTo>
                  <a:close/>
                  <a:moveTo>
                    <a:pt x="f18" y="f7"/>
                  </a:moveTo>
                  <a:cubicBezTo>
                    <a:pt x="f18" y="f19"/>
                    <a:pt x="f20" y="f17"/>
                    <a:pt x="f13" y="f17"/>
                  </a:cubicBezTo>
                  <a:cubicBezTo>
                    <a:pt x="f21" y="f17"/>
                    <a:pt x="f22" y="f19"/>
                    <a:pt x="f22" y="f7"/>
                  </a:cubicBezTo>
                  <a:moveTo>
                    <a:pt x="f23" y="f24"/>
                  </a:moveTo>
                  <a:cubicBezTo>
                    <a:pt x="f25" y="f24"/>
                    <a:pt x="f26" y="f27"/>
                    <a:pt x="f26" y="f28"/>
                  </a:cubicBezTo>
                  <a:cubicBezTo>
                    <a:pt x="f26" y="f29"/>
                    <a:pt x="f25" y="f30"/>
                    <a:pt x="f23" y="f30"/>
                  </a:cubicBezTo>
                  <a:cubicBezTo>
                    <a:pt x="f31" y="f30"/>
                    <a:pt x="f32" y="f29"/>
                    <a:pt x="f32" y="f28"/>
                  </a:cubicBezTo>
                  <a:cubicBezTo>
                    <a:pt x="f32" y="f27"/>
                    <a:pt x="f31" y="f24"/>
                    <a:pt x="f23" y="f24"/>
                  </a:cubicBezTo>
                  <a:close/>
                  <a:moveTo>
                    <a:pt x="f6" y="f33"/>
                  </a:moveTo>
                  <a:cubicBezTo>
                    <a:pt x="f6" y="f34"/>
                    <a:pt x="f35" y="f24"/>
                    <a:pt x="f36" y="f24"/>
                  </a:cubicBezTo>
                  <a:cubicBezTo>
                    <a:pt x="f37" y="f24"/>
                    <a:pt x="f15" y="f34"/>
                    <a:pt x="f15" y="f33"/>
                  </a:cubicBezTo>
                  <a:moveTo>
                    <a:pt x="f38" y="f39"/>
                  </a:moveTo>
                  <a:cubicBezTo>
                    <a:pt x="f38" y="f29"/>
                    <a:pt x="f38" y="f29"/>
                    <a:pt x="f38" y="f29"/>
                  </a:cubicBezTo>
                  <a:cubicBezTo>
                    <a:pt x="f38" y="f40"/>
                    <a:pt x="f41" y="f5"/>
                    <a:pt x="f42" y="f5"/>
                  </a:cubicBezTo>
                  <a:cubicBezTo>
                    <a:pt x="f43" y="f5"/>
                    <a:pt x="f43" y="f5"/>
                    <a:pt x="f43" y="f5"/>
                  </a:cubicBezTo>
                  <a:cubicBezTo>
                    <a:pt x="f43" y="f5"/>
                    <a:pt x="f43" y="f5"/>
                    <a:pt x="f43" y="f5"/>
                  </a:cubicBezTo>
                  <a:cubicBezTo>
                    <a:pt x="f44" y="f45"/>
                    <a:pt x="f5" y="f46"/>
                    <a:pt x="f5" y="f29"/>
                  </a:cubicBezTo>
                  <a:cubicBezTo>
                    <a:pt x="f5" y="f39"/>
                    <a:pt x="f5" y="f39"/>
                    <a:pt x="f5" y="f39"/>
                  </a:cubicBezTo>
                  <a:cubicBezTo>
                    <a:pt x="f5" y="f39"/>
                    <a:pt x="f5" y="f39"/>
                    <a:pt x="f5" y="f39"/>
                  </a:cubicBezTo>
                  <a:cubicBezTo>
                    <a:pt x="f5" y="f47"/>
                    <a:pt x="f44" y="f48"/>
                    <a:pt x="f43" y="f49"/>
                  </a:cubicBezTo>
                  <a:cubicBezTo>
                    <a:pt x="f43" y="f49"/>
                    <a:pt x="f43" y="f49"/>
                    <a:pt x="f43" y="f49"/>
                  </a:cubicBezTo>
                  <a:cubicBezTo>
                    <a:pt x="f42" y="f49"/>
                    <a:pt x="f42" y="f49"/>
                    <a:pt x="f42" y="f49"/>
                  </a:cubicBezTo>
                  <a:cubicBezTo>
                    <a:pt x="f50" y="f49"/>
                    <a:pt x="f50" y="f49"/>
                    <a:pt x="f50" y="f49"/>
                  </a:cubicBezTo>
                  <a:lnTo>
                    <a:pt x="f38" y="f39"/>
                  </a:lnTo>
                  <a:close/>
                </a:path>
              </a:pathLst>
            </a:custGeom>
            <a:noFill/>
            <a:ln w="12701" cap="flat">
              <a:solidFill>
                <a:srgbClr val="353535"/>
              </a:solidFill>
              <a:prstDash val="solid"/>
              <a:miter/>
            </a:ln>
          </p:spPr>
          <p:txBody>
            <a:bodyPr vert="horz" wrap="square" lIns="89642" tIns="44821" rIns="89642" bIns="44821"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353535"/>
                </a:solidFill>
                <a:effectLst/>
                <a:uLnTx/>
                <a:uFillTx/>
                <a:latin typeface="Segoe UI Semilight"/>
                <a:ea typeface="+mn-ea"/>
                <a:cs typeface="+mn-cs"/>
              </a:endParaRPr>
            </a:p>
          </p:txBody>
        </p:sp>
      </p:grpSp>
      <p:grpSp>
        <p:nvGrpSpPr>
          <p:cNvPr id="473" name="Group 2006">
            <a:extLst>
              <a:ext uri="{FF2B5EF4-FFF2-40B4-BE49-F238E27FC236}">
                <a16:creationId xmlns:a16="http://schemas.microsoft.com/office/drawing/2014/main" id="{ACCF633C-6783-4601-8942-FCF206F76DD6}"/>
              </a:ext>
            </a:extLst>
          </p:cNvPr>
          <p:cNvGrpSpPr/>
          <p:nvPr/>
        </p:nvGrpSpPr>
        <p:grpSpPr>
          <a:xfrm>
            <a:off x="9972192" y="2793847"/>
            <a:ext cx="448212" cy="448212"/>
            <a:chOff x="10056434" y="2882892"/>
            <a:chExt cx="457200" cy="457200"/>
          </a:xfrm>
        </p:grpSpPr>
        <p:sp>
          <p:nvSpPr>
            <p:cNvPr id="474" name="Oval 2007">
              <a:extLst>
                <a:ext uri="{FF2B5EF4-FFF2-40B4-BE49-F238E27FC236}">
                  <a16:creationId xmlns:a16="http://schemas.microsoft.com/office/drawing/2014/main" id="{314C9E50-D746-4FE0-8176-5427675E4709}"/>
                </a:ext>
              </a:extLst>
            </p:cNvPr>
            <p:cNvSpPr/>
            <p:nvPr/>
          </p:nvSpPr>
          <p:spPr>
            <a:xfrm>
              <a:off x="10056434" y="2882892"/>
              <a:ext cx="457200" cy="4572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AEAEA"/>
            </a:solidFill>
            <a:ln cap="flat">
              <a:noFill/>
              <a:prstDash val="solid"/>
            </a:ln>
          </p:spPr>
          <p:txBody>
            <a:bodyPr vert="horz" wrap="square" lIns="0" tIns="45717" rIns="0" bIns="45717" anchor="ctr" anchorCtr="1" compatLnSpc="1">
              <a:noAutofit/>
            </a:bodyPr>
            <a:lstStyle/>
            <a:p>
              <a:pPr marL="0" marR="0" lvl="0" indent="0" algn="ctr" defTabSz="91409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sp>
          <p:nvSpPr>
            <p:cNvPr id="475" name="mail">
              <a:extLst>
                <a:ext uri="{FF2B5EF4-FFF2-40B4-BE49-F238E27FC236}">
                  <a16:creationId xmlns:a16="http://schemas.microsoft.com/office/drawing/2014/main" id="{6AE93E25-DF76-46F1-A0E0-9ACAE7FF28A3}"/>
                </a:ext>
              </a:extLst>
            </p:cNvPr>
            <p:cNvSpPr/>
            <p:nvPr/>
          </p:nvSpPr>
          <p:spPr>
            <a:xfrm>
              <a:off x="10175232" y="3045619"/>
              <a:ext cx="219602" cy="131765"/>
            </a:xfrm>
            <a:custGeom>
              <a:avLst/>
              <a:gdLst>
                <a:gd name="f0" fmla="val 10800000"/>
                <a:gd name="f1" fmla="val 5400000"/>
                <a:gd name="f2" fmla="val 180"/>
                <a:gd name="f3" fmla="val w"/>
                <a:gd name="f4" fmla="val h"/>
                <a:gd name="f5" fmla="val 0"/>
                <a:gd name="f6" fmla="val 245"/>
                <a:gd name="f7" fmla="val 147"/>
                <a:gd name="f8" fmla="val 75"/>
                <a:gd name="f9" fmla="val 123"/>
                <a:gd name="f10" fmla="val 73"/>
                <a:gd name="f11" fmla="+- 0 0 -90"/>
                <a:gd name="f12" fmla="*/ f3 1 245"/>
                <a:gd name="f13" fmla="*/ f4 1 147"/>
                <a:gd name="f14" fmla="val f5"/>
                <a:gd name="f15" fmla="val f6"/>
                <a:gd name="f16" fmla="val f7"/>
                <a:gd name="f17" fmla="*/ f11 f0 1"/>
                <a:gd name="f18" fmla="+- f16 0 f14"/>
                <a:gd name="f19" fmla="+- f15 0 f14"/>
                <a:gd name="f20" fmla="*/ f17 1 f2"/>
                <a:gd name="f21" fmla="*/ f19 1 245"/>
                <a:gd name="f22" fmla="*/ f18 1 147"/>
                <a:gd name="f23" fmla="*/ 245 f19 1"/>
                <a:gd name="f24" fmla="*/ 75 f18 1"/>
                <a:gd name="f25" fmla="*/ 147 f18 1"/>
                <a:gd name="f26" fmla="*/ 0 f19 1"/>
                <a:gd name="f27" fmla="*/ 0 f18 1"/>
                <a:gd name="f28" fmla="*/ 123 f19 1"/>
                <a:gd name="f29" fmla="*/ 73 f18 1"/>
                <a:gd name="f30" fmla="+- f20 0 f1"/>
                <a:gd name="f31" fmla="*/ f23 1 245"/>
                <a:gd name="f32" fmla="*/ f24 1 147"/>
                <a:gd name="f33" fmla="*/ f25 1 147"/>
                <a:gd name="f34" fmla="*/ f26 1 245"/>
                <a:gd name="f35" fmla="*/ f27 1 147"/>
                <a:gd name="f36" fmla="*/ f28 1 245"/>
                <a:gd name="f37" fmla="*/ f29 1 147"/>
                <a:gd name="f38" fmla="*/ 0 1 f21"/>
                <a:gd name="f39" fmla="*/ f15 1 f21"/>
                <a:gd name="f40" fmla="*/ 0 1 f22"/>
                <a:gd name="f41" fmla="*/ f16 1 f22"/>
                <a:gd name="f42" fmla="*/ f31 1 f21"/>
                <a:gd name="f43" fmla="*/ f32 1 f22"/>
                <a:gd name="f44" fmla="*/ f33 1 f22"/>
                <a:gd name="f45" fmla="*/ f34 1 f21"/>
                <a:gd name="f46" fmla="*/ f35 1 f22"/>
                <a:gd name="f47" fmla="*/ f36 1 f21"/>
                <a:gd name="f48" fmla="*/ f37 1 f22"/>
                <a:gd name="f49" fmla="*/ f38 f12 1"/>
                <a:gd name="f50" fmla="*/ f39 f12 1"/>
                <a:gd name="f51" fmla="*/ f41 f13 1"/>
                <a:gd name="f52" fmla="*/ f40 f13 1"/>
                <a:gd name="f53" fmla="*/ f42 f12 1"/>
                <a:gd name="f54" fmla="*/ f43 f13 1"/>
                <a:gd name="f55" fmla="*/ f44 f13 1"/>
                <a:gd name="f56" fmla="*/ f45 f12 1"/>
                <a:gd name="f57" fmla="*/ f46 f13 1"/>
                <a:gd name="f58" fmla="*/ f47 f12 1"/>
                <a:gd name="f59" fmla="*/ f48 f13 1"/>
              </a:gdLst>
              <a:ahLst/>
              <a:cxnLst>
                <a:cxn ang="3cd4">
                  <a:pos x="hc" y="t"/>
                </a:cxn>
                <a:cxn ang="0">
                  <a:pos x="r" y="vc"/>
                </a:cxn>
                <a:cxn ang="cd4">
                  <a:pos x="hc" y="b"/>
                </a:cxn>
                <a:cxn ang="cd2">
                  <a:pos x="l" y="vc"/>
                </a:cxn>
                <a:cxn ang="f30">
                  <a:pos x="f53" y="f54"/>
                </a:cxn>
                <a:cxn ang="f30">
                  <a:pos x="f53" y="f55"/>
                </a:cxn>
                <a:cxn ang="f30">
                  <a:pos x="f56" y="f55"/>
                </a:cxn>
                <a:cxn ang="f30">
                  <a:pos x="f56" y="f57"/>
                </a:cxn>
                <a:cxn ang="f30">
                  <a:pos x="f53" y="f57"/>
                </a:cxn>
                <a:cxn ang="f30">
                  <a:pos x="f53" y="f54"/>
                </a:cxn>
                <a:cxn ang="f30">
                  <a:pos x="f56" y="f57"/>
                </a:cxn>
                <a:cxn ang="f30">
                  <a:pos x="f58" y="f59"/>
                </a:cxn>
                <a:cxn ang="f30">
                  <a:pos x="f53" y="f57"/>
                </a:cxn>
              </a:cxnLst>
              <a:rect l="f49" t="f52" r="f50" b="f51"/>
              <a:pathLst>
                <a:path w="245" h="147">
                  <a:moveTo>
                    <a:pt x="f6" y="f8"/>
                  </a:moveTo>
                  <a:lnTo>
                    <a:pt x="f6" y="f7"/>
                  </a:lnTo>
                  <a:lnTo>
                    <a:pt x="f5" y="f7"/>
                  </a:lnTo>
                  <a:lnTo>
                    <a:pt x="f5" y="f5"/>
                  </a:lnTo>
                  <a:lnTo>
                    <a:pt x="f6" y="f5"/>
                  </a:lnTo>
                  <a:lnTo>
                    <a:pt x="f6" y="f8"/>
                  </a:lnTo>
                  <a:moveTo>
                    <a:pt x="f5" y="f5"/>
                  </a:moveTo>
                  <a:lnTo>
                    <a:pt x="f9" y="f10"/>
                  </a:lnTo>
                  <a:lnTo>
                    <a:pt x="f6" y="f5"/>
                  </a:lnTo>
                </a:path>
              </a:pathLst>
            </a:custGeom>
            <a:noFill/>
            <a:ln w="12701" cap="flat">
              <a:solidFill>
                <a:srgbClr val="353535"/>
              </a:solidFill>
              <a:prstDash val="solid"/>
              <a:miter/>
            </a:ln>
          </p:spPr>
          <p:txBody>
            <a:bodyPr vert="horz" wrap="square" lIns="89642" tIns="44821" rIns="89642" bIns="44821"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353535"/>
                </a:solidFill>
                <a:effectLst/>
                <a:uLnTx/>
                <a:uFillTx/>
                <a:latin typeface="Segoe UI Semilight"/>
                <a:ea typeface="+mn-ea"/>
                <a:cs typeface="+mn-cs"/>
              </a:endParaRPr>
            </a:p>
          </p:txBody>
        </p:sp>
      </p:grpSp>
      <p:grpSp>
        <p:nvGrpSpPr>
          <p:cNvPr id="476" name="Group 2032">
            <a:extLst>
              <a:ext uri="{FF2B5EF4-FFF2-40B4-BE49-F238E27FC236}">
                <a16:creationId xmlns:a16="http://schemas.microsoft.com/office/drawing/2014/main" id="{520D2694-F206-4EBB-8AA9-2181732A368A}"/>
              </a:ext>
            </a:extLst>
          </p:cNvPr>
          <p:cNvGrpSpPr/>
          <p:nvPr/>
        </p:nvGrpSpPr>
        <p:grpSpPr>
          <a:xfrm>
            <a:off x="9432443" y="4777455"/>
            <a:ext cx="448212" cy="448212"/>
            <a:chOff x="9421346" y="4828315"/>
            <a:chExt cx="457200" cy="457200"/>
          </a:xfrm>
        </p:grpSpPr>
        <p:sp>
          <p:nvSpPr>
            <p:cNvPr id="477" name="Oval 2033">
              <a:extLst>
                <a:ext uri="{FF2B5EF4-FFF2-40B4-BE49-F238E27FC236}">
                  <a16:creationId xmlns:a16="http://schemas.microsoft.com/office/drawing/2014/main" id="{F40CA234-011F-47E0-9EB7-83E00E71DB5A}"/>
                </a:ext>
              </a:extLst>
            </p:cNvPr>
            <p:cNvSpPr/>
            <p:nvPr/>
          </p:nvSpPr>
          <p:spPr>
            <a:xfrm>
              <a:off x="9421346" y="4828315"/>
              <a:ext cx="457200" cy="4572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AEAEA"/>
            </a:solidFill>
            <a:ln cap="flat">
              <a:noFill/>
              <a:prstDash val="solid"/>
            </a:ln>
          </p:spPr>
          <p:txBody>
            <a:bodyPr vert="horz" wrap="square" lIns="0" tIns="45717" rIns="0" bIns="45717" anchor="ctr" anchorCtr="1" compatLnSpc="1">
              <a:noAutofit/>
            </a:bodyPr>
            <a:lstStyle/>
            <a:p>
              <a:pPr marL="0" marR="0" lvl="0" indent="0" algn="ctr" defTabSz="91409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sp>
          <p:nvSpPr>
            <p:cNvPr id="478" name="graph_2">
              <a:extLst>
                <a:ext uri="{FF2B5EF4-FFF2-40B4-BE49-F238E27FC236}">
                  <a16:creationId xmlns:a16="http://schemas.microsoft.com/office/drawing/2014/main" id="{2B3F8D90-A39F-41F4-B616-513B727104D4}"/>
                </a:ext>
              </a:extLst>
            </p:cNvPr>
            <p:cNvSpPr/>
            <p:nvPr/>
          </p:nvSpPr>
          <p:spPr>
            <a:xfrm>
              <a:off x="9533305" y="4988518"/>
              <a:ext cx="233290" cy="136785"/>
            </a:xfrm>
            <a:custGeom>
              <a:avLst/>
              <a:gdLst>
                <a:gd name="f0" fmla="val 10800000"/>
                <a:gd name="f1" fmla="val 5400000"/>
                <a:gd name="f2" fmla="val 180"/>
                <a:gd name="f3" fmla="val w"/>
                <a:gd name="f4" fmla="val h"/>
                <a:gd name="f5" fmla="val 0"/>
                <a:gd name="f6" fmla="val 249"/>
                <a:gd name="f7" fmla="val 146"/>
                <a:gd name="f8" fmla="val 195"/>
                <a:gd name="f9" fmla="val 244"/>
                <a:gd name="f10" fmla="val 50"/>
                <a:gd name="f11" fmla="val 141"/>
                <a:gd name="f12" fmla="val 106"/>
                <a:gd name="f13" fmla="val 109"/>
                <a:gd name="f14" fmla="val 88"/>
                <a:gd name="f15" fmla="val 54"/>
                <a:gd name="f16" fmla="val 35"/>
                <a:gd name="f17" fmla="val 1"/>
                <a:gd name="f18" fmla="+- 0 0 -90"/>
                <a:gd name="f19" fmla="*/ f3 1 249"/>
                <a:gd name="f20" fmla="*/ f4 1 146"/>
                <a:gd name="f21" fmla="val f5"/>
                <a:gd name="f22" fmla="val f6"/>
                <a:gd name="f23" fmla="val f7"/>
                <a:gd name="f24" fmla="*/ f18 f0 1"/>
                <a:gd name="f25" fmla="+- f23 0 f21"/>
                <a:gd name="f26" fmla="+- f22 0 f21"/>
                <a:gd name="f27" fmla="*/ f24 1 f2"/>
                <a:gd name="f28" fmla="*/ f26 1 249"/>
                <a:gd name="f29" fmla="*/ f25 1 146"/>
                <a:gd name="f30" fmla="*/ 195 f26 1"/>
                <a:gd name="f31" fmla="*/ 0 f25 1"/>
                <a:gd name="f32" fmla="*/ 244 f26 1"/>
                <a:gd name="f33" fmla="*/ 50 f25 1"/>
                <a:gd name="f34" fmla="*/ 141 f26 1"/>
                <a:gd name="f35" fmla="*/ 106 f25 1"/>
                <a:gd name="f36" fmla="*/ 109 f26 1"/>
                <a:gd name="f37" fmla="*/ 0 f26 1"/>
                <a:gd name="f38" fmla="*/ 146 f25 1"/>
                <a:gd name="f39" fmla="*/ 249 f26 1"/>
                <a:gd name="f40" fmla="*/ 88 f26 1"/>
                <a:gd name="f41" fmla="*/ 54 f26 1"/>
                <a:gd name="f42" fmla="*/ 35 f26 1"/>
                <a:gd name="f43" fmla="*/ 1 f26 1"/>
                <a:gd name="f44" fmla="+- f27 0 f1"/>
                <a:gd name="f45" fmla="*/ f30 1 249"/>
                <a:gd name="f46" fmla="*/ f31 1 146"/>
                <a:gd name="f47" fmla="*/ f32 1 249"/>
                <a:gd name="f48" fmla="*/ f33 1 146"/>
                <a:gd name="f49" fmla="*/ f34 1 249"/>
                <a:gd name="f50" fmla="*/ f35 1 146"/>
                <a:gd name="f51" fmla="*/ f36 1 249"/>
                <a:gd name="f52" fmla="*/ f37 1 249"/>
                <a:gd name="f53" fmla="*/ f38 1 146"/>
                <a:gd name="f54" fmla="*/ f39 1 249"/>
                <a:gd name="f55" fmla="*/ f40 1 249"/>
                <a:gd name="f56" fmla="*/ f41 1 249"/>
                <a:gd name="f57" fmla="*/ f42 1 249"/>
                <a:gd name="f58" fmla="*/ f43 1 249"/>
                <a:gd name="f59" fmla="*/ 0 1 f28"/>
                <a:gd name="f60" fmla="*/ f22 1 f28"/>
                <a:gd name="f61" fmla="*/ 0 1 f29"/>
                <a:gd name="f62" fmla="*/ f23 1 f29"/>
                <a:gd name="f63" fmla="*/ f45 1 f28"/>
                <a:gd name="f64" fmla="*/ f46 1 f29"/>
                <a:gd name="f65" fmla="*/ f47 1 f28"/>
                <a:gd name="f66" fmla="*/ f48 1 f29"/>
                <a:gd name="f67" fmla="*/ f49 1 f28"/>
                <a:gd name="f68" fmla="*/ f50 1 f29"/>
                <a:gd name="f69" fmla="*/ f51 1 f28"/>
                <a:gd name="f70" fmla="*/ f52 1 f28"/>
                <a:gd name="f71" fmla="*/ f53 1 f29"/>
                <a:gd name="f72" fmla="*/ f54 1 f28"/>
                <a:gd name="f73" fmla="*/ f55 1 f28"/>
                <a:gd name="f74" fmla="*/ f56 1 f28"/>
                <a:gd name="f75" fmla="*/ f57 1 f28"/>
                <a:gd name="f76" fmla="*/ f58 1 f28"/>
                <a:gd name="f77" fmla="*/ f59 f19 1"/>
                <a:gd name="f78" fmla="*/ f60 f19 1"/>
                <a:gd name="f79" fmla="*/ f62 f20 1"/>
                <a:gd name="f80" fmla="*/ f61 f20 1"/>
                <a:gd name="f81" fmla="*/ f63 f19 1"/>
                <a:gd name="f82" fmla="*/ f64 f20 1"/>
                <a:gd name="f83" fmla="*/ f65 f19 1"/>
                <a:gd name="f84" fmla="*/ f66 f20 1"/>
                <a:gd name="f85" fmla="*/ f67 f19 1"/>
                <a:gd name="f86" fmla="*/ f68 f20 1"/>
                <a:gd name="f87" fmla="*/ f69 f19 1"/>
                <a:gd name="f88" fmla="*/ f70 f19 1"/>
                <a:gd name="f89" fmla="*/ f71 f20 1"/>
                <a:gd name="f90" fmla="*/ f72 f19 1"/>
                <a:gd name="f91" fmla="*/ f73 f19 1"/>
                <a:gd name="f92" fmla="*/ f74 f19 1"/>
                <a:gd name="f93" fmla="*/ f75 f19 1"/>
                <a:gd name="f94" fmla="*/ f76 f19 1"/>
              </a:gdLst>
              <a:ahLst/>
              <a:cxnLst>
                <a:cxn ang="3cd4">
                  <a:pos x="hc" y="t"/>
                </a:cxn>
                <a:cxn ang="0">
                  <a:pos x="r" y="vc"/>
                </a:cxn>
                <a:cxn ang="cd4">
                  <a:pos x="hc" y="b"/>
                </a:cxn>
                <a:cxn ang="cd2">
                  <a:pos x="l" y="vc"/>
                </a:cxn>
                <a:cxn ang="f44">
                  <a:pos x="f81" y="f82"/>
                </a:cxn>
                <a:cxn ang="f44">
                  <a:pos x="f83" y="f82"/>
                </a:cxn>
                <a:cxn ang="f44">
                  <a:pos x="f83" y="f84"/>
                </a:cxn>
                <a:cxn ang="f44">
                  <a:pos x="f83" y="f82"/>
                </a:cxn>
                <a:cxn ang="f44">
                  <a:pos x="f85" y="f86"/>
                </a:cxn>
                <a:cxn ang="f44">
                  <a:pos x="f87" y="f86"/>
                </a:cxn>
                <a:cxn ang="f44">
                  <a:pos x="f88" y="f89"/>
                </a:cxn>
                <a:cxn ang="f44">
                  <a:pos x="f90" y="f89"/>
                </a:cxn>
                <a:cxn ang="f44">
                  <a:pos x="f91" y="f86"/>
                </a:cxn>
                <a:cxn ang="f44">
                  <a:pos x="f92" y="f86"/>
                </a:cxn>
                <a:cxn ang="f44">
                  <a:pos x="f93" y="f86"/>
                </a:cxn>
                <a:cxn ang="f44">
                  <a:pos x="f94" y="f86"/>
                </a:cxn>
              </a:cxnLst>
              <a:rect l="f77" t="f80" r="f78" b="f79"/>
              <a:pathLst>
                <a:path w="249" h="146">
                  <a:moveTo>
                    <a:pt x="f8" y="f5"/>
                  </a:moveTo>
                  <a:lnTo>
                    <a:pt x="f9" y="f5"/>
                  </a:lnTo>
                  <a:lnTo>
                    <a:pt x="f9" y="f10"/>
                  </a:lnTo>
                  <a:moveTo>
                    <a:pt x="f9" y="f5"/>
                  </a:moveTo>
                  <a:lnTo>
                    <a:pt x="f11" y="f12"/>
                  </a:lnTo>
                  <a:lnTo>
                    <a:pt x="f13" y="f12"/>
                  </a:lnTo>
                  <a:moveTo>
                    <a:pt x="f5" y="f7"/>
                  </a:moveTo>
                  <a:lnTo>
                    <a:pt x="f6" y="f7"/>
                  </a:lnTo>
                  <a:moveTo>
                    <a:pt x="f14" y="f12"/>
                  </a:moveTo>
                  <a:lnTo>
                    <a:pt x="f15" y="f12"/>
                  </a:lnTo>
                  <a:moveTo>
                    <a:pt x="f16" y="f12"/>
                  </a:moveTo>
                  <a:lnTo>
                    <a:pt x="f17" y="f12"/>
                  </a:lnTo>
                </a:path>
              </a:pathLst>
            </a:custGeom>
            <a:noFill/>
            <a:ln w="12701" cap="flat">
              <a:solidFill>
                <a:srgbClr val="353535"/>
              </a:solidFill>
              <a:prstDash val="solid"/>
              <a:miter/>
            </a:ln>
          </p:spPr>
          <p:txBody>
            <a:bodyPr vert="horz" wrap="square" lIns="89642" tIns="44821" rIns="89642" bIns="44821"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353535"/>
                </a:solidFill>
                <a:effectLst/>
                <a:uLnTx/>
                <a:uFillTx/>
                <a:latin typeface="Segoe UI Semilight"/>
                <a:ea typeface="+mn-ea"/>
                <a:cs typeface="+mn-cs"/>
              </a:endParaRPr>
            </a:p>
          </p:txBody>
        </p:sp>
      </p:grpSp>
      <p:grpSp>
        <p:nvGrpSpPr>
          <p:cNvPr id="479" name="Group 2048">
            <a:extLst>
              <a:ext uri="{FF2B5EF4-FFF2-40B4-BE49-F238E27FC236}">
                <a16:creationId xmlns:a16="http://schemas.microsoft.com/office/drawing/2014/main" id="{B0ECBEDF-60C6-4AD9-B2F9-27ED717400F7}"/>
              </a:ext>
            </a:extLst>
          </p:cNvPr>
          <p:cNvGrpSpPr/>
          <p:nvPr/>
        </p:nvGrpSpPr>
        <p:grpSpPr>
          <a:xfrm>
            <a:off x="8366458" y="4777455"/>
            <a:ext cx="448212" cy="448212"/>
            <a:chOff x="8391101" y="4814425"/>
            <a:chExt cx="457200" cy="457200"/>
          </a:xfrm>
        </p:grpSpPr>
        <p:sp>
          <p:nvSpPr>
            <p:cNvPr id="480" name="Oval 1979">
              <a:extLst>
                <a:ext uri="{FF2B5EF4-FFF2-40B4-BE49-F238E27FC236}">
                  <a16:creationId xmlns:a16="http://schemas.microsoft.com/office/drawing/2014/main" id="{EC458B06-1634-44F6-BCDB-F78227171945}"/>
                </a:ext>
              </a:extLst>
            </p:cNvPr>
            <p:cNvSpPr/>
            <p:nvPr/>
          </p:nvSpPr>
          <p:spPr>
            <a:xfrm>
              <a:off x="8391101" y="4814425"/>
              <a:ext cx="457200" cy="4572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AEAEA"/>
            </a:solidFill>
            <a:ln cap="flat">
              <a:noFill/>
              <a:prstDash val="solid"/>
            </a:ln>
          </p:spPr>
          <p:txBody>
            <a:bodyPr vert="horz" wrap="square" lIns="0" tIns="45717" rIns="0" bIns="45717" anchor="ctr" anchorCtr="1" compatLnSpc="1">
              <a:noAutofit/>
            </a:bodyPr>
            <a:lstStyle/>
            <a:p>
              <a:pPr marL="0" marR="0" lvl="0" indent="0" algn="ctr" defTabSz="9139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000000"/>
                </a:solidFill>
                <a:effectLst/>
                <a:uLnTx/>
                <a:uFillTx/>
                <a:latin typeface="Segoe UI Semilight"/>
                <a:ea typeface="+mn-ea"/>
                <a:cs typeface="+mn-cs"/>
              </a:endParaRPr>
            </a:p>
          </p:txBody>
        </p:sp>
        <p:grpSp>
          <p:nvGrpSpPr>
            <p:cNvPr id="481" name="Group 74">
              <a:extLst>
                <a:ext uri="{FF2B5EF4-FFF2-40B4-BE49-F238E27FC236}">
                  <a16:creationId xmlns:a16="http://schemas.microsoft.com/office/drawing/2014/main" id="{87A4FBE2-2BC6-4E8B-A154-4DB787BF48E5}"/>
                </a:ext>
              </a:extLst>
            </p:cNvPr>
            <p:cNvGrpSpPr/>
            <p:nvPr/>
          </p:nvGrpSpPr>
          <p:grpSpPr>
            <a:xfrm>
              <a:off x="8472007" y="4949043"/>
              <a:ext cx="295378" cy="187964"/>
              <a:chOff x="8472007" y="4949043"/>
              <a:chExt cx="295378" cy="187964"/>
            </a:xfrm>
          </p:grpSpPr>
          <p:sp>
            <p:nvSpPr>
              <p:cNvPr id="482" name="Line 75">
                <a:extLst>
                  <a:ext uri="{FF2B5EF4-FFF2-40B4-BE49-F238E27FC236}">
                    <a16:creationId xmlns:a16="http://schemas.microsoft.com/office/drawing/2014/main" id="{991583DF-B2DF-4DD8-9DE1-E2FE8C4D4575}"/>
                  </a:ext>
                </a:extLst>
              </p:cNvPr>
              <p:cNvSpPr/>
              <p:nvPr/>
            </p:nvSpPr>
            <p:spPr>
              <a:xfrm>
                <a:off x="8479240" y="5109127"/>
                <a:ext cx="0"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5873" cap="flat">
                <a:solidFill>
                  <a:srgbClr val="353535"/>
                </a:solidFill>
                <a:prstDash val="solid"/>
              </a:ln>
            </p:spPr>
            <p:txBody>
              <a:bodyPr vert="horz" wrap="square" lIns="89642" tIns="44821" rIns="89642" bIns="44821" anchor="t" anchorCtr="0" compatLnSpc="1">
                <a:noAutofit/>
              </a:bodyPr>
              <a:lstStyle/>
              <a:p>
                <a:pPr marL="0" marR="0" lvl="0" indent="0" algn="l" defTabSz="896386"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000000"/>
                  </a:solidFill>
                  <a:effectLst/>
                  <a:uLnTx/>
                  <a:uFillTx/>
                  <a:latin typeface="Segoe UI Semilight"/>
                  <a:ea typeface="+mn-ea"/>
                  <a:cs typeface="+mn-cs"/>
                </a:endParaRPr>
              </a:p>
            </p:txBody>
          </p:sp>
          <p:sp>
            <p:nvSpPr>
              <p:cNvPr id="483" name="Line 76">
                <a:extLst>
                  <a:ext uri="{FF2B5EF4-FFF2-40B4-BE49-F238E27FC236}">
                    <a16:creationId xmlns:a16="http://schemas.microsoft.com/office/drawing/2014/main" id="{9BDCEE04-50D2-4FD5-9179-F27EFAEB6BC4}"/>
                  </a:ext>
                </a:extLst>
              </p:cNvPr>
              <p:cNvSpPr/>
              <p:nvPr/>
            </p:nvSpPr>
            <p:spPr>
              <a:xfrm>
                <a:off x="8671337" y="4949043"/>
                <a:ext cx="0"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5873" cap="flat">
                <a:solidFill>
                  <a:srgbClr val="353535"/>
                </a:solidFill>
                <a:prstDash val="solid"/>
              </a:ln>
            </p:spPr>
            <p:txBody>
              <a:bodyPr vert="horz" wrap="square" lIns="89642" tIns="44821" rIns="89642" bIns="44821" anchor="t" anchorCtr="0" compatLnSpc="1">
                <a:noAutofit/>
              </a:bodyPr>
              <a:lstStyle/>
              <a:p>
                <a:pPr marL="0" marR="0" lvl="0" indent="0" algn="l" defTabSz="896386"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000000"/>
                  </a:solidFill>
                  <a:effectLst/>
                  <a:uLnTx/>
                  <a:uFillTx/>
                  <a:latin typeface="Segoe UI Semilight"/>
                  <a:ea typeface="+mn-ea"/>
                  <a:cs typeface="+mn-cs"/>
                </a:endParaRPr>
              </a:p>
            </p:txBody>
          </p:sp>
          <p:sp>
            <p:nvSpPr>
              <p:cNvPr id="484" name="Freeform 77">
                <a:extLst>
                  <a:ext uri="{FF2B5EF4-FFF2-40B4-BE49-F238E27FC236}">
                    <a16:creationId xmlns:a16="http://schemas.microsoft.com/office/drawing/2014/main" id="{468D5017-60C9-4AC1-94DD-3B20318DF34D}"/>
                  </a:ext>
                </a:extLst>
              </p:cNvPr>
              <p:cNvSpPr/>
              <p:nvPr/>
            </p:nvSpPr>
            <p:spPr>
              <a:xfrm>
                <a:off x="8472007" y="4964533"/>
                <a:ext cx="295378" cy="172474"/>
              </a:xfrm>
              <a:custGeom>
                <a:avLst/>
                <a:gdLst>
                  <a:gd name="f0" fmla="val 10800000"/>
                  <a:gd name="f1" fmla="val 5400000"/>
                  <a:gd name="f2" fmla="val 180"/>
                  <a:gd name="f3" fmla="val w"/>
                  <a:gd name="f4" fmla="val h"/>
                  <a:gd name="f5" fmla="val 0"/>
                  <a:gd name="f6" fmla="val 395"/>
                  <a:gd name="f7" fmla="val 230"/>
                  <a:gd name="f8" fmla="val 308"/>
                  <a:gd name="f9" fmla="val 36"/>
                  <a:gd name="f10" fmla="val 312"/>
                  <a:gd name="f11" fmla="val 17"/>
                  <a:gd name="f12" fmla="val 299"/>
                  <a:gd name="f13" fmla="val 11"/>
                  <a:gd name="f14" fmla="val 270"/>
                  <a:gd name="f15" fmla="val 5"/>
                  <a:gd name="f16" fmla="val 240"/>
                  <a:gd name="f17" fmla="val 234"/>
                  <a:gd name="f18" fmla="val 20"/>
                  <a:gd name="f19" fmla="val 200"/>
                  <a:gd name="f20" fmla="val 196"/>
                  <a:gd name="f21" fmla="val 161"/>
                  <a:gd name="f22" fmla="val 156"/>
                  <a:gd name="f23" fmla="val 126"/>
                  <a:gd name="f24" fmla="val 96"/>
                  <a:gd name="f25" fmla="val 84"/>
                  <a:gd name="f26" fmla="val 87"/>
                  <a:gd name="f27" fmla="val 165"/>
                  <a:gd name="f28" fmla="val 48"/>
                  <a:gd name="f29" fmla="val 216"/>
                  <a:gd name="f30" fmla="val 64"/>
                  <a:gd name="f31" fmla="val 68"/>
                  <a:gd name="f32" fmla="val 75"/>
                  <a:gd name="f33" fmla="val 82"/>
                  <a:gd name="f34" fmla="val 95"/>
                  <a:gd name="f35" fmla="val 203"/>
                  <a:gd name="f36" fmla="val 113"/>
                  <a:gd name="f37" fmla="val 189"/>
                  <a:gd name="f38" fmla="val 131"/>
                  <a:gd name="f39" fmla="val 174"/>
                  <a:gd name="f40" fmla="val 148"/>
                  <a:gd name="f41" fmla="val 170"/>
                  <a:gd name="f42" fmla="val 162"/>
                  <a:gd name="f43" fmla="val 169"/>
                  <a:gd name="f44" fmla="val 173"/>
                  <a:gd name="f45" fmla="val 223"/>
                  <a:gd name="f46" fmla="val 233"/>
                  <a:gd name="f47" fmla="val 248"/>
                  <a:gd name="f48" fmla="val 265"/>
                  <a:gd name="f49" fmla="val 283"/>
                  <a:gd name="f50" fmla="val 301"/>
                  <a:gd name="f51" fmla="val 313"/>
                  <a:gd name="f52" fmla="val 320"/>
                  <a:gd name="f53" fmla="val 327"/>
                  <a:gd name="f54" fmla="val 332"/>
                  <a:gd name="f55" fmla="val 347"/>
                  <a:gd name="f56" fmla="+- 0 0 -90"/>
                  <a:gd name="f57" fmla="*/ f3 1 395"/>
                  <a:gd name="f58" fmla="*/ f4 1 230"/>
                  <a:gd name="f59" fmla="val f5"/>
                  <a:gd name="f60" fmla="val f6"/>
                  <a:gd name="f61" fmla="val f7"/>
                  <a:gd name="f62" fmla="*/ f56 f0 1"/>
                  <a:gd name="f63" fmla="+- f61 0 f59"/>
                  <a:gd name="f64" fmla="+- f60 0 f59"/>
                  <a:gd name="f65" fmla="*/ f62 1 f2"/>
                  <a:gd name="f66" fmla="*/ f64 1 395"/>
                  <a:gd name="f67" fmla="*/ f63 1 230"/>
                  <a:gd name="f68" fmla="*/ 308 f64 1"/>
                  <a:gd name="f69" fmla="*/ 36 f63 1"/>
                  <a:gd name="f70" fmla="*/ 270 f64 1"/>
                  <a:gd name="f71" fmla="*/ 5 f63 1"/>
                  <a:gd name="f72" fmla="*/ 234 f64 1"/>
                  <a:gd name="f73" fmla="*/ 20 f63 1"/>
                  <a:gd name="f74" fmla="*/ 200 f64 1"/>
                  <a:gd name="f75" fmla="*/ 196 f64 1"/>
                  <a:gd name="f76" fmla="*/ 161 f64 1"/>
                  <a:gd name="f77" fmla="*/ 126 f64 1"/>
                  <a:gd name="f78" fmla="*/ 87 f64 1"/>
                  <a:gd name="f79" fmla="*/ 48 f64 1"/>
                  <a:gd name="f80" fmla="*/ 216 f63 1"/>
                  <a:gd name="f81" fmla="*/ 75 f64 1"/>
                  <a:gd name="f82" fmla="*/ 230 f63 1"/>
                  <a:gd name="f83" fmla="*/ 113 f64 1"/>
                  <a:gd name="f84" fmla="*/ 189 f63 1"/>
                  <a:gd name="f85" fmla="*/ 162 f64 1"/>
                  <a:gd name="f86" fmla="*/ 169 f63 1"/>
                  <a:gd name="f87" fmla="*/ 233 f64 1"/>
                  <a:gd name="f88" fmla="*/ 283 f64 1"/>
                  <a:gd name="f89" fmla="*/ 320 f64 1"/>
                  <a:gd name="f90" fmla="*/ 347 f64 1"/>
                  <a:gd name="f91" fmla="+- f65 0 f1"/>
                  <a:gd name="f92" fmla="*/ f68 1 395"/>
                  <a:gd name="f93" fmla="*/ f69 1 230"/>
                  <a:gd name="f94" fmla="*/ f70 1 395"/>
                  <a:gd name="f95" fmla="*/ f71 1 230"/>
                  <a:gd name="f96" fmla="*/ f72 1 395"/>
                  <a:gd name="f97" fmla="*/ f73 1 230"/>
                  <a:gd name="f98" fmla="*/ f74 1 395"/>
                  <a:gd name="f99" fmla="*/ f75 1 395"/>
                  <a:gd name="f100" fmla="*/ f76 1 395"/>
                  <a:gd name="f101" fmla="*/ f77 1 395"/>
                  <a:gd name="f102" fmla="*/ f78 1 395"/>
                  <a:gd name="f103" fmla="*/ f79 1 395"/>
                  <a:gd name="f104" fmla="*/ f80 1 230"/>
                  <a:gd name="f105" fmla="*/ f81 1 395"/>
                  <a:gd name="f106" fmla="*/ f82 1 230"/>
                  <a:gd name="f107" fmla="*/ f83 1 395"/>
                  <a:gd name="f108" fmla="*/ f84 1 230"/>
                  <a:gd name="f109" fmla="*/ f85 1 395"/>
                  <a:gd name="f110" fmla="*/ f86 1 230"/>
                  <a:gd name="f111" fmla="*/ f87 1 395"/>
                  <a:gd name="f112" fmla="*/ f88 1 395"/>
                  <a:gd name="f113" fmla="*/ f89 1 395"/>
                  <a:gd name="f114" fmla="*/ f90 1 395"/>
                  <a:gd name="f115" fmla="*/ 0 1 f66"/>
                  <a:gd name="f116" fmla="*/ f60 1 f66"/>
                  <a:gd name="f117" fmla="*/ 0 1 f67"/>
                  <a:gd name="f118" fmla="*/ f61 1 f67"/>
                  <a:gd name="f119" fmla="*/ f92 1 f66"/>
                  <a:gd name="f120" fmla="*/ f93 1 f67"/>
                  <a:gd name="f121" fmla="*/ f94 1 f66"/>
                  <a:gd name="f122" fmla="*/ f95 1 f67"/>
                  <a:gd name="f123" fmla="*/ f96 1 f66"/>
                  <a:gd name="f124" fmla="*/ f97 1 f67"/>
                  <a:gd name="f125" fmla="*/ f98 1 f66"/>
                  <a:gd name="f126" fmla="*/ f99 1 f66"/>
                  <a:gd name="f127" fmla="*/ f100 1 f66"/>
                  <a:gd name="f128" fmla="*/ f101 1 f66"/>
                  <a:gd name="f129" fmla="*/ f102 1 f66"/>
                  <a:gd name="f130" fmla="*/ f103 1 f66"/>
                  <a:gd name="f131" fmla="*/ f104 1 f67"/>
                  <a:gd name="f132" fmla="*/ f105 1 f66"/>
                  <a:gd name="f133" fmla="*/ f106 1 f67"/>
                  <a:gd name="f134" fmla="*/ f107 1 f66"/>
                  <a:gd name="f135" fmla="*/ f108 1 f67"/>
                  <a:gd name="f136" fmla="*/ f109 1 f66"/>
                  <a:gd name="f137" fmla="*/ f110 1 f67"/>
                  <a:gd name="f138" fmla="*/ f111 1 f66"/>
                  <a:gd name="f139" fmla="*/ f112 1 f66"/>
                  <a:gd name="f140" fmla="*/ f113 1 f66"/>
                  <a:gd name="f141" fmla="*/ f114 1 f66"/>
                  <a:gd name="f142" fmla="*/ f115 f57 1"/>
                  <a:gd name="f143" fmla="*/ f116 f57 1"/>
                  <a:gd name="f144" fmla="*/ f118 f58 1"/>
                  <a:gd name="f145" fmla="*/ f117 f58 1"/>
                  <a:gd name="f146" fmla="*/ f119 f57 1"/>
                  <a:gd name="f147" fmla="*/ f120 f58 1"/>
                  <a:gd name="f148" fmla="*/ f121 f57 1"/>
                  <a:gd name="f149" fmla="*/ f122 f58 1"/>
                  <a:gd name="f150" fmla="*/ f123 f57 1"/>
                  <a:gd name="f151" fmla="*/ f124 f58 1"/>
                  <a:gd name="f152" fmla="*/ f125 f57 1"/>
                  <a:gd name="f153" fmla="*/ f126 f57 1"/>
                  <a:gd name="f154" fmla="*/ f127 f57 1"/>
                  <a:gd name="f155" fmla="*/ f128 f57 1"/>
                  <a:gd name="f156" fmla="*/ f129 f57 1"/>
                  <a:gd name="f157" fmla="*/ f130 f57 1"/>
                  <a:gd name="f158" fmla="*/ f131 f58 1"/>
                  <a:gd name="f159" fmla="*/ f132 f57 1"/>
                  <a:gd name="f160" fmla="*/ f133 f58 1"/>
                  <a:gd name="f161" fmla="*/ f134 f57 1"/>
                  <a:gd name="f162" fmla="*/ f135 f58 1"/>
                  <a:gd name="f163" fmla="*/ f136 f57 1"/>
                  <a:gd name="f164" fmla="*/ f137 f58 1"/>
                  <a:gd name="f165" fmla="*/ f138 f57 1"/>
                  <a:gd name="f166" fmla="*/ f139 f57 1"/>
                  <a:gd name="f167" fmla="*/ f140 f57 1"/>
                  <a:gd name="f168" fmla="*/ f141 f57 1"/>
                </a:gdLst>
                <a:ahLst/>
                <a:cxnLst>
                  <a:cxn ang="3cd4">
                    <a:pos x="hc" y="t"/>
                  </a:cxn>
                  <a:cxn ang="0">
                    <a:pos x="r" y="vc"/>
                  </a:cxn>
                  <a:cxn ang="cd4">
                    <a:pos x="hc" y="b"/>
                  </a:cxn>
                  <a:cxn ang="cd2">
                    <a:pos x="l" y="vc"/>
                  </a:cxn>
                  <a:cxn ang="f91">
                    <a:pos x="f146" y="f147"/>
                  </a:cxn>
                  <a:cxn ang="f91">
                    <a:pos x="f148" y="f149"/>
                  </a:cxn>
                  <a:cxn ang="f91">
                    <a:pos x="f150" y="f151"/>
                  </a:cxn>
                  <a:cxn ang="f91">
                    <a:pos x="f152" y="f151"/>
                  </a:cxn>
                  <a:cxn ang="f91">
                    <a:pos x="f153" y="f151"/>
                  </a:cxn>
                  <a:cxn ang="f91">
                    <a:pos x="f154" y="f151"/>
                  </a:cxn>
                  <a:cxn ang="f91">
                    <a:pos x="f155" y="f149"/>
                  </a:cxn>
                  <a:cxn ang="f91">
                    <a:pos x="f156" y="f147"/>
                  </a:cxn>
                  <a:cxn ang="f91">
                    <a:pos x="f157" y="f158"/>
                  </a:cxn>
                  <a:cxn ang="f91">
                    <a:pos x="f159" y="f160"/>
                  </a:cxn>
                  <a:cxn ang="f91">
                    <a:pos x="f161" y="f162"/>
                  </a:cxn>
                  <a:cxn ang="f91">
                    <a:pos x="f163" y="f164"/>
                  </a:cxn>
                  <a:cxn ang="f91">
                    <a:pos x="f165" y="f164"/>
                  </a:cxn>
                  <a:cxn ang="f91">
                    <a:pos x="f166" y="f162"/>
                  </a:cxn>
                  <a:cxn ang="f91">
                    <a:pos x="f167" y="f160"/>
                  </a:cxn>
                  <a:cxn ang="f91">
                    <a:pos x="f168" y="f158"/>
                  </a:cxn>
                  <a:cxn ang="f91">
                    <a:pos x="f146" y="f147"/>
                  </a:cxn>
                </a:cxnLst>
                <a:rect l="f142" t="f145" r="f143" b="f144"/>
                <a:pathLst>
                  <a:path w="395" h="230">
                    <a:moveTo>
                      <a:pt x="f8" y="f9"/>
                    </a:moveTo>
                    <a:cubicBezTo>
                      <a:pt x="f10" y="f11"/>
                      <a:pt x="f12" y="f13"/>
                      <a:pt x="f14" y="f15"/>
                    </a:cubicBezTo>
                    <a:cubicBezTo>
                      <a:pt x="f16" y="f5"/>
                      <a:pt x="f17" y="f18"/>
                      <a:pt x="f17" y="f18"/>
                    </a:cubicBezTo>
                    <a:cubicBezTo>
                      <a:pt x="f19" y="f18"/>
                      <a:pt x="f19" y="f18"/>
                      <a:pt x="f19" y="f18"/>
                    </a:cubicBezTo>
                    <a:cubicBezTo>
                      <a:pt x="f20" y="f18"/>
                      <a:pt x="f20" y="f18"/>
                      <a:pt x="f20" y="f18"/>
                    </a:cubicBezTo>
                    <a:cubicBezTo>
                      <a:pt x="f21" y="f18"/>
                      <a:pt x="f21" y="f18"/>
                      <a:pt x="f21" y="f18"/>
                    </a:cubicBezTo>
                    <a:cubicBezTo>
                      <a:pt x="f21" y="f18"/>
                      <a:pt x="f22" y="f5"/>
                      <a:pt x="f23" y="f15"/>
                    </a:cubicBezTo>
                    <a:cubicBezTo>
                      <a:pt x="f24" y="f13"/>
                      <a:pt x="f25" y="f11"/>
                      <a:pt x="f26" y="f9"/>
                    </a:cubicBezTo>
                    <a:cubicBezTo>
                      <a:pt x="f26" y="f9"/>
                      <a:pt x="f5" y="f27"/>
                      <a:pt x="f28" y="f29"/>
                    </a:cubicBezTo>
                    <a:cubicBezTo>
                      <a:pt x="f30" y="f7"/>
                      <a:pt x="f31" y="f7"/>
                      <a:pt x="f32" y="f7"/>
                    </a:cubicBezTo>
                    <a:cubicBezTo>
                      <a:pt x="f33" y="f7"/>
                      <a:pt x="f34" y="f35"/>
                      <a:pt x="f36" y="f37"/>
                    </a:cubicBezTo>
                    <a:cubicBezTo>
                      <a:pt x="f38" y="f39"/>
                      <a:pt x="f40" y="f41"/>
                      <a:pt x="f42" y="f43"/>
                    </a:cubicBezTo>
                    <a:cubicBezTo>
                      <a:pt x="f44" y="f43"/>
                      <a:pt x="f45" y="f43"/>
                      <a:pt x="f46" y="f43"/>
                    </a:cubicBezTo>
                    <a:cubicBezTo>
                      <a:pt x="f47" y="f41"/>
                      <a:pt x="f48" y="f39"/>
                      <a:pt x="f49" y="f37"/>
                    </a:cubicBezTo>
                    <a:cubicBezTo>
                      <a:pt x="f50" y="f35"/>
                      <a:pt x="f51" y="f7"/>
                      <a:pt x="f52" y="f7"/>
                    </a:cubicBezTo>
                    <a:cubicBezTo>
                      <a:pt x="f53" y="f7"/>
                      <a:pt x="f54" y="f7"/>
                      <a:pt x="f55" y="f29"/>
                    </a:cubicBezTo>
                    <a:cubicBezTo>
                      <a:pt x="f6" y="f27"/>
                      <a:pt x="f8" y="f9"/>
                      <a:pt x="f8" y="f9"/>
                    </a:cubicBezTo>
                    <a:close/>
                  </a:path>
                </a:pathLst>
              </a:custGeom>
              <a:noFill/>
              <a:ln w="15873" cap="flat">
                <a:solidFill>
                  <a:srgbClr val="353535"/>
                </a:solidFill>
                <a:prstDash val="solid"/>
              </a:ln>
            </p:spPr>
            <p:txBody>
              <a:bodyPr vert="horz" wrap="square" lIns="89642" tIns="44821" rIns="89642" bIns="44821" anchor="t" anchorCtr="0" compatLnSpc="1">
                <a:noAutofit/>
              </a:bodyPr>
              <a:lstStyle/>
              <a:p>
                <a:pPr marL="0" marR="0" lvl="0" indent="0" algn="l" defTabSz="896386"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000000"/>
                  </a:solidFill>
                  <a:effectLst/>
                  <a:uLnTx/>
                  <a:uFillTx/>
                  <a:latin typeface="Segoe UI Semilight"/>
                  <a:ea typeface="+mn-ea"/>
                  <a:cs typeface="+mn-cs"/>
                </a:endParaRPr>
              </a:p>
            </p:txBody>
          </p:sp>
          <p:sp>
            <p:nvSpPr>
              <p:cNvPr id="485" name="Freeform 78">
                <a:extLst>
                  <a:ext uri="{FF2B5EF4-FFF2-40B4-BE49-F238E27FC236}">
                    <a16:creationId xmlns:a16="http://schemas.microsoft.com/office/drawing/2014/main" id="{E6B53EEF-4084-4CD2-A743-100682C9847F}"/>
                  </a:ext>
                </a:extLst>
              </p:cNvPr>
              <p:cNvSpPr/>
              <p:nvPr/>
            </p:nvSpPr>
            <p:spPr>
              <a:xfrm>
                <a:off x="8612468" y="5006879"/>
                <a:ext cx="14456" cy="15489"/>
              </a:xfrm>
              <a:custGeom>
                <a:avLst/>
                <a:gdLst>
                  <a:gd name="f0" fmla="val 10800000"/>
                  <a:gd name="f1" fmla="val 5400000"/>
                  <a:gd name="f2" fmla="val 180"/>
                  <a:gd name="f3" fmla="val w"/>
                  <a:gd name="f4" fmla="val h"/>
                  <a:gd name="f5" fmla="val 0"/>
                  <a:gd name="f6" fmla="val 20"/>
                  <a:gd name="f7" fmla="val 9"/>
                  <a:gd name="f8" fmla="val 4"/>
                  <a:gd name="f9" fmla="val 15"/>
                  <a:gd name="f10" fmla="val 10"/>
                  <a:gd name="f11" fmla="val 5"/>
                  <a:gd name="f12" fmla="val 16"/>
                  <a:gd name="f13" fmla="val 11"/>
                  <a:gd name="f14" fmla="val 19"/>
                  <a:gd name="f15" fmla="+- 0 0 -90"/>
                  <a:gd name="f16" fmla="*/ f3 1 20"/>
                  <a:gd name="f17" fmla="*/ f4 1 20"/>
                  <a:gd name="f18" fmla="val f5"/>
                  <a:gd name="f19" fmla="val f6"/>
                  <a:gd name="f20" fmla="*/ f15 f0 1"/>
                  <a:gd name="f21" fmla="+- f19 0 f18"/>
                  <a:gd name="f22" fmla="*/ f20 1 f2"/>
                  <a:gd name="f23" fmla="*/ f21 1 20"/>
                  <a:gd name="f24" fmla="*/ 9 f21 1"/>
                  <a:gd name="f25" fmla="*/ 20 f21 1"/>
                  <a:gd name="f26" fmla="*/ 0 f21 1"/>
                  <a:gd name="f27" fmla="*/ 10 f21 1"/>
                  <a:gd name="f28" fmla="*/ 11 f21 1"/>
                  <a:gd name="f29" fmla="+- f22 0 f1"/>
                  <a:gd name="f30" fmla="*/ f24 1 20"/>
                  <a:gd name="f31" fmla="*/ f25 1 20"/>
                  <a:gd name="f32" fmla="*/ f26 1 20"/>
                  <a:gd name="f33" fmla="*/ f27 1 20"/>
                  <a:gd name="f34" fmla="*/ f28 1 20"/>
                  <a:gd name="f35" fmla="*/ 0 1 f23"/>
                  <a:gd name="f36" fmla="*/ f19 1 f23"/>
                  <a:gd name="f37" fmla="*/ f30 1 f23"/>
                  <a:gd name="f38" fmla="*/ f31 1 f23"/>
                  <a:gd name="f39" fmla="*/ f32 1 f23"/>
                  <a:gd name="f40" fmla="*/ f33 1 f23"/>
                  <a:gd name="f41" fmla="*/ f34 1 f23"/>
                  <a:gd name="f42" fmla="*/ f35 f16 1"/>
                  <a:gd name="f43" fmla="*/ f36 f16 1"/>
                  <a:gd name="f44" fmla="*/ f36 f17 1"/>
                  <a:gd name="f45" fmla="*/ f35 f17 1"/>
                  <a:gd name="f46" fmla="*/ f37 f16 1"/>
                  <a:gd name="f47" fmla="*/ f38 f17 1"/>
                  <a:gd name="f48" fmla="*/ f39 f16 1"/>
                  <a:gd name="f49" fmla="*/ f40 f17 1"/>
                  <a:gd name="f50" fmla="*/ f40 f16 1"/>
                  <a:gd name="f51" fmla="*/ f39 f17 1"/>
                  <a:gd name="f52" fmla="*/ f38 f16 1"/>
                  <a:gd name="f53" fmla="*/ f41 f17 1"/>
                </a:gdLst>
                <a:ahLst/>
                <a:cxnLst>
                  <a:cxn ang="3cd4">
                    <a:pos x="hc" y="t"/>
                  </a:cxn>
                  <a:cxn ang="0">
                    <a:pos x="r" y="vc"/>
                  </a:cxn>
                  <a:cxn ang="cd4">
                    <a:pos x="hc" y="b"/>
                  </a:cxn>
                  <a:cxn ang="cd2">
                    <a:pos x="l" y="vc"/>
                  </a:cxn>
                  <a:cxn ang="f29">
                    <a:pos x="f46" y="f47"/>
                  </a:cxn>
                  <a:cxn ang="f29">
                    <a:pos x="f48" y="f49"/>
                  </a:cxn>
                  <a:cxn ang="f29">
                    <a:pos x="f50" y="f51"/>
                  </a:cxn>
                  <a:cxn ang="f29">
                    <a:pos x="f52" y="f53"/>
                  </a:cxn>
                  <a:cxn ang="f29">
                    <a:pos x="f46" y="f47"/>
                  </a:cxn>
                </a:cxnLst>
                <a:rect l="f42" t="f45" r="f43" b="f44"/>
                <a:pathLst>
                  <a:path w="20" h="20">
                    <a:moveTo>
                      <a:pt x="f7" y="f6"/>
                    </a:moveTo>
                    <a:cubicBezTo>
                      <a:pt x="f8" y="f6"/>
                      <a:pt x="f5" y="f9"/>
                      <a:pt x="f5" y="f10"/>
                    </a:cubicBezTo>
                    <a:cubicBezTo>
                      <a:pt x="f5" y="f8"/>
                      <a:pt x="f11" y="f5"/>
                      <a:pt x="f10" y="f5"/>
                    </a:cubicBezTo>
                    <a:cubicBezTo>
                      <a:pt x="f12" y="f5"/>
                      <a:pt x="f6" y="f11"/>
                      <a:pt x="f6" y="f13"/>
                    </a:cubicBezTo>
                    <a:cubicBezTo>
                      <a:pt x="f14" y="f12"/>
                      <a:pt x="f9" y="f6"/>
                      <a:pt x="f7" y="f6"/>
                    </a:cubicBezTo>
                    <a:close/>
                  </a:path>
                </a:pathLst>
              </a:custGeom>
              <a:noFill/>
              <a:ln w="15873" cap="flat">
                <a:solidFill>
                  <a:srgbClr val="353535"/>
                </a:solidFill>
                <a:prstDash val="solid"/>
              </a:ln>
            </p:spPr>
            <p:txBody>
              <a:bodyPr vert="horz" wrap="square" lIns="89642" tIns="44821" rIns="89642" bIns="44821" anchor="t" anchorCtr="0" compatLnSpc="1">
                <a:noAutofit/>
              </a:bodyPr>
              <a:lstStyle/>
              <a:p>
                <a:pPr marL="0" marR="0" lvl="0" indent="0" algn="l" defTabSz="896386"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000000"/>
                  </a:solidFill>
                  <a:effectLst/>
                  <a:uLnTx/>
                  <a:uFillTx/>
                  <a:latin typeface="Segoe UI Semilight"/>
                  <a:ea typeface="+mn-ea"/>
                  <a:cs typeface="+mn-cs"/>
                </a:endParaRPr>
              </a:p>
            </p:txBody>
          </p:sp>
        </p:grpSp>
      </p:grpSp>
      <p:grpSp>
        <p:nvGrpSpPr>
          <p:cNvPr id="486" name="Group 2012">
            <a:extLst>
              <a:ext uri="{FF2B5EF4-FFF2-40B4-BE49-F238E27FC236}">
                <a16:creationId xmlns:a16="http://schemas.microsoft.com/office/drawing/2014/main" id="{1D507E2A-A22B-489E-BDF0-4650403A6AF1}"/>
              </a:ext>
            </a:extLst>
          </p:cNvPr>
          <p:cNvGrpSpPr/>
          <p:nvPr/>
        </p:nvGrpSpPr>
        <p:grpSpPr>
          <a:xfrm>
            <a:off x="6579212" y="5738157"/>
            <a:ext cx="448212" cy="448212"/>
            <a:chOff x="6733824" y="5870822"/>
            <a:chExt cx="457200" cy="457200"/>
          </a:xfrm>
        </p:grpSpPr>
        <p:sp>
          <p:nvSpPr>
            <p:cNvPr id="487" name="Oval 2013">
              <a:extLst>
                <a:ext uri="{FF2B5EF4-FFF2-40B4-BE49-F238E27FC236}">
                  <a16:creationId xmlns:a16="http://schemas.microsoft.com/office/drawing/2014/main" id="{57B05AD0-E933-453D-852C-A754694EA7C3}"/>
                </a:ext>
              </a:extLst>
            </p:cNvPr>
            <p:cNvSpPr/>
            <p:nvPr/>
          </p:nvSpPr>
          <p:spPr>
            <a:xfrm>
              <a:off x="6733824" y="5870822"/>
              <a:ext cx="457200" cy="4572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AEAEA"/>
            </a:solidFill>
            <a:ln cap="flat">
              <a:noFill/>
              <a:prstDash val="solid"/>
            </a:ln>
          </p:spPr>
          <p:txBody>
            <a:bodyPr vert="horz" wrap="square" lIns="0" tIns="45717" rIns="0" bIns="45717" anchor="ctr" anchorCtr="1" compatLnSpc="1">
              <a:noAutofit/>
            </a:bodyPr>
            <a:lstStyle/>
            <a:p>
              <a:pPr marL="0" marR="0" lvl="0" indent="0" algn="ctr" defTabSz="91409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sp>
          <p:nvSpPr>
            <p:cNvPr id="488" name="calendar_4">
              <a:extLst>
                <a:ext uri="{FF2B5EF4-FFF2-40B4-BE49-F238E27FC236}">
                  <a16:creationId xmlns:a16="http://schemas.microsoft.com/office/drawing/2014/main" id="{D905ADCC-EBC8-4860-A96C-D7EFD58D7100}"/>
                </a:ext>
              </a:extLst>
            </p:cNvPr>
            <p:cNvSpPr/>
            <p:nvPr/>
          </p:nvSpPr>
          <p:spPr>
            <a:xfrm>
              <a:off x="6861374" y="6002505"/>
              <a:ext cx="202109" cy="193825"/>
            </a:xfrm>
            <a:custGeom>
              <a:avLst/>
              <a:gdLst>
                <a:gd name="f0" fmla="val 10800000"/>
                <a:gd name="f1" fmla="val 5400000"/>
                <a:gd name="f2" fmla="val 180"/>
                <a:gd name="f3" fmla="val w"/>
                <a:gd name="f4" fmla="val h"/>
                <a:gd name="f5" fmla="val 0"/>
                <a:gd name="f6" fmla="val 244"/>
                <a:gd name="f7" fmla="val 234"/>
                <a:gd name="f8" fmla="val 135"/>
                <a:gd name="f9" fmla="val 24"/>
                <a:gd name="f10" fmla="val 72"/>
                <a:gd name="f11" fmla="val 50"/>
                <a:gd name="f12" fmla="val 195"/>
                <a:gd name="f13" fmla="+- 0 0 -90"/>
                <a:gd name="f14" fmla="*/ f3 1 244"/>
                <a:gd name="f15" fmla="*/ f4 1 234"/>
                <a:gd name="f16" fmla="val f5"/>
                <a:gd name="f17" fmla="val f6"/>
                <a:gd name="f18" fmla="val f7"/>
                <a:gd name="f19" fmla="*/ f13 f0 1"/>
                <a:gd name="f20" fmla="+- f18 0 f16"/>
                <a:gd name="f21" fmla="+- f17 0 f16"/>
                <a:gd name="f22" fmla="*/ f19 1 f2"/>
                <a:gd name="f23" fmla="*/ f21 1 244"/>
                <a:gd name="f24" fmla="*/ f20 1 234"/>
                <a:gd name="f25" fmla="*/ 244 f21 1"/>
                <a:gd name="f26" fmla="*/ 135 f20 1"/>
                <a:gd name="f27" fmla="*/ 234 f20 1"/>
                <a:gd name="f28" fmla="*/ 0 f21 1"/>
                <a:gd name="f29" fmla="*/ 24 f20 1"/>
                <a:gd name="f30" fmla="*/ 72 f20 1"/>
                <a:gd name="f31" fmla="*/ 50 f21 1"/>
                <a:gd name="f32" fmla="*/ 0 f20 1"/>
                <a:gd name="f33" fmla="*/ 50 f20 1"/>
                <a:gd name="f34" fmla="*/ 195 f21 1"/>
                <a:gd name="f35" fmla="+- f22 0 f1"/>
                <a:gd name="f36" fmla="*/ f25 1 244"/>
                <a:gd name="f37" fmla="*/ f26 1 234"/>
                <a:gd name="f38" fmla="*/ f27 1 234"/>
                <a:gd name="f39" fmla="*/ f28 1 244"/>
                <a:gd name="f40" fmla="*/ f29 1 234"/>
                <a:gd name="f41" fmla="*/ f30 1 234"/>
                <a:gd name="f42" fmla="*/ f31 1 244"/>
                <a:gd name="f43" fmla="*/ f32 1 234"/>
                <a:gd name="f44" fmla="*/ f33 1 234"/>
                <a:gd name="f45" fmla="*/ f34 1 244"/>
                <a:gd name="f46" fmla="*/ 0 1 f23"/>
                <a:gd name="f47" fmla="*/ f17 1 f23"/>
                <a:gd name="f48" fmla="*/ 0 1 f24"/>
                <a:gd name="f49" fmla="*/ f18 1 f24"/>
                <a:gd name="f50" fmla="*/ f36 1 f23"/>
                <a:gd name="f51" fmla="*/ f37 1 f24"/>
                <a:gd name="f52" fmla="*/ f38 1 f24"/>
                <a:gd name="f53" fmla="*/ f39 1 f23"/>
                <a:gd name="f54" fmla="*/ f40 1 f24"/>
                <a:gd name="f55" fmla="*/ f41 1 f24"/>
                <a:gd name="f56" fmla="*/ f42 1 f23"/>
                <a:gd name="f57" fmla="*/ f43 1 f24"/>
                <a:gd name="f58" fmla="*/ f44 1 f24"/>
                <a:gd name="f59" fmla="*/ f45 1 f23"/>
                <a:gd name="f60" fmla="*/ f46 f14 1"/>
                <a:gd name="f61" fmla="*/ f47 f14 1"/>
                <a:gd name="f62" fmla="*/ f49 f15 1"/>
                <a:gd name="f63" fmla="*/ f48 f15 1"/>
                <a:gd name="f64" fmla="*/ f50 f14 1"/>
                <a:gd name="f65" fmla="*/ f51 f15 1"/>
                <a:gd name="f66" fmla="*/ f52 f15 1"/>
                <a:gd name="f67" fmla="*/ f53 f14 1"/>
                <a:gd name="f68" fmla="*/ f54 f15 1"/>
                <a:gd name="f69" fmla="*/ f55 f15 1"/>
                <a:gd name="f70" fmla="*/ f56 f14 1"/>
                <a:gd name="f71" fmla="*/ f57 f15 1"/>
                <a:gd name="f72" fmla="*/ f58 f15 1"/>
                <a:gd name="f73" fmla="*/ f59 f14 1"/>
              </a:gdLst>
              <a:ahLst/>
              <a:cxnLst>
                <a:cxn ang="3cd4">
                  <a:pos x="hc" y="t"/>
                </a:cxn>
                <a:cxn ang="0">
                  <a:pos x="r" y="vc"/>
                </a:cxn>
                <a:cxn ang="cd4">
                  <a:pos x="hc" y="b"/>
                </a:cxn>
                <a:cxn ang="cd2">
                  <a:pos x="l" y="vc"/>
                </a:cxn>
                <a:cxn ang="f35">
                  <a:pos x="f64" y="f65"/>
                </a:cxn>
                <a:cxn ang="f35">
                  <a:pos x="f64" y="f66"/>
                </a:cxn>
                <a:cxn ang="f35">
                  <a:pos x="f67" y="f66"/>
                </a:cxn>
                <a:cxn ang="f35">
                  <a:pos x="f67" y="f68"/>
                </a:cxn>
                <a:cxn ang="f35">
                  <a:pos x="f64" y="f68"/>
                </a:cxn>
                <a:cxn ang="f35">
                  <a:pos x="f64" y="f65"/>
                </a:cxn>
                <a:cxn ang="f35">
                  <a:pos x="f67" y="f69"/>
                </a:cxn>
                <a:cxn ang="f35">
                  <a:pos x="f64" y="f69"/>
                </a:cxn>
                <a:cxn ang="f35">
                  <a:pos x="f70" y="f71"/>
                </a:cxn>
                <a:cxn ang="f35">
                  <a:pos x="f70" y="f72"/>
                </a:cxn>
                <a:cxn ang="f35">
                  <a:pos x="f73" y="f71"/>
                </a:cxn>
                <a:cxn ang="f35">
                  <a:pos x="f73" y="f72"/>
                </a:cxn>
              </a:cxnLst>
              <a:rect l="f60" t="f63" r="f61" b="f62"/>
              <a:pathLst>
                <a:path w="244" h="234">
                  <a:moveTo>
                    <a:pt x="f6" y="f8"/>
                  </a:moveTo>
                  <a:lnTo>
                    <a:pt x="f6" y="f7"/>
                  </a:lnTo>
                  <a:lnTo>
                    <a:pt x="f5" y="f7"/>
                  </a:lnTo>
                  <a:lnTo>
                    <a:pt x="f5" y="f9"/>
                  </a:lnTo>
                  <a:lnTo>
                    <a:pt x="f6" y="f9"/>
                  </a:lnTo>
                  <a:lnTo>
                    <a:pt x="f6" y="f8"/>
                  </a:lnTo>
                  <a:moveTo>
                    <a:pt x="f5" y="f10"/>
                  </a:moveTo>
                  <a:lnTo>
                    <a:pt x="f6" y="f10"/>
                  </a:lnTo>
                  <a:moveTo>
                    <a:pt x="f11" y="f5"/>
                  </a:moveTo>
                  <a:lnTo>
                    <a:pt x="f11" y="f11"/>
                  </a:lnTo>
                  <a:moveTo>
                    <a:pt x="f12" y="f5"/>
                  </a:moveTo>
                  <a:lnTo>
                    <a:pt x="f12" y="f11"/>
                  </a:lnTo>
                </a:path>
              </a:pathLst>
            </a:custGeom>
            <a:noFill/>
            <a:ln w="12701" cap="flat">
              <a:solidFill>
                <a:srgbClr val="353535"/>
              </a:solidFill>
              <a:prstDash val="solid"/>
              <a:miter/>
            </a:ln>
          </p:spPr>
          <p:txBody>
            <a:bodyPr vert="horz" wrap="square" lIns="89642" tIns="44821" rIns="89642" bIns="44821"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353535"/>
                </a:solidFill>
                <a:effectLst/>
                <a:uLnTx/>
                <a:uFillTx/>
                <a:latin typeface="Segoe UI Semilight"/>
                <a:ea typeface="+mn-ea"/>
                <a:cs typeface="+mn-cs"/>
              </a:endParaRPr>
            </a:p>
          </p:txBody>
        </p:sp>
      </p:grpSp>
      <p:grpSp>
        <p:nvGrpSpPr>
          <p:cNvPr id="489" name="Group 2042">
            <a:extLst>
              <a:ext uri="{FF2B5EF4-FFF2-40B4-BE49-F238E27FC236}">
                <a16:creationId xmlns:a16="http://schemas.microsoft.com/office/drawing/2014/main" id="{2F896589-DED2-4162-8A21-A0F963834040}"/>
              </a:ext>
            </a:extLst>
          </p:cNvPr>
          <p:cNvGrpSpPr/>
          <p:nvPr/>
        </p:nvGrpSpPr>
        <p:grpSpPr>
          <a:xfrm>
            <a:off x="5026299" y="5712282"/>
            <a:ext cx="448212" cy="448212"/>
            <a:chOff x="5127086" y="5826328"/>
            <a:chExt cx="457200" cy="457200"/>
          </a:xfrm>
        </p:grpSpPr>
        <p:sp>
          <p:nvSpPr>
            <p:cNvPr id="490" name="Oval 2036">
              <a:extLst>
                <a:ext uri="{FF2B5EF4-FFF2-40B4-BE49-F238E27FC236}">
                  <a16:creationId xmlns:a16="http://schemas.microsoft.com/office/drawing/2014/main" id="{B44859AE-4ED0-429D-83C0-E2B9EB08220D}"/>
                </a:ext>
              </a:extLst>
            </p:cNvPr>
            <p:cNvSpPr/>
            <p:nvPr/>
          </p:nvSpPr>
          <p:spPr>
            <a:xfrm>
              <a:off x="5127086" y="5826328"/>
              <a:ext cx="457200" cy="4572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AEAEA"/>
            </a:solidFill>
            <a:ln cap="flat">
              <a:noFill/>
              <a:prstDash val="solid"/>
            </a:ln>
          </p:spPr>
          <p:txBody>
            <a:bodyPr vert="horz" wrap="square" lIns="0" tIns="45717" rIns="0" bIns="45717" anchor="ctr" anchorCtr="1" compatLnSpc="1">
              <a:noAutofit/>
            </a:bodyPr>
            <a:lstStyle/>
            <a:p>
              <a:pPr marL="0" marR="0" lvl="0" indent="0" algn="ctr" defTabSz="9139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sp>
          <p:nvSpPr>
            <p:cNvPr id="491" name="Freeform: Shape 2041">
              <a:extLst>
                <a:ext uri="{FF2B5EF4-FFF2-40B4-BE49-F238E27FC236}">
                  <a16:creationId xmlns:a16="http://schemas.microsoft.com/office/drawing/2014/main" id="{5C6AE45A-486E-41EF-ABD1-F5216D308A34}"/>
                </a:ext>
              </a:extLst>
            </p:cNvPr>
            <p:cNvSpPr/>
            <p:nvPr/>
          </p:nvSpPr>
          <p:spPr>
            <a:xfrm flipH="1">
              <a:off x="5218883" y="5908432"/>
              <a:ext cx="273588" cy="235851"/>
            </a:xfrm>
            <a:custGeom>
              <a:avLst/>
              <a:gdLst>
                <a:gd name="f0" fmla="val 10800000"/>
                <a:gd name="f1" fmla="val 5400000"/>
                <a:gd name="f2" fmla="val 180"/>
                <a:gd name="f3" fmla="val w"/>
                <a:gd name="f4" fmla="val h"/>
                <a:gd name="f5" fmla="val 0"/>
                <a:gd name="f6" fmla="val 7177436"/>
                <a:gd name="f7" fmla="val 6187444"/>
                <a:gd name="f8" fmla="val 3585965"/>
                <a:gd name="f9" fmla="val 4180339"/>
                <a:gd name="f10" fmla="val 3378155"/>
                <a:gd name="f11" fmla="val 3209692"/>
                <a:gd name="f12" fmla="val 4348802"/>
                <a:gd name="f13" fmla="val 4556612"/>
                <a:gd name="f14" fmla="val 4764422"/>
                <a:gd name="f15" fmla="val 4932885"/>
                <a:gd name="f16" fmla="val 3793775"/>
                <a:gd name="f17" fmla="val 3962238"/>
                <a:gd name="f18" fmla="val 4566363"/>
                <a:gd name="f19" fmla="val 3386311"/>
                <a:gd name="f20" fmla="val 4405261"/>
                <a:gd name="f21" fmla="val 4274662"/>
                <a:gd name="f22" fmla="val 3516910"/>
                <a:gd name="f23" fmla="val 3678012"/>
                <a:gd name="f24" fmla="val 3839114"/>
                <a:gd name="f25" fmla="val 3969713"/>
                <a:gd name="f26" fmla="val 4727465"/>
                <a:gd name="f27" fmla="val 4858064"/>
                <a:gd name="f28" fmla="val 2611073"/>
                <a:gd name="f29" fmla="val 3386164"/>
                <a:gd name="f30" fmla="val 2449890"/>
                <a:gd name="f31" fmla="val 2319225"/>
                <a:gd name="f32" fmla="val 3516829"/>
                <a:gd name="f33" fmla="val 3839195"/>
                <a:gd name="f34" fmla="val 3969860"/>
                <a:gd name="f35" fmla="val 2772256"/>
                <a:gd name="f36" fmla="val 2902921"/>
                <a:gd name="f37" fmla="val 3188400"/>
                <a:gd name="f38" fmla="val 2881478"/>
                <a:gd name="f39" fmla="val 3100685"/>
                <a:gd name="f40" fmla="val 3407607"/>
                <a:gd name="f41" fmla="val 3813214"/>
                <a:gd name="f42" fmla="val 3045884"/>
                <a:gd name="f43" fmla="val 3935617"/>
                <a:gd name="f44" fmla="val 2957281"/>
                <a:gd name="f45" fmla="val 4024220"/>
                <a:gd name="f46" fmla="val 2911722"/>
                <a:gd name="f47" fmla="val 4061809"/>
                <a:gd name="f48" fmla="val 3002153"/>
                <a:gd name="f49" fmla="val 4126074"/>
                <a:gd name="f50" fmla="val 3036583"/>
                <a:gd name="f51" fmla="val 4157367"/>
                <a:gd name="f52" fmla="val 3067245"/>
                <a:gd name="f53" fmla="val 4192734"/>
                <a:gd name="f54" fmla="val 3093376"/>
                <a:gd name="f55" fmla="val 4231413"/>
                <a:gd name="f56" fmla="val 3098519"/>
                <a:gd name="f57" fmla="val 4240889"/>
                <a:gd name="f58" fmla="val 3103663"/>
                <a:gd name="f59" fmla="val 3208187"/>
                <a:gd name="f60" fmla="val 4076697"/>
                <a:gd name="f61" fmla="val 3385197"/>
                <a:gd name="f62" fmla="val 3974975"/>
                <a:gd name="f63" fmla="val 3786733"/>
                <a:gd name="f64" fmla="val 3963743"/>
                <a:gd name="f65" fmla="val 4068268"/>
                <a:gd name="f66" fmla="val 4076164"/>
                <a:gd name="f67" fmla="val 4245961"/>
                <a:gd name="f68" fmla="val 4084061"/>
                <a:gd name="f69" fmla="val 4125871"/>
                <a:gd name="f70" fmla="val 4169527"/>
                <a:gd name="f71" fmla="val 4179278"/>
                <a:gd name="f72" fmla="val 4116119"/>
                <a:gd name="f73" fmla="val 4241165"/>
                <a:gd name="f74" fmla="val 4074309"/>
                <a:gd name="f75" fmla="val 4265111"/>
                <a:gd name="f76" fmla="val 4061312"/>
                <a:gd name="f77" fmla="val 4220155"/>
                <a:gd name="f78" fmla="val 4131553"/>
                <a:gd name="f79" fmla="val 4076751"/>
                <a:gd name="f80" fmla="val 4295958"/>
                <a:gd name="f81" fmla="val 4836768"/>
                <a:gd name="f82" fmla="val 5055975"/>
                <a:gd name="f83" fmla="val 5001173"/>
                <a:gd name="f84" fmla="val 4912571"/>
                <a:gd name="f85" fmla="val 4867615"/>
                <a:gd name="f86" fmla="val 4891562"/>
                <a:gd name="f87" fmla="val 5046278"/>
                <a:gd name="f88" fmla="val 4178834"/>
                <a:gd name="f89" fmla="val 5148000"/>
                <a:gd name="f90" fmla="val 4355844"/>
                <a:gd name="f91" fmla="val 5146625"/>
                <a:gd name="f92" fmla="val 4570249"/>
                <a:gd name="f93" fmla="val 4958600"/>
                <a:gd name="f94" fmla="val 4961353"/>
                <a:gd name="f95" fmla="val 4365733"/>
                <a:gd name="f96" fmla="val 4825958"/>
                <a:gd name="f97" fmla="val 4206478"/>
                <a:gd name="f98" fmla="val 4645968"/>
                <a:gd name="f99" fmla="val 4169647"/>
                <a:gd name="f100" fmla="val 4596132"/>
                <a:gd name="f101" fmla="val 4164623"/>
                <a:gd name="f102" fmla="val 4167624"/>
                <a:gd name="f103" fmla="val 4536594"/>
                <a:gd name="f104" fmla="val 4486759"/>
                <a:gd name="f105" fmla="val 4306769"/>
                <a:gd name="f106" fmla="val 4171373"/>
                <a:gd name="f107" fmla="val 4174126"/>
                <a:gd name="f108" fmla="val 4166742"/>
                <a:gd name="f109" fmla="val 4162929"/>
                <a:gd name="f110" fmla="val 4630691"/>
                <a:gd name="f111" fmla="val 4141344"/>
                <a:gd name="f112" fmla="val 4800500"/>
                <a:gd name="f113" fmla="val 4046541"/>
                <a:gd name="f114" fmla="val 4947455"/>
                <a:gd name="f115" fmla="val 3911164"/>
                <a:gd name="f116" fmla="val 5038915"/>
                <a:gd name="f117" fmla="val 3906556"/>
                <a:gd name="f118" fmla="val 5041416"/>
                <a:gd name="f119" fmla="val 3975245"/>
                <a:gd name="f120" fmla="val 5074305"/>
                <a:gd name="f121" fmla="val 4166302"/>
                <a:gd name="f122" fmla="val 5187061"/>
                <a:gd name="f123" fmla="val 4306565"/>
                <a:gd name="f124" fmla="val 5380266"/>
                <a:gd name="f125" fmla="val 4352143"/>
                <a:gd name="f126" fmla="val 5608871"/>
                <a:gd name="f127" fmla="val 4365798"/>
                <a:gd name="f128" fmla="val 5747903"/>
                <a:gd name="f129" fmla="val 4173601"/>
                <a:gd name="f130" fmla="val 4163832"/>
                <a:gd name="f131" fmla="val 5647609"/>
                <a:gd name="f132" fmla="val 4108830"/>
                <a:gd name="f133" fmla="val 5369431"/>
                <a:gd name="f134" fmla="val 3871011"/>
                <a:gd name="f135" fmla="val 5160175"/>
                <a:gd name="f136" fmla="val 3585966"/>
                <a:gd name="f137" fmla="val 3300922"/>
                <a:gd name="f138" fmla="val 3063102"/>
                <a:gd name="f139" fmla="val 3008101"/>
                <a:gd name="f140" fmla="val 2998332"/>
                <a:gd name="f141" fmla="val 2806135"/>
                <a:gd name="f142" fmla="val 2819790"/>
                <a:gd name="f143" fmla="val 2865368"/>
                <a:gd name="f144" fmla="val 3005632"/>
                <a:gd name="f145" fmla="val 3196688"/>
                <a:gd name="f146" fmla="val 3265375"/>
                <a:gd name="f147" fmla="val 3260767"/>
                <a:gd name="f148" fmla="val 3144729"/>
                <a:gd name="f149" fmla="val 4960521"/>
                <a:gd name="f150" fmla="val 3058501"/>
                <a:gd name="f151" fmla="val 4841354"/>
                <a:gd name="f152" fmla="val 3022640"/>
                <a:gd name="f153" fmla="val 4701972"/>
                <a:gd name="f154" fmla="val 3006046"/>
                <a:gd name="f155" fmla="val 3002751"/>
                <a:gd name="f156" fmla="val 3004780"/>
                <a:gd name="f157" fmla="val 4560199"/>
                <a:gd name="f158" fmla="val 3004328"/>
                <a:gd name="f159" fmla="val 3004916"/>
                <a:gd name="f160" fmla="val 4550779"/>
                <a:gd name="f161" fmla="val 2997491"/>
                <a:gd name="f162" fmla="val 4477120"/>
                <a:gd name="f163" fmla="val 2965309"/>
                <a:gd name="f164" fmla="val 4319852"/>
                <a:gd name="f165" fmla="val 2839529"/>
                <a:gd name="f166" fmla="val 4196678"/>
                <a:gd name="f167" fmla="val 2680894"/>
                <a:gd name="f168" fmla="val 4168341"/>
                <a:gd name="f169" fmla="val 2639865"/>
                <a:gd name="f170" fmla="val 4164721"/>
                <a:gd name="f171" fmla="val 2584076"/>
                <a:gd name="f172" fmla="val 4164902"/>
                <a:gd name="f173" fmla="val 2531581"/>
                <a:gd name="f174" fmla="val 4170194"/>
                <a:gd name="f175" fmla="val 2351846"/>
                <a:gd name="f176" fmla="val 4206973"/>
                <a:gd name="f177" fmla="val 2216642"/>
                <a:gd name="f178" fmla="val 4366004"/>
                <a:gd name="f179" fmla="val 2219396"/>
                <a:gd name="f180" fmla="val 2030811"/>
                <a:gd name="f181" fmla="val 2029436"/>
                <a:gd name="f182" fmla="val 2131158"/>
                <a:gd name="f183" fmla="val 2285874"/>
                <a:gd name="f184" fmla="val 2309821"/>
                <a:gd name="f185" fmla="val 2264865"/>
                <a:gd name="f186" fmla="val 2176263"/>
                <a:gd name="f187" fmla="val 2121461"/>
                <a:gd name="f188" fmla="val 2340668"/>
                <a:gd name="f189" fmla="val 3588718"/>
                <a:gd name="f190" fmla="val 267928"/>
                <a:gd name="f191" fmla="val 234386"/>
                <a:gd name="f192" fmla="val 6051259"/>
                <a:gd name="f193" fmla="val 6943050"/>
                <a:gd name="f194" fmla="+- 0 0 -90"/>
                <a:gd name="f195" fmla="*/ f3 1 7177436"/>
                <a:gd name="f196" fmla="*/ f4 1 6187444"/>
                <a:gd name="f197" fmla="val f5"/>
                <a:gd name="f198" fmla="val f6"/>
                <a:gd name="f199" fmla="val f7"/>
                <a:gd name="f200" fmla="*/ f194 f0 1"/>
                <a:gd name="f201" fmla="+- f199 0 f197"/>
                <a:gd name="f202" fmla="+- f198 0 f197"/>
                <a:gd name="f203" fmla="*/ f200 1 f2"/>
                <a:gd name="f204" fmla="*/ f202 1 7177436"/>
                <a:gd name="f205" fmla="*/ f201 1 6187444"/>
                <a:gd name="f206" fmla="*/ 3585965 f202 1"/>
                <a:gd name="f207" fmla="*/ 4180339 f201 1"/>
                <a:gd name="f208" fmla="*/ 3209692 f202 1"/>
                <a:gd name="f209" fmla="*/ 4556612 f201 1"/>
                <a:gd name="f210" fmla="*/ 4932885 f201 1"/>
                <a:gd name="f211" fmla="*/ 3962238 f202 1"/>
                <a:gd name="f212" fmla="*/ 4566363 f202 1"/>
                <a:gd name="f213" fmla="*/ 3386311 f201 1"/>
                <a:gd name="f214" fmla="*/ 4274662 f202 1"/>
                <a:gd name="f215" fmla="*/ 3678012 f201 1"/>
                <a:gd name="f216" fmla="*/ 3969713 f201 1"/>
                <a:gd name="f217" fmla="*/ 4858064 f202 1"/>
                <a:gd name="f218" fmla="*/ 2611073 f202 1"/>
                <a:gd name="f219" fmla="*/ 3386164 f201 1"/>
                <a:gd name="f220" fmla="*/ 2319225 f202 1"/>
                <a:gd name="f221" fmla="*/ 3969860 f201 1"/>
                <a:gd name="f222" fmla="*/ 2902921 f202 1"/>
                <a:gd name="f223" fmla="*/ 3188400 f201 1"/>
                <a:gd name="f224" fmla="*/ 3100685 f202 1"/>
                <a:gd name="f225" fmla="*/ 2957281 f202 1"/>
                <a:gd name="f226" fmla="*/ 4024220 f201 1"/>
                <a:gd name="f227" fmla="*/ 2911722 f202 1"/>
                <a:gd name="f228" fmla="*/ 4061809 f201 1"/>
                <a:gd name="f229" fmla="*/ 3002153 f202 1"/>
                <a:gd name="f230" fmla="*/ 4126074 f201 1"/>
                <a:gd name="f231" fmla="*/ 3093376 f202 1"/>
                <a:gd name="f232" fmla="*/ 4231413 f201 1"/>
                <a:gd name="f233" fmla="*/ 3098519 f202 1"/>
                <a:gd name="f234" fmla="*/ 4240889 f201 1"/>
                <a:gd name="f235" fmla="*/ 3103663 f202 1"/>
                <a:gd name="f236" fmla="*/ 3974975 f201 1"/>
                <a:gd name="f237" fmla="*/ 4068268 f202 1"/>
                <a:gd name="f238" fmla="*/ 4076164 f202 1"/>
                <a:gd name="f239" fmla="*/ 4245961 f201 1"/>
                <a:gd name="f240" fmla="*/ 4084061 f202 1"/>
                <a:gd name="f241" fmla="*/ 4241165 f202 1"/>
                <a:gd name="f242" fmla="*/ 4074309 f201 1"/>
                <a:gd name="f243" fmla="*/ 4265111 f202 1"/>
                <a:gd name="f244" fmla="*/ 4061312 f201 1"/>
                <a:gd name="f245" fmla="*/ 4220155 f202 1"/>
                <a:gd name="f246" fmla="*/ 4076751 f202 1"/>
                <a:gd name="f247" fmla="*/ 5055975 f202 1"/>
                <a:gd name="f248" fmla="*/ 4912571 f202 1"/>
                <a:gd name="f249" fmla="*/ 4867615 f202 1"/>
                <a:gd name="f250" fmla="*/ 4891562 f202 1"/>
                <a:gd name="f251" fmla="*/ 5148000 f202 1"/>
                <a:gd name="f252" fmla="*/ 5146625 f202 1"/>
                <a:gd name="f253" fmla="*/ 4570249 f201 1"/>
                <a:gd name="f254" fmla="*/ 4958600 f202 1"/>
                <a:gd name="f255" fmla="*/ 4961353 f202 1"/>
                <a:gd name="f256" fmla="*/ 4645968 f202 1"/>
                <a:gd name="f257" fmla="*/ 4169647 f201 1"/>
                <a:gd name="f258" fmla="*/ 4596132 f202 1"/>
                <a:gd name="f259" fmla="*/ 4164623 f201 1"/>
                <a:gd name="f260" fmla="*/ 4167624 f201 1"/>
                <a:gd name="f261" fmla="*/ 4536594 f202 1"/>
                <a:gd name="f262" fmla="*/ 4486759 f202 1"/>
                <a:gd name="f263" fmla="*/ 4171373 f202 1"/>
                <a:gd name="f264" fmla="*/ 4174126 f202 1"/>
                <a:gd name="f265" fmla="*/ 4166742 f202 1"/>
                <a:gd name="f266" fmla="*/ 4162929 f202 1"/>
                <a:gd name="f267" fmla="*/ 4630691 f201 1"/>
                <a:gd name="f268" fmla="*/ 3911164 f202 1"/>
                <a:gd name="f269" fmla="*/ 5038915 f201 1"/>
                <a:gd name="f270" fmla="*/ 3906556 f202 1"/>
                <a:gd name="f271" fmla="*/ 5041416 f201 1"/>
                <a:gd name="f272" fmla="*/ 3975245 f202 1"/>
                <a:gd name="f273" fmla="*/ 5074305 f201 1"/>
                <a:gd name="f274" fmla="*/ 4352143 f202 1"/>
                <a:gd name="f275" fmla="*/ 5608871 f201 1"/>
                <a:gd name="f276" fmla="*/ 4365798 f202 1"/>
                <a:gd name="f277" fmla="*/ 5747903 f201 1"/>
                <a:gd name="f278" fmla="*/ 4173601 f202 1"/>
                <a:gd name="f279" fmla="*/ 4163832 f202 1"/>
                <a:gd name="f280" fmla="*/ 5647609 f201 1"/>
                <a:gd name="f281" fmla="*/ 3585966 f202 1"/>
                <a:gd name="f282" fmla="*/ 5160175 f201 1"/>
                <a:gd name="f283" fmla="*/ 3008101 f202 1"/>
                <a:gd name="f284" fmla="*/ 2998332 f202 1"/>
                <a:gd name="f285" fmla="*/ 2806135 f202 1"/>
                <a:gd name="f286" fmla="*/ 2819790 f202 1"/>
                <a:gd name="f287" fmla="*/ 3196688 f202 1"/>
                <a:gd name="f288" fmla="*/ 3265375 f202 1"/>
                <a:gd name="f289" fmla="*/ 3260767 f202 1"/>
                <a:gd name="f290" fmla="*/ 3022640 f202 1"/>
                <a:gd name="f291" fmla="*/ 4701972 f201 1"/>
                <a:gd name="f292" fmla="*/ 3006046 f202 1"/>
                <a:gd name="f293" fmla="*/ 3002751 f202 1"/>
                <a:gd name="f294" fmla="*/ 3004780 f202 1"/>
                <a:gd name="f295" fmla="*/ 4560199 f201 1"/>
                <a:gd name="f296" fmla="*/ 3004328 f202 1"/>
                <a:gd name="f297" fmla="*/ 3004916 f202 1"/>
                <a:gd name="f298" fmla="*/ 4550779 f201 1"/>
                <a:gd name="f299" fmla="*/ 2997491 f202 1"/>
                <a:gd name="f300" fmla="*/ 4477120 f201 1"/>
                <a:gd name="f301" fmla="*/ 2680894 f202 1"/>
                <a:gd name="f302" fmla="*/ 4168341 f201 1"/>
                <a:gd name="f303" fmla="*/ 2639865 f202 1"/>
                <a:gd name="f304" fmla="*/ 4164721 f201 1"/>
                <a:gd name="f305" fmla="*/ 2584076 f202 1"/>
                <a:gd name="f306" fmla="*/ 4164902 f201 1"/>
                <a:gd name="f307" fmla="*/ 2531581 f202 1"/>
                <a:gd name="f308" fmla="*/ 4170194 f201 1"/>
                <a:gd name="f309" fmla="*/ 2216642 f202 1"/>
                <a:gd name="f310" fmla="*/ 2219396 f202 1"/>
                <a:gd name="f311" fmla="*/ 2030811 f202 1"/>
                <a:gd name="f312" fmla="*/ 2029436 f202 1"/>
                <a:gd name="f313" fmla="*/ 2285874 f202 1"/>
                <a:gd name="f314" fmla="*/ 2309821 f202 1"/>
                <a:gd name="f315" fmla="*/ 2264865 f202 1"/>
                <a:gd name="f316" fmla="*/ 2121461 f202 1"/>
                <a:gd name="f317" fmla="*/ 3588718 f202 1"/>
                <a:gd name="f318" fmla="*/ 267928 f201 1"/>
                <a:gd name="f319" fmla="*/ 234386 f202 1"/>
                <a:gd name="f320" fmla="*/ 6051259 f201 1"/>
                <a:gd name="f321" fmla="*/ 6943050 f202 1"/>
                <a:gd name="f322" fmla="*/ 0 f201 1"/>
                <a:gd name="f323" fmla="*/ 7177436 f202 1"/>
                <a:gd name="f324" fmla="*/ 6187444 f201 1"/>
                <a:gd name="f325" fmla="*/ 0 f202 1"/>
                <a:gd name="f326" fmla="+- f203 0 f1"/>
                <a:gd name="f327" fmla="*/ f206 1 7177436"/>
                <a:gd name="f328" fmla="*/ f207 1 6187444"/>
                <a:gd name="f329" fmla="*/ f208 1 7177436"/>
                <a:gd name="f330" fmla="*/ f209 1 6187444"/>
                <a:gd name="f331" fmla="*/ f210 1 6187444"/>
                <a:gd name="f332" fmla="*/ f211 1 7177436"/>
                <a:gd name="f333" fmla="*/ f212 1 7177436"/>
                <a:gd name="f334" fmla="*/ f213 1 6187444"/>
                <a:gd name="f335" fmla="*/ f214 1 7177436"/>
                <a:gd name="f336" fmla="*/ f215 1 6187444"/>
                <a:gd name="f337" fmla="*/ f216 1 6187444"/>
                <a:gd name="f338" fmla="*/ f217 1 7177436"/>
                <a:gd name="f339" fmla="*/ f218 1 7177436"/>
                <a:gd name="f340" fmla="*/ f219 1 6187444"/>
                <a:gd name="f341" fmla="*/ f220 1 7177436"/>
                <a:gd name="f342" fmla="*/ f221 1 6187444"/>
                <a:gd name="f343" fmla="*/ f222 1 7177436"/>
                <a:gd name="f344" fmla="*/ f223 1 6187444"/>
                <a:gd name="f345" fmla="*/ f224 1 7177436"/>
                <a:gd name="f346" fmla="*/ f225 1 7177436"/>
                <a:gd name="f347" fmla="*/ f226 1 6187444"/>
                <a:gd name="f348" fmla="*/ f227 1 7177436"/>
                <a:gd name="f349" fmla="*/ f228 1 6187444"/>
                <a:gd name="f350" fmla="*/ f229 1 7177436"/>
                <a:gd name="f351" fmla="*/ f230 1 6187444"/>
                <a:gd name="f352" fmla="*/ f231 1 7177436"/>
                <a:gd name="f353" fmla="*/ f232 1 6187444"/>
                <a:gd name="f354" fmla="*/ f233 1 7177436"/>
                <a:gd name="f355" fmla="*/ f234 1 6187444"/>
                <a:gd name="f356" fmla="*/ f235 1 7177436"/>
                <a:gd name="f357" fmla="*/ f236 1 6187444"/>
                <a:gd name="f358" fmla="*/ f237 1 7177436"/>
                <a:gd name="f359" fmla="*/ f238 1 7177436"/>
                <a:gd name="f360" fmla="*/ f239 1 6187444"/>
                <a:gd name="f361" fmla="*/ f240 1 7177436"/>
                <a:gd name="f362" fmla="*/ f241 1 7177436"/>
                <a:gd name="f363" fmla="*/ f242 1 6187444"/>
                <a:gd name="f364" fmla="*/ f243 1 7177436"/>
                <a:gd name="f365" fmla="*/ f244 1 6187444"/>
                <a:gd name="f366" fmla="*/ f245 1 7177436"/>
                <a:gd name="f367" fmla="*/ f246 1 7177436"/>
                <a:gd name="f368" fmla="*/ f247 1 7177436"/>
                <a:gd name="f369" fmla="*/ f248 1 7177436"/>
                <a:gd name="f370" fmla="*/ f249 1 7177436"/>
                <a:gd name="f371" fmla="*/ f250 1 7177436"/>
                <a:gd name="f372" fmla="*/ f251 1 7177436"/>
                <a:gd name="f373" fmla="*/ f252 1 7177436"/>
                <a:gd name="f374" fmla="*/ f253 1 6187444"/>
                <a:gd name="f375" fmla="*/ f254 1 7177436"/>
                <a:gd name="f376" fmla="*/ f255 1 7177436"/>
                <a:gd name="f377" fmla="*/ f256 1 7177436"/>
                <a:gd name="f378" fmla="*/ f257 1 6187444"/>
                <a:gd name="f379" fmla="*/ f258 1 7177436"/>
                <a:gd name="f380" fmla="*/ f259 1 6187444"/>
                <a:gd name="f381" fmla="*/ f260 1 6187444"/>
                <a:gd name="f382" fmla="*/ f261 1 7177436"/>
                <a:gd name="f383" fmla="*/ f262 1 7177436"/>
                <a:gd name="f384" fmla="*/ f263 1 7177436"/>
                <a:gd name="f385" fmla="*/ f264 1 7177436"/>
                <a:gd name="f386" fmla="*/ f265 1 7177436"/>
                <a:gd name="f387" fmla="*/ f266 1 7177436"/>
                <a:gd name="f388" fmla="*/ f267 1 6187444"/>
                <a:gd name="f389" fmla="*/ f268 1 7177436"/>
                <a:gd name="f390" fmla="*/ f269 1 6187444"/>
                <a:gd name="f391" fmla="*/ f270 1 7177436"/>
                <a:gd name="f392" fmla="*/ f271 1 6187444"/>
                <a:gd name="f393" fmla="*/ f272 1 7177436"/>
                <a:gd name="f394" fmla="*/ f273 1 6187444"/>
                <a:gd name="f395" fmla="*/ f274 1 7177436"/>
                <a:gd name="f396" fmla="*/ f275 1 6187444"/>
                <a:gd name="f397" fmla="*/ f276 1 7177436"/>
                <a:gd name="f398" fmla="*/ f277 1 6187444"/>
                <a:gd name="f399" fmla="*/ f278 1 7177436"/>
                <a:gd name="f400" fmla="*/ f279 1 7177436"/>
                <a:gd name="f401" fmla="*/ f280 1 6187444"/>
                <a:gd name="f402" fmla="*/ f281 1 7177436"/>
                <a:gd name="f403" fmla="*/ f282 1 6187444"/>
                <a:gd name="f404" fmla="*/ f283 1 7177436"/>
                <a:gd name="f405" fmla="*/ f284 1 7177436"/>
                <a:gd name="f406" fmla="*/ f285 1 7177436"/>
                <a:gd name="f407" fmla="*/ f286 1 7177436"/>
                <a:gd name="f408" fmla="*/ f287 1 7177436"/>
                <a:gd name="f409" fmla="*/ f288 1 7177436"/>
                <a:gd name="f410" fmla="*/ f289 1 7177436"/>
                <a:gd name="f411" fmla="*/ f290 1 7177436"/>
                <a:gd name="f412" fmla="*/ f291 1 6187444"/>
                <a:gd name="f413" fmla="*/ f292 1 7177436"/>
                <a:gd name="f414" fmla="*/ f293 1 7177436"/>
                <a:gd name="f415" fmla="*/ f294 1 7177436"/>
                <a:gd name="f416" fmla="*/ f295 1 6187444"/>
                <a:gd name="f417" fmla="*/ f296 1 7177436"/>
                <a:gd name="f418" fmla="*/ f297 1 7177436"/>
                <a:gd name="f419" fmla="*/ f298 1 6187444"/>
                <a:gd name="f420" fmla="*/ f299 1 7177436"/>
                <a:gd name="f421" fmla="*/ f300 1 6187444"/>
                <a:gd name="f422" fmla="*/ f301 1 7177436"/>
                <a:gd name="f423" fmla="*/ f302 1 6187444"/>
                <a:gd name="f424" fmla="*/ f303 1 7177436"/>
                <a:gd name="f425" fmla="*/ f304 1 6187444"/>
                <a:gd name="f426" fmla="*/ f305 1 7177436"/>
                <a:gd name="f427" fmla="*/ f306 1 6187444"/>
                <a:gd name="f428" fmla="*/ f307 1 7177436"/>
                <a:gd name="f429" fmla="*/ f308 1 6187444"/>
                <a:gd name="f430" fmla="*/ f309 1 7177436"/>
                <a:gd name="f431" fmla="*/ f310 1 7177436"/>
                <a:gd name="f432" fmla="*/ f311 1 7177436"/>
                <a:gd name="f433" fmla="*/ f312 1 7177436"/>
                <a:gd name="f434" fmla="*/ f313 1 7177436"/>
                <a:gd name="f435" fmla="*/ f314 1 7177436"/>
                <a:gd name="f436" fmla="*/ f315 1 7177436"/>
                <a:gd name="f437" fmla="*/ f316 1 7177436"/>
                <a:gd name="f438" fmla="*/ f317 1 7177436"/>
                <a:gd name="f439" fmla="*/ f318 1 6187444"/>
                <a:gd name="f440" fmla="*/ f319 1 7177436"/>
                <a:gd name="f441" fmla="*/ f320 1 6187444"/>
                <a:gd name="f442" fmla="*/ f321 1 7177436"/>
                <a:gd name="f443" fmla="*/ f322 1 6187444"/>
                <a:gd name="f444" fmla="*/ f323 1 7177436"/>
                <a:gd name="f445" fmla="*/ f324 1 6187444"/>
                <a:gd name="f446" fmla="*/ f325 1 7177436"/>
                <a:gd name="f447" fmla="*/ f197 1 f204"/>
                <a:gd name="f448" fmla="*/ f198 1 f204"/>
                <a:gd name="f449" fmla="*/ f197 1 f205"/>
                <a:gd name="f450" fmla="*/ f199 1 f205"/>
                <a:gd name="f451" fmla="*/ f327 1 f204"/>
                <a:gd name="f452" fmla="*/ f328 1 f205"/>
                <a:gd name="f453" fmla="*/ f329 1 f204"/>
                <a:gd name="f454" fmla="*/ f330 1 f205"/>
                <a:gd name="f455" fmla="*/ f331 1 f205"/>
                <a:gd name="f456" fmla="*/ f332 1 f204"/>
                <a:gd name="f457" fmla="*/ f333 1 f204"/>
                <a:gd name="f458" fmla="*/ f334 1 f205"/>
                <a:gd name="f459" fmla="*/ f335 1 f204"/>
                <a:gd name="f460" fmla="*/ f336 1 f205"/>
                <a:gd name="f461" fmla="*/ f337 1 f205"/>
                <a:gd name="f462" fmla="*/ f338 1 f204"/>
                <a:gd name="f463" fmla="*/ f339 1 f204"/>
                <a:gd name="f464" fmla="*/ f340 1 f205"/>
                <a:gd name="f465" fmla="*/ f341 1 f204"/>
                <a:gd name="f466" fmla="*/ f342 1 f205"/>
                <a:gd name="f467" fmla="*/ f343 1 f204"/>
                <a:gd name="f468" fmla="*/ f344 1 f205"/>
                <a:gd name="f469" fmla="*/ f345 1 f204"/>
                <a:gd name="f470" fmla="*/ f346 1 f204"/>
                <a:gd name="f471" fmla="*/ f347 1 f205"/>
                <a:gd name="f472" fmla="*/ f348 1 f204"/>
                <a:gd name="f473" fmla="*/ f349 1 f205"/>
                <a:gd name="f474" fmla="*/ f350 1 f204"/>
                <a:gd name="f475" fmla="*/ f351 1 f205"/>
                <a:gd name="f476" fmla="*/ f352 1 f204"/>
                <a:gd name="f477" fmla="*/ f353 1 f205"/>
                <a:gd name="f478" fmla="*/ f354 1 f204"/>
                <a:gd name="f479" fmla="*/ f355 1 f205"/>
                <a:gd name="f480" fmla="*/ f356 1 f204"/>
                <a:gd name="f481" fmla="*/ f357 1 f205"/>
                <a:gd name="f482" fmla="*/ f358 1 f204"/>
                <a:gd name="f483" fmla="*/ f359 1 f204"/>
                <a:gd name="f484" fmla="*/ f360 1 f205"/>
                <a:gd name="f485" fmla="*/ f361 1 f204"/>
                <a:gd name="f486" fmla="*/ f362 1 f204"/>
                <a:gd name="f487" fmla="*/ f363 1 f205"/>
                <a:gd name="f488" fmla="*/ f364 1 f204"/>
                <a:gd name="f489" fmla="*/ f365 1 f205"/>
                <a:gd name="f490" fmla="*/ f366 1 f204"/>
                <a:gd name="f491" fmla="*/ f367 1 f204"/>
                <a:gd name="f492" fmla="*/ f368 1 f204"/>
                <a:gd name="f493" fmla="*/ f369 1 f204"/>
                <a:gd name="f494" fmla="*/ f370 1 f204"/>
                <a:gd name="f495" fmla="*/ f371 1 f204"/>
                <a:gd name="f496" fmla="*/ f372 1 f204"/>
                <a:gd name="f497" fmla="*/ f373 1 f204"/>
                <a:gd name="f498" fmla="*/ f374 1 f205"/>
                <a:gd name="f499" fmla="*/ f375 1 f204"/>
                <a:gd name="f500" fmla="*/ f376 1 f204"/>
                <a:gd name="f501" fmla="*/ f377 1 f204"/>
                <a:gd name="f502" fmla="*/ f378 1 f205"/>
                <a:gd name="f503" fmla="*/ f379 1 f204"/>
                <a:gd name="f504" fmla="*/ f380 1 f205"/>
                <a:gd name="f505" fmla="*/ f381 1 f205"/>
                <a:gd name="f506" fmla="*/ f382 1 f204"/>
                <a:gd name="f507" fmla="*/ f383 1 f204"/>
                <a:gd name="f508" fmla="*/ f384 1 f204"/>
                <a:gd name="f509" fmla="*/ f385 1 f204"/>
                <a:gd name="f510" fmla="*/ f386 1 f204"/>
                <a:gd name="f511" fmla="*/ f387 1 f204"/>
                <a:gd name="f512" fmla="*/ f388 1 f205"/>
                <a:gd name="f513" fmla="*/ f389 1 f204"/>
                <a:gd name="f514" fmla="*/ f390 1 f205"/>
                <a:gd name="f515" fmla="*/ f391 1 f204"/>
                <a:gd name="f516" fmla="*/ f392 1 f205"/>
                <a:gd name="f517" fmla="*/ f393 1 f204"/>
                <a:gd name="f518" fmla="*/ f394 1 f205"/>
                <a:gd name="f519" fmla="*/ f395 1 f204"/>
                <a:gd name="f520" fmla="*/ f396 1 f205"/>
                <a:gd name="f521" fmla="*/ f397 1 f204"/>
                <a:gd name="f522" fmla="*/ f398 1 f205"/>
                <a:gd name="f523" fmla="*/ f399 1 f204"/>
                <a:gd name="f524" fmla="*/ f400 1 f204"/>
                <a:gd name="f525" fmla="*/ f401 1 f205"/>
                <a:gd name="f526" fmla="*/ f402 1 f204"/>
                <a:gd name="f527" fmla="*/ f403 1 f205"/>
                <a:gd name="f528" fmla="*/ f404 1 f204"/>
                <a:gd name="f529" fmla="*/ f405 1 f204"/>
                <a:gd name="f530" fmla="*/ f406 1 f204"/>
                <a:gd name="f531" fmla="*/ f407 1 f204"/>
                <a:gd name="f532" fmla="*/ f408 1 f204"/>
                <a:gd name="f533" fmla="*/ f409 1 f204"/>
                <a:gd name="f534" fmla="*/ f410 1 f204"/>
                <a:gd name="f535" fmla="*/ f411 1 f204"/>
                <a:gd name="f536" fmla="*/ f412 1 f205"/>
                <a:gd name="f537" fmla="*/ f413 1 f204"/>
                <a:gd name="f538" fmla="*/ f414 1 f204"/>
                <a:gd name="f539" fmla="*/ f415 1 f204"/>
                <a:gd name="f540" fmla="*/ f416 1 f205"/>
                <a:gd name="f541" fmla="*/ f417 1 f204"/>
                <a:gd name="f542" fmla="*/ f418 1 f204"/>
                <a:gd name="f543" fmla="*/ f419 1 f205"/>
                <a:gd name="f544" fmla="*/ f420 1 f204"/>
                <a:gd name="f545" fmla="*/ f421 1 f205"/>
                <a:gd name="f546" fmla="*/ f422 1 f204"/>
                <a:gd name="f547" fmla="*/ f423 1 f205"/>
                <a:gd name="f548" fmla="*/ f424 1 f204"/>
                <a:gd name="f549" fmla="*/ f425 1 f205"/>
                <a:gd name="f550" fmla="*/ f426 1 f204"/>
                <a:gd name="f551" fmla="*/ f427 1 f205"/>
                <a:gd name="f552" fmla="*/ f428 1 f204"/>
                <a:gd name="f553" fmla="*/ f429 1 f205"/>
                <a:gd name="f554" fmla="*/ f430 1 f204"/>
                <a:gd name="f555" fmla="*/ f431 1 f204"/>
                <a:gd name="f556" fmla="*/ f432 1 f204"/>
                <a:gd name="f557" fmla="*/ f433 1 f204"/>
                <a:gd name="f558" fmla="*/ f434 1 f204"/>
                <a:gd name="f559" fmla="*/ f435 1 f204"/>
                <a:gd name="f560" fmla="*/ f436 1 f204"/>
                <a:gd name="f561" fmla="*/ f437 1 f204"/>
                <a:gd name="f562" fmla="*/ f438 1 f204"/>
                <a:gd name="f563" fmla="*/ f439 1 f205"/>
                <a:gd name="f564" fmla="*/ f440 1 f204"/>
                <a:gd name="f565" fmla="*/ f441 1 f205"/>
                <a:gd name="f566" fmla="*/ f442 1 f204"/>
                <a:gd name="f567" fmla="*/ f443 1 f205"/>
                <a:gd name="f568" fmla="*/ f444 1 f204"/>
                <a:gd name="f569" fmla="*/ f445 1 f205"/>
                <a:gd name="f570" fmla="*/ f446 1 f204"/>
                <a:gd name="f571" fmla="*/ f447 f195 1"/>
                <a:gd name="f572" fmla="*/ f448 f195 1"/>
                <a:gd name="f573" fmla="*/ f450 f196 1"/>
                <a:gd name="f574" fmla="*/ f449 f196 1"/>
                <a:gd name="f575" fmla="*/ f451 f195 1"/>
                <a:gd name="f576" fmla="*/ f452 f196 1"/>
                <a:gd name="f577" fmla="*/ f453 f195 1"/>
                <a:gd name="f578" fmla="*/ f454 f196 1"/>
                <a:gd name="f579" fmla="*/ f455 f196 1"/>
                <a:gd name="f580" fmla="*/ f456 f195 1"/>
                <a:gd name="f581" fmla="*/ f457 f195 1"/>
                <a:gd name="f582" fmla="*/ f458 f196 1"/>
                <a:gd name="f583" fmla="*/ f459 f195 1"/>
                <a:gd name="f584" fmla="*/ f460 f196 1"/>
                <a:gd name="f585" fmla="*/ f461 f196 1"/>
                <a:gd name="f586" fmla="*/ f462 f195 1"/>
                <a:gd name="f587" fmla="*/ f463 f195 1"/>
                <a:gd name="f588" fmla="*/ f464 f196 1"/>
                <a:gd name="f589" fmla="*/ f465 f195 1"/>
                <a:gd name="f590" fmla="*/ f466 f196 1"/>
                <a:gd name="f591" fmla="*/ f467 f195 1"/>
                <a:gd name="f592" fmla="*/ f468 f196 1"/>
                <a:gd name="f593" fmla="*/ f469 f195 1"/>
                <a:gd name="f594" fmla="*/ f470 f195 1"/>
                <a:gd name="f595" fmla="*/ f471 f196 1"/>
                <a:gd name="f596" fmla="*/ f472 f195 1"/>
                <a:gd name="f597" fmla="*/ f473 f196 1"/>
                <a:gd name="f598" fmla="*/ f474 f195 1"/>
                <a:gd name="f599" fmla="*/ f475 f196 1"/>
                <a:gd name="f600" fmla="*/ f476 f195 1"/>
                <a:gd name="f601" fmla="*/ f477 f196 1"/>
                <a:gd name="f602" fmla="*/ f478 f195 1"/>
                <a:gd name="f603" fmla="*/ f479 f196 1"/>
                <a:gd name="f604" fmla="*/ f480 f195 1"/>
                <a:gd name="f605" fmla="*/ f481 f196 1"/>
                <a:gd name="f606" fmla="*/ f482 f195 1"/>
                <a:gd name="f607" fmla="*/ f483 f195 1"/>
                <a:gd name="f608" fmla="*/ f484 f196 1"/>
                <a:gd name="f609" fmla="*/ f485 f195 1"/>
                <a:gd name="f610" fmla="*/ f486 f195 1"/>
                <a:gd name="f611" fmla="*/ f487 f196 1"/>
                <a:gd name="f612" fmla="*/ f488 f195 1"/>
                <a:gd name="f613" fmla="*/ f489 f196 1"/>
                <a:gd name="f614" fmla="*/ f490 f195 1"/>
                <a:gd name="f615" fmla="*/ f491 f195 1"/>
                <a:gd name="f616" fmla="*/ f492 f195 1"/>
                <a:gd name="f617" fmla="*/ f493 f195 1"/>
                <a:gd name="f618" fmla="*/ f494 f195 1"/>
                <a:gd name="f619" fmla="*/ f495 f195 1"/>
                <a:gd name="f620" fmla="*/ f496 f195 1"/>
                <a:gd name="f621" fmla="*/ f497 f195 1"/>
                <a:gd name="f622" fmla="*/ f498 f196 1"/>
                <a:gd name="f623" fmla="*/ f499 f195 1"/>
                <a:gd name="f624" fmla="*/ f500 f195 1"/>
                <a:gd name="f625" fmla="*/ f501 f195 1"/>
                <a:gd name="f626" fmla="*/ f502 f196 1"/>
                <a:gd name="f627" fmla="*/ f503 f195 1"/>
                <a:gd name="f628" fmla="*/ f504 f196 1"/>
                <a:gd name="f629" fmla="*/ f505 f196 1"/>
                <a:gd name="f630" fmla="*/ f506 f195 1"/>
                <a:gd name="f631" fmla="*/ f507 f195 1"/>
                <a:gd name="f632" fmla="*/ f508 f195 1"/>
                <a:gd name="f633" fmla="*/ f509 f195 1"/>
                <a:gd name="f634" fmla="*/ f510 f195 1"/>
                <a:gd name="f635" fmla="*/ f511 f195 1"/>
                <a:gd name="f636" fmla="*/ f512 f196 1"/>
                <a:gd name="f637" fmla="*/ f513 f195 1"/>
                <a:gd name="f638" fmla="*/ f514 f196 1"/>
                <a:gd name="f639" fmla="*/ f515 f195 1"/>
                <a:gd name="f640" fmla="*/ f516 f196 1"/>
                <a:gd name="f641" fmla="*/ f517 f195 1"/>
                <a:gd name="f642" fmla="*/ f518 f196 1"/>
                <a:gd name="f643" fmla="*/ f519 f195 1"/>
                <a:gd name="f644" fmla="*/ f520 f196 1"/>
                <a:gd name="f645" fmla="*/ f521 f195 1"/>
                <a:gd name="f646" fmla="*/ f522 f196 1"/>
                <a:gd name="f647" fmla="*/ f523 f195 1"/>
                <a:gd name="f648" fmla="*/ f524 f195 1"/>
                <a:gd name="f649" fmla="*/ f525 f196 1"/>
                <a:gd name="f650" fmla="*/ f526 f195 1"/>
                <a:gd name="f651" fmla="*/ f527 f196 1"/>
                <a:gd name="f652" fmla="*/ f528 f195 1"/>
                <a:gd name="f653" fmla="*/ f529 f195 1"/>
                <a:gd name="f654" fmla="*/ f530 f195 1"/>
                <a:gd name="f655" fmla="*/ f531 f195 1"/>
                <a:gd name="f656" fmla="*/ f532 f195 1"/>
                <a:gd name="f657" fmla="*/ f533 f195 1"/>
                <a:gd name="f658" fmla="*/ f534 f195 1"/>
                <a:gd name="f659" fmla="*/ f535 f195 1"/>
                <a:gd name="f660" fmla="*/ f536 f196 1"/>
                <a:gd name="f661" fmla="*/ f537 f195 1"/>
                <a:gd name="f662" fmla="*/ f538 f195 1"/>
                <a:gd name="f663" fmla="*/ f539 f195 1"/>
                <a:gd name="f664" fmla="*/ f540 f196 1"/>
                <a:gd name="f665" fmla="*/ f541 f195 1"/>
                <a:gd name="f666" fmla="*/ f542 f195 1"/>
                <a:gd name="f667" fmla="*/ f543 f196 1"/>
                <a:gd name="f668" fmla="*/ f544 f195 1"/>
                <a:gd name="f669" fmla="*/ f545 f196 1"/>
                <a:gd name="f670" fmla="*/ f546 f195 1"/>
                <a:gd name="f671" fmla="*/ f547 f196 1"/>
                <a:gd name="f672" fmla="*/ f548 f195 1"/>
                <a:gd name="f673" fmla="*/ f549 f196 1"/>
                <a:gd name="f674" fmla="*/ f550 f195 1"/>
                <a:gd name="f675" fmla="*/ f551 f196 1"/>
                <a:gd name="f676" fmla="*/ f552 f195 1"/>
                <a:gd name="f677" fmla="*/ f553 f196 1"/>
                <a:gd name="f678" fmla="*/ f554 f195 1"/>
                <a:gd name="f679" fmla="*/ f555 f195 1"/>
                <a:gd name="f680" fmla="*/ f556 f195 1"/>
                <a:gd name="f681" fmla="*/ f557 f195 1"/>
                <a:gd name="f682" fmla="*/ f558 f195 1"/>
                <a:gd name="f683" fmla="*/ f559 f195 1"/>
                <a:gd name="f684" fmla="*/ f560 f195 1"/>
                <a:gd name="f685" fmla="*/ f561 f195 1"/>
                <a:gd name="f686" fmla="*/ f562 f195 1"/>
                <a:gd name="f687" fmla="*/ f563 f196 1"/>
                <a:gd name="f688" fmla="*/ f564 f195 1"/>
                <a:gd name="f689" fmla="*/ f565 f196 1"/>
                <a:gd name="f690" fmla="*/ f566 f195 1"/>
                <a:gd name="f691" fmla="*/ f567 f196 1"/>
                <a:gd name="f692" fmla="*/ f568 f195 1"/>
                <a:gd name="f693" fmla="*/ f569 f196 1"/>
                <a:gd name="f694" fmla="*/ f570 f195 1"/>
              </a:gdLst>
              <a:ahLst/>
              <a:cxnLst>
                <a:cxn ang="3cd4">
                  <a:pos x="hc" y="t"/>
                </a:cxn>
                <a:cxn ang="0">
                  <a:pos x="r" y="vc"/>
                </a:cxn>
                <a:cxn ang="cd4">
                  <a:pos x="hc" y="b"/>
                </a:cxn>
                <a:cxn ang="cd2">
                  <a:pos x="l" y="vc"/>
                </a:cxn>
                <a:cxn ang="f326">
                  <a:pos x="f575" y="f576"/>
                </a:cxn>
                <a:cxn ang="f326">
                  <a:pos x="f577" y="f578"/>
                </a:cxn>
                <a:cxn ang="f326">
                  <a:pos x="f575" y="f579"/>
                </a:cxn>
                <a:cxn ang="f326">
                  <a:pos x="f580" y="f578"/>
                </a:cxn>
                <a:cxn ang="f326">
                  <a:pos x="f575" y="f576"/>
                </a:cxn>
                <a:cxn ang="f326">
                  <a:pos x="f581" y="f582"/>
                </a:cxn>
                <a:cxn ang="f326">
                  <a:pos x="f583" y="f584"/>
                </a:cxn>
                <a:cxn ang="f326">
                  <a:pos x="f581" y="f585"/>
                </a:cxn>
                <a:cxn ang="f326">
                  <a:pos x="f586" y="f584"/>
                </a:cxn>
                <a:cxn ang="f326">
                  <a:pos x="f581" y="f582"/>
                </a:cxn>
                <a:cxn ang="f326">
                  <a:pos x="f587" y="f588"/>
                </a:cxn>
                <a:cxn ang="f326">
                  <a:pos x="f589" y="f584"/>
                </a:cxn>
                <a:cxn ang="f326">
                  <a:pos x="f587" y="f590"/>
                </a:cxn>
                <a:cxn ang="f326">
                  <a:pos x="f591" y="f584"/>
                </a:cxn>
                <a:cxn ang="f326">
                  <a:pos x="f587" y="f588"/>
                </a:cxn>
                <a:cxn ang="f326">
                  <a:pos x="f587" y="f592"/>
                </a:cxn>
                <a:cxn ang="f326">
                  <a:pos x="f593" y="f584"/>
                </a:cxn>
                <a:cxn ang="f326">
                  <a:pos x="f594" y="f595"/>
                </a:cxn>
                <a:cxn ang="f326">
                  <a:pos x="f596" y="f597"/>
                </a:cxn>
                <a:cxn ang="f326">
                  <a:pos x="f598" y="f599"/>
                </a:cxn>
                <a:cxn ang="f326">
                  <a:pos x="f600" y="f601"/>
                </a:cxn>
                <a:cxn ang="f326">
                  <a:pos x="f602" y="f603"/>
                </a:cxn>
                <a:cxn ang="f326">
                  <a:pos x="f604" y="f601"/>
                </a:cxn>
                <a:cxn ang="f326">
                  <a:pos x="f575" y="f605"/>
                </a:cxn>
                <a:cxn ang="f326">
                  <a:pos x="f606" y="f601"/>
                </a:cxn>
                <a:cxn ang="f326">
                  <a:pos x="f607" y="f608"/>
                </a:cxn>
                <a:cxn ang="f326">
                  <a:pos x="f609" y="f601"/>
                </a:cxn>
                <a:cxn ang="f326">
                  <a:pos x="f610" y="f611"/>
                </a:cxn>
                <a:cxn ang="f326">
                  <a:pos x="f612" y="f613"/>
                </a:cxn>
                <a:cxn ang="f326">
                  <a:pos x="f614" y="f595"/>
                </a:cxn>
                <a:cxn ang="f326">
                  <a:pos x="f615" y="f584"/>
                </a:cxn>
                <a:cxn ang="f326">
                  <a:pos x="f581" y="f592"/>
                </a:cxn>
                <a:cxn ang="f326">
                  <a:pos x="f616" y="f584"/>
                </a:cxn>
                <a:cxn ang="f326">
                  <a:pos x="f617" y="f595"/>
                </a:cxn>
                <a:cxn ang="f326">
                  <a:pos x="f618" y="f613"/>
                </a:cxn>
                <a:cxn ang="f326">
                  <a:pos x="f619" y="f611"/>
                </a:cxn>
                <a:cxn ang="f326">
                  <a:pos x="f620" y="f578"/>
                </a:cxn>
                <a:cxn ang="f326">
                  <a:pos x="f621" y="f622"/>
                </a:cxn>
                <a:cxn ang="f326">
                  <a:pos x="f623" y="f622"/>
                </a:cxn>
                <a:cxn ang="f326">
                  <a:pos x="f624" y="f578"/>
                </a:cxn>
                <a:cxn ang="f326">
                  <a:pos x="f625" y="f626"/>
                </a:cxn>
                <a:cxn ang="f326">
                  <a:pos x="f627" y="f628"/>
                </a:cxn>
                <a:cxn ang="f326">
                  <a:pos x="f581" y="f629"/>
                </a:cxn>
                <a:cxn ang="f326">
                  <a:pos x="f630" y="f628"/>
                </a:cxn>
                <a:cxn ang="f326">
                  <a:pos x="f631" y="f626"/>
                </a:cxn>
                <a:cxn ang="f326">
                  <a:pos x="f632" y="f578"/>
                </a:cxn>
                <a:cxn ang="f326">
                  <a:pos x="f633" y="f622"/>
                </a:cxn>
                <a:cxn ang="f326">
                  <a:pos x="f634" y="f622"/>
                </a:cxn>
                <a:cxn ang="f326">
                  <a:pos x="f635" y="f636"/>
                </a:cxn>
                <a:cxn ang="f326">
                  <a:pos x="f637" y="f638"/>
                </a:cxn>
                <a:cxn ang="f326">
                  <a:pos x="f639" y="f640"/>
                </a:cxn>
                <a:cxn ang="f326">
                  <a:pos x="f641" y="f642"/>
                </a:cxn>
                <a:cxn ang="f326">
                  <a:pos x="f643" y="f644"/>
                </a:cxn>
                <a:cxn ang="f326">
                  <a:pos x="f645" y="f646"/>
                </a:cxn>
                <a:cxn ang="f326">
                  <a:pos x="f647" y="f646"/>
                </a:cxn>
                <a:cxn ang="f326">
                  <a:pos x="f648" y="f649"/>
                </a:cxn>
                <a:cxn ang="f326">
                  <a:pos x="f650" y="f651"/>
                </a:cxn>
                <a:cxn ang="f326">
                  <a:pos x="f652" y="f649"/>
                </a:cxn>
                <a:cxn ang="f326">
                  <a:pos x="f653" y="f646"/>
                </a:cxn>
                <a:cxn ang="f326">
                  <a:pos x="f654" y="f646"/>
                </a:cxn>
                <a:cxn ang="f326">
                  <a:pos x="f655" y="f644"/>
                </a:cxn>
                <a:cxn ang="f326">
                  <a:pos x="f656" y="f642"/>
                </a:cxn>
                <a:cxn ang="f326">
                  <a:pos x="f657" y="f640"/>
                </a:cxn>
                <a:cxn ang="f326">
                  <a:pos x="f658" y="f638"/>
                </a:cxn>
                <a:cxn ang="f326">
                  <a:pos x="f659" y="f660"/>
                </a:cxn>
                <a:cxn ang="f326">
                  <a:pos x="f661" y="f622"/>
                </a:cxn>
                <a:cxn ang="f326">
                  <a:pos x="f662" y="f622"/>
                </a:cxn>
                <a:cxn ang="f326">
                  <a:pos x="f663" y="f664"/>
                </a:cxn>
                <a:cxn ang="f326">
                  <a:pos x="f665" y="f578"/>
                </a:cxn>
                <a:cxn ang="f326">
                  <a:pos x="f666" y="f667"/>
                </a:cxn>
                <a:cxn ang="f326">
                  <a:pos x="f668" y="f669"/>
                </a:cxn>
                <a:cxn ang="f326">
                  <a:pos x="f670" y="f671"/>
                </a:cxn>
                <a:cxn ang="f326">
                  <a:pos x="f672" y="f673"/>
                </a:cxn>
                <a:cxn ang="f326">
                  <a:pos x="f587" y="f629"/>
                </a:cxn>
                <a:cxn ang="f326">
                  <a:pos x="f674" y="f675"/>
                </a:cxn>
                <a:cxn ang="f326">
                  <a:pos x="f676" y="f677"/>
                </a:cxn>
                <a:cxn ang="f326">
                  <a:pos x="f678" y="f578"/>
                </a:cxn>
                <a:cxn ang="f326">
                  <a:pos x="f679" y="f622"/>
                </a:cxn>
                <a:cxn ang="f326">
                  <a:pos x="f680" y="f622"/>
                </a:cxn>
                <a:cxn ang="f326">
                  <a:pos x="f681" y="f578"/>
                </a:cxn>
                <a:cxn ang="f326">
                  <a:pos x="f682" y="f611"/>
                </a:cxn>
                <a:cxn ang="f326">
                  <a:pos x="f683" y="f613"/>
                </a:cxn>
                <a:cxn ang="f326">
                  <a:pos x="f684" y="f595"/>
                </a:cxn>
                <a:cxn ang="f326">
                  <a:pos x="f685" y="f584"/>
                </a:cxn>
                <a:cxn ang="f326">
                  <a:pos x="f587" y="f592"/>
                </a:cxn>
                <a:cxn ang="f326">
                  <a:pos x="f686" y="f687"/>
                </a:cxn>
                <a:cxn ang="f326">
                  <a:pos x="f688" y="f689"/>
                </a:cxn>
                <a:cxn ang="f326">
                  <a:pos x="f690" y="f689"/>
                </a:cxn>
                <a:cxn ang="f326">
                  <a:pos x="f686" y="f691"/>
                </a:cxn>
                <a:cxn ang="f326">
                  <a:pos x="f692" y="f693"/>
                </a:cxn>
                <a:cxn ang="f326">
                  <a:pos x="f694" y="f693"/>
                </a:cxn>
              </a:cxnLst>
              <a:rect l="f571" t="f574" r="f572" b="f573"/>
              <a:pathLst>
                <a:path w="7177436" h="6187444">
                  <a:moveTo>
                    <a:pt x="f8" y="f9"/>
                  </a:moveTo>
                  <a:cubicBezTo>
                    <a:pt x="f10" y="f9"/>
                    <a:pt x="f11" y="f12"/>
                    <a:pt x="f11" y="f13"/>
                  </a:cubicBezTo>
                  <a:cubicBezTo>
                    <a:pt x="f11" y="f14"/>
                    <a:pt x="f10" y="f15"/>
                    <a:pt x="f8" y="f15"/>
                  </a:cubicBezTo>
                  <a:cubicBezTo>
                    <a:pt x="f16" y="f15"/>
                    <a:pt x="f17" y="f14"/>
                    <a:pt x="f17" y="f13"/>
                  </a:cubicBezTo>
                  <a:cubicBezTo>
                    <a:pt x="f17" y="f12"/>
                    <a:pt x="f16" y="f9"/>
                    <a:pt x="f8" y="f9"/>
                  </a:cubicBezTo>
                  <a:close/>
                  <a:moveTo>
                    <a:pt x="f18" y="f19"/>
                  </a:moveTo>
                  <a:cubicBezTo>
                    <a:pt x="f20" y="f19"/>
                    <a:pt x="f21" y="f22"/>
                    <a:pt x="f21" y="f23"/>
                  </a:cubicBezTo>
                  <a:cubicBezTo>
                    <a:pt x="f21" y="f24"/>
                    <a:pt x="f20" y="f25"/>
                    <a:pt x="f18" y="f25"/>
                  </a:cubicBezTo>
                  <a:cubicBezTo>
                    <a:pt x="f26" y="f25"/>
                    <a:pt x="f27" y="f24"/>
                    <a:pt x="f27" y="f23"/>
                  </a:cubicBezTo>
                  <a:cubicBezTo>
                    <a:pt x="f27" y="f22"/>
                    <a:pt x="f26" y="f19"/>
                    <a:pt x="f18" y="f19"/>
                  </a:cubicBezTo>
                  <a:close/>
                  <a:moveTo>
                    <a:pt x="f28" y="f29"/>
                  </a:moveTo>
                  <a:cubicBezTo>
                    <a:pt x="f30" y="f29"/>
                    <a:pt x="f31" y="f32"/>
                    <a:pt x="f31" y="f23"/>
                  </a:cubicBezTo>
                  <a:cubicBezTo>
                    <a:pt x="f31" y="f33"/>
                    <a:pt x="f30" y="f34"/>
                    <a:pt x="f28" y="f34"/>
                  </a:cubicBezTo>
                  <a:cubicBezTo>
                    <a:pt x="f35" y="f34"/>
                    <a:pt x="f36" y="f33"/>
                    <a:pt x="f36" y="f23"/>
                  </a:cubicBezTo>
                  <a:cubicBezTo>
                    <a:pt x="f36" y="f32"/>
                    <a:pt x="f35" y="f29"/>
                    <a:pt x="f28" y="f29"/>
                  </a:cubicBezTo>
                  <a:close/>
                  <a:moveTo>
                    <a:pt x="f28" y="f37"/>
                  </a:moveTo>
                  <a:cubicBezTo>
                    <a:pt x="f38" y="f37"/>
                    <a:pt x="f39" y="f40"/>
                    <a:pt x="f39" y="f23"/>
                  </a:cubicBezTo>
                  <a:cubicBezTo>
                    <a:pt x="f39" y="f41"/>
                    <a:pt x="f42" y="f43"/>
                    <a:pt x="f44" y="f45"/>
                  </a:cubicBezTo>
                  <a:lnTo>
                    <a:pt x="f46" y="f47"/>
                  </a:lnTo>
                  <a:lnTo>
                    <a:pt x="f48" y="f49"/>
                  </a:lnTo>
                  <a:cubicBezTo>
                    <a:pt x="f50" y="f51"/>
                    <a:pt x="f52" y="f53"/>
                    <a:pt x="f54" y="f55"/>
                  </a:cubicBezTo>
                  <a:lnTo>
                    <a:pt x="f56" y="f57"/>
                  </a:lnTo>
                  <a:lnTo>
                    <a:pt x="f58" y="f55"/>
                  </a:lnTo>
                  <a:cubicBezTo>
                    <a:pt x="f59" y="f60"/>
                    <a:pt x="f61" y="f62"/>
                    <a:pt x="f8" y="f62"/>
                  </a:cubicBezTo>
                  <a:cubicBezTo>
                    <a:pt x="f63" y="f62"/>
                    <a:pt x="f64" y="f60"/>
                    <a:pt x="f65" y="f55"/>
                  </a:cubicBezTo>
                  <a:lnTo>
                    <a:pt x="f66" y="f67"/>
                  </a:lnTo>
                  <a:lnTo>
                    <a:pt x="f68" y="f55"/>
                  </a:lnTo>
                  <a:cubicBezTo>
                    <a:pt x="f69" y="f70"/>
                    <a:pt x="f71" y="f72"/>
                    <a:pt x="f73" y="f74"/>
                  </a:cubicBezTo>
                  <a:lnTo>
                    <a:pt x="f75" y="f76"/>
                  </a:lnTo>
                  <a:lnTo>
                    <a:pt x="f77" y="f45"/>
                  </a:lnTo>
                  <a:cubicBezTo>
                    <a:pt x="f78" y="f43"/>
                    <a:pt x="f79" y="f41"/>
                    <a:pt x="f79" y="f23"/>
                  </a:cubicBezTo>
                  <a:cubicBezTo>
                    <a:pt x="f79" y="f40"/>
                    <a:pt x="f80" y="f37"/>
                    <a:pt x="f18" y="f37"/>
                  </a:cubicBezTo>
                  <a:cubicBezTo>
                    <a:pt x="f81" y="f37"/>
                    <a:pt x="f82" y="f40"/>
                    <a:pt x="f82" y="f23"/>
                  </a:cubicBezTo>
                  <a:cubicBezTo>
                    <a:pt x="f82" y="f41"/>
                    <a:pt x="f83" y="f43"/>
                    <a:pt x="f84" y="f45"/>
                  </a:cubicBezTo>
                  <a:lnTo>
                    <a:pt x="f85" y="f76"/>
                  </a:lnTo>
                  <a:lnTo>
                    <a:pt x="f86" y="f74"/>
                  </a:lnTo>
                  <a:cubicBezTo>
                    <a:pt x="f87" y="f88"/>
                    <a:pt x="f89" y="f90"/>
                    <a:pt x="f89" y="f13"/>
                  </a:cubicBezTo>
                  <a:lnTo>
                    <a:pt x="f91" y="f92"/>
                  </a:lnTo>
                  <a:lnTo>
                    <a:pt x="f93" y="f92"/>
                  </a:lnTo>
                  <a:lnTo>
                    <a:pt x="f94" y="f13"/>
                  </a:lnTo>
                  <a:cubicBezTo>
                    <a:pt x="f94" y="f95"/>
                    <a:pt x="f96" y="f97"/>
                    <a:pt x="f98" y="f99"/>
                  </a:cubicBezTo>
                  <a:lnTo>
                    <a:pt x="f100" y="f101"/>
                  </a:lnTo>
                  <a:lnTo>
                    <a:pt x="f18" y="f102"/>
                  </a:lnTo>
                  <a:lnTo>
                    <a:pt x="f103" y="f101"/>
                  </a:lnTo>
                  <a:lnTo>
                    <a:pt x="f104" y="f99"/>
                  </a:lnTo>
                  <a:cubicBezTo>
                    <a:pt x="f105" y="f97"/>
                    <a:pt x="f106" y="f95"/>
                    <a:pt x="f106" y="f13"/>
                  </a:cubicBezTo>
                  <a:lnTo>
                    <a:pt x="f107" y="f92"/>
                  </a:lnTo>
                  <a:lnTo>
                    <a:pt x="f108" y="f92"/>
                  </a:lnTo>
                  <a:lnTo>
                    <a:pt x="f109" y="f110"/>
                  </a:lnTo>
                  <a:cubicBezTo>
                    <a:pt x="f111" y="f112"/>
                    <a:pt x="f113" y="f114"/>
                    <a:pt x="f115" y="f116"/>
                  </a:cubicBezTo>
                  <a:lnTo>
                    <a:pt x="f117" y="f118"/>
                  </a:lnTo>
                  <a:lnTo>
                    <a:pt x="f119" y="f120"/>
                  </a:lnTo>
                  <a:cubicBezTo>
                    <a:pt x="f121" y="f122"/>
                    <a:pt x="f123" y="f124"/>
                    <a:pt x="f125" y="f126"/>
                  </a:cubicBezTo>
                  <a:lnTo>
                    <a:pt x="f127" y="f128"/>
                  </a:lnTo>
                  <a:lnTo>
                    <a:pt x="f129" y="f128"/>
                  </a:lnTo>
                  <a:lnTo>
                    <a:pt x="f130" y="f131"/>
                  </a:lnTo>
                  <a:cubicBezTo>
                    <a:pt x="f132" y="f133"/>
                    <a:pt x="f134" y="f135"/>
                    <a:pt x="f136" y="f135"/>
                  </a:cubicBezTo>
                  <a:cubicBezTo>
                    <a:pt x="f137" y="f135"/>
                    <a:pt x="f138" y="f133"/>
                    <a:pt x="f139" y="f131"/>
                  </a:cubicBezTo>
                  <a:lnTo>
                    <a:pt x="f140" y="f128"/>
                  </a:lnTo>
                  <a:lnTo>
                    <a:pt x="f141" y="f128"/>
                  </a:lnTo>
                  <a:lnTo>
                    <a:pt x="f142" y="f126"/>
                  </a:lnTo>
                  <a:cubicBezTo>
                    <a:pt x="f143" y="f124"/>
                    <a:pt x="f144" y="f122"/>
                    <a:pt x="f145" y="f120"/>
                  </a:cubicBezTo>
                  <a:lnTo>
                    <a:pt x="f146" y="f118"/>
                  </a:lnTo>
                  <a:lnTo>
                    <a:pt x="f147" y="f116"/>
                  </a:lnTo>
                  <a:cubicBezTo>
                    <a:pt x="f148" y="f149"/>
                    <a:pt x="f150" y="f151"/>
                    <a:pt x="f152" y="f153"/>
                  </a:cubicBezTo>
                  <a:lnTo>
                    <a:pt x="f154" y="f92"/>
                  </a:lnTo>
                  <a:lnTo>
                    <a:pt x="f155" y="f92"/>
                  </a:lnTo>
                  <a:lnTo>
                    <a:pt x="f156" y="f157"/>
                  </a:lnTo>
                  <a:lnTo>
                    <a:pt x="f158" y="f13"/>
                  </a:lnTo>
                  <a:lnTo>
                    <a:pt x="f159" y="f160"/>
                  </a:lnTo>
                  <a:lnTo>
                    <a:pt x="f161" y="f162"/>
                  </a:lnTo>
                  <a:cubicBezTo>
                    <a:pt x="f163" y="f164"/>
                    <a:pt x="f165" y="f166"/>
                    <a:pt x="f167" y="f168"/>
                  </a:cubicBezTo>
                  <a:lnTo>
                    <a:pt x="f169" y="f170"/>
                  </a:lnTo>
                  <a:lnTo>
                    <a:pt x="f28" y="f102"/>
                  </a:lnTo>
                  <a:lnTo>
                    <a:pt x="f171" y="f172"/>
                  </a:lnTo>
                  <a:lnTo>
                    <a:pt x="f173" y="f174"/>
                  </a:lnTo>
                  <a:cubicBezTo>
                    <a:pt x="f175" y="f176"/>
                    <a:pt x="f177" y="f178"/>
                    <a:pt x="f177" y="f13"/>
                  </a:cubicBezTo>
                  <a:lnTo>
                    <a:pt x="f179" y="f92"/>
                  </a:lnTo>
                  <a:lnTo>
                    <a:pt x="f180" y="f92"/>
                  </a:lnTo>
                  <a:lnTo>
                    <a:pt x="f181" y="f13"/>
                  </a:lnTo>
                  <a:cubicBezTo>
                    <a:pt x="f181" y="f90"/>
                    <a:pt x="f182" y="f88"/>
                    <a:pt x="f183" y="f74"/>
                  </a:cubicBezTo>
                  <a:lnTo>
                    <a:pt x="f184" y="f76"/>
                  </a:lnTo>
                  <a:lnTo>
                    <a:pt x="f185" y="f45"/>
                  </a:lnTo>
                  <a:cubicBezTo>
                    <a:pt x="f186" y="f43"/>
                    <a:pt x="f187" y="f41"/>
                    <a:pt x="f187" y="f23"/>
                  </a:cubicBezTo>
                  <a:cubicBezTo>
                    <a:pt x="f187" y="f40"/>
                    <a:pt x="f188" y="f37"/>
                    <a:pt x="f28" y="f37"/>
                  </a:cubicBezTo>
                  <a:close/>
                  <a:moveTo>
                    <a:pt x="f189" y="f190"/>
                  </a:moveTo>
                  <a:lnTo>
                    <a:pt x="f191" y="f192"/>
                  </a:lnTo>
                  <a:lnTo>
                    <a:pt x="f193" y="f192"/>
                  </a:lnTo>
                  <a:close/>
                  <a:moveTo>
                    <a:pt x="f189" y="f5"/>
                  </a:moveTo>
                  <a:lnTo>
                    <a:pt x="f6" y="f7"/>
                  </a:lnTo>
                  <a:lnTo>
                    <a:pt x="f5" y="f7"/>
                  </a:lnTo>
                  <a:close/>
                </a:path>
              </a:pathLst>
            </a:custGeom>
            <a:solidFill>
              <a:srgbClr val="353535"/>
            </a:solidFill>
            <a:ln cap="flat">
              <a:noFill/>
              <a:prstDash val="solid"/>
            </a:ln>
          </p:spPr>
          <p:txBody>
            <a:bodyPr vert="horz" wrap="square" lIns="179285" tIns="143428" rIns="179285" bIns="143428" anchor="t" anchorCtr="1" compatLnSpc="1">
              <a:noAutofit/>
            </a:bodyPr>
            <a:lstStyle/>
            <a:p>
              <a:pPr marL="0" marR="0" lvl="0" indent="0" algn="ctr" defTabSz="914098"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353" b="0" i="0" u="none" strike="noStrike" kern="0" cap="none" spc="0" normalizeH="0" baseline="0" noProof="0" dirty="0">
                <a:ln>
                  <a:noFill/>
                </a:ln>
                <a:solidFill>
                  <a:srgbClr val="000000"/>
                </a:solidFill>
                <a:effectLst/>
                <a:uLnTx/>
                <a:uFillTx/>
                <a:latin typeface="Segoe UI Semilight"/>
                <a:ea typeface="Segoe UI" pitchFamily="34"/>
                <a:cs typeface="Segoe UI" pitchFamily="34"/>
              </a:endParaRPr>
            </a:p>
          </p:txBody>
        </p:sp>
      </p:grpSp>
      <p:grpSp>
        <p:nvGrpSpPr>
          <p:cNvPr id="215" name="Group 214">
            <a:extLst>
              <a:ext uri="{FF2B5EF4-FFF2-40B4-BE49-F238E27FC236}">
                <a16:creationId xmlns:a16="http://schemas.microsoft.com/office/drawing/2014/main" id="{2E773E59-C5AD-43C6-8083-551C3C237663}"/>
              </a:ext>
            </a:extLst>
          </p:cNvPr>
          <p:cNvGrpSpPr/>
          <p:nvPr/>
        </p:nvGrpSpPr>
        <p:grpSpPr>
          <a:xfrm>
            <a:off x="4538495" y="2194082"/>
            <a:ext cx="3115011" cy="2535294"/>
            <a:chOff x="4629501" y="2237581"/>
            <a:chExt cx="3177473" cy="2586132"/>
          </a:xfrm>
        </p:grpSpPr>
        <p:grpSp>
          <p:nvGrpSpPr>
            <p:cNvPr id="214" name="Group 213">
              <a:extLst>
                <a:ext uri="{FF2B5EF4-FFF2-40B4-BE49-F238E27FC236}">
                  <a16:creationId xmlns:a16="http://schemas.microsoft.com/office/drawing/2014/main" id="{A0F0817F-81DF-472A-B38F-77DD5A7DC877}"/>
                </a:ext>
              </a:extLst>
            </p:cNvPr>
            <p:cNvGrpSpPr/>
            <p:nvPr/>
          </p:nvGrpSpPr>
          <p:grpSpPr>
            <a:xfrm>
              <a:off x="4887885" y="2663200"/>
              <a:ext cx="2660704" cy="1668125"/>
              <a:chOff x="4887885" y="2663200"/>
              <a:chExt cx="2660704" cy="1668125"/>
            </a:xfrm>
          </p:grpSpPr>
          <p:grpSp>
            <p:nvGrpSpPr>
              <p:cNvPr id="212" name="Group 211">
                <a:extLst>
                  <a:ext uri="{FF2B5EF4-FFF2-40B4-BE49-F238E27FC236}">
                    <a16:creationId xmlns:a16="http://schemas.microsoft.com/office/drawing/2014/main" id="{52343C37-BD3E-4357-91B5-26D05B8A0DE4}"/>
                  </a:ext>
                </a:extLst>
              </p:cNvPr>
              <p:cNvGrpSpPr/>
              <p:nvPr/>
            </p:nvGrpSpPr>
            <p:grpSpPr>
              <a:xfrm>
                <a:off x="4887885" y="2663200"/>
                <a:ext cx="2660704" cy="1668125"/>
                <a:chOff x="4931021" y="2660526"/>
                <a:chExt cx="2660704" cy="1668125"/>
              </a:xfrm>
            </p:grpSpPr>
            <p:sp>
              <p:nvSpPr>
                <p:cNvPr id="523" name="Freeform 5">
                  <a:extLst>
                    <a:ext uri="{FF2B5EF4-FFF2-40B4-BE49-F238E27FC236}">
                      <a16:creationId xmlns:a16="http://schemas.microsoft.com/office/drawing/2014/main" id="{D09590DD-EF6C-4A47-BDD6-A96FD7E8BD8E}"/>
                    </a:ext>
                  </a:extLst>
                </p:cNvPr>
                <p:cNvSpPr/>
                <p:nvPr/>
              </p:nvSpPr>
              <p:spPr>
                <a:xfrm>
                  <a:off x="4983684" y="2660526"/>
                  <a:ext cx="2608041" cy="1668125"/>
                </a:xfrm>
                <a:custGeom>
                  <a:avLst/>
                  <a:gdLst>
                    <a:gd name="f0" fmla="val 10800000"/>
                    <a:gd name="f1" fmla="val 5400000"/>
                    <a:gd name="f2" fmla="val 180"/>
                    <a:gd name="f3" fmla="val w"/>
                    <a:gd name="f4" fmla="val h"/>
                    <a:gd name="f5" fmla="val 0"/>
                    <a:gd name="f6" fmla="val 120"/>
                    <a:gd name="f7" fmla="val 80"/>
                    <a:gd name="f8" fmla="val 28"/>
                    <a:gd name="f9" fmla="val 32"/>
                    <a:gd name="f10" fmla="val 14"/>
                    <a:gd name="f11" fmla="val 42"/>
                    <a:gd name="f12" fmla="val 60"/>
                    <a:gd name="f13" fmla="val 73"/>
                    <a:gd name="f14" fmla="val 85"/>
                    <a:gd name="f15" fmla="val 8"/>
                    <a:gd name="f16" fmla="val 90"/>
                    <a:gd name="f17" fmla="val 20"/>
                    <a:gd name="f18" fmla="val 107"/>
                    <a:gd name="f19" fmla="val 33"/>
                    <a:gd name="f20" fmla="val 50"/>
                    <a:gd name="f21" fmla="val 67"/>
                    <a:gd name="f22" fmla="val 24"/>
                    <a:gd name="f23" fmla="val 11"/>
                    <a:gd name="f24" fmla="val 69"/>
                    <a:gd name="f25" fmla="val 56"/>
                    <a:gd name="f26" fmla="val 43"/>
                    <a:gd name="f27" fmla="val 25"/>
                    <a:gd name="f28" fmla="val 27"/>
                    <a:gd name="f29" fmla="+- 0 0 -90"/>
                    <a:gd name="f30" fmla="*/ f3 1 120"/>
                    <a:gd name="f31" fmla="*/ f4 1 80"/>
                    <a:gd name="f32" fmla="val f5"/>
                    <a:gd name="f33" fmla="val f6"/>
                    <a:gd name="f34" fmla="val f7"/>
                    <a:gd name="f35" fmla="*/ f29 f0 1"/>
                    <a:gd name="f36" fmla="+- f34 0 f32"/>
                    <a:gd name="f37" fmla="+- f33 0 f32"/>
                    <a:gd name="f38" fmla="*/ f35 1 f2"/>
                    <a:gd name="f39" fmla="*/ f37 1 120"/>
                    <a:gd name="f40" fmla="*/ f36 1 80"/>
                    <a:gd name="f41" fmla="*/ 28 f37 1"/>
                    <a:gd name="f42" fmla="*/ 32 f36 1"/>
                    <a:gd name="f43" fmla="*/ 60 f37 1"/>
                    <a:gd name="f44" fmla="*/ 0 f36 1"/>
                    <a:gd name="f45" fmla="*/ 90 f37 1"/>
                    <a:gd name="f46" fmla="*/ 20 f36 1"/>
                    <a:gd name="f47" fmla="*/ 120 f37 1"/>
                    <a:gd name="f48" fmla="*/ 50 f36 1"/>
                    <a:gd name="f49" fmla="*/ 80 f36 1"/>
                    <a:gd name="f50" fmla="*/ 24 f37 1"/>
                    <a:gd name="f51" fmla="*/ 0 f37 1"/>
                    <a:gd name="f52" fmla="*/ 56 f36 1"/>
                    <a:gd name="f53" fmla="+- f38 0 f1"/>
                    <a:gd name="f54" fmla="*/ f41 1 120"/>
                    <a:gd name="f55" fmla="*/ f42 1 80"/>
                    <a:gd name="f56" fmla="*/ f43 1 120"/>
                    <a:gd name="f57" fmla="*/ f44 1 80"/>
                    <a:gd name="f58" fmla="*/ f45 1 120"/>
                    <a:gd name="f59" fmla="*/ f46 1 80"/>
                    <a:gd name="f60" fmla="*/ f47 1 120"/>
                    <a:gd name="f61" fmla="*/ f48 1 80"/>
                    <a:gd name="f62" fmla="*/ f49 1 80"/>
                    <a:gd name="f63" fmla="*/ f50 1 120"/>
                    <a:gd name="f64" fmla="*/ f51 1 120"/>
                    <a:gd name="f65" fmla="*/ f52 1 80"/>
                    <a:gd name="f66" fmla="*/ 0 1 f39"/>
                    <a:gd name="f67" fmla="*/ f33 1 f39"/>
                    <a:gd name="f68" fmla="*/ 0 1 f40"/>
                    <a:gd name="f69" fmla="*/ f34 1 f40"/>
                    <a:gd name="f70" fmla="*/ f54 1 f39"/>
                    <a:gd name="f71" fmla="*/ f55 1 f40"/>
                    <a:gd name="f72" fmla="*/ f56 1 f39"/>
                    <a:gd name="f73" fmla="*/ f57 1 f40"/>
                    <a:gd name="f74" fmla="*/ f58 1 f39"/>
                    <a:gd name="f75" fmla="*/ f59 1 f40"/>
                    <a:gd name="f76" fmla="*/ f60 1 f39"/>
                    <a:gd name="f77" fmla="*/ f61 1 f40"/>
                    <a:gd name="f78" fmla="*/ f62 1 f40"/>
                    <a:gd name="f79" fmla="*/ f63 1 f39"/>
                    <a:gd name="f80" fmla="*/ f64 1 f39"/>
                    <a:gd name="f81" fmla="*/ f65 1 f40"/>
                    <a:gd name="f82" fmla="*/ f66 f30 1"/>
                    <a:gd name="f83" fmla="*/ f67 f30 1"/>
                    <a:gd name="f84" fmla="*/ f69 f31 1"/>
                    <a:gd name="f85" fmla="*/ f68 f31 1"/>
                    <a:gd name="f86" fmla="*/ f70 f30 1"/>
                    <a:gd name="f87" fmla="*/ f71 f31 1"/>
                    <a:gd name="f88" fmla="*/ f72 f30 1"/>
                    <a:gd name="f89" fmla="*/ f73 f31 1"/>
                    <a:gd name="f90" fmla="*/ f74 f30 1"/>
                    <a:gd name="f91" fmla="*/ f75 f31 1"/>
                    <a:gd name="f92" fmla="*/ f76 f30 1"/>
                    <a:gd name="f93" fmla="*/ f77 f31 1"/>
                    <a:gd name="f94" fmla="*/ f78 f31 1"/>
                    <a:gd name="f95" fmla="*/ f79 f30 1"/>
                    <a:gd name="f96" fmla="*/ f80 f30 1"/>
                    <a:gd name="f97" fmla="*/ f81 f31 1"/>
                  </a:gdLst>
                  <a:ahLst/>
                  <a:cxnLst>
                    <a:cxn ang="3cd4">
                      <a:pos x="hc" y="t"/>
                    </a:cxn>
                    <a:cxn ang="0">
                      <a:pos x="r" y="vc"/>
                    </a:cxn>
                    <a:cxn ang="cd4">
                      <a:pos x="hc" y="b"/>
                    </a:cxn>
                    <a:cxn ang="cd2">
                      <a:pos x="l" y="vc"/>
                    </a:cxn>
                    <a:cxn ang="f53">
                      <a:pos x="f86" y="f87"/>
                    </a:cxn>
                    <a:cxn ang="f53">
                      <a:pos x="f88" y="f89"/>
                    </a:cxn>
                    <a:cxn ang="f53">
                      <a:pos x="f90" y="f91"/>
                    </a:cxn>
                    <a:cxn ang="f53">
                      <a:pos x="f90" y="f91"/>
                    </a:cxn>
                    <a:cxn ang="f53">
                      <a:pos x="f92" y="f93"/>
                    </a:cxn>
                    <a:cxn ang="f53">
                      <a:pos x="f90" y="f94"/>
                    </a:cxn>
                    <a:cxn ang="f53">
                      <a:pos x="f95" y="f94"/>
                    </a:cxn>
                    <a:cxn ang="f53">
                      <a:pos x="f96" y="f97"/>
                    </a:cxn>
                    <a:cxn ang="f53">
                      <a:pos x="f95" y="f87"/>
                    </a:cxn>
                    <a:cxn ang="f53">
                      <a:pos x="f86" y="f87"/>
                    </a:cxn>
                  </a:cxnLst>
                  <a:rect l="f82" t="f85" r="f83" b="f84"/>
                  <a:pathLst>
                    <a:path w="120" h="80">
                      <a:moveTo>
                        <a:pt x="f8" y="f9"/>
                      </a:moveTo>
                      <a:cubicBezTo>
                        <a:pt x="f8" y="f10"/>
                        <a:pt x="f11" y="f5"/>
                        <a:pt x="f12" y="f5"/>
                      </a:cubicBezTo>
                      <a:cubicBezTo>
                        <a:pt x="f13" y="f5"/>
                        <a:pt x="f14" y="f15"/>
                        <a:pt x="f16" y="f17"/>
                      </a:cubicBezTo>
                      <a:cubicBezTo>
                        <a:pt x="f16" y="f17"/>
                        <a:pt x="f16" y="f17"/>
                        <a:pt x="f16" y="f17"/>
                      </a:cubicBezTo>
                      <a:cubicBezTo>
                        <a:pt x="f18" y="f17"/>
                        <a:pt x="f6" y="f19"/>
                        <a:pt x="f6" y="f20"/>
                      </a:cubicBezTo>
                      <a:cubicBezTo>
                        <a:pt x="f6" y="f21"/>
                        <a:pt x="f18" y="f7"/>
                        <a:pt x="f16" y="f7"/>
                      </a:cubicBezTo>
                      <a:cubicBezTo>
                        <a:pt x="f22" y="f7"/>
                        <a:pt x="f22" y="f7"/>
                        <a:pt x="f22" y="f7"/>
                      </a:cubicBezTo>
                      <a:cubicBezTo>
                        <a:pt x="f23" y="f7"/>
                        <a:pt x="f5" y="f24"/>
                        <a:pt x="f5" y="f25"/>
                      </a:cubicBezTo>
                      <a:cubicBezTo>
                        <a:pt x="f5" y="f26"/>
                        <a:pt x="f23" y="f9"/>
                        <a:pt x="f22" y="f9"/>
                      </a:cubicBezTo>
                      <a:cubicBezTo>
                        <a:pt x="f27" y="f9"/>
                        <a:pt x="f28" y="f9"/>
                        <a:pt x="f8" y="f9"/>
                      </a:cubicBezTo>
                      <a:close/>
                    </a:path>
                  </a:pathLst>
                </a:custGeom>
                <a:solidFill>
                  <a:srgbClr val="E4E4E4"/>
                </a:solidFill>
                <a:ln w="15873" cap="flat">
                  <a:noFill/>
                  <a:prstDash val="solid"/>
                </a:ln>
              </p:spPr>
              <p:txBody>
                <a:bodyPr vert="horz" wrap="square" lIns="89642" tIns="44821" rIns="89642" bIns="44821"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283" name="Freeform 5">
                  <a:extLst>
                    <a:ext uri="{FF2B5EF4-FFF2-40B4-BE49-F238E27FC236}">
                      <a16:creationId xmlns:a16="http://schemas.microsoft.com/office/drawing/2014/main" id="{3014C0B1-5D4B-4E7D-85E6-D03AB8A89FD5}"/>
                    </a:ext>
                  </a:extLst>
                </p:cNvPr>
                <p:cNvSpPr/>
                <p:nvPr/>
              </p:nvSpPr>
              <p:spPr>
                <a:xfrm>
                  <a:off x="4931021" y="2716939"/>
                  <a:ext cx="2574432" cy="1560646"/>
                </a:xfrm>
                <a:custGeom>
                  <a:avLst/>
                  <a:gdLst>
                    <a:gd name="f0" fmla="val 10800000"/>
                    <a:gd name="f1" fmla="val 5400000"/>
                    <a:gd name="f2" fmla="val 180"/>
                    <a:gd name="f3" fmla="val w"/>
                    <a:gd name="f4" fmla="val h"/>
                    <a:gd name="f5" fmla="val 0"/>
                    <a:gd name="f6" fmla="val 120"/>
                    <a:gd name="f7" fmla="val 80"/>
                    <a:gd name="f8" fmla="val 28"/>
                    <a:gd name="f9" fmla="val 32"/>
                    <a:gd name="f10" fmla="val 14"/>
                    <a:gd name="f11" fmla="val 42"/>
                    <a:gd name="f12" fmla="val 60"/>
                    <a:gd name="f13" fmla="val 73"/>
                    <a:gd name="f14" fmla="val 85"/>
                    <a:gd name="f15" fmla="val 8"/>
                    <a:gd name="f16" fmla="val 90"/>
                    <a:gd name="f17" fmla="val 20"/>
                    <a:gd name="f18" fmla="val 107"/>
                    <a:gd name="f19" fmla="val 33"/>
                    <a:gd name="f20" fmla="val 50"/>
                    <a:gd name="f21" fmla="val 67"/>
                    <a:gd name="f22" fmla="val 24"/>
                    <a:gd name="f23" fmla="val 11"/>
                    <a:gd name="f24" fmla="val 69"/>
                    <a:gd name="f25" fmla="val 56"/>
                    <a:gd name="f26" fmla="val 43"/>
                    <a:gd name="f27" fmla="val 25"/>
                    <a:gd name="f28" fmla="val 27"/>
                    <a:gd name="f29" fmla="+- 0 0 -90"/>
                    <a:gd name="f30" fmla="*/ f3 1 120"/>
                    <a:gd name="f31" fmla="*/ f4 1 80"/>
                    <a:gd name="f32" fmla="val f5"/>
                    <a:gd name="f33" fmla="val f6"/>
                    <a:gd name="f34" fmla="val f7"/>
                    <a:gd name="f35" fmla="*/ f29 f0 1"/>
                    <a:gd name="f36" fmla="+- f34 0 f32"/>
                    <a:gd name="f37" fmla="+- f33 0 f32"/>
                    <a:gd name="f38" fmla="*/ f35 1 f2"/>
                    <a:gd name="f39" fmla="*/ f37 1 120"/>
                    <a:gd name="f40" fmla="*/ f36 1 80"/>
                    <a:gd name="f41" fmla="*/ 28 f37 1"/>
                    <a:gd name="f42" fmla="*/ 32 f36 1"/>
                    <a:gd name="f43" fmla="*/ 60 f37 1"/>
                    <a:gd name="f44" fmla="*/ 0 f36 1"/>
                    <a:gd name="f45" fmla="*/ 90 f37 1"/>
                    <a:gd name="f46" fmla="*/ 20 f36 1"/>
                    <a:gd name="f47" fmla="*/ 120 f37 1"/>
                    <a:gd name="f48" fmla="*/ 50 f36 1"/>
                    <a:gd name="f49" fmla="*/ 80 f36 1"/>
                    <a:gd name="f50" fmla="*/ 24 f37 1"/>
                    <a:gd name="f51" fmla="*/ 0 f37 1"/>
                    <a:gd name="f52" fmla="*/ 56 f36 1"/>
                    <a:gd name="f53" fmla="+- f38 0 f1"/>
                    <a:gd name="f54" fmla="*/ f41 1 120"/>
                    <a:gd name="f55" fmla="*/ f42 1 80"/>
                    <a:gd name="f56" fmla="*/ f43 1 120"/>
                    <a:gd name="f57" fmla="*/ f44 1 80"/>
                    <a:gd name="f58" fmla="*/ f45 1 120"/>
                    <a:gd name="f59" fmla="*/ f46 1 80"/>
                    <a:gd name="f60" fmla="*/ f47 1 120"/>
                    <a:gd name="f61" fmla="*/ f48 1 80"/>
                    <a:gd name="f62" fmla="*/ f49 1 80"/>
                    <a:gd name="f63" fmla="*/ f50 1 120"/>
                    <a:gd name="f64" fmla="*/ f51 1 120"/>
                    <a:gd name="f65" fmla="*/ f52 1 80"/>
                    <a:gd name="f66" fmla="*/ 0 1 f39"/>
                    <a:gd name="f67" fmla="*/ f33 1 f39"/>
                    <a:gd name="f68" fmla="*/ 0 1 f40"/>
                    <a:gd name="f69" fmla="*/ f34 1 f40"/>
                    <a:gd name="f70" fmla="*/ f54 1 f39"/>
                    <a:gd name="f71" fmla="*/ f55 1 f40"/>
                    <a:gd name="f72" fmla="*/ f56 1 f39"/>
                    <a:gd name="f73" fmla="*/ f57 1 f40"/>
                    <a:gd name="f74" fmla="*/ f58 1 f39"/>
                    <a:gd name="f75" fmla="*/ f59 1 f40"/>
                    <a:gd name="f76" fmla="*/ f60 1 f39"/>
                    <a:gd name="f77" fmla="*/ f61 1 f40"/>
                    <a:gd name="f78" fmla="*/ f62 1 f40"/>
                    <a:gd name="f79" fmla="*/ f63 1 f39"/>
                    <a:gd name="f80" fmla="*/ f64 1 f39"/>
                    <a:gd name="f81" fmla="*/ f65 1 f40"/>
                    <a:gd name="f82" fmla="*/ f66 f30 1"/>
                    <a:gd name="f83" fmla="*/ f67 f30 1"/>
                    <a:gd name="f84" fmla="*/ f69 f31 1"/>
                    <a:gd name="f85" fmla="*/ f68 f31 1"/>
                    <a:gd name="f86" fmla="*/ f70 f30 1"/>
                    <a:gd name="f87" fmla="*/ f71 f31 1"/>
                    <a:gd name="f88" fmla="*/ f72 f30 1"/>
                    <a:gd name="f89" fmla="*/ f73 f31 1"/>
                    <a:gd name="f90" fmla="*/ f74 f30 1"/>
                    <a:gd name="f91" fmla="*/ f75 f31 1"/>
                    <a:gd name="f92" fmla="*/ f76 f30 1"/>
                    <a:gd name="f93" fmla="*/ f77 f31 1"/>
                    <a:gd name="f94" fmla="*/ f78 f31 1"/>
                    <a:gd name="f95" fmla="*/ f79 f30 1"/>
                    <a:gd name="f96" fmla="*/ f80 f30 1"/>
                    <a:gd name="f97" fmla="*/ f81 f31 1"/>
                  </a:gdLst>
                  <a:ahLst/>
                  <a:cxnLst>
                    <a:cxn ang="3cd4">
                      <a:pos x="hc" y="t"/>
                    </a:cxn>
                    <a:cxn ang="0">
                      <a:pos x="r" y="vc"/>
                    </a:cxn>
                    <a:cxn ang="cd4">
                      <a:pos x="hc" y="b"/>
                    </a:cxn>
                    <a:cxn ang="cd2">
                      <a:pos x="l" y="vc"/>
                    </a:cxn>
                    <a:cxn ang="f53">
                      <a:pos x="f86" y="f87"/>
                    </a:cxn>
                    <a:cxn ang="f53">
                      <a:pos x="f88" y="f89"/>
                    </a:cxn>
                    <a:cxn ang="f53">
                      <a:pos x="f90" y="f91"/>
                    </a:cxn>
                    <a:cxn ang="f53">
                      <a:pos x="f90" y="f91"/>
                    </a:cxn>
                    <a:cxn ang="f53">
                      <a:pos x="f92" y="f93"/>
                    </a:cxn>
                    <a:cxn ang="f53">
                      <a:pos x="f90" y="f94"/>
                    </a:cxn>
                    <a:cxn ang="f53">
                      <a:pos x="f95" y="f94"/>
                    </a:cxn>
                    <a:cxn ang="f53">
                      <a:pos x="f96" y="f97"/>
                    </a:cxn>
                    <a:cxn ang="f53">
                      <a:pos x="f95" y="f87"/>
                    </a:cxn>
                    <a:cxn ang="f53">
                      <a:pos x="f86" y="f87"/>
                    </a:cxn>
                  </a:cxnLst>
                  <a:rect l="f82" t="f85" r="f83" b="f84"/>
                  <a:pathLst>
                    <a:path w="120" h="80">
                      <a:moveTo>
                        <a:pt x="f8" y="f9"/>
                      </a:moveTo>
                      <a:cubicBezTo>
                        <a:pt x="f8" y="f10"/>
                        <a:pt x="f11" y="f5"/>
                        <a:pt x="f12" y="f5"/>
                      </a:cubicBezTo>
                      <a:cubicBezTo>
                        <a:pt x="f13" y="f5"/>
                        <a:pt x="f14" y="f15"/>
                        <a:pt x="f16" y="f17"/>
                      </a:cubicBezTo>
                      <a:cubicBezTo>
                        <a:pt x="f16" y="f17"/>
                        <a:pt x="f16" y="f17"/>
                        <a:pt x="f16" y="f17"/>
                      </a:cubicBezTo>
                      <a:cubicBezTo>
                        <a:pt x="f18" y="f17"/>
                        <a:pt x="f6" y="f19"/>
                        <a:pt x="f6" y="f20"/>
                      </a:cubicBezTo>
                      <a:cubicBezTo>
                        <a:pt x="f6" y="f21"/>
                        <a:pt x="f18" y="f7"/>
                        <a:pt x="f16" y="f7"/>
                      </a:cubicBezTo>
                      <a:cubicBezTo>
                        <a:pt x="f22" y="f7"/>
                        <a:pt x="f22" y="f7"/>
                        <a:pt x="f22" y="f7"/>
                      </a:cubicBezTo>
                      <a:cubicBezTo>
                        <a:pt x="f23" y="f7"/>
                        <a:pt x="f5" y="f24"/>
                        <a:pt x="f5" y="f25"/>
                      </a:cubicBezTo>
                      <a:cubicBezTo>
                        <a:pt x="f5" y="f26"/>
                        <a:pt x="f23" y="f9"/>
                        <a:pt x="f22" y="f9"/>
                      </a:cubicBezTo>
                      <a:cubicBezTo>
                        <a:pt x="f27" y="f9"/>
                        <a:pt x="f28" y="f9"/>
                        <a:pt x="f8" y="f9"/>
                      </a:cubicBezTo>
                      <a:close/>
                    </a:path>
                  </a:pathLst>
                </a:custGeom>
                <a:solidFill>
                  <a:srgbClr val="FFFFFF"/>
                </a:solidFill>
                <a:ln w="15873" cap="flat">
                  <a:noFill/>
                  <a:prstDash val="solid"/>
                </a:ln>
              </p:spPr>
              <p:txBody>
                <a:bodyPr vert="horz" wrap="square" lIns="89642" tIns="44821" rIns="89642" bIns="44821"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grpSp>
          <p:sp>
            <p:nvSpPr>
              <p:cNvPr id="284" name="Freeform: Shape 1817">
                <a:extLst>
                  <a:ext uri="{FF2B5EF4-FFF2-40B4-BE49-F238E27FC236}">
                    <a16:creationId xmlns:a16="http://schemas.microsoft.com/office/drawing/2014/main" id="{EF62E79A-6B49-498B-AD37-29EF16087C6C}"/>
                  </a:ext>
                </a:extLst>
              </p:cNvPr>
              <p:cNvSpPr/>
              <p:nvPr/>
            </p:nvSpPr>
            <p:spPr>
              <a:xfrm flipV="1">
                <a:off x="5621910" y="2904793"/>
                <a:ext cx="1192655" cy="1184938"/>
              </a:xfrm>
              <a:custGeom>
                <a:avLst/>
                <a:gdLst>
                  <a:gd name="f0" fmla="val 10800000"/>
                  <a:gd name="f1" fmla="val 5400000"/>
                  <a:gd name="f2" fmla="val 180"/>
                  <a:gd name="f3" fmla="val w"/>
                  <a:gd name="f4" fmla="val h"/>
                  <a:gd name="f5" fmla="val 0"/>
                  <a:gd name="f6" fmla="val 7802051"/>
                  <a:gd name="f7" fmla="val 7751588"/>
                  <a:gd name="f8" fmla="val 3669750"/>
                  <a:gd name="f9" fmla="val 4921020"/>
                  <a:gd name="f10" fmla="val 3676808"/>
                  <a:gd name="f11" fmla="val 4917189"/>
                  <a:gd name="f12" fmla="val 3726054"/>
                  <a:gd name="f13" fmla="val 4901903"/>
                  <a:gd name="f14" fmla="val 2529358"/>
                  <a:gd name="f15" fmla="val 2407723"/>
                  <a:gd name="f16" fmla="val 3310455"/>
                  <a:gd name="f17" fmla="val 2418532"/>
                  <a:gd name="f18" fmla="val 3417678"/>
                  <a:gd name="f19" fmla="val 3504005"/>
                  <a:gd name="f20" fmla="val 2401037"/>
                  <a:gd name="f21" fmla="val 3586244"/>
                  <a:gd name="f22" fmla="val 2369399"/>
                  <a:gd name="f23" fmla="val 3661045"/>
                  <a:gd name="f24" fmla="val 2362622"/>
                  <a:gd name="f25" fmla="val 3673532"/>
                  <a:gd name="f26" fmla="val 4279965"/>
                  <a:gd name="f27" fmla="val 4958071"/>
                  <a:gd name="f28" fmla="val 5406368"/>
                  <a:gd name="f29" fmla="val 3581135"/>
                  <a:gd name="f30" fmla="val 5396221"/>
                  <a:gd name="f31" fmla="val 3548447"/>
                  <a:gd name="f32" fmla="val 5387893"/>
                  <a:gd name="f33" fmla="val 3507746"/>
                  <a:gd name="f34" fmla="val 5383519"/>
                  <a:gd name="f35" fmla="val 3465605"/>
                  <a:gd name="f36" fmla="val 3422441"/>
                  <a:gd name="f37" fmla="val 5392133"/>
                  <a:gd name="f38" fmla="val 3336986"/>
                  <a:gd name="f39" fmla="val 4117986"/>
                  <a:gd name="f40" fmla="val 2509174"/>
                  <a:gd name="f41" fmla="val 4066733"/>
                  <a:gd name="f42" fmla="val 2525083"/>
                  <a:gd name="f43" fmla="val 4044164"/>
                  <a:gd name="f44" fmla="val 2527359"/>
                  <a:gd name="f45" fmla="val 4874334"/>
                  <a:gd name="f46" fmla="val 4077374"/>
                  <a:gd name="f47" fmla="val 4877682"/>
                  <a:gd name="f48" fmla="val 4121512"/>
                  <a:gd name="f49" fmla="val 4886714"/>
                  <a:gd name="f50" fmla="val 4164089"/>
                  <a:gd name="f51" fmla="val 4900035"/>
                  <a:gd name="f52" fmla="val 4204647"/>
                  <a:gd name="f53" fmla="val 4917190"/>
                  <a:gd name="f54" fmla="val 3940727"/>
                  <a:gd name="f55" fmla="val 6219967"/>
                  <a:gd name="f56" fmla="val 3566261"/>
                  <a:gd name="f57" fmla="val 3262698"/>
                  <a:gd name="f58" fmla="val 5916403"/>
                  <a:gd name="f59" fmla="val 5541937"/>
                  <a:gd name="f60" fmla="val 5401512"/>
                  <a:gd name="f61" fmla="val 3305387"/>
                  <a:gd name="f62" fmla="val 5271058"/>
                  <a:gd name="f63" fmla="val 3378494"/>
                  <a:gd name="f64" fmla="val 5162844"/>
                  <a:gd name="f65" fmla="val 3384198"/>
                  <a:gd name="f66" fmla="val 5155931"/>
                  <a:gd name="f67" fmla="val 2119419"/>
                  <a:gd name="f68" fmla="val 3948859"/>
                  <a:gd name="f69" fmla="val 2036672"/>
                  <a:gd name="f70" fmla="val 3993772"/>
                  <a:gd name="f71" fmla="val 1961870"/>
                  <a:gd name="f72" fmla="val 4025410"/>
                  <a:gd name="f73" fmla="val 1879630"/>
                  <a:gd name="f74" fmla="val 4042906"/>
                  <a:gd name="f75" fmla="val 1793305"/>
                  <a:gd name="f76" fmla="val 1448001"/>
                  <a:gd name="f77" fmla="val 1168077"/>
                  <a:gd name="f78" fmla="val 3762982"/>
                  <a:gd name="f79" fmla="val 1168076"/>
                  <a:gd name="f80" fmla="val 3072374"/>
                  <a:gd name="f81" fmla="val 1448000"/>
                  <a:gd name="f82" fmla="val 2792450"/>
                  <a:gd name="f83" fmla="val 1793304"/>
                  <a:gd name="f84" fmla="val 2792451"/>
                  <a:gd name="f85" fmla="val 1965957"/>
                  <a:gd name="f86" fmla="val 2122264"/>
                  <a:gd name="f87" fmla="val 2862431"/>
                  <a:gd name="f88" fmla="val 2235408"/>
                  <a:gd name="f89" fmla="val 2975575"/>
                  <a:gd name="f90" fmla="val 2241113"/>
                  <a:gd name="f91" fmla="val 2982489"/>
                  <a:gd name="f92" fmla="val 3433657"/>
                  <a:gd name="f93" fmla="val 2275919"/>
                  <a:gd name="f94" fmla="val 3422279"/>
                  <a:gd name="f95" fmla="val 2262129"/>
                  <a:gd name="f96" fmla="val 3354864"/>
                  <a:gd name="f97" fmla="val 2162342"/>
                  <a:gd name="f98" fmla="val 3315500"/>
                  <a:gd name="f99" fmla="val 2042047"/>
                  <a:gd name="f100" fmla="val 1912558"/>
                  <a:gd name="f101" fmla="val 1567254"/>
                  <a:gd name="f102" fmla="val 3595424"/>
                  <a:gd name="f103" fmla="val 1287330"/>
                  <a:gd name="f104" fmla="val 3940728"/>
                  <a:gd name="f105" fmla="val 4286032"/>
                  <a:gd name="f106" fmla="val 4565956"/>
                  <a:gd name="f107" fmla="val 4526592"/>
                  <a:gd name="f108" fmla="val 4459177"/>
                  <a:gd name="f109" fmla="val 4442548"/>
                  <a:gd name="f110" fmla="val 2282283"/>
                  <a:gd name="f111" fmla="val 5549310"/>
                  <a:gd name="f112" fmla="val 3001346"/>
                  <a:gd name="f113" fmla="val 5566644"/>
                  <a:gd name="f114" fmla="val 2980338"/>
                  <a:gd name="f115" fmla="val 5679788"/>
                  <a:gd name="f116" fmla="val 2867194"/>
                  <a:gd name="f117" fmla="val 5836095"/>
                  <a:gd name="f118" fmla="val 2797213"/>
                  <a:gd name="f119" fmla="val 6008747"/>
                  <a:gd name="f120" fmla="val 6354050"/>
                  <a:gd name="f121" fmla="val 6633975"/>
                  <a:gd name="f122" fmla="val 3077137"/>
                  <a:gd name="f123" fmla="val 6633974"/>
                  <a:gd name="f124" fmla="val 3767745"/>
                  <a:gd name="f125" fmla="val 4047669"/>
                  <a:gd name="f126" fmla="val 4047670"/>
                  <a:gd name="f127" fmla="val 5879257"/>
                  <a:gd name="f128" fmla="val 5758963"/>
                  <a:gd name="f129" fmla="val 4008305"/>
                  <a:gd name="f130" fmla="val 5659175"/>
                  <a:gd name="f131" fmla="val 3940890"/>
                  <a:gd name="f132" fmla="val 5615689"/>
                  <a:gd name="f133" fmla="val 3905011"/>
                  <a:gd name="f134" fmla="val 4536367"/>
                  <a:gd name="f135" fmla="val 5224392"/>
                  <a:gd name="f136" fmla="val 4565475"/>
                  <a:gd name="f137" fmla="val 5278017"/>
                  <a:gd name="f138" fmla="val 4599785"/>
                  <a:gd name="f139" fmla="val 5359135"/>
                  <a:gd name="f140" fmla="val 4618758"/>
                  <a:gd name="f141" fmla="val 5448320"/>
                  <a:gd name="f142" fmla="val 4315194"/>
                  <a:gd name="f143" fmla="val 3898615"/>
                  <a:gd name="f144" fmla="val 7797230"/>
                  <a:gd name="f145" fmla="val 3181174"/>
                  <a:gd name="f146" fmla="val 3903436"/>
                  <a:gd name="f147" fmla="val 4821"/>
                  <a:gd name="f148" fmla="+- 0 0 -90"/>
                  <a:gd name="f149" fmla="*/ f3 1 7802051"/>
                  <a:gd name="f150" fmla="*/ f4 1 7751588"/>
                  <a:gd name="f151" fmla="val f5"/>
                  <a:gd name="f152" fmla="val f6"/>
                  <a:gd name="f153" fmla="val f7"/>
                  <a:gd name="f154" fmla="*/ f148 f0 1"/>
                  <a:gd name="f155" fmla="+- f153 0 f151"/>
                  <a:gd name="f156" fmla="+- f152 0 f151"/>
                  <a:gd name="f157" fmla="*/ f154 1 f2"/>
                  <a:gd name="f158" fmla="*/ f156 1 7802051"/>
                  <a:gd name="f159" fmla="*/ f155 1 7751588"/>
                  <a:gd name="f160" fmla="*/ 3669750 f156 1"/>
                  <a:gd name="f161" fmla="*/ 4921020 f155 1"/>
                  <a:gd name="f162" fmla="*/ 3676808 f156 1"/>
                  <a:gd name="f163" fmla="*/ 4917189 f155 1"/>
                  <a:gd name="f164" fmla="*/ 3726054 f156 1"/>
                  <a:gd name="f165" fmla="*/ 4901903 f155 1"/>
                  <a:gd name="f166" fmla="*/ 2529358 f155 1"/>
                  <a:gd name="f167" fmla="*/ 2407723 f156 1"/>
                  <a:gd name="f168" fmla="*/ 3310455 f155 1"/>
                  <a:gd name="f169" fmla="*/ 2418532 f156 1"/>
                  <a:gd name="f170" fmla="*/ 3417678 f155 1"/>
                  <a:gd name="f171" fmla="*/ 2369399 f156 1"/>
                  <a:gd name="f172" fmla="*/ 3661045 f155 1"/>
                  <a:gd name="f173" fmla="*/ 2362622 f156 1"/>
                  <a:gd name="f174" fmla="*/ 3673532 f155 1"/>
                  <a:gd name="f175" fmla="*/ 4279965 f156 1"/>
                  <a:gd name="f176" fmla="*/ 4958071 f155 1"/>
                  <a:gd name="f177" fmla="*/ 5406368 f156 1"/>
                  <a:gd name="f178" fmla="*/ 3581135 f155 1"/>
                  <a:gd name="f179" fmla="*/ 5396221 f156 1"/>
                  <a:gd name="f180" fmla="*/ 3548447 f155 1"/>
                  <a:gd name="f181" fmla="*/ 5383519 f156 1"/>
                  <a:gd name="f182" fmla="*/ 3422441 f155 1"/>
                  <a:gd name="f183" fmla="*/ 5392133 f156 1"/>
                  <a:gd name="f184" fmla="*/ 3336986 f155 1"/>
                  <a:gd name="f185" fmla="*/ 4117986 f156 1"/>
                  <a:gd name="f186" fmla="*/ 2509174 f155 1"/>
                  <a:gd name="f187" fmla="*/ 4066733 f156 1"/>
                  <a:gd name="f188" fmla="*/ 2525083 f155 1"/>
                  <a:gd name="f189" fmla="*/ 4044164 f156 1"/>
                  <a:gd name="f190" fmla="*/ 2527359 f155 1"/>
                  <a:gd name="f191" fmla="*/ 4874334 f155 1"/>
                  <a:gd name="f192" fmla="*/ 4077374 f156 1"/>
                  <a:gd name="f193" fmla="*/ 4877682 f155 1"/>
                  <a:gd name="f194" fmla="*/ 4204647 f156 1"/>
                  <a:gd name="f195" fmla="*/ 4917190 f155 1"/>
                  <a:gd name="f196" fmla="*/ 3940727 f156 1"/>
                  <a:gd name="f197" fmla="*/ 6219967 f155 1"/>
                  <a:gd name="f198" fmla="*/ 3262698 f156 1"/>
                  <a:gd name="f199" fmla="*/ 5541937 f155 1"/>
                  <a:gd name="f200" fmla="*/ 3378494 f156 1"/>
                  <a:gd name="f201" fmla="*/ 5162844 f155 1"/>
                  <a:gd name="f202" fmla="*/ 3384198 f156 1"/>
                  <a:gd name="f203" fmla="*/ 5155931 f155 1"/>
                  <a:gd name="f204" fmla="*/ 2119419 f156 1"/>
                  <a:gd name="f205" fmla="*/ 3948859 f155 1"/>
                  <a:gd name="f206" fmla="*/ 2036672 f156 1"/>
                  <a:gd name="f207" fmla="*/ 3993772 f155 1"/>
                  <a:gd name="f208" fmla="*/ 1793305 f156 1"/>
                  <a:gd name="f209" fmla="*/ 4042906 f155 1"/>
                  <a:gd name="f210" fmla="*/ 1168076 f156 1"/>
                  <a:gd name="f211" fmla="*/ 1793304 f156 1"/>
                  <a:gd name="f212" fmla="*/ 2792451 f155 1"/>
                  <a:gd name="f213" fmla="*/ 2235408 f156 1"/>
                  <a:gd name="f214" fmla="*/ 2975575 f155 1"/>
                  <a:gd name="f215" fmla="*/ 2241113 f156 1"/>
                  <a:gd name="f216" fmla="*/ 2982489 f155 1"/>
                  <a:gd name="f217" fmla="*/ 3433657 f156 1"/>
                  <a:gd name="f218" fmla="*/ 2275919 f155 1"/>
                  <a:gd name="f219" fmla="*/ 3422279 f156 1"/>
                  <a:gd name="f220" fmla="*/ 2262129 f155 1"/>
                  <a:gd name="f221" fmla="*/ 3315500 f156 1"/>
                  <a:gd name="f222" fmla="*/ 1912558 f155 1"/>
                  <a:gd name="f223" fmla="*/ 3940728 f156 1"/>
                  <a:gd name="f224" fmla="*/ 1287330 f155 1"/>
                  <a:gd name="f225" fmla="*/ 4565956 f156 1"/>
                  <a:gd name="f226" fmla="*/ 4459177 f156 1"/>
                  <a:gd name="f227" fmla="*/ 4442548 f156 1"/>
                  <a:gd name="f228" fmla="*/ 2282283 f155 1"/>
                  <a:gd name="f229" fmla="*/ 5549310 f156 1"/>
                  <a:gd name="f230" fmla="*/ 3001346 f155 1"/>
                  <a:gd name="f231" fmla="*/ 5566644 f156 1"/>
                  <a:gd name="f232" fmla="*/ 2980338 f155 1"/>
                  <a:gd name="f233" fmla="*/ 6008747 f156 1"/>
                  <a:gd name="f234" fmla="*/ 2797213 f155 1"/>
                  <a:gd name="f235" fmla="*/ 6633974 f156 1"/>
                  <a:gd name="f236" fmla="*/ 4047670 f155 1"/>
                  <a:gd name="f237" fmla="*/ 5659175 f156 1"/>
                  <a:gd name="f238" fmla="*/ 3940890 f155 1"/>
                  <a:gd name="f239" fmla="*/ 5615689 f156 1"/>
                  <a:gd name="f240" fmla="*/ 3905011 f155 1"/>
                  <a:gd name="f241" fmla="*/ 4536367 f156 1"/>
                  <a:gd name="f242" fmla="*/ 5224392 f155 1"/>
                  <a:gd name="f243" fmla="*/ 4565475 f156 1"/>
                  <a:gd name="f244" fmla="*/ 5278017 f155 1"/>
                  <a:gd name="f245" fmla="*/ 4618758 f156 1"/>
                  <a:gd name="f246" fmla="*/ 3898615 f156 1"/>
                  <a:gd name="f247" fmla="*/ 7751588 f155 1"/>
                  <a:gd name="f248" fmla="*/ 7797230 f156 1"/>
                  <a:gd name="f249" fmla="*/ 3181174 f155 1"/>
                  <a:gd name="f250" fmla="*/ 7802051 f156 1"/>
                  <a:gd name="f251" fmla="*/ 3903436 f156 1"/>
                  <a:gd name="f252" fmla="*/ 0 f155 1"/>
                  <a:gd name="f253" fmla="*/ 4821 f156 1"/>
                  <a:gd name="f254" fmla="*/ 0 f156 1"/>
                  <a:gd name="f255" fmla="+- f157 0 f1"/>
                  <a:gd name="f256" fmla="*/ f160 1 7802051"/>
                  <a:gd name="f257" fmla="*/ f161 1 7751588"/>
                  <a:gd name="f258" fmla="*/ f162 1 7802051"/>
                  <a:gd name="f259" fmla="*/ f163 1 7751588"/>
                  <a:gd name="f260" fmla="*/ f164 1 7802051"/>
                  <a:gd name="f261" fmla="*/ f165 1 7751588"/>
                  <a:gd name="f262" fmla="*/ f166 1 7751588"/>
                  <a:gd name="f263" fmla="*/ f167 1 7802051"/>
                  <a:gd name="f264" fmla="*/ f168 1 7751588"/>
                  <a:gd name="f265" fmla="*/ f169 1 7802051"/>
                  <a:gd name="f266" fmla="*/ f170 1 7751588"/>
                  <a:gd name="f267" fmla="*/ f171 1 7802051"/>
                  <a:gd name="f268" fmla="*/ f172 1 7751588"/>
                  <a:gd name="f269" fmla="*/ f173 1 7802051"/>
                  <a:gd name="f270" fmla="*/ f174 1 7751588"/>
                  <a:gd name="f271" fmla="*/ f175 1 7802051"/>
                  <a:gd name="f272" fmla="*/ f176 1 7751588"/>
                  <a:gd name="f273" fmla="*/ f177 1 7802051"/>
                  <a:gd name="f274" fmla="*/ f178 1 7751588"/>
                  <a:gd name="f275" fmla="*/ f179 1 7802051"/>
                  <a:gd name="f276" fmla="*/ f180 1 7751588"/>
                  <a:gd name="f277" fmla="*/ f181 1 7802051"/>
                  <a:gd name="f278" fmla="*/ f182 1 7751588"/>
                  <a:gd name="f279" fmla="*/ f183 1 7802051"/>
                  <a:gd name="f280" fmla="*/ f184 1 7751588"/>
                  <a:gd name="f281" fmla="*/ f185 1 7802051"/>
                  <a:gd name="f282" fmla="*/ f186 1 7751588"/>
                  <a:gd name="f283" fmla="*/ f187 1 7802051"/>
                  <a:gd name="f284" fmla="*/ f188 1 7751588"/>
                  <a:gd name="f285" fmla="*/ f189 1 7802051"/>
                  <a:gd name="f286" fmla="*/ f190 1 7751588"/>
                  <a:gd name="f287" fmla="*/ f191 1 7751588"/>
                  <a:gd name="f288" fmla="*/ f192 1 7802051"/>
                  <a:gd name="f289" fmla="*/ f193 1 7751588"/>
                  <a:gd name="f290" fmla="*/ f194 1 7802051"/>
                  <a:gd name="f291" fmla="*/ f195 1 7751588"/>
                  <a:gd name="f292" fmla="*/ f196 1 7802051"/>
                  <a:gd name="f293" fmla="*/ f197 1 7751588"/>
                  <a:gd name="f294" fmla="*/ f198 1 7802051"/>
                  <a:gd name="f295" fmla="*/ f199 1 7751588"/>
                  <a:gd name="f296" fmla="*/ f200 1 7802051"/>
                  <a:gd name="f297" fmla="*/ f201 1 7751588"/>
                  <a:gd name="f298" fmla="*/ f202 1 7802051"/>
                  <a:gd name="f299" fmla="*/ f203 1 7751588"/>
                  <a:gd name="f300" fmla="*/ f204 1 7802051"/>
                  <a:gd name="f301" fmla="*/ f205 1 7751588"/>
                  <a:gd name="f302" fmla="*/ f206 1 7802051"/>
                  <a:gd name="f303" fmla="*/ f207 1 7751588"/>
                  <a:gd name="f304" fmla="*/ f208 1 7802051"/>
                  <a:gd name="f305" fmla="*/ f209 1 7751588"/>
                  <a:gd name="f306" fmla="*/ f210 1 7802051"/>
                  <a:gd name="f307" fmla="*/ f211 1 7802051"/>
                  <a:gd name="f308" fmla="*/ f212 1 7751588"/>
                  <a:gd name="f309" fmla="*/ f213 1 7802051"/>
                  <a:gd name="f310" fmla="*/ f214 1 7751588"/>
                  <a:gd name="f311" fmla="*/ f215 1 7802051"/>
                  <a:gd name="f312" fmla="*/ f216 1 7751588"/>
                  <a:gd name="f313" fmla="*/ f217 1 7802051"/>
                  <a:gd name="f314" fmla="*/ f218 1 7751588"/>
                  <a:gd name="f315" fmla="*/ f219 1 7802051"/>
                  <a:gd name="f316" fmla="*/ f220 1 7751588"/>
                  <a:gd name="f317" fmla="*/ f221 1 7802051"/>
                  <a:gd name="f318" fmla="*/ f222 1 7751588"/>
                  <a:gd name="f319" fmla="*/ f223 1 7802051"/>
                  <a:gd name="f320" fmla="*/ f224 1 7751588"/>
                  <a:gd name="f321" fmla="*/ f225 1 7802051"/>
                  <a:gd name="f322" fmla="*/ f226 1 7802051"/>
                  <a:gd name="f323" fmla="*/ f227 1 7802051"/>
                  <a:gd name="f324" fmla="*/ f228 1 7751588"/>
                  <a:gd name="f325" fmla="*/ f229 1 7802051"/>
                  <a:gd name="f326" fmla="*/ f230 1 7751588"/>
                  <a:gd name="f327" fmla="*/ f231 1 7802051"/>
                  <a:gd name="f328" fmla="*/ f232 1 7751588"/>
                  <a:gd name="f329" fmla="*/ f233 1 7802051"/>
                  <a:gd name="f330" fmla="*/ f234 1 7751588"/>
                  <a:gd name="f331" fmla="*/ f235 1 7802051"/>
                  <a:gd name="f332" fmla="*/ f236 1 7751588"/>
                  <a:gd name="f333" fmla="*/ f237 1 7802051"/>
                  <a:gd name="f334" fmla="*/ f238 1 7751588"/>
                  <a:gd name="f335" fmla="*/ f239 1 7802051"/>
                  <a:gd name="f336" fmla="*/ f240 1 7751588"/>
                  <a:gd name="f337" fmla="*/ f241 1 7802051"/>
                  <a:gd name="f338" fmla="*/ f242 1 7751588"/>
                  <a:gd name="f339" fmla="*/ f243 1 7802051"/>
                  <a:gd name="f340" fmla="*/ f244 1 7751588"/>
                  <a:gd name="f341" fmla="*/ f245 1 7802051"/>
                  <a:gd name="f342" fmla="*/ f246 1 7802051"/>
                  <a:gd name="f343" fmla="*/ f247 1 7751588"/>
                  <a:gd name="f344" fmla="*/ f248 1 7802051"/>
                  <a:gd name="f345" fmla="*/ f249 1 7751588"/>
                  <a:gd name="f346" fmla="*/ f250 1 7802051"/>
                  <a:gd name="f347" fmla="*/ f251 1 7802051"/>
                  <a:gd name="f348" fmla="*/ f252 1 7751588"/>
                  <a:gd name="f349" fmla="*/ f253 1 7802051"/>
                  <a:gd name="f350" fmla="*/ f254 1 7802051"/>
                  <a:gd name="f351" fmla="*/ f151 1 f158"/>
                  <a:gd name="f352" fmla="*/ f152 1 f158"/>
                  <a:gd name="f353" fmla="*/ f151 1 f159"/>
                  <a:gd name="f354" fmla="*/ f153 1 f159"/>
                  <a:gd name="f355" fmla="*/ f256 1 f158"/>
                  <a:gd name="f356" fmla="*/ f257 1 f159"/>
                  <a:gd name="f357" fmla="*/ f258 1 f158"/>
                  <a:gd name="f358" fmla="*/ f259 1 f159"/>
                  <a:gd name="f359" fmla="*/ f260 1 f158"/>
                  <a:gd name="f360" fmla="*/ f261 1 f159"/>
                  <a:gd name="f361" fmla="*/ f262 1 f159"/>
                  <a:gd name="f362" fmla="*/ f263 1 f158"/>
                  <a:gd name="f363" fmla="*/ f264 1 f159"/>
                  <a:gd name="f364" fmla="*/ f265 1 f158"/>
                  <a:gd name="f365" fmla="*/ f266 1 f159"/>
                  <a:gd name="f366" fmla="*/ f267 1 f158"/>
                  <a:gd name="f367" fmla="*/ f268 1 f159"/>
                  <a:gd name="f368" fmla="*/ f269 1 f158"/>
                  <a:gd name="f369" fmla="*/ f270 1 f159"/>
                  <a:gd name="f370" fmla="*/ f271 1 f158"/>
                  <a:gd name="f371" fmla="*/ f272 1 f159"/>
                  <a:gd name="f372" fmla="*/ f273 1 f158"/>
                  <a:gd name="f373" fmla="*/ f274 1 f159"/>
                  <a:gd name="f374" fmla="*/ f275 1 f158"/>
                  <a:gd name="f375" fmla="*/ f276 1 f159"/>
                  <a:gd name="f376" fmla="*/ f277 1 f158"/>
                  <a:gd name="f377" fmla="*/ f278 1 f159"/>
                  <a:gd name="f378" fmla="*/ f279 1 f158"/>
                  <a:gd name="f379" fmla="*/ f280 1 f159"/>
                  <a:gd name="f380" fmla="*/ f281 1 f158"/>
                  <a:gd name="f381" fmla="*/ f282 1 f159"/>
                  <a:gd name="f382" fmla="*/ f283 1 f158"/>
                  <a:gd name="f383" fmla="*/ f284 1 f159"/>
                  <a:gd name="f384" fmla="*/ f285 1 f158"/>
                  <a:gd name="f385" fmla="*/ f286 1 f159"/>
                  <a:gd name="f386" fmla="*/ f287 1 f159"/>
                  <a:gd name="f387" fmla="*/ f288 1 f158"/>
                  <a:gd name="f388" fmla="*/ f289 1 f159"/>
                  <a:gd name="f389" fmla="*/ f290 1 f158"/>
                  <a:gd name="f390" fmla="*/ f291 1 f159"/>
                  <a:gd name="f391" fmla="*/ f292 1 f158"/>
                  <a:gd name="f392" fmla="*/ f293 1 f159"/>
                  <a:gd name="f393" fmla="*/ f294 1 f158"/>
                  <a:gd name="f394" fmla="*/ f295 1 f159"/>
                  <a:gd name="f395" fmla="*/ f296 1 f158"/>
                  <a:gd name="f396" fmla="*/ f297 1 f159"/>
                  <a:gd name="f397" fmla="*/ f298 1 f158"/>
                  <a:gd name="f398" fmla="*/ f299 1 f159"/>
                  <a:gd name="f399" fmla="*/ f300 1 f158"/>
                  <a:gd name="f400" fmla="*/ f301 1 f159"/>
                  <a:gd name="f401" fmla="*/ f302 1 f158"/>
                  <a:gd name="f402" fmla="*/ f303 1 f159"/>
                  <a:gd name="f403" fmla="*/ f304 1 f158"/>
                  <a:gd name="f404" fmla="*/ f305 1 f159"/>
                  <a:gd name="f405" fmla="*/ f306 1 f158"/>
                  <a:gd name="f406" fmla="*/ f307 1 f158"/>
                  <a:gd name="f407" fmla="*/ f308 1 f159"/>
                  <a:gd name="f408" fmla="*/ f309 1 f158"/>
                  <a:gd name="f409" fmla="*/ f310 1 f159"/>
                  <a:gd name="f410" fmla="*/ f311 1 f158"/>
                  <a:gd name="f411" fmla="*/ f312 1 f159"/>
                  <a:gd name="f412" fmla="*/ f313 1 f158"/>
                  <a:gd name="f413" fmla="*/ f314 1 f159"/>
                  <a:gd name="f414" fmla="*/ f315 1 f158"/>
                  <a:gd name="f415" fmla="*/ f316 1 f159"/>
                  <a:gd name="f416" fmla="*/ f317 1 f158"/>
                  <a:gd name="f417" fmla="*/ f318 1 f159"/>
                  <a:gd name="f418" fmla="*/ f319 1 f158"/>
                  <a:gd name="f419" fmla="*/ f320 1 f159"/>
                  <a:gd name="f420" fmla="*/ f321 1 f158"/>
                  <a:gd name="f421" fmla="*/ f322 1 f158"/>
                  <a:gd name="f422" fmla="*/ f323 1 f158"/>
                  <a:gd name="f423" fmla="*/ f324 1 f159"/>
                  <a:gd name="f424" fmla="*/ f325 1 f158"/>
                  <a:gd name="f425" fmla="*/ f326 1 f159"/>
                  <a:gd name="f426" fmla="*/ f327 1 f158"/>
                  <a:gd name="f427" fmla="*/ f328 1 f159"/>
                  <a:gd name="f428" fmla="*/ f329 1 f158"/>
                  <a:gd name="f429" fmla="*/ f330 1 f159"/>
                  <a:gd name="f430" fmla="*/ f331 1 f158"/>
                  <a:gd name="f431" fmla="*/ f332 1 f159"/>
                  <a:gd name="f432" fmla="*/ f333 1 f158"/>
                  <a:gd name="f433" fmla="*/ f334 1 f159"/>
                  <a:gd name="f434" fmla="*/ f335 1 f158"/>
                  <a:gd name="f435" fmla="*/ f336 1 f159"/>
                  <a:gd name="f436" fmla="*/ f337 1 f158"/>
                  <a:gd name="f437" fmla="*/ f338 1 f159"/>
                  <a:gd name="f438" fmla="*/ f339 1 f158"/>
                  <a:gd name="f439" fmla="*/ f340 1 f159"/>
                  <a:gd name="f440" fmla="*/ f341 1 f158"/>
                  <a:gd name="f441" fmla="*/ f342 1 f158"/>
                  <a:gd name="f442" fmla="*/ f343 1 f159"/>
                  <a:gd name="f443" fmla="*/ f344 1 f158"/>
                  <a:gd name="f444" fmla="*/ f345 1 f159"/>
                  <a:gd name="f445" fmla="*/ f346 1 f158"/>
                  <a:gd name="f446" fmla="*/ f347 1 f158"/>
                  <a:gd name="f447" fmla="*/ f348 1 f159"/>
                  <a:gd name="f448" fmla="*/ f349 1 f158"/>
                  <a:gd name="f449" fmla="*/ f350 1 f158"/>
                  <a:gd name="f450" fmla="*/ f351 f149 1"/>
                  <a:gd name="f451" fmla="*/ f352 f149 1"/>
                  <a:gd name="f452" fmla="*/ f354 f150 1"/>
                  <a:gd name="f453" fmla="*/ f353 f150 1"/>
                  <a:gd name="f454" fmla="*/ f355 f149 1"/>
                  <a:gd name="f455" fmla="*/ f356 f150 1"/>
                  <a:gd name="f456" fmla="*/ f357 f149 1"/>
                  <a:gd name="f457" fmla="*/ f358 f150 1"/>
                  <a:gd name="f458" fmla="*/ f359 f149 1"/>
                  <a:gd name="f459" fmla="*/ f360 f150 1"/>
                  <a:gd name="f460" fmla="*/ f361 f150 1"/>
                  <a:gd name="f461" fmla="*/ f362 f149 1"/>
                  <a:gd name="f462" fmla="*/ f363 f150 1"/>
                  <a:gd name="f463" fmla="*/ f364 f149 1"/>
                  <a:gd name="f464" fmla="*/ f365 f150 1"/>
                  <a:gd name="f465" fmla="*/ f366 f149 1"/>
                  <a:gd name="f466" fmla="*/ f367 f150 1"/>
                  <a:gd name="f467" fmla="*/ f368 f149 1"/>
                  <a:gd name="f468" fmla="*/ f369 f150 1"/>
                  <a:gd name="f469" fmla="*/ f370 f149 1"/>
                  <a:gd name="f470" fmla="*/ f371 f150 1"/>
                  <a:gd name="f471" fmla="*/ f372 f149 1"/>
                  <a:gd name="f472" fmla="*/ f373 f150 1"/>
                  <a:gd name="f473" fmla="*/ f374 f149 1"/>
                  <a:gd name="f474" fmla="*/ f375 f150 1"/>
                  <a:gd name="f475" fmla="*/ f376 f149 1"/>
                  <a:gd name="f476" fmla="*/ f377 f150 1"/>
                  <a:gd name="f477" fmla="*/ f378 f149 1"/>
                  <a:gd name="f478" fmla="*/ f379 f150 1"/>
                  <a:gd name="f479" fmla="*/ f380 f149 1"/>
                  <a:gd name="f480" fmla="*/ f381 f150 1"/>
                  <a:gd name="f481" fmla="*/ f382 f149 1"/>
                  <a:gd name="f482" fmla="*/ f383 f150 1"/>
                  <a:gd name="f483" fmla="*/ f384 f149 1"/>
                  <a:gd name="f484" fmla="*/ f385 f150 1"/>
                  <a:gd name="f485" fmla="*/ f386 f150 1"/>
                  <a:gd name="f486" fmla="*/ f387 f149 1"/>
                  <a:gd name="f487" fmla="*/ f388 f150 1"/>
                  <a:gd name="f488" fmla="*/ f389 f149 1"/>
                  <a:gd name="f489" fmla="*/ f390 f150 1"/>
                  <a:gd name="f490" fmla="*/ f391 f149 1"/>
                  <a:gd name="f491" fmla="*/ f392 f150 1"/>
                  <a:gd name="f492" fmla="*/ f393 f149 1"/>
                  <a:gd name="f493" fmla="*/ f394 f150 1"/>
                  <a:gd name="f494" fmla="*/ f395 f149 1"/>
                  <a:gd name="f495" fmla="*/ f396 f150 1"/>
                  <a:gd name="f496" fmla="*/ f397 f149 1"/>
                  <a:gd name="f497" fmla="*/ f398 f150 1"/>
                  <a:gd name="f498" fmla="*/ f399 f149 1"/>
                  <a:gd name="f499" fmla="*/ f400 f150 1"/>
                  <a:gd name="f500" fmla="*/ f401 f149 1"/>
                  <a:gd name="f501" fmla="*/ f402 f150 1"/>
                  <a:gd name="f502" fmla="*/ f403 f149 1"/>
                  <a:gd name="f503" fmla="*/ f404 f150 1"/>
                  <a:gd name="f504" fmla="*/ f405 f149 1"/>
                  <a:gd name="f505" fmla="*/ f406 f149 1"/>
                  <a:gd name="f506" fmla="*/ f407 f150 1"/>
                  <a:gd name="f507" fmla="*/ f408 f149 1"/>
                  <a:gd name="f508" fmla="*/ f409 f150 1"/>
                  <a:gd name="f509" fmla="*/ f410 f149 1"/>
                  <a:gd name="f510" fmla="*/ f411 f150 1"/>
                  <a:gd name="f511" fmla="*/ f412 f149 1"/>
                  <a:gd name="f512" fmla="*/ f413 f150 1"/>
                  <a:gd name="f513" fmla="*/ f414 f149 1"/>
                  <a:gd name="f514" fmla="*/ f415 f150 1"/>
                  <a:gd name="f515" fmla="*/ f416 f149 1"/>
                  <a:gd name="f516" fmla="*/ f417 f150 1"/>
                  <a:gd name="f517" fmla="*/ f418 f149 1"/>
                  <a:gd name="f518" fmla="*/ f419 f150 1"/>
                  <a:gd name="f519" fmla="*/ f420 f149 1"/>
                  <a:gd name="f520" fmla="*/ f421 f149 1"/>
                  <a:gd name="f521" fmla="*/ f422 f149 1"/>
                  <a:gd name="f522" fmla="*/ f423 f150 1"/>
                  <a:gd name="f523" fmla="*/ f424 f149 1"/>
                  <a:gd name="f524" fmla="*/ f425 f150 1"/>
                  <a:gd name="f525" fmla="*/ f426 f149 1"/>
                  <a:gd name="f526" fmla="*/ f427 f150 1"/>
                  <a:gd name="f527" fmla="*/ f428 f149 1"/>
                  <a:gd name="f528" fmla="*/ f429 f150 1"/>
                  <a:gd name="f529" fmla="*/ f430 f149 1"/>
                  <a:gd name="f530" fmla="*/ f431 f150 1"/>
                  <a:gd name="f531" fmla="*/ f432 f149 1"/>
                  <a:gd name="f532" fmla="*/ f433 f150 1"/>
                  <a:gd name="f533" fmla="*/ f434 f149 1"/>
                  <a:gd name="f534" fmla="*/ f435 f150 1"/>
                  <a:gd name="f535" fmla="*/ f436 f149 1"/>
                  <a:gd name="f536" fmla="*/ f437 f150 1"/>
                  <a:gd name="f537" fmla="*/ f438 f149 1"/>
                  <a:gd name="f538" fmla="*/ f439 f150 1"/>
                  <a:gd name="f539" fmla="*/ f440 f149 1"/>
                  <a:gd name="f540" fmla="*/ f441 f149 1"/>
                  <a:gd name="f541" fmla="*/ f442 f150 1"/>
                  <a:gd name="f542" fmla="*/ f443 f149 1"/>
                  <a:gd name="f543" fmla="*/ f444 f150 1"/>
                  <a:gd name="f544" fmla="*/ f445 f149 1"/>
                  <a:gd name="f545" fmla="*/ f446 f149 1"/>
                  <a:gd name="f546" fmla="*/ f447 f150 1"/>
                  <a:gd name="f547" fmla="*/ f448 f149 1"/>
                  <a:gd name="f548" fmla="*/ f449 f149 1"/>
                </a:gdLst>
                <a:ahLst/>
                <a:cxnLst>
                  <a:cxn ang="3cd4">
                    <a:pos x="hc" y="t"/>
                  </a:cxn>
                  <a:cxn ang="0">
                    <a:pos x="r" y="vc"/>
                  </a:cxn>
                  <a:cxn ang="cd4">
                    <a:pos x="hc" y="b"/>
                  </a:cxn>
                  <a:cxn ang="cd2">
                    <a:pos x="l" y="vc"/>
                  </a:cxn>
                  <a:cxn ang="f255">
                    <a:pos x="f454" y="f455"/>
                  </a:cxn>
                  <a:cxn ang="f255">
                    <a:pos x="f456" y="f457"/>
                  </a:cxn>
                  <a:cxn ang="f255">
                    <a:pos x="f458" y="f459"/>
                  </a:cxn>
                  <a:cxn ang="f255">
                    <a:pos x="f458" y="f460"/>
                  </a:cxn>
                  <a:cxn ang="f255">
                    <a:pos x="f461" y="f462"/>
                  </a:cxn>
                  <a:cxn ang="f255">
                    <a:pos x="f463" y="f464"/>
                  </a:cxn>
                  <a:cxn ang="f255">
                    <a:pos x="f465" y="f466"/>
                  </a:cxn>
                  <a:cxn ang="f255">
                    <a:pos x="f467" y="f468"/>
                  </a:cxn>
                  <a:cxn ang="f255">
                    <a:pos x="f469" y="f470"/>
                  </a:cxn>
                  <a:cxn ang="f255">
                    <a:pos x="f471" y="f472"/>
                  </a:cxn>
                  <a:cxn ang="f255">
                    <a:pos x="f473" y="f474"/>
                  </a:cxn>
                  <a:cxn ang="f255">
                    <a:pos x="f475" y="f476"/>
                  </a:cxn>
                  <a:cxn ang="f255">
                    <a:pos x="f477" y="f478"/>
                  </a:cxn>
                  <a:cxn ang="f255">
                    <a:pos x="f479" y="f480"/>
                  </a:cxn>
                  <a:cxn ang="f255">
                    <a:pos x="f481" y="f482"/>
                  </a:cxn>
                  <a:cxn ang="f255">
                    <a:pos x="f483" y="f484"/>
                  </a:cxn>
                  <a:cxn ang="f255">
                    <a:pos x="f483" y="f485"/>
                  </a:cxn>
                  <a:cxn ang="f255">
                    <a:pos x="f486" y="f487"/>
                  </a:cxn>
                  <a:cxn ang="f255">
                    <a:pos x="f488" y="f489"/>
                  </a:cxn>
                  <a:cxn ang="f255">
                    <a:pos x="f490" y="f491"/>
                  </a:cxn>
                  <a:cxn ang="f255">
                    <a:pos x="f492" y="f493"/>
                  </a:cxn>
                  <a:cxn ang="f255">
                    <a:pos x="f494" y="f495"/>
                  </a:cxn>
                  <a:cxn ang="f255">
                    <a:pos x="f496" y="f497"/>
                  </a:cxn>
                  <a:cxn ang="f255">
                    <a:pos x="f498" y="f499"/>
                  </a:cxn>
                  <a:cxn ang="f255">
                    <a:pos x="f500" y="f501"/>
                  </a:cxn>
                  <a:cxn ang="f255">
                    <a:pos x="f502" y="f503"/>
                  </a:cxn>
                  <a:cxn ang="f255">
                    <a:pos x="f504" y="f464"/>
                  </a:cxn>
                  <a:cxn ang="f255">
                    <a:pos x="f505" y="f506"/>
                  </a:cxn>
                  <a:cxn ang="f255">
                    <a:pos x="f507" y="f508"/>
                  </a:cxn>
                  <a:cxn ang="f255">
                    <a:pos x="f509" y="f510"/>
                  </a:cxn>
                  <a:cxn ang="f255">
                    <a:pos x="f511" y="f512"/>
                  </a:cxn>
                  <a:cxn ang="f255">
                    <a:pos x="f513" y="f514"/>
                  </a:cxn>
                  <a:cxn ang="f255">
                    <a:pos x="f515" y="f516"/>
                  </a:cxn>
                  <a:cxn ang="f255">
                    <a:pos x="f517" y="f518"/>
                  </a:cxn>
                  <a:cxn ang="f255">
                    <a:pos x="f519" y="f516"/>
                  </a:cxn>
                  <a:cxn ang="f255">
                    <a:pos x="f520" y="f514"/>
                  </a:cxn>
                  <a:cxn ang="f255">
                    <a:pos x="f521" y="f522"/>
                  </a:cxn>
                  <a:cxn ang="f255">
                    <a:pos x="f523" y="f524"/>
                  </a:cxn>
                  <a:cxn ang="f255">
                    <a:pos x="f525" y="f526"/>
                  </a:cxn>
                  <a:cxn ang="f255">
                    <a:pos x="f527" y="f528"/>
                  </a:cxn>
                  <a:cxn ang="f255">
                    <a:pos x="f529" y="f476"/>
                  </a:cxn>
                  <a:cxn ang="f255">
                    <a:pos x="f527" y="f530"/>
                  </a:cxn>
                  <a:cxn ang="f255">
                    <a:pos x="f531" y="f532"/>
                  </a:cxn>
                  <a:cxn ang="f255">
                    <a:pos x="f533" y="f534"/>
                  </a:cxn>
                  <a:cxn ang="f255">
                    <a:pos x="f535" y="f536"/>
                  </a:cxn>
                  <a:cxn ang="f255">
                    <a:pos x="f537" y="f538"/>
                  </a:cxn>
                  <a:cxn ang="f255">
                    <a:pos x="f539" y="f493"/>
                  </a:cxn>
                  <a:cxn ang="f255">
                    <a:pos x="f490" y="f491"/>
                  </a:cxn>
                  <a:cxn ang="f255">
                    <a:pos x="f540" y="f541"/>
                  </a:cxn>
                  <a:cxn ang="f255">
                    <a:pos x="f542" y="f543"/>
                  </a:cxn>
                  <a:cxn ang="f255">
                    <a:pos x="f544" y="f543"/>
                  </a:cxn>
                  <a:cxn ang="f255">
                    <a:pos x="f545" y="f546"/>
                  </a:cxn>
                  <a:cxn ang="f255">
                    <a:pos x="f547" y="f543"/>
                  </a:cxn>
                  <a:cxn ang="f255">
                    <a:pos x="f548" y="f543"/>
                  </a:cxn>
                </a:cxnLst>
                <a:rect l="f450" t="f453" r="f451" b="f452"/>
                <a:pathLst>
                  <a:path w="7802051" h="7751588">
                    <a:moveTo>
                      <a:pt x="f8" y="f9"/>
                    </a:moveTo>
                    <a:lnTo>
                      <a:pt x="f10" y="f11"/>
                    </a:lnTo>
                    <a:lnTo>
                      <a:pt x="f12" y="f13"/>
                    </a:lnTo>
                    <a:lnTo>
                      <a:pt x="f12" y="f14"/>
                    </a:lnTo>
                    <a:lnTo>
                      <a:pt x="f15" y="f16"/>
                    </a:lnTo>
                    <a:lnTo>
                      <a:pt x="f17" y="f18"/>
                    </a:lnTo>
                    <a:cubicBezTo>
                      <a:pt x="f17" y="f19"/>
                      <a:pt x="f20" y="f21"/>
                      <a:pt x="f22" y="f23"/>
                    </a:cubicBezTo>
                    <a:lnTo>
                      <a:pt x="f24" y="f25"/>
                    </a:lnTo>
                    <a:close/>
                    <a:moveTo>
                      <a:pt x="f26" y="f27"/>
                    </a:moveTo>
                    <a:lnTo>
                      <a:pt x="f28" y="f29"/>
                    </a:lnTo>
                    <a:lnTo>
                      <a:pt x="f30" y="f31"/>
                    </a:lnTo>
                    <a:cubicBezTo>
                      <a:pt x="f32" y="f33"/>
                      <a:pt x="f34" y="f35"/>
                      <a:pt x="f34" y="f36"/>
                    </a:cubicBezTo>
                    <a:lnTo>
                      <a:pt x="f37" y="f38"/>
                    </a:lnTo>
                    <a:lnTo>
                      <a:pt x="f39" y="f40"/>
                    </a:lnTo>
                    <a:lnTo>
                      <a:pt x="f41" y="f42"/>
                    </a:lnTo>
                    <a:lnTo>
                      <a:pt x="f43" y="f44"/>
                    </a:lnTo>
                    <a:lnTo>
                      <a:pt x="f43" y="f45"/>
                    </a:lnTo>
                    <a:lnTo>
                      <a:pt x="f46" y="f47"/>
                    </a:lnTo>
                    <a:cubicBezTo>
                      <a:pt x="f48" y="f49"/>
                      <a:pt x="f50" y="f51"/>
                      <a:pt x="f52" y="f53"/>
                    </a:cubicBezTo>
                    <a:close/>
                    <a:moveTo>
                      <a:pt x="f54" y="f55"/>
                    </a:moveTo>
                    <a:cubicBezTo>
                      <a:pt x="f56" y="f55"/>
                      <a:pt x="f57" y="f58"/>
                      <a:pt x="f57" y="f59"/>
                    </a:cubicBezTo>
                    <a:cubicBezTo>
                      <a:pt x="f57" y="f60"/>
                      <a:pt x="f61" y="f62"/>
                      <a:pt x="f63" y="f64"/>
                    </a:cubicBezTo>
                    <a:lnTo>
                      <a:pt x="f65" y="f66"/>
                    </a:lnTo>
                    <a:lnTo>
                      <a:pt x="f67" y="f68"/>
                    </a:lnTo>
                    <a:lnTo>
                      <a:pt x="f69" y="f70"/>
                    </a:lnTo>
                    <a:cubicBezTo>
                      <a:pt x="f71" y="f72"/>
                      <a:pt x="f73" y="f74"/>
                      <a:pt x="f75" y="f74"/>
                    </a:cubicBezTo>
                    <a:cubicBezTo>
                      <a:pt x="f76" y="f74"/>
                      <a:pt x="f77" y="f78"/>
                      <a:pt x="f79" y="f18"/>
                    </a:cubicBezTo>
                    <a:cubicBezTo>
                      <a:pt x="f77" y="f80"/>
                      <a:pt x="f81" y="f82"/>
                      <a:pt x="f83" y="f84"/>
                    </a:cubicBezTo>
                    <a:cubicBezTo>
                      <a:pt x="f85" y="f82"/>
                      <a:pt x="f86" y="f87"/>
                      <a:pt x="f88" y="f89"/>
                    </a:cubicBezTo>
                    <a:lnTo>
                      <a:pt x="f90" y="f91"/>
                    </a:lnTo>
                    <a:lnTo>
                      <a:pt x="f92" y="f93"/>
                    </a:lnTo>
                    <a:lnTo>
                      <a:pt x="f94" y="f95"/>
                    </a:lnTo>
                    <a:cubicBezTo>
                      <a:pt x="f96" y="f97"/>
                      <a:pt x="f98" y="f99"/>
                      <a:pt x="f98" y="f100"/>
                    </a:cubicBezTo>
                    <a:cubicBezTo>
                      <a:pt x="f98" y="f101"/>
                      <a:pt x="f102" y="f103"/>
                      <a:pt x="f104" y="f103"/>
                    </a:cubicBezTo>
                    <a:cubicBezTo>
                      <a:pt x="f105" y="f103"/>
                      <a:pt x="f106" y="f101"/>
                      <a:pt x="f106" y="f100"/>
                    </a:cubicBezTo>
                    <a:cubicBezTo>
                      <a:pt x="f106" y="f99"/>
                      <a:pt x="f107" y="f97"/>
                      <a:pt x="f108" y="f95"/>
                    </a:cubicBezTo>
                    <a:lnTo>
                      <a:pt x="f109" y="f110"/>
                    </a:lnTo>
                    <a:lnTo>
                      <a:pt x="f111" y="f112"/>
                    </a:lnTo>
                    <a:lnTo>
                      <a:pt x="f113" y="f114"/>
                    </a:lnTo>
                    <a:cubicBezTo>
                      <a:pt x="f115" y="f116"/>
                      <a:pt x="f117" y="f118"/>
                      <a:pt x="f119" y="f118"/>
                    </a:cubicBezTo>
                    <a:cubicBezTo>
                      <a:pt x="f120" y="f118"/>
                      <a:pt x="f121" y="f122"/>
                      <a:pt x="f123" y="f36"/>
                    </a:cubicBezTo>
                    <a:cubicBezTo>
                      <a:pt x="f121" y="f124"/>
                      <a:pt x="f120" y="f125"/>
                      <a:pt x="f119" y="f126"/>
                    </a:cubicBezTo>
                    <a:cubicBezTo>
                      <a:pt x="f127" y="f125"/>
                      <a:pt x="f128" y="f129"/>
                      <a:pt x="f130" y="f131"/>
                    </a:cubicBezTo>
                    <a:lnTo>
                      <a:pt x="f132" y="f133"/>
                    </a:lnTo>
                    <a:lnTo>
                      <a:pt x="f134" y="f135"/>
                    </a:lnTo>
                    <a:lnTo>
                      <a:pt x="f136" y="f137"/>
                    </a:lnTo>
                    <a:cubicBezTo>
                      <a:pt x="f138" y="f139"/>
                      <a:pt x="f140" y="f141"/>
                      <a:pt x="f140" y="f59"/>
                    </a:cubicBezTo>
                    <a:cubicBezTo>
                      <a:pt x="f140" y="f58"/>
                      <a:pt x="f142" y="f55"/>
                      <a:pt x="f54" y="f55"/>
                    </a:cubicBezTo>
                    <a:close/>
                    <a:moveTo>
                      <a:pt x="f143" y="f7"/>
                    </a:moveTo>
                    <a:lnTo>
                      <a:pt x="f144" y="f145"/>
                    </a:lnTo>
                    <a:lnTo>
                      <a:pt x="f6" y="f145"/>
                    </a:lnTo>
                    <a:lnTo>
                      <a:pt x="f146" y="f5"/>
                    </a:lnTo>
                    <a:lnTo>
                      <a:pt x="f147" y="f145"/>
                    </a:lnTo>
                    <a:lnTo>
                      <a:pt x="f5" y="f145"/>
                    </a:lnTo>
                    <a:close/>
                  </a:path>
                </a:pathLst>
              </a:custGeom>
              <a:solidFill>
                <a:srgbClr val="0078D7">
                  <a:alpha val="95000"/>
                </a:srgbClr>
              </a:solidFill>
              <a:ln cap="flat">
                <a:noFill/>
                <a:prstDash val="solid"/>
              </a:ln>
            </p:spPr>
            <p:txBody>
              <a:bodyPr vert="horz" wrap="square" lIns="179285" tIns="143428" rIns="179285" bIns="143428" anchor="t" anchorCtr="1" compatLnSpc="1">
                <a:noAutofit/>
              </a:bodyPr>
              <a:lstStyle/>
              <a:p>
                <a:pPr marL="0" marR="0" lvl="0" indent="0" algn="ctr" defTabSz="914098"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353" b="0" i="0" u="none" strike="noStrike" kern="0" cap="none" spc="0" normalizeH="0" baseline="0" noProof="0" dirty="0">
                  <a:ln>
                    <a:noFill/>
                  </a:ln>
                  <a:solidFill>
                    <a:srgbClr val="000000"/>
                  </a:solidFill>
                  <a:effectLst/>
                  <a:uLnTx/>
                  <a:uFillTx/>
                  <a:latin typeface="Segoe UI Semilight"/>
                  <a:ea typeface="Segoe UI" pitchFamily="34"/>
                  <a:cs typeface="Segoe UI" pitchFamily="34"/>
                </a:endParaRPr>
              </a:p>
            </p:txBody>
          </p:sp>
        </p:grpSp>
        <p:sp>
          <p:nvSpPr>
            <p:cNvPr id="524" name="Rectangle 523">
              <a:extLst>
                <a:ext uri="{FF2B5EF4-FFF2-40B4-BE49-F238E27FC236}">
                  <a16:creationId xmlns:a16="http://schemas.microsoft.com/office/drawing/2014/main" id="{5AD9B8B1-D588-48E0-BA26-1CE45119097A}"/>
                </a:ext>
              </a:extLst>
            </p:cNvPr>
            <p:cNvSpPr/>
            <p:nvPr/>
          </p:nvSpPr>
          <p:spPr>
            <a:xfrm>
              <a:off x="4672089" y="2237581"/>
              <a:ext cx="3092297" cy="1452735"/>
            </a:xfrm>
            <a:prstGeom prst="rect">
              <a:avLst/>
            </a:prstGeom>
          </p:spPr>
          <p:txBody>
            <a:bodyPr wrap="square">
              <a:prstTxWarp prst="textArchUp">
                <a:avLst/>
              </a:prstTxWarp>
              <a:sp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1765" b="0" i="0" u="none" strike="noStrike" kern="0" cap="none" spc="-29" normalizeH="0" baseline="0" noProof="0" dirty="0">
                  <a:ln>
                    <a:noFill/>
                  </a:ln>
                  <a:solidFill>
                    <a:srgbClr val="353535"/>
                  </a:solidFill>
                  <a:effectLst/>
                  <a:uLnTx/>
                  <a:uFillTx/>
                  <a:latin typeface="Segoe UI Semibold" pitchFamily="34"/>
                  <a:ea typeface="+mn-ea"/>
                  <a:cs typeface="Segoe UI Semibold" pitchFamily="34"/>
                </a:rPr>
                <a:t>Identity </a:t>
              </a:r>
            </a:p>
          </p:txBody>
        </p:sp>
        <p:sp>
          <p:nvSpPr>
            <p:cNvPr id="213" name="Rectangle 212">
              <a:extLst>
                <a:ext uri="{FF2B5EF4-FFF2-40B4-BE49-F238E27FC236}">
                  <a16:creationId xmlns:a16="http://schemas.microsoft.com/office/drawing/2014/main" id="{14822BB8-D120-40CD-B482-EB03C8803200}"/>
                </a:ext>
              </a:extLst>
            </p:cNvPr>
            <p:cNvSpPr/>
            <p:nvPr/>
          </p:nvSpPr>
          <p:spPr>
            <a:xfrm>
              <a:off x="4629501" y="3858935"/>
              <a:ext cx="3177473" cy="964778"/>
            </a:xfrm>
            <a:prstGeom prst="rect">
              <a:avLst/>
            </a:prstGeom>
          </p:spPr>
          <p:txBody>
            <a:bodyPr wrap="none">
              <a:prstTxWarp prst="textArchDown">
                <a:avLst/>
              </a:prstTxWarp>
              <a:sp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1765" b="0" i="0" u="none" strike="noStrike" kern="0" cap="none" spc="-29" normalizeH="0" baseline="0" noProof="0" dirty="0">
                  <a:ln>
                    <a:noFill/>
                  </a:ln>
                  <a:solidFill>
                    <a:srgbClr val="353535"/>
                  </a:solidFill>
                  <a:effectLst/>
                  <a:uLnTx/>
                  <a:uFillTx/>
                  <a:latin typeface="Segoe UI Semibold" pitchFamily="34"/>
                  <a:ea typeface="+mn-ea"/>
                  <a:cs typeface="Segoe UI Semibold" pitchFamily="34"/>
                </a:rPr>
                <a:t>Is the new control plane</a:t>
              </a:r>
              <a:endParaRPr kumimoji="0" lang="en-US" sz="1765" b="0" i="0" u="none" strike="noStrike" kern="1200" cap="none" spc="0" normalizeH="0" baseline="0" noProof="0" dirty="0">
                <a:ln>
                  <a:noFill/>
                </a:ln>
                <a:solidFill>
                  <a:srgbClr val="505050"/>
                </a:solidFill>
                <a:effectLst/>
                <a:uLnTx/>
                <a:uFillTx/>
                <a:latin typeface="Segoe UI"/>
                <a:ea typeface="+mn-ea"/>
                <a:cs typeface="+mn-cs"/>
              </a:endParaRPr>
            </a:p>
          </p:txBody>
        </p:sp>
      </p:grpSp>
      <p:grpSp>
        <p:nvGrpSpPr>
          <p:cNvPr id="248" name="Group 247">
            <a:extLst>
              <a:ext uri="{FF2B5EF4-FFF2-40B4-BE49-F238E27FC236}">
                <a16:creationId xmlns:a16="http://schemas.microsoft.com/office/drawing/2014/main" id="{3BF30F0F-E90F-4214-8D7D-E981C76B4AE3}"/>
              </a:ext>
            </a:extLst>
          </p:cNvPr>
          <p:cNvGrpSpPr/>
          <p:nvPr/>
        </p:nvGrpSpPr>
        <p:grpSpPr>
          <a:xfrm>
            <a:off x="7174415" y="5376820"/>
            <a:ext cx="493034" cy="493034"/>
            <a:chOff x="6848055" y="536379"/>
            <a:chExt cx="1143000" cy="1143000"/>
          </a:xfrm>
        </p:grpSpPr>
        <p:sp>
          <p:nvSpPr>
            <p:cNvPr id="249" name="Freeform 5">
              <a:extLst>
                <a:ext uri="{FF2B5EF4-FFF2-40B4-BE49-F238E27FC236}">
                  <a16:creationId xmlns:a16="http://schemas.microsoft.com/office/drawing/2014/main" id="{28085AB7-A63F-4BD7-A29F-27F449C3DBBC}"/>
                </a:ext>
              </a:extLst>
            </p:cNvPr>
            <p:cNvSpPr/>
            <p:nvPr/>
          </p:nvSpPr>
          <p:spPr>
            <a:xfrm>
              <a:off x="6848055" y="536379"/>
              <a:ext cx="1143000" cy="11430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078D7"/>
            </a:solidFill>
            <a:ln cap="flat">
              <a:noFill/>
              <a:prstDash val="solid"/>
            </a:ln>
          </p:spPr>
          <p:txBody>
            <a:bodyPr vert="horz" wrap="square" lIns="89642" tIns="44821" rIns="89642" bIns="44821" anchor="t" anchorCtr="0" compatLnSpc="1">
              <a:noAutofit/>
            </a:bodyPr>
            <a:lstStyle/>
            <a:p>
              <a:pPr marL="0" marR="0" lvl="0" indent="0" algn="l" defTabSz="91436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pic>
          <p:nvPicPr>
            <p:cNvPr id="250" name="Picture 249" descr="A picture containing thing, object&#10;&#10;Description generated with high confidence">
              <a:extLst>
                <a:ext uri="{FF2B5EF4-FFF2-40B4-BE49-F238E27FC236}">
                  <a16:creationId xmlns:a16="http://schemas.microsoft.com/office/drawing/2014/main" id="{6F0E95E2-1669-4F72-8F71-A6D98E9F8695}"/>
                </a:ext>
              </a:extLst>
            </p:cNvPr>
            <p:cNvPicPr>
              <a:picLocks noChangeAspect="1"/>
            </p:cNvPicPr>
            <p:nvPr/>
          </p:nvPicPr>
          <p:blipFill>
            <a:blip r:embed="rId18">
              <a:biLevel thresh="25000"/>
              <a:extLst>
                <a:ext uri="{28A0092B-C50C-407E-A947-70E740481C1C}">
                  <a14:useLocalDpi xmlns:a14="http://schemas.microsoft.com/office/drawing/2010/main" val="0"/>
                </a:ext>
              </a:extLst>
            </a:blip>
            <a:stretch>
              <a:fillRect/>
            </a:stretch>
          </p:blipFill>
          <p:spPr>
            <a:xfrm>
              <a:off x="6932934" y="1005432"/>
              <a:ext cx="973243" cy="204893"/>
            </a:xfrm>
            <a:prstGeom prst="rect">
              <a:avLst/>
            </a:prstGeom>
          </p:spPr>
        </p:pic>
      </p:grpSp>
      <p:grpSp>
        <p:nvGrpSpPr>
          <p:cNvPr id="253" name="Group 207">
            <a:extLst>
              <a:ext uri="{FF2B5EF4-FFF2-40B4-BE49-F238E27FC236}">
                <a16:creationId xmlns:a16="http://schemas.microsoft.com/office/drawing/2014/main" id="{3D9A20FD-16EB-4BE4-99F4-AFD9CC62F9A0}"/>
              </a:ext>
            </a:extLst>
          </p:cNvPr>
          <p:cNvGrpSpPr>
            <a:grpSpLocks noChangeAspect="1"/>
          </p:cNvGrpSpPr>
          <p:nvPr/>
        </p:nvGrpSpPr>
        <p:grpSpPr bwMode="auto">
          <a:xfrm>
            <a:off x="2273602" y="5376169"/>
            <a:ext cx="672524" cy="654403"/>
            <a:chOff x="3750" y="2040"/>
            <a:chExt cx="334" cy="325"/>
          </a:xfrm>
          <a:solidFill>
            <a:schemeClr val="accent4"/>
          </a:solidFill>
        </p:grpSpPr>
        <p:sp>
          <p:nvSpPr>
            <p:cNvPr id="254" name="Rectangle 208">
              <a:extLst>
                <a:ext uri="{FF2B5EF4-FFF2-40B4-BE49-F238E27FC236}">
                  <a16:creationId xmlns:a16="http://schemas.microsoft.com/office/drawing/2014/main" id="{3C94DA79-4405-4C91-B43D-A7BA903178F1}"/>
                </a:ext>
              </a:extLst>
            </p:cNvPr>
            <p:cNvSpPr>
              <a:spLocks noChangeArrowheads="1"/>
            </p:cNvSpPr>
            <p:nvPr/>
          </p:nvSpPr>
          <p:spPr bwMode="auto">
            <a:xfrm>
              <a:off x="3860" y="2071"/>
              <a:ext cx="150" cy="294"/>
            </a:xfrm>
            <a:prstGeom prst="rect">
              <a:avLst/>
            </a:prstGeom>
            <a:solidFill>
              <a:srgbClr val="FFFFFF"/>
            </a:solidFill>
            <a:ln w="15875"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55" name="Freeform 209">
              <a:extLst>
                <a:ext uri="{FF2B5EF4-FFF2-40B4-BE49-F238E27FC236}">
                  <a16:creationId xmlns:a16="http://schemas.microsoft.com/office/drawing/2014/main" id="{CB5EB515-02D3-4ADD-B978-6E39F8B353DD}"/>
                </a:ext>
              </a:extLst>
            </p:cNvPr>
            <p:cNvSpPr>
              <a:spLocks/>
            </p:cNvSpPr>
            <p:nvPr/>
          </p:nvSpPr>
          <p:spPr bwMode="auto">
            <a:xfrm>
              <a:off x="3750" y="2146"/>
              <a:ext cx="83" cy="219"/>
            </a:xfrm>
            <a:custGeom>
              <a:avLst/>
              <a:gdLst>
                <a:gd name="T0" fmla="*/ 83 w 83"/>
                <a:gd name="T1" fmla="*/ 219 h 219"/>
                <a:gd name="T2" fmla="*/ 0 w 83"/>
                <a:gd name="T3" fmla="*/ 219 h 219"/>
                <a:gd name="T4" fmla="*/ 0 w 83"/>
                <a:gd name="T5" fmla="*/ 0 h 219"/>
                <a:gd name="T6" fmla="*/ 83 w 83"/>
                <a:gd name="T7" fmla="*/ 0 h 219"/>
              </a:gdLst>
              <a:ahLst/>
              <a:cxnLst>
                <a:cxn ang="0">
                  <a:pos x="T0" y="T1"/>
                </a:cxn>
                <a:cxn ang="0">
                  <a:pos x="T2" y="T3"/>
                </a:cxn>
                <a:cxn ang="0">
                  <a:pos x="T4" y="T5"/>
                </a:cxn>
                <a:cxn ang="0">
                  <a:pos x="T6" y="T7"/>
                </a:cxn>
              </a:cxnLst>
              <a:rect l="0" t="0" r="r" b="b"/>
              <a:pathLst>
                <a:path w="83" h="219">
                  <a:moveTo>
                    <a:pt x="83" y="219"/>
                  </a:moveTo>
                  <a:lnTo>
                    <a:pt x="0" y="219"/>
                  </a:lnTo>
                  <a:lnTo>
                    <a:pt x="0" y="0"/>
                  </a:lnTo>
                  <a:lnTo>
                    <a:pt x="83" y="0"/>
                  </a:lnTo>
                </a:path>
              </a:pathLst>
            </a:custGeom>
            <a:solidFill>
              <a:srgbClr val="FFFFFF"/>
            </a:solidFill>
            <a:ln w="15875"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56" name="Freeform 210">
              <a:extLst>
                <a:ext uri="{FF2B5EF4-FFF2-40B4-BE49-F238E27FC236}">
                  <a16:creationId xmlns:a16="http://schemas.microsoft.com/office/drawing/2014/main" id="{46172C8B-BD62-4C8E-A8F1-5F4AE1C12082}"/>
                </a:ext>
              </a:extLst>
            </p:cNvPr>
            <p:cNvSpPr>
              <a:spLocks/>
            </p:cNvSpPr>
            <p:nvPr/>
          </p:nvSpPr>
          <p:spPr bwMode="auto">
            <a:xfrm>
              <a:off x="4037" y="2224"/>
              <a:ext cx="47" cy="141"/>
            </a:xfrm>
            <a:custGeom>
              <a:avLst/>
              <a:gdLst>
                <a:gd name="T0" fmla="*/ 0 w 47"/>
                <a:gd name="T1" fmla="*/ 141 h 141"/>
                <a:gd name="T2" fmla="*/ 47 w 47"/>
                <a:gd name="T3" fmla="*/ 141 h 141"/>
                <a:gd name="T4" fmla="*/ 47 w 47"/>
                <a:gd name="T5" fmla="*/ 0 h 141"/>
                <a:gd name="T6" fmla="*/ 0 w 47"/>
                <a:gd name="T7" fmla="*/ 0 h 141"/>
              </a:gdLst>
              <a:ahLst/>
              <a:cxnLst>
                <a:cxn ang="0">
                  <a:pos x="T0" y="T1"/>
                </a:cxn>
                <a:cxn ang="0">
                  <a:pos x="T2" y="T3"/>
                </a:cxn>
                <a:cxn ang="0">
                  <a:pos x="T4" y="T5"/>
                </a:cxn>
                <a:cxn ang="0">
                  <a:pos x="T6" y="T7"/>
                </a:cxn>
              </a:cxnLst>
              <a:rect l="0" t="0" r="r" b="b"/>
              <a:pathLst>
                <a:path w="47" h="141">
                  <a:moveTo>
                    <a:pt x="0" y="141"/>
                  </a:moveTo>
                  <a:lnTo>
                    <a:pt x="47" y="141"/>
                  </a:lnTo>
                  <a:lnTo>
                    <a:pt x="47" y="0"/>
                  </a:lnTo>
                  <a:lnTo>
                    <a:pt x="0" y="0"/>
                  </a:lnTo>
                </a:path>
              </a:pathLst>
            </a:custGeom>
            <a:solidFill>
              <a:srgbClr val="FFFFFF"/>
            </a:solidFill>
            <a:ln w="15875"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57" name="Freeform 211">
              <a:extLst>
                <a:ext uri="{FF2B5EF4-FFF2-40B4-BE49-F238E27FC236}">
                  <a16:creationId xmlns:a16="http://schemas.microsoft.com/office/drawing/2014/main" id="{9BDE29ED-AF0E-4D57-9DD0-1282E7EBC0E3}"/>
                </a:ext>
              </a:extLst>
            </p:cNvPr>
            <p:cNvSpPr>
              <a:spLocks/>
            </p:cNvSpPr>
            <p:nvPr/>
          </p:nvSpPr>
          <p:spPr bwMode="auto">
            <a:xfrm>
              <a:off x="3917" y="2312"/>
              <a:ext cx="36" cy="53"/>
            </a:xfrm>
            <a:custGeom>
              <a:avLst/>
              <a:gdLst>
                <a:gd name="T0" fmla="*/ 19 w 19"/>
                <a:gd name="T1" fmla="*/ 28 h 28"/>
                <a:gd name="T2" fmla="*/ 19 w 19"/>
                <a:gd name="T3" fmla="*/ 10 h 28"/>
                <a:gd name="T4" fmla="*/ 9 w 19"/>
                <a:gd name="T5" fmla="*/ 0 h 28"/>
                <a:gd name="T6" fmla="*/ 0 w 19"/>
                <a:gd name="T7" fmla="*/ 10 h 28"/>
                <a:gd name="T8" fmla="*/ 0 w 19"/>
                <a:gd name="T9" fmla="*/ 28 h 28"/>
              </a:gdLst>
              <a:ahLst/>
              <a:cxnLst>
                <a:cxn ang="0">
                  <a:pos x="T0" y="T1"/>
                </a:cxn>
                <a:cxn ang="0">
                  <a:pos x="T2" y="T3"/>
                </a:cxn>
                <a:cxn ang="0">
                  <a:pos x="T4" y="T5"/>
                </a:cxn>
                <a:cxn ang="0">
                  <a:pos x="T6" y="T7"/>
                </a:cxn>
                <a:cxn ang="0">
                  <a:pos x="T8" y="T9"/>
                </a:cxn>
              </a:cxnLst>
              <a:rect l="0" t="0" r="r" b="b"/>
              <a:pathLst>
                <a:path w="19" h="28">
                  <a:moveTo>
                    <a:pt x="19" y="28"/>
                  </a:moveTo>
                  <a:cubicBezTo>
                    <a:pt x="19" y="10"/>
                    <a:pt x="19" y="10"/>
                    <a:pt x="19" y="10"/>
                  </a:cubicBezTo>
                  <a:cubicBezTo>
                    <a:pt x="19" y="5"/>
                    <a:pt x="15" y="0"/>
                    <a:pt x="9" y="0"/>
                  </a:cubicBezTo>
                  <a:cubicBezTo>
                    <a:pt x="4" y="0"/>
                    <a:pt x="0" y="5"/>
                    <a:pt x="0" y="10"/>
                  </a:cubicBezTo>
                  <a:cubicBezTo>
                    <a:pt x="0" y="28"/>
                    <a:pt x="0" y="28"/>
                    <a:pt x="0" y="28"/>
                  </a:cubicBezTo>
                </a:path>
              </a:pathLst>
            </a:custGeom>
            <a:solidFill>
              <a:srgbClr val="FFFFFF"/>
            </a:solidFill>
            <a:ln w="15875"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58" name="Rectangle 212">
              <a:extLst>
                <a:ext uri="{FF2B5EF4-FFF2-40B4-BE49-F238E27FC236}">
                  <a16:creationId xmlns:a16="http://schemas.microsoft.com/office/drawing/2014/main" id="{1F67B82F-B2E6-4D3F-9C98-4161B0ACC888}"/>
                </a:ext>
              </a:extLst>
            </p:cNvPr>
            <p:cNvSpPr>
              <a:spLocks noChangeArrowheads="1"/>
            </p:cNvSpPr>
            <p:nvPr/>
          </p:nvSpPr>
          <p:spPr bwMode="auto">
            <a:xfrm>
              <a:off x="3888" y="2040"/>
              <a:ext cx="42" cy="31"/>
            </a:xfrm>
            <a:prstGeom prst="rect">
              <a:avLst/>
            </a:prstGeom>
            <a:solidFill>
              <a:srgbClr val="FFFFFF"/>
            </a:solidFill>
            <a:ln w="15875"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59" name="Rectangle 213">
              <a:extLst>
                <a:ext uri="{FF2B5EF4-FFF2-40B4-BE49-F238E27FC236}">
                  <a16:creationId xmlns:a16="http://schemas.microsoft.com/office/drawing/2014/main" id="{D454C955-7BA3-4B08-9A73-8BEC29EC32A8}"/>
                </a:ext>
              </a:extLst>
            </p:cNvPr>
            <p:cNvSpPr>
              <a:spLocks noChangeArrowheads="1"/>
            </p:cNvSpPr>
            <p:nvPr/>
          </p:nvSpPr>
          <p:spPr bwMode="auto">
            <a:xfrm>
              <a:off x="3970" y="209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60" name="Rectangle 214">
              <a:extLst>
                <a:ext uri="{FF2B5EF4-FFF2-40B4-BE49-F238E27FC236}">
                  <a16:creationId xmlns:a16="http://schemas.microsoft.com/office/drawing/2014/main" id="{4D21329F-3C24-491D-BBEB-6A6AA5921823}"/>
                </a:ext>
              </a:extLst>
            </p:cNvPr>
            <p:cNvSpPr>
              <a:spLocks noChangeArrowheads="1"/>
            </p:cNvSpPr>
            <p:nvPr/>
          </p:nvSpPr>
          <p:spPr bwMode="auto">
            <a:xfrm>
              <a:off x="3970" y="213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61" name="Rectangle 215">
              <a:extLst>
                <a:ext uri="{FF2B5EF4-FFF2-40B4-BE49-F238E27FC236}">
                  <a16:creationId xmlns:a16="http://schemas.microsoft.com/office/drawing/2014/main" id="{8CD53223-5B53-4322-B7AC-E7C2A5C2940A}"/>
                </a:ext>
              </a:extLst>
            </p:cNvPr>
            <p:cNvSpPr>
              <a:spLocks noChangeArrowheads="1"/>
            </p:cNvSpPr>
            <p:nvPr/>
          </p:nvSpPr>
          <p:spPr bwMode="auto">
            <a:xfrm>
              <a:off x="3970"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62" name="Rectangle 216">
              <a:extLst>
                <a:ext uri="{FF2B5EF4-FFF2-40B4-BE49-F238E27FC236}">
                  <a16:creationId xmlns:a16="http://schemas.microsoft.com/office/drawing/2014/main" id="{84D930CB-FC65-4978-A2F0-7D8DB5FECB1B}"/>
                </a:ext>
              </a:extLst>
            </p:cNvPr>
            <p:cNvSpPr>
              <a:spLocks noChangeArrowheads="1"/>
            </p:cNvSpPr>
            <p:nvPr/>
          </p:nvSpPr>
          <p:spPr bwMode="auto">
            <a:xfrm>
              <a:off x="3970"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63" name="Rectangle 217">
              <a:extLst>
                <a:ext uri="{FF2B5EF4-FFF2-40B4-BE49-F238E27FC236}">
                  <a16:creationId xmlns:a16="http://schemas.microsoft.com/office/drawing/2014/main" id="{8021DE07-73F2-429A-A21F-7C847E870BA1}"/>
                </a:ext>
              </a:extLst>
            </p:cNvPr>
            <p:cNvSpPr>
              <a:spLocks noChangeArrowheads="1"/>
            </p:cNvSpPr>
            <p:nvPr/>
          </p:nvSpPr>
          <p:spPr bwMode="auto">
            <a:xfrm>
              <a:off x="3970"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64" name="Rectangle 218">
              <a:extLst>
                <a:ext uri="{FF2B5EF4-FFF2-40B4-BE49-F238E27FC236}">
                  <a16:creationId xmlns:a16="http://schemas.microsoft.com/office/drawing/2014/main" id="{C4663D0A-495A-4170-90EC-60D373019BE4}"/>
                </a:ext>
              </a:extLst>
            </p:cNvPr>
            <p:cNvSpPr>
              <a:spLocks noChangeArrowheads="1"/>
            </p:cNvSpPr>
            <p:nvPr/>
          </p:nvSpPr>
          <p:spPr bwMode="auto">
            <a:xfrm>
              <a:off x="3885" y="209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65" name="Rectangle 219">
              <a:extLst>
                <a:ext uri="{FF2B5EF4-FFF2-40B4-BE49-F238E27FC236}">
                  <a16:creationId xmlns:a16="http://schemas.microsoft.com/office/drawing/2014/main" id="{19F2B681-F97B-4326-B467-56CE5E087B7D}"/>
                </a:ext>
              </a:extLst>
            </p:cNvPr>
            <p:cNvSpPr>
              <a:spLocks noChangeArrowheads="1"/>
            </p:cNvSpPr>
            <p:nvPr/>
          </p:nvSpPr>
          <p:spPr bwMode="auto">
            <a:xfrm>
              <a:off x="3885" y="213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66" name="Rectangle 220">
              <a:extLst>
                <a:ext uri="{FF2B5EF4-FFF2-40B4-BE49-F238E27FC236}">
                  <a16:creationId xmlns:a16="http://schemas.microsoft.com/office/drawing/2014/main" id="{18D5E5D4-EF77-48CF-9AE6-A45CB5F8626C}"/>
                </a:ext>
              </a:extLst>
            </p:cNvPr>
            <p:cNvSpPr>
              <a:spLocks noChangeArrowheads="1"/>
            </p:cNvSpPr>
            <p:nvPr/>
          </p:nvSpPr>
          <p:spPr bwMode="auto">
            <a:xfrm>
              <a:off x="3885"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67" name="Rectangle 221">
              <a:extLst>
                <a:ext uri="{FF2B5EF4-FFF2-40B4-BE49-F238E27FC236}">
                  <a16:creationId xmlns:a16="http://schemas.microsoft.com/office/drawing/2014/main" id="{C20475FD-E2A2-4BA2-B606-D2D00DC67E53}"/>
                </a:ext>
              </a:extLst>
            </p:cNvPr>
            <p:cNvSpPr>
              <a:spLocks noChangeArrowheads="1"/>
            </p:cNvSpPr>
            <p:nvPr/>
          </p:nvSpPr>
          <p:spPr bwMode="auto">
            <a:xfrm>
              <a:off x="3885"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68" name="Rectangle 222">
              <a:extLst>
                <a:ext uri="{FF2B5EF4-FFF2-40B4-BE49-F238E27FC236}">
                  <a16:creationId xmlns:a16="http://schemas.microsoft.com/office/drawing/2014/main" id="{2CBE90EE-8518-4E97-9852-33BAF7C1E768}"/>
                </a:ext>
              </a:extLst>
            </p:cNvPr>
            <p:cNvSpPr>
              <a:spLocks noChangeArrowheads="1"/>
            </p:cNvSpPr>
            <p:nvPr/>
          </p:nvSpPr>
          <p:spPr bwMode="auto">
            <a:xfrm>
              <a:off x="3885"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69" name="Rectangle 223">
              <a:extLst>
                <a:ext uri="{FF2B5EF4-FFF2-40B4-BE49-F238E27FC236}">
                  <a16:creationId xmlns:a16="http://schemas.microsoft.com/office/drawing/2014/main" id="{9F5B65D0-038E-4ACF-B94B-58D6A6122DCA}"/>
                </a:ext>
              </a:extLst>
            </p:cNvPr>
            <p:cNvSpPr>
              <a:spLocks noChangeArrowheads="1"/>
            </p:cNvSpPr>
            <p:nvPr/>
          </p:nvSpPr>
          <p:spPr bwMode="auto">
            <a:xfrm>
              <a:off x="3927" y="209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70" name="Rectangle 224">
              <a:extLst>
                <a:ext uri="{FF2B5EF4-FFF2-40B4-BE49-F238E27FC236}">
                  <a16:creationId xmlns:a16="http://schemas.microsoft.com/office/drawing/2014/main" id="{3CDD1837-B578-4631-A17F-778D054F474E}"/>
                </a:ext>
              </a:extLst>
            </p:cNvPr>
            <p:cNvSpPr>
              <a:spLocks noChangeArrowheads="1"/>
            </p:cNvSpPr>
            <p:nvPr/>
          </p:nvSpPr>
          <p:spPr bwMode="auto">
            <a:xfrm>
              <a:off x="3927" y="213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71" name="Rectangle 225">
              <a:extLst>
                <a:ext uri="{FF2B5EF4-FFF2-40B4-BE49-F238E27FC236}">
                  <a16:creationId xmlns:a16="http://schemas.microsoft.com/office/drawing/2014/main" id="{805E3E6E-0A0F-4B45-A4F1-E34B5B7C0E0D}"/>
                </a:ext>
              </a:extLst>
            </p:cNvPr>
            <p:cNvSpPr>
              <a:spLocks noChangeArrowheads="1"/>
            </p:cNvSpPr>
            <p:nvPr/>
          </p:nvSpPr>
          <p:spPr bwMode="auto">
            <a:xfrm>
              <a:off x="3927"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72" name="Rectangle 226">
              <a:extLst>
                <a:ext uri="{FF2B5EF4-FFF2-40B4-BE49-F238E27FC236}">
                  <a16:creationId xmlns:a16="http://schemas.microsoft.com/office/drawing/2014/main" id="{8D6C18ED-F5A8-48C9-9825-3620C8CF41B1}"/>
                </a:ext>
              </a:extLst>
            </p:cNvPr>
            <p:cNvSpPr>
              <a:spLocks noChangeArrowheads="1"/>
            </p:cNvSpPr>
            <p:nvPr/>
          </p:nvSpPr>
          <p:spPr bwMode="auto">
            <a:xfrm>
              <a:off x="3927"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73" name="Rectangle 227">
              <a:extLst>
                <a:ext uri="{FF2B5EF4-FFF2-40B4-BE49-F238E27FC236}">
                  <a16:creationId xmlns:a16="http://schemas.microsoft.com/office/drawing/2014/main" id="{0B3607DE-3F60-4DE7-8783-E273951A4A68}"/>
                </a:ext>
              </a:extLst>
            </p:cNvPr>
            <p:cNvSpPr>
              <a:spLocks noChangeArrowheads="1"/>
            </p:cNvSpPr>
            <p:nvPr/>
          </p:nvSpPr>
          <p:spPr bwMode="auto">
            <a:xfrm>
              <a:off x="3927"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74" name="Rectangle 228">
              <a:extLst>
                <a:ext uri="{FF2B5EF4-FFF2-40B4-BE49-F238E27FC236}">
                  <a16:creationId xmlns:a16="http://schemas.microsoft.com/office/drawing/2014/main" id="{D2B16EC7-623C-4E88-ADBF-D9BA46F178D6}"/>
                </a:ext>
              </a:extLst>
            </p:cNvPr>
            <p:cNvSpPr>
              <a:spLocks noChangeArrowheads="1"/>
            </p:cNvSpPr>
            <p:nvPr/>
          </p:nvSpPr>
          <p:spPr bwMode="auto">
            <a:xfrm>
              <a:off x="3776"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75" name="Rectangle 229">
              <a:extLst>
                <a:ext uri="{FF2B5EF4-FFF2-40B4-BE49-F238E27FC236}">
                  <a16:creationId xmlns:a16="http://schemas.microsoft.com/office/drawing/2014/main" id="{3714904F-A53D-4762-9741-88A9FCD20BD0}"/>
                </a:ext>
              </a:extLst>
            </p:cNvPr>
            <p:cNvSpPr>
              <a:spLocks noChangeArrowheads="1"/>
            </p:cNvSpPr>
            <p:nvPr/>
          </p:nvSpPr>
          <p:spPr bwMode="auto">
            <a:xfrm>
              <a:off x="3776"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76" name="Rectangle 230">
              <a:extLst>
                <a:ext uri="{FF2B5EF4-FFF2-40B4-BE49-F238E27FC236}">
                  <a16:creationId xmlns:a16="http://schemas.microsoft.com/office/drawing/2014/main" id="{8D9C4085-C3C0-46E3-8C35-A5B8BCA01B29}"/>
                </a:ext>
              </a:extLst>
            </p:cNvPr>
            <p:cNvSpPr>
              <a:spLocks noChangeArrowheads="1"/>
            </p:cNvSpPr>
            <p:nvPr/>
          </p:nvSpPr>
          <p:spPr bwMode="auto">
            <a:xfrm>
              <a:off x="3776"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77" name="Rectangle 231">
              <a:extLst>
                <a:ext uri="{FF2B5EF4-FFF2-40B4-BE49-F238E27FC236}">
                  <a16:creationId xmlns:a16="http://schemas.microsoft.com/office/drawing/2014/main" id="{DBED6A2E-0346-4DA6-BDBC-B45144484C63}"/>
                </a:ext>
              </a:extLst>
            </p:cNvPr>
            <p:cNvSpPr>
              <a:spLocks noChangeArrowheads="1"/>
            </p:cNvSpPr>
            <p:nvPr/>
          </p:nvSpPr>
          <p:spPr bwMode="auto">
            <a:xfrm>
              <a:off x="3818"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78" name="Rectangle 232">
              <a:extLst>
                <a:ext uri="{FF2B5EF4-FFF2-40B4-BE49-F238E27FC236}">
                  <a16:creationId xmlns:a16="http://schemas.microsoft.com/office/drawing/2014/main" id="{5AC0CECD-E31C-459F-A235-20E6A4C25E8C}"/>
                </a:ext>
              </a:extLst>
            </p:cNvPr>
            <p:cNvSpPr>
              <a:spLocks noChangeArrowheads="1"/>
            </p:cNvSpPr>
            <p:nvPr/>
          </p:nvSpPr>
          <p:spPr bwMode="auto">
            <a:xfrm>
              <a:off x="3818"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79" name="Rectangle 233">
              <a:extLst>
                <a:ext uri="{FF2B5EF4-FFF2-40B4-BE49-F238E27FC236}">
                  <a16:creationId xmlns:a16="http://schemas.microsoft.com/office/drawing/2014/main" id="{9B009B11-535B-44F2-8672-89F91FCAC297}"/>
                </a:ext>
              </a:extLst>
            </p:cNvPr>
            <p:cNvSpPr>
              <a:spLocks noChangeArrowheads="1"/>
            </p:cNvSpPr>
            <p:nvPr/>
          </p:nvSpPr>
          <p:spPr bwMode="auto">
            <a:xfrm>
              <a:off x="3818"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80" name="Rectangle 234">
              <a:extLst>
                <a:ext uri="{FF2B5EF4-FFF2-40B4-BE49-F238E27FC236}">
                  <a16:creationId xmlns:a16="http://schemas.microsoft.com/office/drawing/2014/main" id="{FD737199-CFD8-4C01-A092-6B9A87DCF126}"/>
                </a:ext>
              </a:extLst>
            </p:cNvPr>
            <p:cNvSpPr>
              <a:spLocks noChangeArrowheads="1"/>
            </p:cNvSpPr>
            <p:nvPr/>
          </p:nvSpPr>
          <p:spPr bwMode="auto">
            <a:xfrm>
              <a:off x="3776" y="2295"/>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81" name="Rectangle 235">
              <a:extLst>
                <a:ext uri="{FF2B5EF4-FFF2-40B4-BE49-F238E27FC236}">
                  <a16:creationId xmlns:a16="http://schemas.microsoft.com/office/drawing/2014/main" id="{666F8592-3A28-4663-9383-08FB16C8C03E}"/>
                </a:ext>
              </a:extLst>
            </p:cNvPr>
            <p:cNvSpPr>
              <a:spLocks noChangeArrowheads="1"/>
            </p:cNvSpPr>
            <p:nvPr/>
          </p:nvSpPr>
          <p:spPr bwMode="auto">
            <a:xfrm>
              <a:off x="3818" y="2295"/>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grpSp>
      <p:grpSp>
        <p:nvGrpSpPr>
          <p:cNvPr id="2" name="Group 1">
            <a:extLst>
              <a:ext uri="{FF2B5EF4-FFF2-40B4-BE49-F238E27FC236}">
                <a16:creationId xmlns:a16="http://schemas.microsoft.com/office/drawing/2014/main" id="{DBF3D20B-A5EE-4F60-8143-D6E98DCCBEEC}"/>
              </a:ext>
            </a:extLst>
          </p:cNvPr>
          <p:cNvGrpSpPr/>
          <p:nvPr/>
        </p:nvGrpSpPr>
        <p:grpSpPr>
          <a:xfrm>
            <a:off x="3023832" y="1595970"/>
            <a:ext cx="491459" cy="491459"/>
            <a:chOff x="3023832" y="1595970"/>
            <a:chExt cx="491459" cy="491459"/>
          </a:xfrm>
        </p:grpSpPr>
        <p:sp>
          <p:nvSpPr>
            <p:cNvPr id="153" name="Oval 255">
              <a:extLst>
                <a:ext uri="{FF2B5EF4-FFF2-40B4-BE49-F238E27FC236}">
                  <a16:creationId xmlns:a16="http://schemas.microsoft.com/office/drawing/2014/main" id="{E0CEBF90-9A94-40EC-BE74-AACCE317EF2C}"/>
                </a:ext>
              </a:extLst>
            </p:cNvPr>
            <p:cNvSpPr/>
            <p:nvPr/>
          </p:nvSpPr>
          <p:spPr>
            <a:xfrm>
              <a:off x="3023832" y="1595970"/>
              <a:ext cx="491459" cy="49145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AEAEA"/>
            </a:solidFill>
            <a:ln cap="flat">
              <a:noFill/>
              <a:prstDash val="solid"/>
            </a:ln>
          </p:spPr>
          <p:txBody>
            <a:bodyPr vert="horz" wrap="square" lIns="0" tIns="45717" rIns="0" bIns="45717" anchor="ctr" anchorCtr="1" compatLnSpc="1">
              <a:noAutofit/>
            </a:bodyPr>
            <a:lstStyle/>
            <a:p>
              <a:pPr marL="0" marR="0" lvl="0" indent="0" algn="ctr" defTabSz="9139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961" b="0" i="0" u="none" strike="noStrike" kern="0" cap="none" spc="0" normalizeH="0" baseline="0" noProof="0" dirty="0">
                <a:ln>
                  <a:noFill/>
                </a:ln>
                <a:solidFill>
                  <a:srgbClr val="000000"/>
                </a:solidFill>
                <a:effectLst/>
                <a:uLnTx/>
                <a:uFillTx/>
                <a:latin typeface="Segoe UI Semilight"/>
                <a:ea typeface="+mn-ea"/>
                <a:cs typeface="+mn-cs"/>
              </a:endParaRPr>
            </a:p>
          </p:txBody>
        </p:sp>
        <p:sp>
          <p:nvSpPr>
            <p:cNvPr id="242" name="Freeform 10">
              <a:extLst>
                <a:ext uri="{FF2B5EF4-FFF2-40B4-BE49-F238E27FC236}">
                  <a16:creationId xmlns:a16="http://schemas.microsoft.com/office/drawing/2014/main" id="{C4F3745E-52F1-44E4-B941-1A82B9F71D59}"/>
                </a:ext>
              </a:extLst>
            </p:cNvPr>
            <p:cNvSpPr>
              <a:spLocks/>
            </p:cNvSpPr>
            <p:nvPr/>
          </p:nvSpPr>
          <p:spPr bwMode="auto">
            <a:xfrm>
              <a:off x="3182468" y="1675772"/>
              <a:ext cx="182869" cy="314149"/>
            </a:xfrm>
            <a:custGeom>
              <a:avLst/>
              <a:gdLst>
                <a:gd name="T0" fmla="*/ 172 w 184"/>
                <a:gd name="T1" fmla="*/ 0 h 314"/>
                <a:gd name="T2" fmla="*/ 12 w 184"/>
                <a:gd name="T3" fmla="*/ 0 h 314"/>
                <a:gd name="T4" fmla="*/ 0 w 184"/>
                <a:gd name="T5" fmla="*/ 12 h 314"/>
                <a:gd name="T6" fmla="*/ 0 w 184"/>
                <a:gd name="T7" fmla="*/ 302 h 314"/>
                <a:gd name="T8" fmla="*/ 12 w 184"/>
                <a:gd name="T9" fmla="*/ 314 h 314"/>
                <a:gd name="T10" fmla="*/ 172 w 184"/>
                <a:gd name="T11" fmla="*/ 314 h 314"/>
                <a:gd name="T12" fmla="*/ 184 w 184"/>
                <a:gd name="T13" fmla="*/ 302 h 314"/>
                <a:gd name="T14" fmla="*/ 184 w 184"/>
                <a:gd name="T15" fmla="*/ 12 h 314"/>
                <a:gd name="T16" fmla="*/ 172 w 184"/>
                <a:gd name="T1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314">
                  <a:moveTo>
                    <a:pt x="172" y="0"/>
                  </a:moveTo>
                  <a:cubicBezTo>
                    <a:pt x="12" y="0"/>
                    <a:pt x="12" y="0"/>
                    <a:pt x="12" y="0"/>
                  </a:cubicBezTo>
                  <a:cubicBezTo>
                    <a:pt x="6" y="0"/>
                    <a:pt x="0" y="5"/>
                    <a:pt x="0" y="12"/>
                  </a:cubicBezTo>
                  <a:cubicBezTo>
                    <a:pt x="0" y="302"/>
                    <a:pt x="0" y="302"/>
                    <a:pt x="0" y="302"/>
                  </a:cubicBezTo>
                  <a:cubicBezTo>
                    <a:pt x="0" y="308"/>
                    <a:pt x="6" y="314"/>
                    <a:pt x="12" y="314"/>
                  </a:cubicBezTo>
                  <a:cubicBezTo>
                    <a:pt x="172" y="314"/>
                    <a:pt x="172" y="314"/>
                    <a:pt x="172" y="314"/>
                  </a:cubicBezTo>
                  <a:cubicBezTo>
                    <a:pt x="178" y="314"/>
                    <a:pt x="184" y="308"/>
                    <a:pt x="184" y="302"/>
                  </a:cubicBezTo>
                  <a:cubicBezTo>
                    <a:pt x="184" y="12"/>
                    <a:pt x="184" y="12"/>
                    <a:pt x="184" y="12"/>
                  </a:cubicBezTo>
                  <a:cubicBezTo>
                    <a:pt x="184" y="5"/>
                    <a:pt x="178" y="0"/>
                    <a:pt x="172" y="0"/>
                  </a:cubicBezTo>
                </a:path>
              </a:pathLst>
            </a:custGeom>
            <a:solidFill>
              <a:srgbClr val="35353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333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Semilight"/>
                <a:ea typeface="ＭＳ Ｐゴシック" charset="0"/>
                <a:cs typeface="+mn-cs"/>
              </a:endParaRPr>
            </a:p>
          </p:txBody>
        </p:sp>
        <p:grpSp>
          <p:nvGrpSpPr>
            <p:cNvPr id="154" name="Group 256">
              <a:extLst>
                <a:ext uri="{FF2B5EF4-FFF2-40B4-BE49-F238E27FC236}">
                  <a16:creationId xmlns:a16="http://schemas.microsoft.com/office/drawing/2014/main" id="{2AC54FC1-0BEA-4A7F-A2A8-53392638618F}"/>
                </a:ext>
              </a:extLst>
            </p:cNvPr>
            <p:cNvGrpSpPr/>
            <p:nvPr/>
          </p:nvGrpSpPr>
          <p:grpSpPr>
            <a:xfrm>
              <a:off x="3178249" y="1676166"/>
              <a:ext cx="191307" cy="328644"/>
              <a:chOff x="4050956" y="2135288"/>
              <a:chExt cx="444928" cy="764337"/>
            </a:xfrm>
          </p:grpSpPr>
          <p:grpSp>
            <p:nvGrpSpPr>
              <p:cNvPr id="155" name="Group 257">
                <a:extLst>
                  <a:ext uri="{FF2B5EF4-FFF2-40B4-BE49-F238E27FC236}">
                    <a16:creationId xmlns:a16="http://schemas.microsoft.com/office/drawing/2014/main" id="{1A35DD28-5B1E-49A2-B935-B555F0614066}"/>
                  </a:ext>
                </a:extLst>
              </p:cNvPr>
              <p:cNvGrpSpPr/>
              <p:nvPr/>
            </p:nvGrpSpPr>
            <p:grpSpPr>
              <a:xfrm>
                <a:off x="4050956" y="2135288"/>
                <a:ext cx="444928" cy="764337"/>
                <a:chOff x="4050956" y="2135288"/>
                <a:chExt cx="444928" cy="764337"/>
              </a:xfrm>
            </p:grpSpPr>
            <p:sp>
              <p:nvSpPr>
                <p:cNvPr id="157" name="Freeform 10">
                  <a:extLst>
                    <a:ext uri="{FF2B5EF4-FFF2-40B4-BE49-F238E27FC236}">
                      <a16:creationId xmlns:a16="http://schemas.microsoft.com/office/drawing/2014/main" id="{D8FC56AA-2EBB-4205-8362-2A1396CE9FE9}"/>
                    </a:ext>
                  </a:extLst>
                </p:cNvPr>
                <p:cNvSpPr/>
                <p:nvPr/>
              </p:nvSpPr>
              <p:spPr>
                <a:xfrm>
                  <a:off x="4050956" y="2135288"/>
                  <a:ext cx="444928" cy="764337"/>
                </a:xfrm>
                <a:custGeom>
                  <a:avLst/>
                  <a:gdLst>
                    <a:gd name="f0" fmla="val 10800000"/>
                    <a:gd name="f1" fmla="val 5400000"/>
                    <a:gd name="f2" fmla="val 180"/>
                    <a:gd name="f3" fmla="val w"/>
                    <a:gd name="f4" fmla="val h"/>
                    <a:gd name="f5" fmla="val 0"/>
                    <a:gd name="f6" fmla="val 184"/>
                    <a:gd name="f7" fmla="val 314"/>
                    <a:gd name="f8" fmla="val 172"/>
                    <a:gd name="f9" fmla="val 12"/>
                    <a:gd name="f10" fmla="val 6"/>
                    <a:gd name="f11" fmla="val 5"/>
                    <a:gd name="f12" fmla="val 302"/>
                    <a:gd name="f13" fmla="val 308"/>
                    <a:gd name="f14" fmla="val 178"/>
                    <a:gd name="f15" fmla="+- 0 0 -90"/>
                    <a:gd name="f16" fmla="*/ f3 1 184"/>
                    <a:gd name="f17" fmla="*/ f4 1 314"/>
                    <a:gd name="f18" fmla="val f5"/>
                    <a:gd name="f19" fmla="val f6"/>
                    <a:gd name="f20" fmla="val f7"/>
                    <a:gd name="f21" fmla="*/ f15 f0 1"/>
                    <a:gd name="f22" fmla="+- f20 0 f18"/>
                    <a:gd name="f23" fmla="+- f19 0 f18"/>
                    <a:gd name="f24" fmla="*/ f21 1 f2"/>
                    <a:gd name="f25" fmla="*/ f23 1 184"/>
                    <a:gd name="f26" fmla="*/ f22 1 314"/>
                    <a:gd name="f27" fmla="*/ 172 f23 1"/>
                    <a:gd name="f28" fmla="*/ 0 f22 1"/>
                    <a:gd name="f29" fmla="*/ 12 f23 1"/>
                    <a:gd name="f30" fmla="*/ 0 f23 1"/>
                    <a:gd name="f31" fmla="*/ 12 f22 1"/>
                    <a:gd name="f32" fmla="*/ 302 f22 1"/>
                    <a:gd name="f33" fmla="*/ 314 f22 1"/>
                    <a:gd name="f34" fmla="*/ 184 f23 1"/>
                    <a:gd name="f35" fmla="+- f24 0 f1"/>
                    <a:gd name="f36" fmla="*/ f27 1 184"/>
                    <a:gd name="f37" fmla="*/ f28 1 314"/>
                    <a:gd name="f38" fmla="*/ f29 1 184"/>
                    <a:gd name="f39" fmla="*/ f30 1 184"/>
                    <a:gd name="f40" fmla="*/ f31 1 314"/>
                    <a:gd name="f41" fmla="*/ f32 1 314"/>
                    <a:gd name="f42" fmla="*/ f33 1 314"/>
                    <a:gd name="f43" fmla="*/ f34 1 184"/>
                    <a:gd name="f44" fmla="*/ 0 1 f25"/>
                    <a:gd name="f45" fmla="*/ f19 1 f25"/>
                    <a:gd name="f46" fmla="*/ 0 1 f26"/>
                    <a:gd name="f47" fmla="*/ f20 1 f26"/>
                    <a:gd name="f48" fmla="*/ f36 1 f25"/>
                    <a:gd name="f49" fmla="*/ f37 1 f26"/>
                    <a:gd name="f50" fmla="*/ f38 1 f25"/>
                    <a:gd name="f51" fmla="*/ f39 1 f25"/>
                    <a:gd name="f52" fmla="*/ f40 1 f26"/>
                    <a:gd name="f53" fmla="*/ f41 1 f26"/>
                    <a:gd name="f54" fmla="*/ f42 1 f26"/>
                    <a:gd name="f55" fmla="*/ f43 1 f25"/>
                    <a:gd name="f56" fmla="*/ f44 f16 1"/>
                    <a:gd name="f57" fmla="*/ f45 f16 1"/>
                    <a:gd name="f58" fmla="*/ f47 f17 1"/>
                    <a:gd name="f59" fmla="*/ f46 f17 1"/>
                    <a:gd name="f60" fmla="*/ f48 f16 1"/>
                    <a:gd name="f61" fmla="*/ f49 f17 1"/>
                    <a:gd name="f62" fmla="*/ f50 f16 1"/>
                    <a:gd name="f63" fmla="*/ f51 f16 1"/>
                    <a:gd name="f64" fmla="*/ f52 f17 1"/>
                    <a:gd name="f65" fmla="*/ f53 f17 1"/>
                    <a:gd name="f66" fmla="*/ f54 f17 1"/>
                    <a:gd name="f67" fmla="*/ f55 f16 1"/>
                  </a:gdLst>
                  <a:ahLst/>
                  <a:cxnLst>
                    <a:cxn ang="3cd4">
                      <a:pos x="hc" y="t"/>
                    </a:cxn>
                    <a:cxn ang="0">
                      <a:pos x="r" y="vc"/>
                    </a:cxn>
                    <a:cxn ang="cd4">
                      <a:pos x="hc" y="b"/>
                    </a:cxn>
                    <a:cxn ang="cd2">
                      <a:pos x="l" y="vc"/>
                    </a:cxn>
                    <a:cxn ang="f35">
                      <a:pos x="f60" y="f61"/>
                    </a:cxn>
                    <a:cxn ang="f35">
                      <a:pos x="f62" y="f61"/>
                    </a:cxn>
                    <a:cxn ang="f35">
                      <a:pos x="f63" y="f64"/>
                    </a:cxn>
                    <a:cxn ang="f35">
                      <a:pos x="f63" y="f65"/>
                    </a:cxn>
                    <a:cxn ang="f35">
                      <a:pos x="f62" y="f66"/>
                    </a:cxn>
                    <a:cxn ang="f35">
                      <a:pos x="f60" y="f66"/>
                    </a:cxn>
                    <a:cxn ang="f35">
                      <a:pos x="f67" y="f65"/>
                    </a:cxn>
                    <a:cxn ang="f35">
                      <a:pos x="f67" y="f64"/>
                    </a:cxn>
                    <a:cxn ang="f35">
                      <a:pos x="f60" y="f61"/>
                    </a:cxn>
                  </a:cxnLst>
                  <a:rect l="f56" t="f59" r="f57" b="f58"/>
                  <a:pathLst>
                    <a:path w="184" h="314">
                      <a:moveTo>
                        <a:pt x="f8" y="f5"/>
                      </a:moveTo>
                      <a:cubicBezTo>
                        <a:pt x="f9" y="f5"/>
                        <a:pt x="f9" y="f5"/>
                        <a:pt x="f9" y="f5"/>
                      </a:cubicBezTo>
                      <a:cubicBezTo>
                        <a:pt x="f10" y="f5"/>
                        <a:pt x="f5" y="f11"/>
                        <a:pt x="f5" y="f9"/>
                      </a:cubicBezTo>
                      <a:cubicBezTo>
                        <a:pt x="f5" y="f12"/>
                        <a:pt x="f5" y="f12"/>
                        <a:pt x="f5" y="f12"/>
                      </a:cubicBezTo>
                      <a:cubicBezTo>
                        <a:pt x="f5" y="f13"/>
                        <a:pt x="f10" y="f7"/>
                        <a:pt x="f9" y="f7"/>
                      </a:cubicBezTo>
                      <a:cubicBezTo>
                        <a:pt x="f8" y="f7"/>
                        <a:pt x="f8" y="f7"/>
                        <a:pt x="f8" y="f7"/>
                      </a:cubicBezTo>
                      <a:cubicBezTo>
                        <a:pt x="f14" y="f7"/>
                        <a:pt x="f6" y="f13"/>
                        <a:pt x="f6" y="f12"/>
                      </a:cubicBezTo>
                      <a:cubicBezTo>
                        <a:pt x="f6" y="f9"/>
                        <a:pt x="f6" y="f9"/>
                        <a:pt x="f6" y="f9"/>
                      </a:cubicBezTo>
                      <a:cubicBezTo>
                        <a:pt x="f6" y="f11"/>
                        <a:pt x="f14" y="f5"/>
                        <a:pt x="f8" y="f5"/>
                      </a:cubicBezTo>
                    </a:path>
                  </a:pathLst>
                </a:custGeom>
                <a:noFill/>
                <a:ln cap="flat">
                  <a:noFill/>
                  <a:prstDash val="solid"/>
                </a:ln>
              </p:spPr>
              <p:txBody>
                <a:bodyPr vert="horz" wrap="square" lIns="89633" tIns="44811" rIns="89633" bIns="44811" anchor="t" anchorCtr="0" compatLnSpc="1">
                  <a:noAutofit/>
                </a:bodyPr>
                <a:lstStyle/>
                <a:p>
                  <a:pPr marL="0" marR="0" lvl="0" indent="0" algn="l" defTabSz="9133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505050"/>
                    </a:solidFill>
                    <a:effectLst/>
                    <a:uLnTx/>
                    <a:uFillTx/>
                    <a:latin typeface="Segoe UI"/>
                    <a:ea typeface="ＭＳ Ｐゴシック"/>
                    <a:cs typeface="+mn-cs"/>
                  </a:endParaRPr>
                </a:p>
              </p:txBody>
            </p:sp>
            <p:sp>
              <p:nvSpPr>
                <p:cNvPr id="158" name="Rectangle 11">
                  <a:extLst>
                    <a:ext uri="{FF2B5EF4-FFF2-40B4-BE49-F238E27FC236}">
                      <a16:creationId xmlns:a16="http://schemas.microsoft.com/office/drawing/2014/main" id="{9DAACA85-B779-404E-B793-79A61C6987DE}"/>
                    </a:ext>
                  </a:extLst>
                </p:cNvPr>
                <p:cNvSpPr/>
                <p:nvPr/>
              </p:nvSpPr>
              <p:spPr>
                <a:xfrm>
                  <a:off x="4094838" y="2179161"/>
                  <a:ext cx="357164" cy="601062"/>
                </a:xfrm>
                <a:prstGeom prst="rect">
                  <a:avLst/>
                </a:prstGeom>
                <a:solidFill>
                  <a:srgbClr val="FFFFFF"/>
                </a:solidFill>
                <a:ln cap="flat">
                  <a:noFill/>
                  <a:prstDash val="solid"/>
                </a:ln>
              </p:spPr>
              <p:txBody>
                <a:bodyPr vert="horz" wrap="square" lIns="89633" tIns="44811" rIns="89633" bIns="44811" anchor="t" anchorCtr="0" compatLnSpc="1">
                  <a:noAutofit/>
                </a:bodyPr>
                <a:lstStyle/>
                <a:p>
                  <a:pPr marL="0" marR="0" lvl="0" indent="0" algn="l" defTabSz="9133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505050"/>
                    </a:solidFill>
                    <a:effectLst/>
                    <a:uLnTx/>
                    <a:uFillTx/>
                    <a:latin typeface="Segoe UI"/>
                    <a:ea typeface="ＭＳ Ｐゴシック"/>
                    <a:cs typeface="+mn-cs"/>
                  </a:endParaRPr>
                </a:p>
              </p:txBody>
            </p:sp>
            <p:sp>
              <p:nvSpPr>
                <p:cNvPr id="159" name="Rectangle 12">
                  <a:extLst>
                    <a:ext uri="{FF2B5EF4-FFF2-40B4-BE49-F238E27FC236}">
                      <a16:creationId xmlns:a16="http://schemas.microsoft.com/office/drawing/2014/main" id="{639348D0-E6BC-40D4-A9BD-2754528882A4}"/>
                    </a:ext>
                  </a:extLst>
                </p:cNvPr>
                <p:cNvSpPr/>
                <p:nvPr/>
              </p:nvSpPr>
              <p:spPr>
                <a:xfrm>
                  <a:off x="4094838" y="2179161"/>
                  <a:ext cx="357164" cy="601062"/>
                </a:xfrm>
                <a:prstGeom prst="rect">
                  <a:avLst/>
                </a:prstGeom>
                <a:noFill/>
                <a:ln cap="flat">
                  <a:noFill/>
                  <a:prstDash val="solid"/>
                </a:ln>
              </p:spPr>
              <p:txBody>
                <a:bodyPr vert="horz" wrap="square" lIns="89633" tIns="44811" rIns="89633" bIns="44811" anchor="t" anchorCtr="0" compatLnSpc="1">
                  <a:noAutofit/>
                </a:bodyPr>
                <a:lstStyle/>
                <a:p>
                  <a:pPr marL="0" marR="0" lvl="0" indent="0" algn="l" defTabSz="9133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505050"/>
                    </a:solidFill>
                    <a:effectLst/>
                    <a:uLnTx/>
                    <a:uFillTx/>
                    <a:latin typeface="Segoe UI"/>
                    <a:ea typeface="ＭＳ Ｐゴシック"/>
                    <a:cs typeface="+mn-cs"/>
                  </a:endParaRPr>
                </a:p>
              </p:txBody>
            </p:sp>
            <p:sp>
              <p:nvSpPr>
                <p:cNvPr id="160" name="Freeform 13">
                  <a:extLst>
                    <a:ext uri="{FF2B5EF4-FFF2-40B4-BE49-F238E27FC236}">
                      <a16:creationId xmlns:a16="http://schemas.microsoft.com/office/drawing/2014/main" id="{2EEA2FEC-9527-40AC-9F8E-6B9FD089FC89}"/>
                    </a:ext>
                  </a:extLst>
                </p:cNvPr>
                <p:cNvSpPr/>
                <p:nvPr/>
              </p:nvSpPr>
              <p:spPr>
                <a:xfrm>
                  <a:off x="4206075" y="2816964"/>
                  <a:ext cx="134700" cy="17346"/>
                </a:xfrm>
                <a:custGeom>
                  <a:avLst/>
                  <a:gdLst>
                    <a:gd name="f0" fmla="val 10800000"/>
                    <a:gd name="f1" fmla="val 5400000"/>
                    <a:gd name="f2" fmla="val 180"/>
                    <a:gd name="f3" fmla="val w"/>
                    <a:gd name="f4" fmla="val h"/>
                    <a:gd name="f5" fmla="val 0"/>
                    <a:gd name="f6" fmla="val 56"/>
                    <a:gd name="f7" fmla="val 7"/>
                    <a:gd name="f8" fmla="val 3"/>
                    <a:gd name="f9" fmla="val 5"/>
                    <a:gd name="f10" fmla="val 54"/>
                    <a:gd name="f11" fmla="val 52"/>
                    <a:gd name="f12" fmla="val 4"/>
                    <a:gd name="f13" fmla="val 2"/>
                    <a:gd name="f14" fmla="val 1"/>
                    <a:gd name="f15" fmla="+- 0 0 -90"/>
                    <a:gd name="f16" fmla="*/ f3 1 56"/>
                    <a:gd name="f17" fmla="*/ f4 1 7"/>
                    <a:gd name="f18" fmla="val f5"/>
                    <a:gd name="f19" fmla="val f6"/>
                    <a:gd name="f20" fmla="val f7"/>
                    <a:gd name="f21" fmla="*/ f15 f0 1"/>
                    <a:gd name="f22" fmla="+- f20 0 f18"/>
                    <a:gd name="f23" fmla="+- f19 0 f18"/>
                    <a:gd name="f24" fmla="*/ f21 1 f2"/>
                    <a:gd name="f25" fmla="*/ f23 1 56"/>
                    <a:gd name="f26" fmla="*/ f22 1 7"/>
                    <a:gd name="f27" fmla="*/ 56 f23 1"/>
                    <a:gd name="f28" fmla="*/ 3 f22 1"/>
                    <a:gd name="f29" fmla="*/ 52 f23 1"/>
                    <a:gd name="f30" fmla="*/ 7 f22 1"/>
                    <a:gd name="f31" fmla="*/ 4 f23 1"/>
                    <a:gd name="f32" fmla="*/ 0 f23 1"/>
                    <a:gd name="f33" fmla="*/ 0 f22 1"/>
                    <a:gd name="f34" fmla="+- f24 0 f1"/>
                    <a:gd name="f35" fmla="*/ f27 1 56"/>
                    <a:gd name="f36" fmla="*/ f28 1 7"/>
                    <a:gd name="f37" fmla="*/ f29 1 56"/>
                    <a:gd name="f38" fmla="*/ f30 1 7"/>
                    <a:gd name="f39" fmla="*/ f31 1 56"/>
                    <a:gd name="f40" fmla="*/ f32 1 56"/>
                    <a:gd name="f41" fmla="*/ f33 1 7"/>
                    <a:gd name="f42" fmla="*/ 0 1 f25"/>
                    <a:gd name="f43" fmla="*/ f19 1 f25"/>
                    <a:gd name="f44" fmla="*/ 0 1 f26"/>
                    <a:gd name="f45" fmla="*/ f20 1 f26"/>
                    <a:gd name="f46" fmla="*/ f35 1 f25"/>
                    <a:gd name="f47" fmla="*/ f36 1 f26"/>
                    <a:gd name="f48" fmla="*/ f37 1 f25"/>
                    <a:gd name="f49" fmla="*/ f38 1 f26"/>
                    <a:gd name="f50" fmla="*/ f39 1 f25"/>
                    <a:gd name="f51" fmla="*/ f40 1 f25"/>
                    <a:gd name="f52" fmla="*/ f41 1 f26"/>
                    <a:gd name="f53" fmla="*/ f42 f16 1"/>
                    <a:gd name="f54" fmla="*/ f43 f16 1"/>
                    <a:gd name="f55" fmla="*/ f45 f17 1"/>
                    <a:gd name="f56" fmla="*/ f44 f17 1"/>
                    <a:gd name="f57" fmla="*/ f46 f16 1"/>
                    <a:gd name="f58" fmla="*/ f47 f17 1"/>
                    <a:gd name="f59" fmla="*/ f48 f16 1"/>
                    <a:gd name="f60" fmla="*/ f49 f17 1"/>
                    <a:gd name="f61" fmla="*/ f50 f16 1"/>
                    <a:gd name="f62" fmla="*/ f51 f16 1"/>
                    <a:gd name="f63" fmla="*/ f52 f17 1"/>
                  </a:gdLst>
                  <a:ahLst/>
                  <a:cxnLst>
                    <a:cxn ang="3cd4">
                      <a:pos x="hc" y="t"/>
                    </a:cxn>
                    <a:cxn ang="0">
                      <a:pos x="r" y="vc"/>
                    </a:cxn>
                    <a:cxn ang="cd4">
                      <a:pos x="hc" y="b"/>
                    </a:cxn>
                    <a:cxn ang="cd2">
                      <a:pos x="l" y="vc"/>
                    </a:cxn>
                    <a:cxn ang="f34">
                      <a:pos x="f57" y="f58"/>
                    </a:cxn>
                    <a:cxn ang="f34">
                      <a:pos x="f59" y="f60"/>
                    </a:cxn>
                    <a:cxn ang="f34">
                      <a:pos x="f61" y="f60"/>
                    </a:cxn>
                    <a:cxn ang="f34">
                      <a:pos x="f62" y="f58"/>
                    </a:cxn>
                    <a:cxn ang="f34">
                      <a:pos x="f61" y="f63"/>
                    </a:cxn>
                    <a:cxn ang="f34">
                      <a:pos x="f59" y="f63"/>
                    </a:cxn>
                    <a:cxn ang="f34">
                      <a:pos x="f57" y="f58"/>
                    </a:cxn>
                  </a:cxnLst>
                  <a:rect l="f53" t="f56" r="f54" b="f55"/>
                  <a:pathLst>
                    <a:path w="56" h="7">
                      <a:moveTo>
                        <a:pt x="f6" y="f8"/>
                      </a:moveTo>
                      <a:cubicBezTo>
                        <a:pt x="f6" y="f9"/>
                        <a:pt x="f10" y="f7"/>
                        <a:pt x="f11" y="f7"/>
                      </a:cubicBezTo>
                      <a:cubicBezTo>
                        <a:pt x="f12" y="f7"/>
                        <a:pt x="f12" y="f7"/>
                        <a:pt x="f12" y="f7"/>
                      </a:cubicBezTo>
                      <a:cubicBezTo>
                        <a:pt x="f13" y="f7"/>
                        <a:pt x="f5" y="f9"/>
                        <a:pt x="f5" y="f8"/>
                      </a:cubicBezTo>
                      <a:cubicBezTo>
                        <a:pt x="f5" y="f14"/>
                        <a:pt x="f13" y="f5"/>
                        <a:pt x="f12" y="f5"/>
                      </a:cubicBezTo>
                      <a:cubicBezTo>
                        <a:pt x="f11" y="f5"/>
                        <a:pt x="f11" y="f5"/>
                        <a:pt x="f11" y="f5"/>
                      </a:cubicBezTo>
                      <a:cubicBezTo>
                        <a:pt x="f10" y="f5"/>
                        <a:pt x="f6" y="f14"/>
                        <a:pt x="f6" y="f8"/>
                      </a:cubicBezTo>
                      <a:close/>
                    </a:path>
                  </a:pathLst>
                </a:custGeom>
                <a:solidFill>
                  <a:srgbClr val="FFFFFF"/>
                </a:solidFill>
                <a:ln cap="flat">
                  <a:noFill/>
                  <a:prstDash val="solid"/>
                </a:ln>
              </p:spPr>
              <p:txBody>
                <a:bodyPr vert="horz" wrap="square" lIns="89633" tIns="44811" rIns="89633" bIns="44811" anchor="t" anchorCtr="0" compatLnSpc="1">
                  <a:noAutofit/>
                </a:bodyPr>
                <a:lstStyle/>
                <a:p>
                  <a:pPr marL="0" marR="0" lvl="0" indent="0" algn="l" defTabSz="9133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505050"/>
                    </a:solidFill>
                    <a:effectLst/>
                    <a:uLnTx/>
                    <a:uFillTx/>
                    <a:latin typeface="Segoe UI"/>
                    <a:ea typeface="ＭＳ Ｐゴシック"/>
                    <a:cs typeface="+mn-cs"/>
                  </a:endParaRPr>
                </a:p>
              </p:txBody>
            </p:sp>
            <p:sp>
              <p:nvSpPr>
                <p:cNvPr id="161" name="Rectangle 14">
                  <a:extLst>
                    <a:ext uri="{FF2B5EF4-FFF2-40B4-BE49-F238E27FC236}">
                      <a16:creationId xmlns:a16="http://schemas.microsoft.com/office/drawing/2014/main" id="{6CD25CA5-A747-43F7-AE70-C8C3A4CC80B0}"/>
                    </a:ext>
                  </a:extLst>
                </p:cNvPr>
                <p:cNvSpPr/>
                <p:nvPr/>
              </p:nvSpPr>
              <p:spPr>
                <a:xfrm>
                  <a:off x="4094838" y="2780224"/>
                  <a:ext cx="118378" cy="1024"/>
                </a:xfrm>
                <a:prstGeom prst="rect">
                  <a:avLst/>
                </a:prstGeom>
                <a:solidFill>
                  <a:srgbClr val="5C4768"/>
                </a:solidFill>
                <a:ln cap="flat">
                  <a:noFill/>
                  <a:prstDash val="solid"/>
                </a:ln>
              </p:spPr>
              <p:txBody>
                <a:bodyPr vert="horz" wrap="square" lIns="89633" tIns="44811" rIns="89633" bIns="44811" anchor="t" anchorCtr="0" compatLnSpc="1">
                  <a:noAutofit/>
                </a:bodyPr>
                <a:lstStyle/>
                <a:p>
                  <a:pPr marL="0" marR="0" lvl="0" indent="0" algn="l" defTabSz="9133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505050"/>
                    </a:solidFill>
                    <a:effectLst/>
                    <a:uLnTx/>
                    <a:uFillTx/>
                    <a:latin typeface="Segoe UI"/>
                    <a:ea typeface="ＭＳ Ｐゴシック"/>
                    <a:cs typeface="+mn-cs"/>
                  </a:endParaRPr>
                </a:p>
              </p:txBody>
            </p:sp>
            <p:sp>
              <p:nvSpPr>
                <p:cNvPr id="162" name="Freeform 15">
                  <a:extLst>
                    <a:ext uri="{FF2B5EF4-FFF2-40B4-BE49-F238E27FC236}">
                      <a16:creationId xmlns:a16="http://schemas.microsoft.com/office/drawing/2014/main" id="{9A74824E-1239-4567-811E-7C9A9AE06382}"/>
                    </a:ext>
                  </a:extLst>
                </p:cNvPr>
                <p:cNvSpPr/>
                <p:nvPr/>
              </p:nvSpPr>
              <p:spPr>
                <a:xfrm>
                  <a:off x="4094838" y="2780224"/>
                  <a:ext cx="118378" cy="0"/>
                </a:xfrm>
                <a:custGeom>
                  <a:avLst/>
                  <a:gdLst>
                    <a:gd name="f0" fmla="val 10800000"/>
                    <a:gd name="f1" fmla="val 5400000"/>
                    <a:gd name="f2" fmla="val 180"/>
                    <a:gd name="f3" fmla="val w"/>
                    <a:gd name="f4" fmla="val h"/>
                    <a:gd name="f5" fmla="val 0"/>
                    <a:gd name="f6" fmla="val 118376"/>
                    <a:gd name="f7" fmla="+- 0 0 -90"/>
                    <a:gd name="f8" fmla="*/ f3 1 118376"/>
                    <a:gd name="f9" fmla="*/ f4 1 0"/>
                    <a:gd name="f10" fmla="val f5"/>
                    <a:gd name="f11" fmla="val f6"/>
                    <a:gd name="f12" fmla="*/ f7 f0 1"/>
                    <a:gd name="f13" fmla="+- f10 0 f10"/>
                    <a:gd name="f14" fmla="+- f11 0 f10"/>
                    <a:gd name="f15" fmla="*/ f12 1 f2"/>
                    <a:gd name="f16" fmla="*/ f14 1 118376"/>
                    <a:gd name="f17" fmla="*/ f13 1 0"/>
                    <a:gd name="f18" fmla="+- f15 0 f1"/>
                    <a:gd name="f19" fmla="*/ 118376 1 f16"/>
                    <a:gd name="f20" fmla="*/ 0 1 f17"/>
                    <a:gd name="f21" fmla="*/ 0 1 f16"/>
                    <a:gd name="f22" fmla="*/ 1 1 f17"/>
                    <a:gd name="f23" fmla="*/ f21 f8 1"/>
                    <a:gd name="f24" fmla="*/ f19 f8 1"/>
                    <a:gd name="f25" fmla="*/ f22 f9 1"/>
                    <a:gd name="f26" fmla="*/ f20 f9 1"/>
                  </a:gdLst>
                  <a:ahLst/>
                  <a:cxnLst>
                    <a:cxn ang="3cd4">
                      <a:pos x="hc" y="t"/>
                    </a:cxn>
                    <a:cxn ang="0">
                      <a:pos x="r" y="vc"/>
                    </a:cxn>
                    <a:cxn ang="cd4">
                      <a:pos x="hc" y="b"/>
                    </a:cxn>
                    <a:cxn ang="cd2">
                      <a:pos x="l" y="vc"/>
                    </a:cxn>
                    <a:cxn ang="f18">
                      <a:pos x="f24" y="f26"/>
                    </a:cxn>
                    <a:cxn ang="f18">
                      <a:pos x="f23" y="f26"/>
                    </a:cxn>
                    <a:cxn ang="f18">
                      <a:pos x="f23" y="f26"/>
                    </a:cxn>
                    <a:cxn ang="f18">
                      <a:pos x="f24" y="f26"/>
                    </a:cxn>
                  </a:cxnLst>
                  <a:rect l="f23" t="f26" r="f24" b="f25"/>
                  <a:pathLst>
                    <a:path w="118376">
                      <a:moveTo>
                        <a:pt x="f6" y="f5"/>
                      </a:moveTo>
                      <a:lnTo>
                        <a:pt x="f5" y="f5"/>
                      </a:lnTo>
                      <a:lnTo>
                        <a:pt x="f5" y="f5"/>
                      </a:lnTo>
                      <a:lnTo>
                        <a:pt x="f6" y="f5"/>
                      </a:lnTo>
                    </a:path>
                  </a:pathLst>
                </a:custGeom>
                <a:noFill/>
                <a:ln cap="flat">
                  <a:noFill/>
                  <a:prstDash val="solid"/>
                </a:ln>
              </p:spPr>
              <p:txBody>
                <a:bodyPr vert="horz" wrap="square" lIns="89633" tIns="44811" rIns="89633" bIns="44811" anchor="t" anchorCtr="0" compatLnSpc="1">
                  <a:noAutofit/>
                </a:bodyPr>
                <a:lstStyle/>
                <a:p>
                  <a:pPr marL="0" marR="0" lvl="0" indent="0" algn="l" defTabSz="9133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505050"/>
                    </a:solidFill>
                    <a:effectLst/>
                    <a:uLnTx/>
                    <a:uFillTx/>
                    <a:latin typeface="Segoe UI"/>
                    <a:ea typeface="ＭＳ Ｐゴシック"/>
                    <a:cs typeface="+mn-cs"/>
                  </a:endParaRPr>
                </a:p>
              </p:txBody>
            </p:sp>
            <p:sp>
              <p:nvSpPr>
                <p:cNvPr id="163" name="Freeform 17">
                  <a:extLst>
                    <a:ext uri="{FF2B5EF4-FFF2-40B4-BE49-F238E27FC236}">
                      <a16:creationId xmlns:a16="http://schemas.microsoft.com/office/drawing/2014/main" id="{0B73DDA2-6DE4-42A5-81E9-4FE40BAE0250}"/>
                    </a:ext>
                  </a:extLst>
                </p:cNvPr>
                <p:cNvSpPr/>
                <p:nvPr/>
              </p:nvSpPr>
              <p:spPr>
                <a:xfrm>
                  <a:off x="4094838" y="2179161"/>
                  <a:ext cx="210220" cy="601062"/>
                </a:xfrm>
                <a:custGeom>
                  <a:avLst/>
                  <a:gdLst>
                    <a:gd name="f0" fmla="val 10800000"/>
                    <a:gd name="f1" fmla="val 5400000"/>
                    <a:gd name="f2" fmla="val 180"/>
                    <a:gd name="f3" fmla="val w"/>
                    <a:gd name="f4" fmla="val h"/>
                    <a:gd name="f5" fmla="val 0"/>
                    <a:gd name="f6" fmla="val 206"/>
                    <a:gd name="f7" fmla="val 589"/>
                    <a:gd name="f8" fmla="val 116"/>
                    <a:gd name="f9" fmla="+- 0 0 -90"/>
                    <a:gd name="f10" fmla="*/ f3 1 206"/>
                    <a:gd name="f11" fmla="*/ f4 1 589"/>
                    <a:gd name="f12" fmla="val f5"/>
                    <a:gd name="f13" fmla="val f6"/>
                    <a:gd name="f14" fmla="val f7"/>
                    <a:gd name="f15" fmla="*/ f9 f0 1"/>
                    <a:gd name="f16" fmla="+- f14 0 f12"/>
                    <a:gd name="f17" fmla="+- f13 0 f12"/>
                    <a:gd name="f18" fmla="*/ f15 1 f2"/>
                    <a:gd name="f19" fmla="*/ f17 1 206"/>
                    <a:gd name="f20" fmla="*/ f16 1 589"/>
                    <a:gd name="f21" fmla="*/ 206 f17 1"/>
                    <a:gd name="f22" fmla="*/ 0 f16 1"/>
                    <a:gd name="f23" fmla="*/ 0 f17 1"/>
                    <a:gd name="f24" fmla="*/ 589 f16 1"/>
                    <a:gd name="f25" fmla="*/ 116 f17 1"/>
                    <a:gd name="f26" fmla="+- f18 0 f1"/>
                    <a:gd name="f27" fmla="*/ f21 1 206"/>
                    <a:gd name="f28" fmla="*/ f22 1 589"/>
                    <a:gd name="f29" fmla="*/ f23 1 206"/>
                    <a:gd name="f30" fmla="*/ f24 1 589"/>
                    <a:gd name="f31" fmla="*/ f25 1 206"/>
                    <a:gd name="f32" fmla="*/ 0 1 f19"/>
                    <a:gd name="f33" fmla="*/ f13 1 f19"/>
                    <a:gd name="f34" fmla="*/ 0 1 f20"/>
                    <a:gd name="f35" fmla="*/ f14 1 f20"/>
                    <a:gd name="f36" fmla="*/ f27 1 f19"/>
                    <a:gd name="f37" fmla="*/ f28 1 f20"/>
                    <a:gd name="f38" fmla="*/ f29 1 f19"/>
                    <a:gd name="f39" fmla="*/ f30 1 f20"/>
                    <a:gd name="f40" fmla="*/ f31 1 f19"/>
                    <a:gd name="f41" fmla="*/ f32 f10 1"/>
                    <a:gd name="f42" fmla="*/ f33 f10 1"/>
                    <a:gd name="f43" fmla="*/ f35 f11 1"/>
                    <a:gd name="f44" fmla="*/ f34 f11 1"/>
                    <a:gd name="f45" fmla="*/ f36 f10 1"/>
                    <a:gd name="f46" fmla="*/ f37 f11 1"/>
                    <a:gd name="f47" fmla="*/ f38 f10 1"/>
                    <a:gd name="f48" fmla="*/ f39 f11 1"/>
                    <a:gd name="f49" fmla="*/ f40 f10 1"/>
                  </a:gdLst>
                  <a:ahLst/>
                  <a:cxnLst>
                    <a:cxn ang="3cd4">
                      <a:pos x="hc" y="t"/>
                    </a:cxn>
                    <a:cxn ang="0">
                      <a:pos x="r" y="vc"/>
                    </a:cxn>
                    <a:cxn ang="cd4">
                      <a:pos x="hc" y="b"/>
                    </a:cxn>
                    <a:cxn ang="cd2">
                      <a:pos x="l" y="vc"/>
                    </a:cxn>
                    <a:cxn ang="f26">
                      <a:pos x="f45" y="f46"/>
                    </a:cxn>
                    <a:cxn ang="f26">
                      <a:pos x="f47" y="f46"/>
                    </a:cxn>
                    <a:cxn ang="f26">
                      <a:pos x="f47" y="f48"/>
                    </a:cxn>
                    <a:cxn ang="f26">
                      <a:pos x="f49" y="f48"/>
                    </a:cxn>
                    <a:cxn ang="f26">
                      <a:pos x="f45" y="f46"/>
                    </a:cxn>
                  </a:cxnLst>
                  <a:rect l="f41" t="f44" r="f42" b="f43"/>
                  <a:pathLst>
                    <a:path w="206" h="589">
                      <a:moveTo>
                        <a:pt x="f6" y="f5"/>
                      </a:moveTo>
                      <a:lnTo>
                        <a:pt x="f5" y="f5"/>
                      </a:lnTo>
                      <a:lnTo>
                        <a:pt x="f5" y="f7"/>
                      </a:lnTo>
                      <a:lnTo>
                        <a:pt x="f8" y="f7"/>
                      </a:lnTo>
                      <a:lnTo>
                        <a:pt x="f6" y="f5"/>
                      </a:lnTo>
                    </a:path>
                  </a:pathLst>
                </a:custGeom>
                <a:noFill/>
                <a:ln cap="flat">
                  <a:noFill/>
                  <a:prstDash val="solid"/>
                </a:ln>
              </p:spPr>
              <p:txBody>
                <a:bodyPr vert="horz" wrap="square" lIns="89633" tIns="44811" rIns="89633" bIns="44811" anchor="t" anchorCtr="0" compatLnSpc="1">
                  <a:noAutofit/>
                </a:bodyPr>
                <a:lstStyle/>
                <a:p>
                  <a:pPr marL="0" marR="0" lvl="0" indent="0" algn="l" defTabSz="913328"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dirty="0">
                    <a:ln>
                      <a:noFill/>
                    </a:ln>
                    <a:solidFill>
                      <a:srgbClr val="505050"/>
                    </a:solidFill>
                    <a:effectLst/>
                    <a:uLnTx/>
                    <a:uFillTx/>
                    <a:latin typeface="Segoe UI"/>
                    <a:ea typeface="ＭＳ Ｐゴシック"/>
                    <a:cs typeface="+mn-cs"/>
                  </a:endParaRPr>
                </a:p>
              </p:txBody>
            </p:sp>
          </p:grpSp>
          <p:pic>
            <p:nvPicPr>
              <p:cNvPr id="156" name="Picture 258">
                <a:extLst>
                  <a:ext uri="{FF2B5EF4-FFF2-40B4-BE49-F238E27FC236}">
                    <a16:creationId xmlns:a16="http://schemas.microsoft.com/office/drawing/2014/main" id="{EE75EB6F-ED68-4656-A4A3-C6426B72AE2B}"/>
                  </a:ext>
                </a:extLst>
              </p:cNvPr>
              <p:cNvPicPr>
                <a:picLocks noChangeAspect="1"/>
              </p:cNvPicPr>
              <p:nvPr/>
            </p:nvPicPr>
            <p:blipFill>
              <a:blip r:embed="rId19">
                <a:grayscl/>
              </a:blip>
              <a:srcRect b="18759"/>
              <a:stretch>
                <a:fillRect/>
              </a:stretch>
            </p:blipFill>
            <p:spPr>
              <a:xfrm>
                <a:off x="4056012" y="2340334"/>
                <a:ext cx="432857" cy="327484"/>
              </a:xfrm>
              <a:prstGeom prst="rect">
                <a:avLst/>
              </a:prstGeom>
              <a:noFill/>
              <a:ln cap="flat">
                <a:noFill/>
              </a:ln>
            </p:spPr>
          </p:pic>
        </p:grpSp>
      </p:grpSp>
    </p:spTree>
    <p:extLst>
      <p:ext uri="{BB962C8B-B14F-4D97-AF65-F5344CB8AC3E}">
        <p14:creationId xmlns:p14="http://schemas.microsoft.com/office/powerpoint/2010/main" val="23455983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91E90C-16E7-42C3-96D0-337EFCB21E4A}"/>
              </a:ext>
            </a:extLst>
          </p:cNvPr>
          <p:cNvSpPr>
            <a:spLocks noGrp="1"/>
          </p:cNvSpPr>
          <p:nvPr>
            <p:ph type="title"/>
          </p:nvPr>
        </p:nvSpPr>
        <p:spPr/>
        <p:txBody>
          <a:bodyPr/>
          <a:lstStyle/>
          <a:p>
            <a:r>
              <a:rPr lang="en-US"/>
              <a:t>Agenda</a:t>
            </a:r>
          </a:p>
        </p:txBody>
      </p:sp>
      <p:sp>
        <p:nvSpPr>
          <p:cNvPr id="6" name="Text Placeholder 5">
            <a:extLst>
              <a:ext uri="{FF2B5EF4-FFF2-40B4-BE49-F238E27FC236}">
                <a16:creationId xmlns:a16="http://schemas.microsoft.com/office/drawing/2014/main" id="{460D15DF-EF97-44E8-BCDF-D3F111A97291}"/>
              </a:ext>
            </a:extLst>
          </p:cNvPr>
          <p:cNvSpPr>
            <a:spLocks noGrp="1"/>
          </p:cNvSpPr>
          <p:nvPr>
            <p:ph type="body" sz="quarter" idx="10"/>
          </p:nvPr>
        </p:nvSpPr>
        <p:spPr>
          <a:xfrm>
            <a:off x="584200" y="1480014"/>
            <a:ext cx="5212080" cy="1938992"/>
          </a:xfrm>
        </p:spPr>
        <p:txBody>
          <a:bodyPr/>
          <a:lstStyle/>
          <a:p>
            <a:pPr marL="342900" indent="-342900">
              <a:buFont typeface="Arial" panose="020B0604020202020204" pitchFamily="34" charset="0"/>
              <a:buChar char="•"/>
            </a:pPr>
            <a:r>
              <a:rPr lang="en-US" sz="2400" dirty="0"/>
              <a:t>Microsoft Entra</a:t>
            </a:r>
          </a:p>
          <a:p>
            <a:pPr marL="342900" indent="-342900">
              <a:buFont typeface="Arial" panose="020B0604020202020204" pitchFamily="34" charset="0"/>
              <a:buChar char="•"/>
            </a:pPr>
            <a:r>
              <a:rPr lang="en-US" sz="2400" dirty="0"/>
              <a:t>Authentication Methods</a:t>
            </a:r>
          </a:p>
          <a:p>
            <a:pPr marL="342900" indent="-342900">
              <a:buFont typeface="Arial" panose="020B0604020202020204" pitchFamily="34" charset="0"/>
              <a:buChar char="•"/>
            </a:pPr>
            <a:r>
              <a:rPr lang="en-US" sz="2400" dirty="0"/>
              <a:t>Single Sign On</a:t>
            </a:r>
          </a:p>
          <a:p>
            <a:pPr marL="342900" indent="-342900">
              <a:buFont typeface="Arial" panose="020B0604020202020204" pitchFamily="34" charset="0"/>
              <a:buChar char="•"/>
            </a:pPr>
            <a:r>
              <a:rPr lang="en-US" sz="2400" dirty="0"/>
              <a:t>Hybrid Management</a:t>
            </a:r>
          </a:p>
        </p:txBody>
      </p:sp>
    </p:spTree>
    <p:extLst>
      <p:ext uri="{BB962C8B-B14F-4D97-AF65-F5344CB8AC3E}">
        <p14:creationId xmlns:p14="http://schemas.microsoft.com/office/powerpoint/2010/main" val="42691869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App cloud">
            <a:extLst>
              <a:ext uri="{FF2B5EF4-FFF2-40B4-BE49-F238E27FC236}">
                <a16:creationId xmlns:a16="http://schemas.microsoft.com/office/drawing/2014/main" id="{82FB38D8-CB9B-4C69-B264-57D8E0A7E551}"/>
              </a:ext>
            </a:extLst>
          </p:cNvPr>
          <p:cNvSpPr/>
          <p:nvPr/>
        </p:nvSpPr>
        <p:spPr bwMode="auto">
          <a:xfrm>
            <a:off x="2269771" y="1116620"/>
            <a:ext cx="1936631" cy="1068876"/>
          </a:xfrm>
          <a:custGeom>
            <a:avLst/>
            <a:gdLst>
              <a:gd name="connsiteX0" fmla="*/ 3361107 w 6810924"/>
              <a:gd name="connsiteY0" fmla="*/ 0 h 3759126"/>
              <a:gd name="connsiteX1" fmla="*/ 4838321 w 6810924"/>
              <a:gd name="connsiteY1" fmla="*/ 979163 h 3759126"/>
              <a:gd name="connsiteX2" fmla="*/ 4860282 w 6810924"/>
              <a:gd name="connsiteY2" fmla="*/ 1039166 h 3759126"/>
              <a:gd name="connsiteX3" fmla="*/ 4977487 w 6810924"/>
              <a:gd name="connsiteY3" fmla="*/ 996268 h 3759126"/>
              <a:gd name="connsiteX4" fmla="*/ 5397728 w 6810924"/>
              <a:gd name="connsiteY4" fmla="*/ 932734 h 3759126"/>
              <a:gd name="connsiteX5" fmla="*/ 6810924 w 6810924"/>
              <a:gd name="connsiteY5" fmla="*/ 2345930 h 3759126"/>
              <a:gd name="connsiteX6" fmla="*/ 5542219 w 6810924"/>
              <a:gd name="connsiteY6" fmla="*/ 3751830 h 3759126"/>
              <a:gd name="connsiteX7" fmla="*/ 5469009 w 6810924"/>
              <a:gd name="connsiteY7" fmla="*/ 3755527 h 3759126"/>
              <a:gd name="connsiteX8" fmla="*/ 5469009 w 6810924"/>
              <a:gd name="connsiteY8" fmla="*/ 3759125 h 3759126"/>
              <a:gd name="connsiteX9" fmla="*/ 5397748 w 6810924"/>
              <a:gd name="connsiteY9" fmla="*/ 3759125 h 3759126"/>
              <a:gd name="connsiteX10" fmla="*/ 5397728 w 6810924"/>
              <a:gd name="connsiteY10" fmla="*/ 3759126 h 3759126"/>
              <a:gd name="connsiteX11" fmla="*/ 5397708 w 6810924"/>
              <a:gd name="connsiteY11" fmla="*/ 3759125 h 3759126"/>
              <a:gd name="connsiteX12" fmla="*/ 779509 w 6810924"/>
              <a:gd name="connsiteY12" fmla="*/ 3759125 h 3759126"/>
              <a:gd name="connsiteX13" fmla="*/ 779489 w 6810924"/>
              <a:gd name="connsiteY13" fmla="*/ 3759126 h 3759126"/>
              <a:gd name="connsiteX14" fmla="*/ 779470 w 6810924"/>
              <a:gd name="connsiteY14" fmla="*/ 3759125 h 3759126"/>
              <a:gd name="connsiteX15" fmla="*/ 760443 w 6810924"/>
              <a:gd name="connsiteY15" fmla="*/ 3759125 h 3759126"/>
              <a:gd name="connsiteX16" fmla="*/ 760443 w 6810924"/>
              <a:gd name="connsiteY16" fmla="*/ 3758165 h 3759126"/>
              <a:gd name="connsiteX17" fmla="*/ 699791 w 6810924"/>
              <a:gd name="connsiteY17" fmla="*/ 3755102 h 3759126"/>
              <a:gd name="connsiteX18" fmla="*/ 0 w 6810924"/>
              <a:gd name="connsiteY18" fmla="*/ 2979637 h 3759126"/>
              <a:gd name="connsiteX19" fmla="*/ 779489 w 6810924"/>
              <a:gd name="connsiteY19" fmla="*/ 2200148 h 3759126"/>
              <a:gd name="connsiteX20" fmla="*/ 869383 w 6810924"/>
              <a:gd name="connsiteY20" fmla="*/ 2205818 h 3759126"/>
              <a:gd name="connsiteX21" fmla="*/ 855381 w 6810924"/>
              <a:gd name="connsiteY21" fmla="*/ 2066924 h 3759126"/>
              <a:gd name="connsiteX22" fmla="*/ 1782273 w 6810924"/>
              <a:gd name="connsiteY22" fmla="*/ 1140032 h 3759126"/>
              <a:gd name="connsiteX23" fmla="*/ 1825926 w 6810924"/>
              <a:gd name="connsiteY23" fmla="*/ 1142236 h 3759126"/>
              <a:gd name="connsiteX24" fmla="*/ 1829983 w 6810924"/>
              <a:gd name="connsiteY24" fmla="*/ 1126458 h 3759126"/>
              <a:gd name="connsiteX25" fmla="*/ 3361107 w 6810924"/>
              <a:gd name="connsiteY25" fmla="*/ 0 h 375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10924" h="3759126">
                <a:moveTo>
                  <a:pt x="3361107" y="0"/>
                </a:moveTo>
                <a:cubicBezTo>
                  <a:pt x="4025175" y="0"/>
                  <a:pt x="4594941" y="403750"/>
                  <a:pt x="4838321" y="979163"/>
                </a:cubicBezTo>
                <a:lnTo>
                  <a:pt x="4860282" y="1039166"/>
                </a:lnTo>
                <a:lnTo>
                  <a:pt x="4977487" y="996268"/>
                </a:lnTo>
                <a:cubicBezTo>
                  <a:pt x="5110241" y="954978"/>
                  <a:pt x="5251387" y="932734"/>
                  <a:pt x="5397728" y="932734"/>
                </a:cubicBezTo>
                <a:cubicBezTo>
                  <a:pt x="6178215" y="932734"/>
                  <a:pt x="6810924" y="1565443"/>
                  <a:pt x="6810924" y="2345930"/>
                </a:cubicBezTo>
                <a:cubicBezTo>
                  <a:pt x="6810924" y="3077637"/>
                  <a:pt x="6254832" y="3679460"/>
                  <a:pt x="5542219" y="3751830"/>
                </a:cubicBezTo>
                <a:lnTo>
                  <a:pt x="5469009" y="3755527"/>
                </a:lnTo>
                <a:lnTo>
                  <a:pt x="5469009" y="3759125"/>
                </a:lnTo>
                <a:lnTo>
                  <a:pt x="5397748" y="3759125"/>
                </a:lnTo>
                <a:lnTo>
                  <a:pt x="5397728" y="3759126"/>
                </a:lnTo>
                <a:lnTo>
                  <a:pt x="5397708" y="3759125"/>
                </a:lnTo>
                <a:lnTo>
                  <a:pt x="779509" y="3759125"/>
                </a:lnTo>
                <a:lnTo>
                  <a:pt x="779489" y="3759126"/>
                </a:lnTo>
                <a:lnTo>
                  <a:pt x="779470" y="3759125"/>
                </a:lnTo>
                <a:lnTo>
                  <a:pt x="760443" y="3759125"/>
                </a:lnTo>
                <a:lnTo>
                  <a:pt x="760443" y="3758165"/>
                </a:lnTo>
                <a:lnTo>
                  <a:pt x="699791" y="3755102"/>
                </a:lnTo>
                <a:cubicBezTo>
                  <a:pt x="306729" y="3715184"/>
                  <a:pt x="0" y="3383231"/>
                  <a:pt x="0" y="2979637"/>
                </a:cubicBezTo>
                <a:cubicBezTo>
                  <a:pt x="0" y="2549137"/>
                  <a:pt x="348989" y="2200148"/>
                  <a:pt x="779489" y="2200148"/>
                </a:cubicBezTo>
                <a:lnTo>
                  <a:pt x="869383" y="2205818"/>
                </a:lnTo>
                <a:lnTo>
                  <a:pt x="855381" y="2066924"/>
                </a:lnTo>
                <a:cubicBezTo>
                  <a:pt x="855381" y="1555016"/>
                  <a:pt x="1270365" y="1140032"/>
                  <a:pt x="1782273" y="1140032"/>
                </a:cubicBezTo>
                <a:lnTo>
                  <a:pt x="1825926" y="1142236"/>
                </a:lnTo>
                <a:lnTo>
                  <a:pt x="1829983" y="1126458"/>
                </a:lnTo>
                <a:cubicBezTo>
                  <a:pt x="2032967" y="473846"/>
                  <a:pt x="2641701" y="0"/>
                  <a:pt x="3361107" y="0"/>
                </a:cubicBezTo>
                <a:close/>
              </a:path>
            </a:pathLst>
          </a:custGeom>
          <a:blipFill>
            <a:blip r:embed="rId3"/>
            <a:stretch>
              <a:fillRect/>
            </a:stretch>
          </a:blipFill>
          <a:ln w="190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26" name="Group 25">
            <a:extLst>
              <a:ext uri="{FF2B5EF4-FFF2-40B4-BE49-F238E27FC236}">
                <a16:creationId xmlns:a16="http://schemas.microsoft.com/office/drawing/2014/main" id="{0E6E255B-F7AE-45FB-8848-CDBCC904A64D}"/>
              </a:ext>
            </a:extLst>
          </p:cNvPr>
          <p:cNvGrpSpPr/>
          <p:nvPr/>
        </p:nvGrpSpPr>
        <p:grpSpPr>
          <a:xfrm>
            <a:off x="2288030" y="2305942"/>
            <a:ext cx="2725144" cy="1504077"/>
            <a:chOff x="4733428" y="2676962"/>
            <a:chExt cx="2725144" cy="1504077"/>
          </a:xfrm>
        </p:grpSpPr>
        <p:sp>
          <p:nvSpPr>
            <p:cNvPr id="27" name="Freeform: Shape 26">
              <a:extLst>
                <a:ext uri="{FF2B5EF4-FFF2-40B4-BE49-F238E27FC236}">
                  <a16:creationId xmlns:a16="http://schemas.microsoft.com/office/drawing/2014/main" id="{ED012E2D-C800-44CF-859F-09BD6EE4FB55}"/>
                </a:ext>
              </a:extLst>
            </p:cNvPr>
            <p:cNvSpPr/>
            <p:nvPr/>
          </p:nvSpPr>
          <p:spPr bwMode="auto">
            <a:xfrm>
              <a:off x="4733428" y="2676962"/>
              <a:ext cx="2725144" cy="1504077"/>
            </a:xfrm>
            <a:custGeom>
              <a:avLst/>
              <a:gdLst>
                <a:gd name="connsiteX0" fmla="*/ 3361107 w 6810924"/>
                <a:gd name="connsiteY0" fmla="*/ 0 h 3759126"/>
                <a:gd name="connsiteX1" fmla="*/ 4838321 w 6810924"/>
                <a:gd name="connsiteY1" fmla="*/ 979163 h 3759126"/>
                <a:gd name="connsiteX2" fmla="*/ 4860282 w 6810924"/>
                <a:gd name="connsiteY2" fmla="*/ 1039166 h 3759126"/>
                <a:gd name="connsiteX3" fmla="*/ 4977487 w 6810924"/>
                <a:gd name="connsiteY3" fmla="*/ 996268 h 3759126"/>
                <a:gd name="connsiteX4" fmla="*/ 5397728 w 6810924"/>
                <a:gd name="connsiteY4" fmla="*/ 932734 h 3759126"/>
                <a:gd name="connsiteX5" fmla="*/ 6810924 w 6810924"/>
                <a:gd name="connsiteY5" fmla="*/ 2345930 h 3759126"/>
                <a:gd name="connsiteX6" fmla="*/ 5542219 w 6810924"/>
                <a:gd name="connsiteY6" fmla="*/ 3751830 h 3759126"/>
                <a:gd name="connsiteX7" fmla="*/ 5469009 w 6810924"/>
                <a:gd name="connsiteY7" fmla="*/ 3755527 h 3759126"/>
                <a:gd name="connsiteX8" fmla="*/ 5469009 w 6810924"/>
                <a:gd name="connsiteY8" fmla="*/ 3759125 h 3759126"/>
                <a:gd name="connsiteX9" fmla="*/ 5397748 w 6810924"/>
                <a:gd name="connsiteY9" fmla="*/ 3759125 h 3759126"/>
                <a:gd name="connsiteX10" fmla="*/ 5397728 w 6810924"/>
                <a:gd name="connsiteY10" fmla="*/ 3759126 h 3759126"/>
                <a:gd name="connsiteX11" fmla="*/ 5397708 w 6810924"/>
                <a:gd name="connsiteY11" fmla="*/ 3759125 h 3759126"/>
                <a:gd name="connsiteX12" fmla="*/ 779509 w 6810924"/>
                <a:gd name="connsiteY12" fmla="*/ 3759125 h 3759126"/>
                <a:gd name="connsiteX13" fmla="*/ 779489 w 6810924"/>
                <a:gd name="connsiteY13" fmla="*/ 3759126 h 3759126"/>
                <a:gd name="connsiteX14" fmla="*/ 779470 w 6810924"/>
                <a:gd name="connsiteY14" fmla="*/ 3759125 h 3759126"/>
                <a:gd name="connsiteX15" fmla="*/ 760443 w 6810924"/>
                <a:gd name="connsiteY15" fmla="*/ 3759125 h 3759126"/>
                <a:gd name="connsiteX16" fmla="*/ 760443 w 6810924"/>
                <a:gd name="connsiteY16" fmla="*/ 3758165 h 3759126"/>
                <a:gd name="connsiteX17" fmla="*/ 699791 w 6810924"/>
                <a:gd name="connsiteY17" fmla="*/ 3755102 h 3759126"/>
                <a:gd name="connsiteX18" fmla="*/ 0 w 6810924"/>
                <a:gd name="connsiteY18" fmla="*/ 2979637 h 3759126"/>
                <a:gd name="connsiteX19" fmla="*/ 779489 w 6810924"/>
                <a:gd name="connsiteY19" fmla="*/ 2200148 h 3759126"/>
                <a:gd name="connsiteX20" fmla="*/ 869383 w 6810924"/>
                <a:gd name="connsiteY20" fmla="*/ 2205818 h 3759126"/>
                <a:gd name="connsiteX21" fmla="*/ 855381 w 6810924"/>
                <a:gd name="connsiteY21" fmla="*/ 2066924 h 3759126"/>
                <a:gd name="connsiteX22" fmla="*/ 1782273 w 6810924"/>
                <a:gd name="connsiteY22" fmla="*/ 1140032 h 3759126"/>
                <a:gd name="connsiteX23" fmla="*/ 1825926 w 6810924"/>
                <a:gd name="connsiteY23" fmla="*/ 1142236 h 3759126"/>
                <a:gd name="connsiteX24" fmla="*/ 1829983 w 6810924"/>
                <a:gd name="connsiteY24" fmla="*/ 1126458 h 3759126"/>
                <a:gd name="connsiteX25" fmla="*/ 3361107 w 6810924"/>
                <a:gd name="connsiteY25" fmla="*/ 0 h 375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10924" h="3759126">
                  <a:moveTo>
                    <a:pt x="3361107" y="0"/>
                  </a:moveTo>
                  <a:cubicBezTo>
                    <a:pt x="4025175" y="0"/>
                    <a:pt x="4594941" y="403750"/>
                    <a:pt x="4838321" y="979163"/>
                  </a:cubicBezTo>
                  <a:lnTo>
                    <a:pt x="4860282" y="1039166"/>
                  </a:lnTo>
                  <a:lnTo>
                    <a:pt x="4977487" y="996268"/>
                  </a:lnTo>
                  <a:cubicBezTo>
                    <a:pt x="5110241" y="954978"/>
                    <a:pt x="5251387" y="932734"/>
                    <a:pt x="5397728" y="932734"/>
                  </a:cubicBezTo>
                  <a:cubicBezTo>
                    <a:pt x="6178215" y="932734"/>
                    <a:pt x="6810924" y="1565443"/>
                    <a:pt x="6810924" y="2345930"/>
                  </a:cubicBezTo>
                  <a:cubicBezTo>
                    <a:pt x="6810924" y="3077637"/>
                    <a:pt x="6254832" y="3679460"/>
                    <a:pt x="5542219" y="3751830"/>
                  </a:cubicBezTo>
                  <a:lnTo>
                    <a:pt x="5469009" y="3755527"/>
                  </a:lnTo>
                  <a:lnTo>
                    <a:pt x="5469009" y="3759125"/>
                  </a:lnTo>
                  <a:lnTo>
                    <a:pt x="5397748" y="3759125"/>
                  </a:lnTo>
                  <a:lnTo>
                    <a:pt x="5397728" y="3759126"/>
                  </a:lnTo>
                  <a:lnTo>
                    <a:pt x="5397708" y="3759125"/>
                  </a:lnTo>
                  <a:lnTo>
                    <a:pt x="779509" y="3759125"/>
                  </a:lnTo>
                  <a:lnTo>
                    <a:pt x="779489" y="3759126"/>
                  </a:lnTo>
                  <a:lnTo>
                    <a:pt x="779470" y="3759125"/>
                  </a:lnTo>
                  <a:lnTo>
                    <a:pt x="760443" y="3759125"/>
                  </a:lnTo>
                  <a:lnTo>
                    <a:pt x="760443" y="3758165"/>
                  </a:lnTo>
                  <a:lnTo>
                    <a:pt x="699791" y="3755102"/>
                  </a:lnTo>
                  <a:cubicBezTo>
                    <a:pt x="306729" y="3715184"/>
                    <a:pt x="0" y="3383231"/>
                    <a:pt x="0" y="2979637"/>
                  </a:cubicBezTo>
                  <a:cubicBezTo>
                    <a:pt x="0" y="2549137"/>
                    <a:pt x="348989" y="2200148"/>
                    <a:pt x="779489" y="2200148"/>
                  </a:cubicBezTo>
                  <a:lnTo>
                    <a:pt x="869383" y="2205818"/>
                  </a:lnTo>
                  <a:lnTo>
                    <a:pt x="855381" y="2066924"/>
                  </a:lnTo>
                  <a:cubicBezTo>
                    <a:pt x="855381" y="1555016"/>
                    <a:pt x="1270365" y="1140032"/>
                    <a:pt x="1782273" y="1140032"/>
                  </a:cubicBezTo>
                  <a:lnTo>
                    <a:pt x="1825926" y="1142236"/>
                  </a:lnTo>
                  <a:lnTo>
                    <a:pt x="1829983" y="1126458"/>
                  </a:lnTo>
                  <a:cubicBezTo>
                    <a:pt x="2032967" y="473846"/>
                    <a:pt x="2641701" y="0"/>
                    <a:pt x="3361107" y="0"/>
                  </a:cubicBezTo>
                  <a:close/>
                </a:path>
              </a:pathLst>
            </a:custGeom>
            <a:solidFill>
              <a:schemeClr val="bg1"/>
            </a:solid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8" name="MS cloud text">
              <a:extLst>
                <a:ext uri="{FF2B5EF4-FFF2-40B4-BE49-F238E27FC236}">
                  <a16:creationId xmlns:a16="http://schemas.microsoft.com/office/drawing/2014/main" id="{B58AB50A-CCBB-4FCB-B874-C2022CE8EC3D}"/>
                </a:ext>
              </a:extLst>
            </p:cNvPr>
            <p:cNvSpPr txBox="1">
              <a:spLocks/>
            </p:cNvSpPr>
            <p:nvPr/>
          </p:nvSpPr>
          <p:spPr>
            <a:xfrm>
              <a:off x="4858908" y="3291023"/>
              <a:ext cx="2391863" cy="407826"/>
            </a:xfrm>
            <a:prstGeom prst="rect">
              <a:avLst/>
            </a:prstGeom>
          </p:spPr>
          <p:txBody>
            <a:bodyPr vert="horz" wrap="square" lIns="146304" tIns="91440" rIns="146304" bIns="91440" rtlCol="0" anchor="t">
              <a:noAutofit/>
            </a:bodyPr>
            <a:lstStyle>
              <a:lvl1pPr algn="ctr">
                <a:lnSpc>
                  <a:spcPct val="90000"/>
                </a:lnSpc>
                <a:spcBef>
                  <a:spcPct val="0"/>
                </a:spcBef>
                <a:buNone/>
                <a:defRPr lang="en-US" sz="4800" b="0" cap="none" spc="-102" baseline="0" dirty="0" smtClean="0">
                  <a:ln w="3175">
                    <a:noFill/>
                  </a:ln>
                  <a:gradFill>
                    <a:gsLst>
                      <a:gs pos="21239">
                        <a:schemeClr val="bg2">
                          <a:lumMod val="50000"/>
                        </a:schemeClr>
                      </a:gs>
                      <a:gs pos="84000">
                        <a:schemeClr val="bg2">
                          <a:lumMod val="50000"/>
                        </a:schemeClr>
                      </a:gs>
                    </a:gsLst>
                    <a:lin ang="5400000" scaled="0"/>
                  </a:gradFill>
                  <a:effectLst/>
                  <a:latin typeface="+mj-lt"/>
                  <a:cs typeface="Segoe U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0" cap="none" spc="0" normalizeH="0" baseline="0" noProof="0" dirty="0">
                  <a:ln w="3175">
                    <a:noFill/>
                  </a:ln>
                  <a:solidFill>
                    <a:srgbClr val="002050"/>
                  </a:solidFill>
                  <a:effectLst/>
                  <a:uLnTx/>
                  <a:uFillTx/>
                  <a:latin typeface="Segoe UI Semilight"/>
                  <a:ea typeface="+mn-ea"/>
                  <a:cs typeface="Segoe UI Semilight" panose="020B0402040204020203" pitchFamily="34" charset="0"/>
                </a:rPr>
                <a:t>Microsoft Azure </a:t>
              </a:r>
              <a:br>
                <a:rPr kumimoji="0" lang="en-US" sz="1600" b="0" i="0" u="none" strike="noStrike" kern="0" cap="none" spc="0" normalizeH="0" baseline="0" noProof="0" dirty="0">
                  <a:ln w="3175">
                    <a:noFill/>
                  </a:ln>
                  <a:solidFill>
                    <a:srgbClr val="002050"/>
                  </a:solidFill>
                  <a:effectLst/>
                  <a:uLnTx/>
                  <a:uFillTx/>
                  <a:latin typeface="Segoe UI Semilight"/>
                  <a:ea typeface="+mn-ea"/>
                  <a:cs typeface="Segoe UI Semilight" panose="020B0402040204020203" pitchFamily="34" charset="0"/>
                </a:rPr>
              </a:br>
              <a:r>
                <a:rPr kumimoji="0" lang="en-US" sz="1600" b="0" i="0" u="none" strike="noStrike" kern="0" cap="none" spc="0" normalizeH="0" baseline="0" noProof="0" dirty="0">
                  <a:ln w="3175">
                    <a:noFill/>
                  </a:ln>
                  <a:solidFill>
                    <a:srgbClr val="002050"/>
                  </a:solidFill>
                  <a:effectLst/>
                  <a:uLnTx/>
                  <a:uFillTx/>
                  <a:latin typeface="Segoe UI Semilight"/>
                  <a:ea typeface="+mn-ea"/>
                  <a:cs typeface="Segoe UI Semilight" panose="020B0402040204020203" pitchFamily="34" charset="0"/>
                </a:rPr>
                <a:t>Active Directory</a:t>
              </a:r>
            </a:p>
          </p:txBody>
        </p:sp>
      </p:grpSp>
      <p:sp>
        <p:nvSpPr>
          <p:cNvPr id="29" name="door">
            <a:extLst>
              <a:ext uri="{FF2B5EF4-FFF2-40B4-BE49-F238E27FC236}">
                <a16:creationId xmlns:a16="http://schemas.microsoft.com/office/drawing/2014/main" id="{0334BF60-B51F-4752-8325-34B500AE0938}"/>
              </a:ext>
            </a:extLst>
          </p:cNvPr>
          <p:cNvSpPr>
            <a:spLocks noChangeAspect="1" noEditPoints="1"/>
          </p:cNvSpPr>
          <p:nvPr/>
        </p:nvSpPr>
        <p:spPr bwMode="auto">
          <a:xfrm>
            <a:off x="4475427" y="3045342"/>
            <a:ext cx="259015" cy="365760"/>
          </a:xfrm>
          <a:custGeom>
            <a:avLst/>
            <a:gdLst>
              <a:gd name="T0" fmla="*/ 165 w 165"/>
              <a:gd name="T1" fmla="*/ 233 h 233"/>
              <a:gd name="T2" fmla="*/ 0 w 165"/>
              <a:gd name="T3" fmla="*/ 233 h 233"/>
              <a:gd name="T4" fmla="*/ 0 w 165"/>
              <a:gd name="T5" fmla="*/ 0 h 233"/>
              <a:gd name="T6" fmla="*/ 165 w 165"/>
              <a:gd name="T7" fmla="*/ 0 h 233"/>
              <a:gd name="T8" fmla="*/ 165 w 165"/>
              <a:gd name="T9" fmla="*/ 6 h 233"/>
              <a:gd name="T10" fmla="*/ 165 w 165"/>
              <a:gd name="T11" fmla="*/ 233 h 233"/>
              <a:gd name="T12" fmla="*/ 165 w 165"/>
              <a:gd name="T13" fmla="*/ 233 h 233"/>
              <a:gd name="T14" fmla="*/ 165 w 165"/>
              <a:gd name="T15" fmla="*/ 233 h 233"/>
              <a:gd name="T16" fmla="*/ 165 w 165"/>
              <a:gd name="T17" fmla="*/ 0 h 233"/>
              <a:gd name="T18" fmla="*/ 79 w 165"/>
              <a:gd name="T19" fmla="*/ 50 h 233"/>
              <a:gd name="T20" fmla="*/ 79 w 165"/>
              <a:gd name="T21" fmla="*/ 183 h 233"/>
              <a:gd name="T22" fmla="*/ 165 w 165"/>
              <a:gd name="T23" fmla="*/ 233 h 233"/>
              <a:gd name="T24" fmla="*/ 91 w 165"/>
              <a:gd name="T25" fmla="*/ 120 h 233"/>
              <a:gd name="T26" fmla="*/ 108 w 165"/>
              <a:gd name="T27" fmla="*/ 12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233">
                <a:moveTo>
                  <a:pt x="165" y="233"/>
                </a:moveTo>
                <a:lnTo>
                  <a:pt x="0" y="233"/>
                </a:lnTo>
                <a:lnTo>
                  <a:pt x="0" y="0"/>
                </a:lnTo>
                <a:lnTo>
                  <a:pt x="165" y="0"/>
                </a:lnTo>
                <a:lnTo>
                  <a:pt x="165" y="6"/>
                </a:lnTo>
                <a:lnTo>
                  <a:pt x="165" y="233"/>
                </a:lnTo>
                <a:lnTo>
                  <a:pt x="165" y="233"/>
                </a:lnTo>
                <a:lnTo>
                  <a:pt x="165" y="233"/>
                </a:lnTo>
                <a:moveTo>
                  <a:pt x="165" y="0"/>
                </a:moveTo>
                <a:lnTo>
                  <a:pt x="79" y="50"/>
                </a:lnTo>
                <a:lnTo>
                  <a:pt x="79" y="183"/>
                </a:lnTo>
                <a:lnTo>
                  <a:pt x="165" y="233"/>
                </a:lnTo>
                <a:moveTo>
                  <a:pt x="91" y="120"/>
                </a:moveTo>
                <a:lnTo>
                  <a:pt x="108" y="120"/>
                </a:lnTo>
              </a:path>
            </a:pathLst>
          </a:custGeom>
          <a:solidFill>
            <a:schemeClr val="bg2"/>
          </a:solidFill>
          <a:ln w="158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0">
                    <a:srgbClr val="505050"/>
                  </a:gs>
                  <a:gs pos="100000">
                    <a:srgbClr val="505050"/>
                  </a:gs>
                </a:gsLst>
              </a:gradFill>
              <a:effectLst/>
              <a:uLnTx/>
              <a:uFillTx/>
              <a:latin typeface="Segoe UI Semilight"/>
              <a:ea typeface="+mn-ea"/>
              <a:cs typeface="+mn-cs"/>
            </a:endParaRPr>
          </a:p>
        </p:txBody>
      </p:sp>
      <p:cxnSp>
        <p:nvCxnSpPr>
          <p:cNvPr id="30" name="Straight Arrow Connector 29">
            <a:extLst>
              <a:ext uri="{FF2B5EF4-FFF2-40B4-BE49-F238E27FC236}">
                <a16:creationId xmlns:a16="http://schemas.microsoft.com/office/drawing/2014/main" id="{4C74F767-15DD-45FF-B6C3-D436026E2FEE}"/>
              </a:ext>
            </a:extLst>
          </p:cNvPr>
          <p:cNvCxnSpPr/>
          <p:nvPr/>
        </p:nvCxnSpPr>
        <p:spPr>
          <a:xfrm>
            <a:off x="4595705" y="2027245"/>
            <a:ext cx="0" cy="1018097"/>
          </a:xfrm>
          <a:prstGeom prst="straightConnector1">
            <a:avLst/>
          </a:prstGeom>
          <a:ln w="1270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5EEE50D-282E-4EBC-ACA9-82579B249360}"/>
              </a:ext>
            </a:extLst>
          </p:cNvPr>
          <p:cNvSpPr txBox="1"/>
          <p:nvPr/>
        </p:nvSpPr>
        <p:spPr>
          <a:xfrm flipH="1">
            <a:off x="4162342" y="1725939"/>
            <a:ext cx="874417" cy="304699"/>
          </a:xfrm>
          <a:prstGeom prst="rect">
            <a:avLst/>
          </a:prstGeom>
        </p:spPr>
        <p:txBody>
          <a:bodyPr wrap="square" lIns="0" tIns="0" rIns="0" bIns="0" rtlCol="0">
            <a:spAutoFit/>
          </a:bodyPr>
          <a:lstStyle/>
          <a:p>
            <a:pPr marL="0" marR="0" lvl="0" indent="0" algn="ctr" defTabSz="895919" rtl="0" eaLnBrk="1" fontAlgn="base" latinLnBrk="0" hangingPunct="1">
              <a:lnSpc>
                <a:spcPct val="90000"/>
              </a:lnSpc>
              <a:spcBef>
                <a:spcPct val="0"/>
              </a:spcBef>
              <a:spcAft>
                <a:spcPct val="0"/>
              </a:spcAft>
              <a:buClrTx/>
              <a:buSzPct val="80000"/>
              <a:buFontTx/>
              <a:buNone/>
              <a:tabLst/>
              <a:defRPr/>
            </a:pPr>
            <a:r>
              <a:rPr kumimoji="0" lang="en-US" sz="1100" b="0" i="0" u="none" strike="noStrike" kern="1200" cap="none" spc="0" normalizeH="0" baseline="0" noProof="0" dirty="0">
                <a:ln>
                  <a:noFill/>
                </a:ln>
                <a:solidFill>
                  <a:srgbClr val="353535"/>
                </a:solidFill>
                <a:effectLst/>
                <a:uLnTx/>
                <a:uFillTx/>
                <a:latin typeface="Segoe UI Semilight"/>
                <a:ea typeface="ＭＳ Ｐゴシック" charset="0"/>
                <a:cs typeface="Segoe UI Semibold" panose="020B0702040204020203" pitchFamily="34" charset="0"/>
              </a:rPr>
              <a:t>Access </a:t>
            </a:r>
            <a:br>
              <a:rPr kumimoji="0" lang="en-US" sz="1100" b="0" i="0" u="none" strike="noStrike" kern="1200" cap="none" spc="0" normalizeH="0" baseline="0" noProof="0" dirty="0">
                <a:ln>
                  <a:noFill/>
                </a:ln>
                <a:solidFill>
                  <a:srgbClr val="353535"/>
                </a:solidFill>
                <a:effectLst/>
                <a:uLnTx/>
                <a:uFillTx/>
                <a:latin typeface="Segoe UI Semilight"/>
                <a:ea typeface="ＭＳ Ｐゴシック" charset="0"/>
                <a:cs typeface="Segoe UI Semibold" panose="020B0702040204020203" pitchFamily="34" charset="0"/>
              </a:rPr>
            </a:br>
            <a:r>
              <a:rPr kumimoji="0" lang="en-US" sz="1100" b="0" i="0" u="none" strike="noStrike" kern="1200" cap="none" spc="0" normalizeH="0" baseline="0" noProof="0" dirty="0">
                <a:ln>
                  <a:noFill/>
                </a:ln>
                <a:solidFill>
                  <a:srgbClr val="353535"/>
                </a:solidFill>
                <a:effectLst/>
                <a:uLnTx/>
                <a:uFillTx/>
                <a:latin typeface="Segoe UI Semilight"/>
                <a:ea typeface="ＭＳ Ｐゴシック" charset="0"/>
                <a:cs typeface="Segoe UI Semibold" panose="020B0702040204020203" pitchFamily="34" charset="0"/>
              </a:rPr>
              <a:t>panel</a:t>
            </a:r>
          </a:p>
        </p:txBody>
      </p:sp>
      <p:sp>
        <p:nvSpPr>
          <p:cNvPr id="17" name="Freeform 38">
            <a:extLst>
              <a:ext uri="{FF2B5EF4-FFF2-40B4-BE49-F238E27FC236}">
                <a16:creationId xmlns:a16="http://schemas.microsoft.com/office/drawing/2014/main" id="{1265BC35-88A6-406D-A1BC-68F69FA8C9FA}"/>
              </a:ext>
            </a:extLst>
          </p:cNvPr>
          <p:cNvSpPr>
            <a:spLocks noChangeAspect="1"/>
          </p:cNvSpPr>
          <p:nvPr/>
        </p:nvSpPr>
        <p:spPr bwMode="auto">
          <a:xfrm flipH="1">
            <a:off x="2064235" y="1402987"/>
            <a:ext cx="2180416" cy="1433743"/>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w="12700">
            <a:solidFill>
              <a:schemeClr val="accent4"/>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8" name="TextBox 17">
            <a:extLst>
              <a:ext uri="{FF2B5EF4-FFF2-40B4-BE49-F238E27FC236}">
                <a16:creationId xmlns:a16="http://schemas.microsoft.com/office/drawing/2014/main" id="{01F7C821-ADE5-4E7C-94B9-36A27FDC3478}"/>
              </a:ext>
            </a:extLst>
          </p:cNvPr>
          <p:cNvSpPr txBox="1"/>
          <p:nvPr/>
        </p:nvSpPr>
        <p:spPr>
          <a:xfrm flipH="1">
            <a:off x="2326177" y="2482251"/>
            <a:ext cx="1812266" cy="152349"/>
          </a:xfrm>
          <a:prstGeom prst="rect">
            <a:avLst/>
          </a:prstGeom>
        </p:spPr>
        <p:txBody>
          <a:bodyPr wrap="square" lIns="0" tIns="0" rIns="0" bIns="0" rtlCol="0">
            <a:spAutoFit/>
          </a:bodyPr>
          <a:lstStyle/>
          <a:p>
            <a:pPr marL="0" marR="0" lvl="0" indent="0" algn="ctr" defTabSz="895919" rtl="0" eaLnBrk="1" fontAlgn="base" latinLnBrk="0" hangingPunct="1">
              <a:lnSpc>
                <a:spcPct val="90000"/>
              </a:lnSpc>
              <a:spcBef>
                <a:spcPct val="0"/>
              </a:spcBef>
              <a:spcAft>
                <a:spcPct val="0"/>
              </a:spcAft>
              <a:buClrTx/>
              <a:buSzPct val="80000"/>
              <a:buFontTx/>
              <a:buNone/>
              <a:tabLst/>
              <a:defRPr/>
            </a:pPr>
            <a:r>
              <a:rPr kumimoji="0" lang="en-US" sz="1100" b="0" i="0" u="none" strike="noStrike" kern="1200" cap="none" spc="0" normalizeH="0" baseline="0" noProof="0" dirty="0">
                <a:ln>
                  <a:noFill/>
                </a:ln>
                <a:solidFill>
                  <a:srgbClr val="353535"/>
                </a:solidFill>
                <a:effectLst/>
                <a:uLnTx/>
                <a:uFillTx/>
                <a:latin typeface="Segoe UI Semilight"/>
                <a:ea typeface="ＭＳ Ｐゴシック" charset="0"/>
                <a:cs typeface="Segoe UI Semibold" panose="020B0702040204020203" pitchFamily="34" charset="0"/>
              </a:rPr>
              <a:t>Dynamic groups</a:t>
            </a:r>
          </a:p>
        </p:txBody>
      </p:sp>
      <p:sp>
        <p:nvSpPr>
          <p:cNvPr id="19" name="Freeform 131">
            <a:extLst>
              <a:ext uri="{FF2B5EF4-FFF2-40B4-BE49-F238E27FC236}">
                <a16:creationId xmlns:a16="http://schemas.microsoft.com/office/drawing/2014/main" id="{A3D32690-E01E-4159-89F5-D25D81ABDCDF}"/>
              </a:ext>
            </a:extLst>
          </p:cNvPr>
          <p:cNvSpPr>
            <a:spLocks noChangeAspect="1"/>
          </p:cNvSpPr>
          <p:nvPr/>
        </p:nvSpPr>
        <p:spPr bwMode="black">
          <a:xfrm>
            <a:off x="3559880" y="2001879"/>
            <a:ext cx="350314" cy="420172"/>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DA3104"/>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grpSp>
        <p:nvGrpSpPr>
          <p:cNvPr id="20" name="Group 19">
            <a:extLst>
              <a:ext uri="{FF2B5EF4-FFF2-40B4-BE49-F238E27FC236}">
                <a16:creationId xmlns:a16="http://schemas.microsoft.com/office/drawing/2014/main" id="{6275D280-263B-4422-B54C-4E133A3668B0}"/>
              </a:ext>
            </a:extLst>
          </p:cNvPr>
          <p:cNvGrpSpPr/>
          <p:nvPr/>
        </p:nvGrpSpPr>
        <p:grpSpPr>
          <a:xfrm>
            <a:off x="2615095" y="1569265"/>
            <a:ext cx="830159" cy="830159"/>
            <a:chOff x="10504191" y="2632864"/>
            <a:chExt cx="830159" cy="830159"/>
          </a:xfrm>
        </p:grpSpPr>
        <p:sp>
          <p:nvSpPr>
            <p:cNvPr id="21" name="Oval 20">
              <a:extLst>
                <a:ext uri="{FF2B5EF4-FFF2-40B4-BE49-F238E27FC236}">
                  <a16:creationId xmlns:a16="http://schemas.microsoft.com/office/drawing/2014/main" id="{BA0E4770-7EFE-446D-9CD3-C3EE96453B8D}"/>
                </a:ext>
              </a:extLst>
            </p:cNvPr>
            <p:cNvSpPr/>
            <p:nvPr/>
          </p:nvSpPr>
          <p:spPr bwMode="auto">
            <a:xfrm flipH="1">
              <a:off x="10504191" y="2632864"/>
              <a:ext cx="830159" cy="830159"/>
            </a:xfrm>
            <a:prstGeom prst="ellipse">
              <a:avLst/>
            </a:prstGeom>
            <a:solidFill>
              <a:schemeClr val="bg2">
                <a:alpha val="10000"/>
              </a:schemeClr>
            </a:solidFill>
            <a:ln>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353535"/>
                </a:solidFill>
                <a:effectLst/>
                <a:uLnTx/>
                <a:uFillTx/>
                <a:latin typeface="Segoe UI Semilight"/>
                <a:ea typeface="+mn-ea"/>
                <a:cs typeface="+mn-cs"/>
              </a:endParaRPr>
            </a:p>
          </p:txBody>
        </p:sp>
        <p:grpSp>
          <p:nvGrpSpPr>
            <p:cNvPr id="22" name="Group 21">
              <a:extLst>
                <a:ext uri="{FF2B5EF4-FFF2-40B4-BE49-F238E27FC236}">
                  <a16:creationId xmlns:a16="http://schemas.microsoft.com/office/drawing/2014/main" id="{569A4344-BB3E-4F1E-9D32-F33376E93825}"/>
                </a:ext>
              </a:extLst>
            </p:cNvPr>
            <p:cNvGrpSpPr/>
            <p:nvPr/>
          </p:nvGrpSpPr>
          <p:grpSpPr>
            <a:xfrm flipH="1">
              <a:off x="10639041" y="2891008"/>
              <a:ext cx="560460" cy="334486"/>
              <a:chOff x="-3238101" y="6001000"/>
              <a:chExt cx="803840" cy="479736"/>
            </a:xfrm>
          </p:grpSpPr>
          <p:sp>
            <p:nvSpPr>
              <p:cNvPr id="23" name="Freeform: Shape 22">
                <a:extLst>
                  <a:ext uri="{FF2B5EF4-FFF2-40B4-BE49-F238E27FC236}">
                    <a16:creationId xmlns:a16="http://schemas.microsoft.com/office/drawing/2014/main" id="{B7BEE696-6C73-4AE7-8F0A-72EA1F4394C1}"/>
                  </a:ext>
                </a:extLst>
              </p:cNvPr>
              <p:cNvSpPr>
                <a:spLocks noChangeAspect="1"/>
              </p:cNvSpPr>
              <p:nvPr/>
            </p:nvSpPr>
            <p:spPr bwMode="auto">
              <a:xfrm>
                <a:off x="-2977728" y="6168181"/>
                <a:ext cx="274320" cy="312555"/>
              </a:xfrm>
              <a:custGeom>
                <a:avLst/>
                <a:gdLst>
                  <a:gd name="connsiteX0" fmla="*/ 1412369 w 1571882"/>
                  <a:gd name="connsiteY0" fmla="*/ 1737447 h 1790962"/>
                  <a:gd name="connsiteX1" fmla="*/ 1569962 w 1571882"/>
                  <a:gd name="connsiteY1" fmla="*/ 1737447 h 1790962"/>
                  <a:gd name="connsiteX2" fmla="*/ 1571882 w 1571882"/>
                  <a:gd name="connsiteY2" fmla="*/ 1775479 h 1790962"/>
                  <a:gd name="connsiteX3" fmla="*/ 1570321 w 1571882"/>
                  <a:gd name="connsiteY3" fmla="*/ 1790962 h 1790962"/>
                  <a:gd name="connsiteX4" fmla="*/ 1414642 w 1571882"/>
                  <a:gd name="connsiteY4" fmla="*/ 1790962 h 1790962"/>
                  <a:gd name="connsiteX5" fmla="*/ 1416203 w 1571882"/>
                  <a:gd name="connsiteY5" fmla="*/ 1775479 h 1790962"/>
                  <a:gd name="connsiteX6" fmla="*/ 1920 w 1571882"/>
                  <a:gd name="connsiteY6" fmla="*/ 1737447 h 1790962"/>
                  <a:gd name="connsiteX7" fmla="*/ 159513 w 1571882"/>
                  <a:gd name="connsiteY7" fmla="*/ 1737447 h 1790962"/>
                  <a:gd name="connsiteX8" fmla="*/ 155679 w 1571882"/>
                  <a:gd name="connsiteY8" fmla="*/ 1775479 h 1790962"/>
                  <a:gd name="connsiteX9" fmla="*/ 157240 w 1571882"/>
                  <a:gd name="connsiteY9" fmla="*/ 1790962 h 1790962"/>
                  <a:gd name="connsiteX10" fmla="*/ 1561 w 1571882"/>
                  <a:gd name="connsiteY10" fmla="*/ 1790962 h 1790962"/>
                  <a:gd name="connsiteX11" fmla="*/ 0 w 1571882"/>
                  <a:gd name="connsiteY11" fmla="*/ 1775479 h 1790962"/>
                  <a:gd name="connsiteX12" fmla="*/ 1543395 w 1571882"/>
                  <a:gd name="connsiteY12" fmla="*/ 1576753 h 1790962"/>
                  <a:gd name="connsiteX13" fmla="*/ 1555914 w 1571882"/>
                  <a:gd name="connsiteY13" fmla="*/ 1617085 h 1790962"/>
                  <a:gd name="connsiteX14" fmla="*/ 1567824 w 1571882"/>
                  <a:gd name="connsiteY14" fmla="*/ 1695121 h 1790962"/>
                  <a:gd name="connsiteX15" fmla="*/ 1568576 w 1571882"/>
                  <a:gd name="connsiteY15" fmla="*/ 1710016 h 1790962"/>
                  <a:gd name="connsiteX16" fmla="*/ 1409604 w 1571882"/>
                  <a:gd name="connsiteY16" fmla="*/ 1710015 h 1790962"/>
                  <a:gd name="connsiteX17" fmla="*/ 1403398 w 1571882"/>
                  <a:gd name="connsiteY17" fmla="*/ 1648459 h 1790962"/>
                  <a:gd name="connsiteX18" fmla="*/ 1391182 w 1571882"/>
                  <a:gd name="connsiteY18" fmla="*/ 1609106 h 1790962"/>
                  <a:gd name="connsiteX19" fmla="*/ 28487 w 1571882"/>
                  <a:gd name="connsiteY19" fmla="*/ 1576752 h 1790962"/>
                  <a:gd name="connsiteX20" fmla="*/ 180700 w 1571882"/>
                  <a:gd name="connsiteY20" fmla="*/ 1609106 h 1790962"/>
                  <a:gd name="connsiteX21" fmla="*/ 168484 w 1571882"/>
                  <a:gd name="connsiteY21" fmla="*/ 1648459 h 1790962"/>
                  <a:gd name="connsiteX22" fmla="*/ 162278 w 1571882"/>
                  <a:gd name="connsiteY22" fmla="*/ 1710015 h 1790962"/>
                  <a:gd name="connsiteX23" fmla="*/ 3306 w 1571882"/>
                  <a:gd name="connsiteY23" fmla="*/ 1710015 h 1790962"/>
                  <a:gd name="connsiteX24" fmla="*/ 4058 w 1571882"/>
                  <a:gd name="connsiteY24" fmla="*/ 1695121 h 1790962"/>
                  <a:gd name="connsiteX25" fmla="*/ 15968 w 1571882"/>
                  <a:gd name="connsiteY25" fmla="*/ 1617085 h 1790962"/>
                  <a:gd name="connsiteX26" fmla="*/ 65859 w 1571882"/>
                  <a:gd name="connsiteY26" fmla="*/ 1462010 h 1790962"/>
                  <a:gd name="connsiteX27" fmla="*/ 211790 w 1571882"/>
                  <a:gd name="connsiteY27" fmla="*/ 1518027 h 1790962"/>
                  <a:gd name="connsiteX28" fmla="*/ 205208 w 1571882"/>
                  <a:gd name="connsiteY28" fmla="*/ 1530153 h 1790962"/>
                  <a:gd name="connsiteX29" fmla="*/ 188866 w 1571882"/>
                  <a:gd name="connsiteY29" fmla="*/ 1582797 h 1790962"/>
                  <a:gd name="connsiteX30" fmla="*/ 36654 w 1571882"/>
                  <a:gd name="connsiteY30" fmla="*/ 1550443 h 1790962"/>
                  <a:gd name="connsiteX31" fmla="*/ 61763 w 1571882"/>
                  <a:gd name="connsiteY31" fmla="*/ 1469555 h 1790962"/>
                  <a:gd name="connsiteX32" fmla="*/ 1486847 w 1571882"/>
                  <a:gd name="connsiteY32" fmla="*/ 1426681 h 1790962"/>
                  <a:gd name="connsiteX33" fmla="*/ 1510119 w 1571882"/>
                  <a:gd name="connsiteY33" fmla="*/ 1469555 h 1790962"/>
                  <a:gd name="connsiteX34" fmla="*/ 1535228 w 1571882"/>
                  <a:gd name="connsiteY34" fmla="*/ 1550443 h 1790962"/>
                  <a:gd name="connsiteX35" fmla="*/ 1383016 w 1571882"/>
                  <a:gd name="connsiteY35" fmla="*/ 1582797 h 1790962"/>
                  <a:gd name="connsiteX36" fmla="*/ 1366674 w 1571882"/>
                  <a:gd name="connsiteY36" fmla="*/ 1530153 h 1790962"/>
                  <a:gd name="connsiteX37" fmla="*/ 1344831 w 1571882"/>
                  <a:gd name="connsiteY37" fmla="*/ 1489911 h 1790962"/>
                  <a:gd name="connsiteX38" fmla="*/ 144538 w 1571882"/>
                  <a:gd name="connsiteY38" fmla="*/ 1323555 h 1790962"/>
                  <a:gd name="connsiteX39" fmla="*/ 275353 w 1571882"/>
                  <a:gd name="connsiteY39" fmla="*/ 1408507 h 1790962"/>
                  <a:gd name="connsiteX40" fmla="*/ 263318 w 1571882"/>
                  <a:gd name="connsiteY40" fmla="*/ 1423094 h 1790962"/>
                  <a:gd name="connsiteX41" fmla="*/ 224989 w 1571882"/>
                  <a:gd name="connsiteY41" fmla="*/ 1493710 h 1790962"/>
                  <a:gd name="connsiteX42" fmla="*/ 79058 w 1571882"/>
                  <a:gd name="connsiteY42" fmla="*/ 1437692 h 1790962"/>
                  <a:gd name="connsiteX43" fmla="*/ 134226 w 1571882"/>
                  <a:gd name="connsiteY43" fmla="*/ 1336052 h 1790962"/>
                  <a:gd name="connsiteX44" fmla="*/ 1427344 w 1571882"/>
                  <a:gd name="connsiteY44" fmla="*/ 1323554 h 1790962"/>
                  <a:gd name="connsiteX45" fmla="*/ 1437656 w 1571882"/>
                  <a:gd name="connsiteY45" fmla="*/ 1336052 h 1790962"/>
                  <a:gd name="connsiteX46" fmla="*/ 1473721 w 1571882"/>
                  <a:gd name="connsiteY46" fmla="*/ 1402498 h 1790962"/>
                  <a:gd name="connsiteX47" fmla="*/ 1331705 w 1571882"/>
                  <a:gd name="connsiteY47" fmla="*/ 1465728 h 1790962"/>
                  <a:gd name="connsiteX48" fmla="*/ 1308564 w 1571882"/>
                  <a:gd name="connsiteY48" fmla="*/ 1423094 h 1790962"/>
                  <a:gd name="connsiteX49" fmla="*/ 1296529 w 1571882"/>
                  <a:gd name="connsiteY49" fmla="*/ 1408507 h 1790962"/>
                  <a:gd name="connsiteX50" fmla="*/ 1323960 w 1571882"/>
                  <a:gd name="connsiteY50" fmla="*/ 1205110 h 1790962"/>
                  <a:gd name="connsiteX51" fmla="*/ 1341685 w 1571882"/>
                  <a:gd name="connsiteY51" fmla="*/ 1219735 h 1790962"/>
                  <a:gd name="connsiteX52" fmla="*/ 1409772 w 1571882"/>
                  <a:gd name="connsiteY52" fmla="*/ 1302257 h 1790962"/>
                  <a:gd name="connsiteX53" fmla="*/ 1278957 w 1571882"/>
                  <a:gd name="connsiteY53" fmla="*/ 1387210 h 1790962"/>
                  <a:gd name="connsiteX54" fmla="*/ 1231604 w 1571882"/>
                  <a:gd name="connsiteY54" fmla="*/ 1329817 h 1790962"/>
                  <a:gd name="connsiteX55" fmla="*/ 1213878 w 1571882"/>
                  <a:gd name="connsiteY55" fmla="*/ 1315192 h 1790962"/>
                  <a:gd name="connsiteX56" fmla="*/ 247923 w 1571882"/>
                  <a:gd name="connsiteY56" fmla="*/ 1205110 h 1790962"/>
                  <a:gd name="connsiteX57" fmla="*/ 358004 w 1571882"/>
                  <a:gd name="connsiteY57" fmla="*/ 1315191 h 1790962"/>
                  <a:gd name="connsiteX58" fmla="*/ 340279 w 1571882"/>
                  <a:gd name="connsiteY58" fmla="*/ 1329817 h 1790962"/>
                  <a:gd name="connsiteX59" fmla="*/ 292925 w 1571882"/>
                  <a:gd name="connsiteY59" fmla="*/ 1387210 h 1790962"/>
                  <a:gd name="connsiteX60" fmla="*/ 162110 w 1571882"/>
                  <a:gd name="connsiteY60" fmla="*/ 1302257 h 1790962"/>
                  <a:gd name="connsiteX61" fmla="*/ 230197 w 1571882"/>
                  <a:gd name="connsiteY61" fmla="*/ 1219735 h 1790962"/>
                  <a:gd name="connsiteX62" fmla="*/ 1200637 w 1571882"/>
                  <a:gd name="connsiteY62" fmla="*/ 1110341 h 1790962"/>
                  <a:gd name="connsiteX63" fmla="*/ 1225368 w 1571882"/>
                  <a:gd name="connsiteY63" fmla="*/ 1123764 h 1790962"/>
                  <a:gd name="connsiteX64" fmla="*/ 1302703 w 1571882"/>
                  <a:gd name="connsiteY64" fmla="*/ 1187572 h 1790962"/>
                  <a:gd name="connsiteX65" fmla="*/ 1192622 w 1571882"/>
                  <a:gd name="connsiteY65" fmla="*/ 1297654 h 1790962"/>
                  <a:gd name="connsiteX66" fmla="*/ 1138326 w 1571882"/>
                  <a:gd name="connsiteY66" fmla="*/ 1252856 h 1790962"/>
                  <a:gd name="connsiteX67" fmla="*/ 1115968 w 1571882"/>
                  <a:gd name="connsiteY67" fmla="*/ 1240720 h 1790962"/>
                  <a:gd name="connsiteX68" fmla="*/ 371245 w 1571882"/>
                  <a:gd name="connsiteY68" fmla="*/ 1110341 h 1790962"/>
                  <a:gd name="connsiteX69" fmla="*/ 455914 w 1571882"/>
                  <a:gd name="connsiteY69" fmla="*/ 1240720 h 1790962"/>
                  <a:gd name="connsiteX70" fmla="*/ 433556 w 1571882"/>
                  <a:gd name="connsiteY70" fmla="*/ 1252856 h 1790962"/>
                  <a:gd name="connsiteX71" fmla="*/ 379261 w 1571882"/>
                  <a:gd name="connsiteY71" fmla="*/ 1297653 h 1790962"/>
                  <a:gd name="connsiteX72" fmla="*/ 269179 w 1571882"/>
                  <a:gd name="connsiteY72" fmla="*/ 1187572 h 1790962"/>
                  <a:gd name="connsiteX73" fmla="*/ 346514 w 1571882"/>
                  <a:gd name="connsiteY73" fmla="*/ 1123764 h 1790962"/>
                  <a:gd name="connsiteX74" fmla="*/ 473191 w 1571882"/>
                  <a:gd name="connsiteY74" fmla="*/ 1055006 h 1790962"/>
                  <a:gd name="connsiteX75" fmla="*/ 536421 w 1571882"/>
                  <a:gd name="connsiteY75" fmla="*/ 1197022 h 1790962"/>
                  <a:gd name="connsiteX76" fmla="*/ 480099 w 1571882"/>
                  <a:gd name="connsiteY76" fmla="*/ 1227593 h 1790962"/>
                  <a:gd name="connsiteX77" fmla="*/ 395429 w 1571882"/>
                  <a:gd name="connsiteY77" fmla="*/ 1097214 h 1790962"/>
                  <a:gd name="connsiteX78" fmla="*/ 691699 w 1571882"/>
                  <a:gd name="connsiteY78" fmla="*/ 930018 h 1790962"/>
                  <a:gd name="connsiteX79" fmla="*/ 724947 w 1571882"/>
                  <a:gd name="connsiteY79" fmla="*/ 940339 h 1790962"/>
                  <a:gd name="connsiteX80" fmla="*/ 713714 w 1571882"/>
                  <a:gd name="connsiteY80" fmla="*/ 993185 h 1790962"/>
                  <a:gd name="connsiteX81" fmla="*/ 742064 w 1571882"/>
                  <a:gd name="connsiteY81" fmla="*/ 991754 h 1790962"/>
                  <a:gd name="connsiteX82" fmla="*/ 751721 w 1571882"/>
                  <a:gd name="connsiteY82" fmla="*/ 946320 h 1790962"/>
                  <a:gd name="connsiteX83" fmla="*/ 807051 w 1571882"/>
                  <a:gd name="connsiteY83" fmla="*/ 951897 h 1790962"/>
                  <a:gd name="connsiteX84" fmla="*/ 807051 w 1571882"/>
                  <a:gd name="connsiteY84" fmla="*/ 990604 h 1790962"/>
                  <a:gd name="connsiteX85" fmla="*/ 834483 w 1571882"/>
                  <a:gd name="connsiteY85" fmla="*/ 991989 h 1790962"/>
                  <a:gd name="connsiteX86" fmla="*/ 834483 w 1571882"/>
                  <a:gd name="connsiteY86" fmla="*/ 951897 h 1790962"/>
                  <a:gd name="connsiteX87" fmla="*/ 889813 w 1571882"/>
                  <a:gd name="connsiteY87" fmla="*/ 946320 h 1790962"/>
                  <a:gd name="connsiteX88" fmla="*/ 900987 w 1571882"/>
                  <a:gd name="connsiteY88" fmla="*/ 998890 h 1790962"/>
                  <a:gd name="connsiteX89" fmla="*/ 925202 w 1571882"/>
                  <a:gd name="connsiteY89" fmla="*/ 1002586 h 1790962"/>
                  <a:gd name="connsiteX90" fmla="*/ 913488 w 1571882"/>
                  <a:gd name="connsiteY90" fmla="*/ 1057699 h 1790962"/>
                  <a:gd name="connsiteX91" fmla="*/ 922927 w 1571882"/>
                  <a:gd name="connsiteY91" fmla="*/ 1102108 h 1790962"/>
                  <a:gd name="connsiteX92" fmla="*/ 903635 w 1571882"/>
                  <a:gd name="connsiteY92" fmla="*/ 1104053 h 1790962"/>
                  <a:gd name="connsiteX93" fmla="*/ 892600 w 1571882"/>
                  <a:gd name="connsiteY93" fmla="*/ 1155969 h 1790962"/>
                  <a:gd name="connsiteX94" fmla="*/ 799657 w 1571882"/>
                  <a:gd name="connsiteY94" fmla="*/ 1146600 h 1790962"/>
                  <a:gd name="connsiteX95" fmla="*/ 799657 w 1571882"/>
                  <a:gd name="connsiteY95" fmla="*/ 1110279 h 1790962"/>
                  <a:gd name="connsiteX96" fmla="*/ 772225 w 1571882"/>
                  <a:gd name="connsiteY96" fmla="*/ 1107513 h 1790962"/>
                  <a:gd name="connsiteX97" fmla="*/ 772225 w 1571882"/>
                  <a:gd name="connsiteY97" fmla="*/ 1146600 h 1790962"/>
                  <a:gd name="connsiteX98" fmla="*/ 679282 w 1571882"/>
                  <a:gd name="connsiteY98" fmla="*/ 1155969 h 1790962"/>
                  <a:gd name="connsiteX99" fmla="*/ 664728 w 1571882"/>
                  <a:gd name="connsiteY99" fmla="*/ 1087495 h 1790962"/>
                  <a:gd name="connsiteX100" fmla="*/ 634814 w 1571882"/>
                  <a:gd name="connsiteY100" fmla="*/ 1078209 h 1790962"/>
                  <a:gd name="connsiteX101" fmla="*/ 652797 w 1571882"/>
                  <a:gd name="connsiteY101" fmla="*/ 1031363 h 1790962"/>
                  <a:gd name="connsiteX102" fmla="*/ 646680 w 1571882"/>
                  <a:gd name="connsiteY102" fmla="*/ 1002586 h 1790962"/>
                  <a:gd name="connsiteX103" fmla="*/ 664911 w 1571882"/>
                  <a:gd name="connsiteY103" fmla="*/ 999804 h 1790962"/>
                  <a:gd name="connsiteX104" fmla="*/ 969743 w 1571882"/>
                  <a:gd name="connsiteY104" fmla="*/ 923838 h 1790962"/>
                  <a:gd name="connsiteX105" fmla="*/ 1016009 w 1571882"/>
                  <a:gd name="connsiteY105" fmla="*/ 1027754 h 1790962"/>
                  <a:gd name="connsiteX106" fmla="*/ 1036024 w 1571882"/>
                  <a:gd name="connsiteY106" fmla="*/ 1033967 h 1790962"/>
                  <a:gd name="connsiteX107" fmla="*/ 1028038 w 1571882"/>
                  <a:gd name="connsiteY107" fmla="*/ 1054772 h 1790962"/>
                  <a:gd name="connsiteX108" fmla="*/ 1034617 w 1571882"/>
                  <a:gd name="connsiteY108" fmla="*/ 1069549 h 1790962"/>
                  <a:gd name="connsiteX109" fmla="*/ 1020708 w 1571882"/>
                  <a:gd name="connsiteY109" fmla="*/ 1073867 h 1790962"/>
                  <a:gd name="connsiteX110" fmla="*/ 980372 w 1571882"/>
                  <a:gd name="connsiteY110" fmla="*/ 1178947 h 1790962"/>
                  <a:gd name="connsiteX111" fmla="*/ 919760 w 1571882"/>
                  <a:gd name="connsiteY111" fmla="*/ 1160132 h 1790962"/>
                  <a:gd name="connsiteX112" fmla="*/ 941533 w 1571882"/>
                  <a:gd name="connsiteY112" fmla="*/ 1057701 h 1790962"/>
                  <a:gd name="connsiteX113" fmla="*/ 916587 w 1571882"/>
                  <a:gd name="connsiteY113" fmla="*/ 940339 h 1790962"/>
                  <a:gd name="connsiteX114" fmla="*/ 1025009 w 1571882"/>
                  <a:gd name="connsiteY114" fmla="*/ 895201 h 1790962"/>
                  <a:gd name="connsiteX115" fmla="*/ 1111553 w 1571882"/>
                  <a:gd name="connsiteY115" fmla="*/ 1028468 h 1790962"/>
                  <a:gd name="connsiteX116" fmla="*/ 1077628 w 1571882"/>
                  <a:gd name="connsiteY116" fmla="*/ 1046882 h 1790962"/>
                  <a:gd name="connsiteX117" fmla="*/ 1091865 w 1571882"/>
                  <a:gd name="connsiteY117" fmla="*/ 1051301 h 1790962"/>
                  <a:gd name="connsiteX118" fmla="*/ 1176452 w 1571882"/>
                  <a:gd name="connsiteY118" fmla="*/ 1097214 h 1790962"/>
                  <a:gd name="connsiteX119" fmla="*/ 1091783 w 1571882"/>
                  <a:gd name="connsiteY119" fmla="*/ 1227593 h 1790962"/>
                  <a:gd name="connsiteX120" fmla="*/ 1031267 w 1571882"/>
                  <a:gd name="connsiteY120" fmla="*/ 1194746 h 1790962"/>
                  <a:gd name="connsiteX121" fmla="*/ 1006628 w 1571882"/>
                  <a:gd name="connsiteY121" fmla="*/ 1187098 h 1790962"/>
                  <a:gd name="connsiteX122" fmla="*/ 1057720 w 1571882"/>
                  <a:gd name="connsiteY122" fmla="*/ 1053996 h 1790962"/>
                  <a:gd name="connsiteX123" fmla="*/ 994414 w 1571882"/>
                  <a:gd name="connsiteY123" fmla="*/ 911807 h 1790962"/>
                  <a:gd name="connsiteX124" fmla="*/ 616526 w 1571882"/>
                  <a:gd name="connsiteY124" fmla="*/ 895201 h 1790962"/>
                  <a:gd name="connsiteX125" fmla="*/ 665481 w 1571882"/>
                  <a:gd name="connsiteY125" fmla="*/ 921773 h 1790962"/>
                  <a:gd name="connsiteX126" fmla="*/ 624274 w 1571882"/>
                  <a:gd name="connsiteY126" fmla="*/ 1029120 h 1790962"/>
                  <a:gd name="connsiteX127" fmla="*/ 652122 w 1571882"/>
                  <a:gd name="connsiteY127" fmla="*/ 1160132 h 1790962"/>
                  <a:gd name="connsiteX128" fmla="*/ 562422 w 1571882"/>
                  <a:gd name="connsiteY128" fmla="*/ 1187977 h 1790962"/>
                  <a:gd name="connsiteX129" fmla="*/ 498953 w 1571882"/>
                  <a:gd name="connsiteY129" fmla="*/ 1045423 h 1790962"/>
                  <a:gd name="connsiteX130" fmla="*/ 538564 w 1571882"/>
                  <a:gd name="connsiteY130" fmla="*/ 1033127 h 1790962"/>
                  <a:gd name="connsiteX131" fmla="*/ 529981 w 1571882"/>
                  <a:gd name="connsiteY131" fmla="*/ 1028468 h 1790962"/>
                  <a:gd name="connsiteX132" fmla="*/ 1091403 w 1571882"/>
                  <a:gd name="connsiteY132" fmla="*/ 845545 h 1790962"/>
                  <a:gd name="connsiteX133" fmla="*/ 1203923 w 1571882"/>
                  <a:gd name="connsiteY133" fmla="*/ 958066 h 1790962"/>
                  <a:gd name="connsiteX134" fmla="*/ 1135307 w 1571882"/>
                  <a:gd name="connsiteY134" fmla="*/ 1014679 h 1790962"/>
                  <a:gd name="connsiteX135" fmla="*/ 1048473 w 1571882"/>
                  <a:gd name="connsiteY135" fmla="*/ 880966 h 1790962"/>
                  <a:gd name="connsiteX136" fmla="*/ 550131 w 1571882"/>
                  <a:gd name="connsiteY136" fmla="*/ 845545 h 1790962"/>
                  <a:gd name="connsiteX137" fmla="*/ 593061 w 1571882"/>
                  <a:gd name="connsiteY137" fmla="*/ 880966 h 1790962"/>
                  <a:gd name="connsiteX138" fmla="*/ 506227 w 1571882"/>
                  <a:gd name="connsiteY138" fmla="*/ 1014679 h 1790962"/>
                  <a:gd name="connsiteX139" fmla="*/ 437611 w 1571882"/>
                  <a:gd name="connsiteY139" fmla="*/ 958065 h 1790962"/>
                  <a:gd name="connsiteX140" fmla="*/ 1146220 w 1571882"/>
                  <a:gd name="connsiteY140" fmla="*/ 783219 h 1790962"/>
                  <a:gd name="connsiteX141" fmla="*/ 1279933 w 1571882"/>
                  <a:gd name="connsiteY141" fmla="*/ 870053 h 1790962"/>
                  <a:gd name="connsiteX142" fmla="*/ 1223320 w 1571882"/>
                  <a:gd name="connsiteY142" fmla="*/ 938668 h 1790962"/>
                  <a:gd name="connsiteX143" fmla="*/ 1110800 w 1571882"/>
                  <a:gd name="connsiteY143" fmla="*/ 826148 h 1790962"/>
                  <a:gd name="connsiteX144" fmla="*/ 495314 w 1571882"/>
                  <a:gd name="connsiteY144" fmla="*/ 783219 h 1790962"/>
                  <a:gd name="connsiteX145" fmla="*/ 530733 w 1571882"/>
                  <a:gd name="connsiteY145" fmla="*/ 826148 h 1790962"/>
                  <a:gd name="connsiteX146" fmla="*/ 418213 w 1571882"/>
                  <a:gd name="connsiteY146" fmla="*/ 938668 h 1790962"/>
                  <a:gd name="connsiteX147" fmla="*/ 361601 w 1571882"/>
                  <a:gd name="connsiteY147" fmla="*/ 870053 h 1790962"/>
                  <a:gd name="connsiteX148" fmla="*/ 464472 w 1571882"/>
                  <a:gd name="connsiteY148" fmla="*/ 729159 h 1790962"/>
                  <a:gd name="connsiteX149" fmla="*/ 481079 w 1571882"/>
                  <a:gd name="connsiteY149" fmla="*/ 759755 h 1790962"/>
                  <a:gd name="connsiteX150" fmla="*/ 347812 w 1571882"/>
                  <a:gd name="connsiteY150" fmla="*/ 846300 h 1790962"/>
                  <a:gd name="connsiteX151" fmla="*/ 319310 w 1571882"/>
                  <a:gd name="connsiteY151" fmla="*/ 793789 h 1790962"/>
                  <a:gd name="connsiteX152" fmla="*/ 1187028 w 1571882"/>
                  <a:gd name="connsiteY152" fmla="*/ 710799 h 1790962"/>
                  <a:gd name="connsiteX153" fmla="*/ 1335314 w 1571882"/>
                  <a:gd name="connsiteY153" fmla="*/ 767720 h 1790962"/>
                  <a:gd name="connsiteX154" fmla="*/ 1333899 w 1571882"/>
                  <a:gd name="connsiteY154" fmla="*/ 772281 h 1790962"/>
                  <a:gd name="connsiteX155" fmla="*/ 1293722 w 1571882"/>
                  <a:gd name="connsiteY155" fmla="*/ 846300 h 1790962"/>
                  <a:gd name="connsiteX156" fmla="*/ 1160455 w 1571882"/>
                  <a:gd name="connsiteY156" fmla="*/ 759755 h 1790962"/>
                  <a:gd name="connsiteX157" fmla="*/ 1205594 w 1571882"/>
                  <a:gd name="connsiteY157" fmla="*/ 651333 h 1790962"/>
                  <a:gd name="connsiteX158" fmla="*/ 1361177 w 1571882"/>
                  <a:gd name="connsiteY158" fmla="*/ 684403 h 1790962"/>
                  <a:gd name="connsiteX159" fmla="*/ 1343464 w 1571882"/>
                  <a:gd name="connsiteY159" fmla="*/ 741464 h 1790962"/>
                  <a:gd name="connsiteX160" fmla="*/ 1195273 w 1571882"/>
                  <a:gd name="connsiteY160" fmla="*/ 684579 h 1790962"/>
                  <a:gd name="connsiteX161" fmla="*/ 435940 w 1571882"/>
                  <a:gd name="connsiteY161" fmla="*/ 651333 h 1790962"/>
                  <a:gd name="connsiteX162" fmla="*/ 452441 w 1571882"/>
                  <a:gd name="connsiteY162" fmla="*/ 704488 h 1790962"/>
                  <a:gd name="connsiteX163" fmla="*/ 306730 w 1571882"/>
                  <a:gd name="connsiteY163" fmla="*/ 769362 h 1790962"/>
                  <a:gd name="connsiteX164" fmla="*/ 280357 w 1571882"/>
                  <a:gd name="connsiteY164" fmla="*/ 684403 h 1790962"/>
                  <a:gd name="connsiteX165" fmla="*/ 1217152 w 1571882"/>
                  <a:gd name="connsiteY165" fmla="*/ 569228 h 1790962"/>
                  <a:gd name="connsiteX166" fmla="*/ 1376279 w 1571882"/>
                  <a:gd name="connsiteY166" fmla="*/ 569228 h 1790962"/>
                  <a:gd name="connsiteX167" fmla="*/ 1367363 w 1571882"/>
                  <a:gd name="connsiteY167" fmla="*/ 657674 h 1790962"/>
                  <a:gd name="connsiteX168" fmla="*/ 1211574 w 1571882"/>
                  <a:gd name="connsiteY168" fmla="*/ 624559 h 1790962"/>
                  <a:gd name="connsiteX169" fmla="*/ 265255 w 1571882"/>
                  <a:gd name="connsiteY169" fmla="*/ 569228 h 1790962"/>
                  <a:gd name="connsiteX170" fmla="*/ 424382 w 1571882"/>
                  <a:gd name="connsiteY170" fmla="*/ 569228 h 1790962"/>
                  <a:gd name="connsiteX171" fmla="*/ 429960 w 1571882"/>
                  <a:gd name="connsiteY171" fmla="*/ 624559 h 1790962"/>
                  <a:gd name="connsiteX172" fmla="*/ 274171 w 1571882"/>
                  <a:gd name="connsiteY172" fmla="*/ 657673 h 1790962"/>
                  <a:gd name="connsiteX173" fmla="*/ 1367364 w 1571882"/>
                  <a:gd name="connsiteY173" fmla="*/ 453353 h 1790962"/>
                  <a:gd name="connsiteX174" fmla="*/ 1376279 w 1571882"/>
                  <a:gd name="connsiteY174" fmla="*/ 541796 h 1790962"/>
                  <a:gd name="connsiteX175" fmla="*/ 1217152 w 1571882"/>
                  <a:gd name="connsiteY175" fmla="*/ 541796 h 1790962"/>
                  <a:gd name="connsiteX176" fmla="*/ 1211575 w 1571882"/>
                  <a:gd name="connsiteY176" fmla="*/ 486466 h 1790962"/>
                  <a:gd name="connsiteX177" fmla="*/ 274171 w 1571882"/>
                  <a:gd name="connsiteY177" fmla="*/ 453352 h 1790962"/>
                  <a:gd name="connsiteX178" fmla="*/ 429959 w 1571882"/>
                  <a:gd name="connsiteY178" fmla="*/ 486466 h 1790962"/>
                  <a:gd name="connsiteX179" fmla="*/ 424382 w 1571882"/>
                  <a:gd name="connsiteY179" fmla="*/ 541796 h 1790962"/>
                  <a:gd name="connsiteX180" fmla="*/ 265255 w 1571882"/>
                  <a:gd name="connsiteY180" fmla="*/ 541796 h 1790962"/>
                  <a:gd name="connsiteX181" fmla="*/ 298070 w 1571882"/>
                  <a:gd name="connsiteY181" fmla="*/ 369559 h 1790962"/>
                  <a:gd name="connsiteX182" fmla="*/ 446261 w 1571882"/>
                  <a:gd name="connsiteY182" fmla="*/ 426444 h 1790962"/>
                  <a:gd name="connsiteX183" fmla="*/ 435940 w 1571882"/>
                  <a:gd name="connsiteY183" fmla="*/ 459693 h 1790962"/>
                  <a:gd name="connsiteX184" fmla="*/ 280356 w 1571882"/>
                  <a:gd name="connsiteY184" fmla="*/ 426623 h 1790962"/>
                  <a:gd name="connsiteX185" fmla="*/ 1334805 w 1571882"/>
                  <a:gd name="connsiteY185" fmla="*/ 341662 h 1790962"/>
                  <a:gd name="connsiteX186" fmla="*/ 1361178 w 1571882"/>
                  <a:gd name="connsiteY186" fmla="*/ 426622 h 1790962"/>
                  <a:gd name="connsiteX187" fmla="*/ 1205594 w 1571882"/>
                  <a:gd name="connsiteY187" fmla="*/ 459693 h 1790962"/>
                  <a:gd name="connsiteX188" fmla="*/ 1189094 w 1571882"/>
                  <a:gd name="connsiteY188" fmla="*/ 406537 h 1790962"/>
                  <a:gd name="connsiteX189" fmla="*/ 1293724 w 1571882"/>
                  <a:gd name="connsiteY189" fmla="*/ 264726 h 1790962"/>
                  <a:gd name="connsiteX190" fmla="*/ 1322224 w 1571882"/>
                  <a:gd name="connsiteY190" fmla="*/ 317235 h 1790962"/>
                  <a:gd name="connsiteX191" fmla="*/ 1177063 w 1571882"/>
                  <a:gd name="connsiteY191" fmla="*/ 381866 h 1790962"/>
                  <a:gd name="connsiteX192" fmla="*/ 1160457 w 1571882"/>
                  <a:gd name="connsiteY192" fmla="*/ 351271 h 1790962"/>
                  <a:gd name="connsiteX193" fmla="*/ 347811 w 1571882"/>
                  <a:gd name="connsiteY193" fmla="*/ 264726 h 1790962"/>
                  <a:gd name="connsiteX194" fmla="*/ 481078 w 1571882"/>
                  <a:gd name="connsiteY194" fmla="*/ 351271 h 1790962"/>
                  <a:gd name="connsiteX195" fmla="*/ 454506 w 1571882"/>
                  <a:gd name="connsiteY195" fmla="*/ 400226 h 1790962"/>
                  <a:gd name="connsiteX196" fmla="*/ 306220 w 1571882"/>
                  <a:gd name="connsiteY196" fmla="*/ 343304 h 1790962"/>
                  <a:gd name="connsiteX197" fmla="*/ 307636 w 1571882"/>
                  <a:gd name="connsiteY197" fmla="*/ 338743 h 1790962"/>
                  <a:gd name="connsiteX198" fmla="*/ 1223321 w 1571882"/>
                  <a:gd name="connsiteY198" fmla="*/ 172356 h 1790962"/>
                  <a:gd name="connsiteX199" fmla="*/ 1279934 w 1571882"/>
                  <a:gd name="connsiteY199" fmla="*/ 240972 h 1790962"/>
                  <a:gd name="connsiteX200" fmla="*/ 1146221 w 1571882"/>
                  <a:gd name="connsiteY200" fmla="*/ 327806 h 1790962"/>
                  <a:gd name="connsiteX201" fmla="*/ 1110801 w 1571882"/>
                  <a:gd name="connsiteY201" fmla="*/ 284876 h 1790962"/>
                  <a:gd name="connsiteX202" fmla="*/ 418214 w 1571882"/>
                  <a:gd name="connsiteY202" fmla="*/ 172356 h 1790962"/>
                  <a:gd name="connsiteX203" fmla="*/ 530734 w 1571882"/>
                  <a:gd name="connsiteY203" fmla="*/ 284876 h 1790962"/>
                  <a:gd name="connsiteX204" fmla="*/ 495313 w 1571882"/>
                  <a:gd name="connsiteY204" fmla="*/ 327806 h 1790962"/>
                  <a:gd name="connsiteX205" fmla="*/ 361600 w 1571882"/>
                  <a:gd name="connsiteY205" fmla="*/ 240972 h 1790962"/>
                  <a:gd name="connsiteX206" fmla="*/ 1135308 w 1571882"/>
                  <a:gd name="connsiteY206" fmla="*/ 96346 h 1790962"/>
                  <a:gd name="connsiteX207" fmla="*/ 1203923 w 1571882"/>
                  <a:gd name="connsiteY207" fmla="*/ 152959 h 1790962"/>
                  <a:gd name="connsiteX208" fmla="*/ 1091403 w 1571882"/>
                  <a:gd name="connsiteY208" fmla="*/ 265479 h 1790962"/>
                  <a:gd name="connsiteX209" fmla="*/ 1048474 w 1571882"/>
                  <a:gd name="connsiteY209" fmla="*/ 230059 h 1790962"/>
                  <a:gd name="connsiteX210" fmla="*/ 506226 w 1571882"/>
                  <a:gd name="connsiteY210" fmla="*/ 96346 h 1790962"/>
                  <a:gd name="connsiteX211" fmla="*/ 593060 w 1571882"/>
                  <a:gd name="connsiteY211" fmla="*/ 230059 h 1790962"/>
                  <a:gd name="connsiteX212" fmla="*/ 550131 w 1571882"/>
                  <a:gd name="connsiteY212" fmla="*/ 265479 h 1790962"/>
                  <a:gd name="connsiteX213" fmla="*/ 437611 w 1571882"/>
                  <a:gd name="connsiteY213" fmla="*/ 152959 h 1790962"/>
                  <a:gd name="connsiteX214" fmla="*/ 582490 w 1571882"/>
                  <a:gd name="connsiteY214" fmla="*/ 54055 h 1790962"/>
                  <a:gd name="connsiteX215" fmla="*/ 647120 w 1571882"/>
                  <a:gd name="connsiteY215" fmla="*/ 199217 h 1790962"/>
                  <a:gd name="connsiteX216" fmla="*/ 616524 w 1571882"/>
                  <a:gd name="connsiteY216" fmla="*/ 215824 h 1790962"/>
                  <a:gd name="connsiteX217" fmla="*/ 529980 w 1571882"/>
                  <a:gd name="connsiteY217" fmla="*/ 82557 h 1790962"/>
                  <a:gd name="connsiteX218" fmla="*/ 1032976 w 1571882"/>
                  <a:gd name="connsiteY218" fmla="*/ 40965 h 1790962"/>
                  <a:gd name="connsiteX219" fmla="*/ 1037536 w 1571882"/>
                  <a:gd name="connsiteY219" fmla="*/ 42381 h 1790962"/>
                  <a:gd name="connsiteX220" fmla="*/ 1111554 w 1571882"/>
                  <a:gd name="connsiteY220" fmla="*/ 82556 h 1790962"/>
                  <a:gd name="connsiteX221" fmla="*/ 1025010 w 1571882"/>
                  <a:gd name="connsiteY221" fmla="*/ 215823 h 1790962"/>
                  <a:gd name="connsiteX222" fmla="*/ 976054 w 1571882"/>
                  <a:gd name="connsiteY222" fmla="*/ 189251 h 1790962"/>
                  <a:gd name="connsiteX223" fmla="*/ 949657 w 1571882"/>
                  <a:gd name="connsiteY223" fmla="*/ 15102 h 1790962"/>
                  <a:gd name="connsiteX224" fmla="*/ 1006720 w 1571882"/>
                  <a:gd name="connsiteY224" fmla="*/ 32815 h 1790962"/>
                  <a:gd name="connsiteX225" fmla="*/ 949835 w 1571882"/>
                  <a:gd name="connsiteY225" fmla="*/ 181006 h 1790962"/>
                  <a:gd name="connsiteX226" fmla="*/ 916587 w 1571882"/>
                  <a:gd name="connsiteY226" fmla="*/ 170685 h 1790962"/>
                  <a:gd name="connsiteX227" fmla="*/ 691877 w 1571882"/>
                  <a:gd name="connsiteY227" fmla="*/ 15102 h 1790962"/>
                  <a:gd name="connsiteX228" fmla="*/ 724947 w 1571882"/>
                  <a:gd name="connsiteY228" fmla="*/ 170685 h 1790962"/>
                  <a:gd name="connsiteX229" fmla="*/ 671792 w 1571882"/>
                  <a:gd name="connsiteY229" fmla="*/ 187186 h 1790962"/>
                  <a:gd name="connsiteX230" fmla="*/ 606917 w 1571882"/>
                  <a:gd name="connsiteY230" fmla="*/ 41475 h 1790962"/>
                  <a:gd name="connsiteX231" fmla="*/ 834483 w 1571882"/>
                  <a:gd name="connsiteY231" fmla="*/ 0 h 1790962"/>
                  <a:gd name="connsiteX232" fmla="*/ 922927 w 1571882"/>
                  <a:gd name="connsiteY232" fmla="*/ 8916 h 1790962"/>
                  <a:gd name="connsiteX233" fmla="*/ 889813 w 1571882"/>
                  <a:gd name="connsiteY233" fmla="*/ 164705 h 1790962"/>
                  <a:gd name="connsiteX234" fmla="*/ 834483 w 1571882"/>
                  <a:gd name="connsiteY234" fmla="*/ 159127 h 1790962"/>
                  <a:gd name="connsiteX235" fmla="*/ 807051 w 1571882"/>
                  <a:gd name="connsiteY235" fmla="*/ 0 h 1790962"/>
                  <a:gd name="connsiteX236" fmla="*/ 807051 w 1571882"/>
                  <a:gd name="connsiteY236" fmla="*/ 159127 h 1790962"/>
                  <a:gd name="connsiteX237" fmla="*/ 751721 w 1571882"/>
                  <a:gd name="connsiteY237" fmla="*/ 164705 h 1790962"/>
                  <a:gd name="connsiteX238" fmla="*/ 718607 w 1571882"/>
                  <a:gd name="connsiteY238" fmla="*/ 8916 h 179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571882" h="1790962">
                    <a:moveTo>
                      <a:pt x="1412369" y="1737447"/>
                    </a:moveTo>
                    <a:lnTo>
                      <a:pt x="1569962" y="1737447"/>
                    </a:lnTo>
                    <a:lnTo>
                      <a:pt x="1571882" y="1775479"/>
                    </a:lnTo>
                    <a:lnTo>
                      <a:pt x="1570321" y="1790962"/>
                    </a:lnTo>
                    <a:lnTo>
                      <a:pt x="1414642" y="1790962"/>
                    </a:lnTo>
                    <a:lnTo>
                      <a:pt x="1416203" y="1775479"/>
                    </a:lnTo>
                    <a:close/>
                    <a:moveTo>
                      <a:pt x="1920" y="1737447"/>
                    </a:moveTo>
                    <a:lnTo>
                      <a:pt x="159513" y="1737447"/>
                    </a:lnTo>
                    <a:lnTo>
                      <a:pt x="155679" y="1775479"/>
                    </a:lnTo>
                    <a:lnTo>
                      <a:pt x="157240" y="1790962"/>
                    </a:lnTo>
                    <a:lnTo>
                      <a:pt x="1561" y="1790962"/>
                    </a:lnTo>
                    <a:lnTo>
                      <a:pt x="0" y="1775479"/>
                    </a:lnTo>
                    <a:close/>
                    <a:moveTo>
                      <a:pt x="1543395" y="1576753"/>
                    </a:moveTo>
                    <a:lnTo>
                      <a:pt x="1555914" y="1617085"/>
                    </a:lnTo>
                    <a:cubicBezTo>
                      <a:pt x="1561149" y="1642666"/>
                      <a:pt x="1565141" y="1668700"/>
                      <a:pt x="1567824" y="1695121"/>
                    </a:cubicBezTo>
                    <a:lnTo>
                      <a:pt x="1568576" y="1710016"/>
                    </a:lnTo>
                    <a:lnTo>
                      <a:pt x="1409604" y="1710015"/>
                    </a:lnTo>
                    <a:lnTo>
                      <a:pt x="1403398" y="1648459"/>
                    </a:lnTo>
                    <a:lnTo>
                      <a:pt x="1391182" y="1609106"/>
                    </a:lnTo>
                    <a:close/>
                    <a:moveTo>
                      <a:pt x="28487" y="1576752"/>
                    </a:moveTo>
                    <a:lnTo>
                      <a:pt x="180700" y="1609106"/>
                    </a:lnTo>
                    <a:lnTo>
                      <a:pt x="168484" y="1648459"/>
                    </a:lnTo>
                    <a:lnTo>
                      <a:pt x="162278" y="1710015"/>
                    </a:lnTo>
                    <a:lnTo>
                      <a:pt x="3306" y="1710015"/>
                    </a:lnTo>
                    <a:lnTo>
                      <a:pt x="4058" y="1695121"/>
                    </a:lnTo>
                    <a:cubicBezTo>
                      <a:pt x="6741" y="1668700"/>
                      <a:pt x="10733" y="1642666"/>
                      <a:pt x="15968" y="1617085"/>
                    </a:cubicBezTo>
                    <a:close/>
                    <a:moveTo>
                      <a:pt x="65859" y="1462010"/>
                    </a:moveTo>
                    <a:lnTo>
                      <a:pt x="211790" y="1518027"/>
                    </a:lnTo>
                    <a:lnTo>
                      <a:pt x="205208" y="1530153"/>
                    </a:lnTo>
                    <a:lnTo>
                      <a:pt x="188866" y="1582797"/>
                    </a:lnTo>
                    <a:lnTo>
                      <a:pt x="36654" y="1550443"/>
                    </a:lnTo>
                    <a:lnTo>
                      <a:pt x="61763" y="1469555"/>
                    </a:lnTo>
                    <a:close/>
                    <a:moveTo>
                      <a:pt x="1486847" y="1426681"/>
                    </a:moveTo>
                    <a:lnTo>
                      <a:pt x="1510119" y="1469555"/>
                    </a:lnTo>
                    <a:lnTo>
                      <a:pt x="1535228" y="1550443"/>
                    </a:lnTo>
                    <a:lnTo>
                      <a:pt x="1383016" y="1582797"/>
                    </a:lnTo>
                    <a:lnTo>
                      <a:pt x="1366674" y="1530153"/>
                    </a:lnTo>
                    <a:lnTo>
                      <a:pt x="1344831" y="1489911"/>
                    </a:lnTo>
                    <a:close/>
                    <a:moveTo>
                      <a:pt x="144538" y="1323555"/>
                    </a:moveTo>
                    <a:lnTo>
                      <a:pt x="275353" y="1408507"/>
                    </a:lnTo>
                    <a:lnTo>
                      <a:pt x="263318" y="1423094"/>
                    </a:lnTo>
                    <a:lnTo>
                      <a:pt x="224989" y="1493710"/>
                    </a:lnTo>
                    <a:lnTo>
                      <a:pt x="79058" y="1437692"/>
                    </a:lnTo>
                    <a:lnTo>
                      <a:pt x="134226" y="1336052"/>
                    </a:lnTo>
                    <a:close/>
                    <a:moveTo>
                      <a:pt x="1427344" y="1323554"/>
                    </a:moveTo>
                    <a:lnTo>
                      <a:pt x="1437656" y="1336052"/>
                    </a:lnTo>
                    <a:lnTo>
                      <a:pt x="1473721" y="1402498"/>
                    </a:lnTo>
                    <a:lnTo>
                      <a:pt x="1331705" y="1465728"/>
                    </a:lnTo>
                    <a:lnTo>
                      <a:pt x="1308564" y="1423094"/>
                    </a:lnTo>
                    <a:lnTo>
                      <a:pt x="1296529" y="1408507"/>
                    </a:lnTo>
                    <a:close/>
                    <a:moveTo>
                      <a:pt x="1323960" y="1205110"/>
                    </a:moveTo>
                    <a:lnTo>
                      <a:pt x="1341685" y="1219735"/>
                    </a:lnTo>
                    <a:lnTo>
                      <a:pt x="1409772" y="1302257"/>
                    </a:lnTo>
                    <a:lnTo>
                      <a:pt x="1278957" y="1387210"/>
                    </a:lnTo>
                    <a:lnTo>
                      <a:pt x="1231604" y="1329817"/>
                    </a:lnTo>
                    <a:lnTo>
                      <a:pt x="1213878" y="1315192"/>
                    </a:lnTo>
                    <a:close/>
                    <a:moveTo>
                      <a:pt x="247923" y="1205110"/>
                    </a:moveTo>
                    <a:lnTo>
                      <a:pt x="358004" y="1315191"/>
                    </a:lnTo>
                    <a:lnTo>
                      <a:pt x="340279" y="1329817"/>
                    </a:lnTo>
                    <a:lnTo>
                      <a:pt x="292925" y="1387210"/>
                    </a:lnTo>
                    <a:lnTo>
                      <a:pt x="162110" y="1302257"/>
                    </a:lnTo>
                    <a:lnTo>
                      <a:pt x="230197" y="1219735"/>
                    </a:lnTo>
                    <a:close/>
                    <a:moveTo>
                      <a:pt x="1200637" y="1110341"/>
                    </a:moveTo>
                    <a:lnTo>
                      <a:pt x="1225368" y="1123764"/>
                    </a:lnTo>
                    <a:lnTo>
                      <a:pt x="1302703" y="1187572"/>
                    </a:lnTo>
                    <a:lnTo>
                      <a:pt x="1192622" y="1297654"/>
                    </a:lnTo>
                    <a:lnTo>
                      <a:pt x="1138326" y="1252856"/>
                    </a:lnTo>
                    <a:lnTo>
                      <a:pt x="1115968" y="1240720"/>
                    </a:lnTo>
                    <a:close/>
                    <a:moveTo>
                      <a:pt x="371245" y="1110341"/>
                    </a:moveTo>
                    <a:lnTo>
                      <a:pt x="455914" y="1240720"/>
                    </a:lnTo>
                    <a:lnTo>
                      <a:pt x="433556" y="1252856"/>
                    </a:lnTo>
                    <a:lnTo>
                      <a:pt x="379261" y="1297653"/>
                    </a:lnTo>
                    <a:lnTo>
                      <a:pt x="269179" y="1187572"/>
                    </a:lnTo>
                    <a:lnTo>
                      <a:pt x="346514" y="1123764"/>
                    </a:lnTo>
                    <a:close/>
                    <a:moveTo>
                      <a:pt x="473191" y="1055006"/>
                    </a:moveTo>
                    <a:lnTo>
                      <a:pt x="536421" y="1197022"/>
                    </a:lnTo>
                    <a:lnTo>
                      <a:pt x="480099" y="1227593"/>
                    </a:lnTo>
                    <a:lnTo>
                      <a:pt x="395429" y="1097214"/>
                    </a:lnTo>
                    <a:close/>
                    <a:moveTo>
                      <a:pt x="691699" y="930018"/>
                    </a:moveTo>
                    <a:lnTo>
                      <a:pt x="724947" y="940339"/>
                    </a:lnTo>
                    <a:lnTo>
                      <a:pt x="713714" y="993185"/>
                    </a:lnTo>
                    <a:lnTo>
                      <a:pt x="742064" y="991754"/>
                    </a:lnTo>
                    <a:lnTo>
                      <a:pt x="751721" y="946320"/>
                    </a:lnTo>
                    <a:lnTo>
                      <a:pt x="807051" y="951897"/>
                    </a:lnTo>
                    <a:lnTo>
                      <a:pt x="807051" y="990604"/>
                    </a:lnTo>
                    <a:lnTo>
                      <a:pt x="834483" y="991989"/>
                    </a:lnTo>
                    <a:lnTo>
                      <a:pt x="834483" y="951897"/>
                    </a:lnTo>
                    <a:lnTo>
                      <a:pt x="889813" y="946320"/>
                    </a:lnTo>
                    <a:lnTo>
                      <a:pt x="900987" y="998890"/>
                    </a:lnTo>
                    <a:lnTo>
                      <a:pt x="925202" y="1002586"/>
                    </a:lnTo>
                    <a:lnTo>
                      <a:pt x="913488" y="1057699"/>
                    </a:lnTo>
                    <a:lnTo>
                      <a:pt x="922927" y="1102108"/>
                    </a:lnTo>
                    <a:lnTo>
                      <a:pt x="903635" y="1104053"/>
                    </a:lnTo>
                    <a:lnTo>
                      <a:pt x="892600" y="1155969"/>
                    </a:lnTo>
                    <a:lnTo>
                      <a:pt x="799657" y="1146600"/>
                    </a:lnTo>
                    <a:lnTo>
                      <a:pt x="799657" y="1110279"/>
                    </a:lnTo>
                    <a:lnTo>
                      <a:pt x="772225" y="1107513"/>
                    </a:lnTo>
                    <a:lnTo>
                      <a:pt x="772225" y="1146600"/>
                    </a:lnTo>
                    <a:lnTo>
                      <a:pt x="679282" y="1155969"/>
                    </a:lnTo>
                    <a:lnTo>
                      <a:pt x="664728" y="1087495"/>
                    </a:lnTo>
                    <a:lnTo>
                      <a:pt x="634814" y="1078209"/>
                    </a:lnTo>
                    <a:lnTo>
                      <a:pt x="652797" y="1031363"/>
                    </a:lnTo>
                    <a:lnTo>
                      <a:pt x="646680" y="1002586"/>
                    </a:lnTo>
                    <a:lnTo>
                      <a:pt x="664911" y="999804"/>
                    </a:lnTo>
                    <a:close/>
                    <a:moveTo>
                      <a:pt x="969743" y="923838"/>
                    </a:moveTo>
                    <a:lnTo>
                      <a:pt x="1016009" y="1027754"/>
                    </a:lnTo>
                    <a:lnTo>
                      <a:pt x="1036024" y="1033967"/>
                    </a:lnTo>
                    <a:lnTo>
                      <a:pt x="1028038" y="1054772"/>
                    </a:lnTo>
                    <a:lnTo>
                      <a:pt x="1034617" y="1069549"/>
                    </a:lnTo>
                    <a:lnTo>
                      <a:pt x="1020708" y="1073867"/>
                    </a:lnTo>
                    <a:lnTo>
                      <a:pt x="980372" y="1178947"/>
                    </a:lnTo>
                    <a:lnTo>
                      <a:pt x="919760" y="1160132"/>
                    </a:lnTo>
                    <a:lnTo>
                      <a:pt x="941533" y="1057701"/>
                    </a:lnTo>
                    <a:lnTo>
                      <a:pt x="916587" y="940339"/>
                    </a:lnTo>
                    <a:close/>
                    <a:moveTo>
                      <a:pt x="1025009" y="895201"/>
                    </a:moveTo>
                    <a:lnTo>
                      <a:pt x="1111553" y="1028468"/>
                    </a:lnTo>
                    <a:lnTo>
                      <a:pt x="1077628" y="1046882"/>
                    </a:lnTo>
                    <a:lnTo>
                      <a:pt x="1091865" y="1051301"/>
                    </a:lnTo>
                    <a:lnTo>
                      <a:pt x="1176452" y="1097214"/>
                    </a:lnTo>
                    <a:lnTo>
                      <a:pt x="1091783" y="1227593"/>
                    </a:lnTo>
                    <a:lnTo>
                      <a:pt x="1031267" y="1194746"/>
                    </a:lnTo>
                    <a:lnTo>
                      <a:pt x="1006628" y="1187098"/>
                    </a:lnTo>
                    <a:lnTo>
                      <a:pt x="1057720" y="1053996"/>
                    </a:lnTo>
                    <a:lnTo>
                      <a:pt x="994414" y="911807"/>
                    </a:lnTo>
                    <a:close/>
                    <a:moveTo>
                      <a:pt x="616526" y="895201"/>
                    </a:moveTo>
                    <a:lnTo>
                      <a:pt x="665481" y="921773"/>
                    </a:lnTo>
                    <a:lnTo>
                      <a:pt x="624274" y="1029120"/>
                    </a:lnTo>
                    <a:lnTo>
                      <a:pt x="652122" y="1160132"/>
                    </a:lnTo>
                    <a:lnTo>
                      <a:pt x="562422" y="1187977"/>
                    </a:lnTo>
                    <a:lnTo>
                      <a:pt x="498953" y="1045423"/>
                    </a:lnTo>
                    <a:lnTo>
                      <a:pt x="538564" y="1033127"/>
                    </a:lnTo>
                    <a:lnTo>
                      <a:pt x="529981" y="1028468"/>
                    </a:lnTo>
                    <a:close/>
                    <a:moveTo>
                      <a:pt x="1091403" y="845545"/>
                    </a:moveTo>
                    <a:lnTo>
                      <a:pt x="1203923" y="958066"/>
                    </a:lnTo>
                    <a:lnTo>
                      <a:pt x="1135307" y="1014679"/>
                    </a:lnTo>
                    <a:lnTo>
                      <a:pt x="1048473" y="880966"/>
                    </a:lnTo>
                    <a:close/>
                    <a:moveTo>
                      <a:pt x="550131" y="845545"/>
                    </a:moveTo>
                    <a:lnTo>
                      <a:pt x="593061" y="880966"/>
                    </a:lnTo>
                    <a:lnTo>
                      <a:pt x="506227" y="1014679"/>
                    </a:lnTo>
                    <a:lnTo>
                      <a:pt x="437611" y="958065"/>
                    </a:lnTo>
                    <a:close/>
                    <a:moveTo>
                      <a:pt x="1146220" y="783219"/>
                    </a:moveTo>
                    <a:lnTo>
                      <a:pt x="1279933" y="870053"/>
                    </a:lnTo>
                    <a:lnTo>
                      <a:pt x="1223320" y="938668"/>
                    </a:lnTo>
                    <a:lnTo>
                      <a:pt x="1110800" y="826148"/>
                    </a:lnTo>
                    <a:close/>
                    <a:moveTo>
                      <a:pt x="495314" y="783219"/>
                    </a:moveTo>
                    <a:lnTo>
                      <a:pt x="530733" y="826148"/>
                    </a:lnTo>
                    <a:lnTo>
                      <a:pt x="418213" y="938668"/>
                    </a:lnTo>
                    <a:lnTo>
                      <a:pt x="361601" y="870053"/>
                    </a:lnTo>
                    <a:close/>
                    <a:moveTo>
                      <a:pt x="464472" y="729159"/>
                    </a:moveTo>
                    <a:lnTo>
                      <a:pt x="481079" y="759755"/>
                    </a:lnTo>
                    <a:lnTo>
                      <a:pt x="347812" y="846300"/>
                    </a:lnTo>
                    <a:lnTo>
                      <a:pt x="319310" y="793789"/>
                    </a:lnTo>
                    <a:close/>
                    <a:moveTo>
                      <a:pt x="1187028" y="710799"/>
                    </a:moveTo>
                    <a:lnTo>
                      <a:pt x="1335314" y="767720"/>
                    </a:lnTo>
                    <a:lnTo>
                      <a:pt x="1333899" y="772281"/>
                    </a:lnTo>
                    <a:lnTo>
                      <a:pt x="1293722" y="846300"/>
                    </a:lnTo>
                    <a:lnTo>
                      <a:pt x="1160455" y="759755"/>
                    </a:lnTo>
                    <a:close/>
                    <a:moveTo>
                      <a:pt x="1205594" y="651333"/>
                    </a:moveTo>
                    <a:lnTo>
                      <a:pt x="1361177" y="684403"/>
                    </a:lnTo>
                    <a:lnTo>
                      <a:pt x="1343464" y="741464"/>
                    </a:lnTo>
                    <a:lnTo>
                      <a:pt x="1195273" y="684579"/>
                    </a:lnTo>
                    <a:close/>
                    <a:moveTo>
                      <a:pt x="435940" y="651333"/>
                    </a:moveTo>
                    <a:lnTo>
                      <a:pt x="452441" y="704488"/>
                    </a:lnTo>
                    <a:lnTo>
                      <a:pt x="306730" y="769362"/>
                    </a:lnTo>
                    <a:lnTo>
                      <a:pt x="280357" y="684403"/>
                    </a:lnTo>
                    <a:close/>
                    <a:moveTo>
                      <a:pt x="1217152" y="569228"/>
                    </a:moveTo>
                    <a:lnTo>
                      <a:pt x="1376279" y="569228"/>
                    </a:lnTo>
                    <a:lnTo>
                      <a:pt x="1367363" y="657674"/>
                    </a:lnTo>
                    <a:lnTo>
                      <a:pt x="1211574" y="624559"/>
                    </a:lnTo>
                    <a:close/>
                    <a:moveTo>
                      <a:pt x="265255" y="569228"/>
                    </a:moveTo>
                    <a:lnTo>
                      <a:pt x="424382" y="569228"/>
                    </a:lnTo>
                    <a:lnTo>
                      <a:pt x="429960" y="624559"/>
                    </a:lnTo>
                    <a:lnTo>
                      <a:pt x="274171" y="657673"/>
                    </a:lnTo>
                    <a:close/>
                    <a:moveTo>
                      <a:pt x="1367364" y="453353"/>
                    </a:moveTo>
                    <a:lnTo>
                      <a:pt x="1376279" y="541796"/>
                    </a:lnTo>
                    <a:lnTo>
                      <a:pt x="1217152" y="541796"/>
                    </a:lnTo>
                    <a:lnTo>
                      <a:pt x="1211575" y="486466"/>
                    </a:lnTo>
                    <a:close/>
                    <a:moveTo>
                      <a:pt x="274171" y="453352"/>
                    </a:moveTo>
                    <a:lnTo>
                      <a:pt x="429959" y="486466"/>
                    </a:lnTo>
                    <a:lnTo>
                      <a:pt x="424382" y="541796"/>
                    </a:lnTo>
                    <a:lnTo>
                      <a:pt x="265255" y="541796"/>
                    </a:lnTo>
                    <a:close/>
                    <a:moveTo>
                      <a:pt x="298070" y="369559"/>
                    </a:moveTo>
                    <a:lnTo>
                      <a:pt x="446261" y="426444"/>
                    </a:lnTo>
                    <a:lnTo>
                      <a:pt x="435940" y="459693"/>
                    </a:lnTo>
                    <a:lnTo>
                      <a:pt x="280356" y="426623"/>
                    </a:lnTo>
                    <a:close/>
                    <a:moveTo>
                      <a:pt x="1334805" y="341662"/>
                    </a:moveTo>
                    <a:lnTo>
                      <a:pt x="1361178" y="426622"/>
                    </a:lnTo>
                    <a:lnTo>
                      <a:pt x="1205594" y="459693"/>
                    </a:lnTo>
                    <a:lnTo>
                      <a:pt x="1189094" y="406537"/>
                    </a:lnTo>
                    <a:close/>
                    <a:moveTo>
                      <a:pt x="1293724" y="264726"/>
                    </a:moveTo>
                    <a:lnTo>
                      <a:pt x="1322224" y="317235"/>
                    </a:lnTo>
                    <a:lnTo>
                      <a:pt x="1177063" y="381866"/>
                    </a:lnTo>
                    <a:lnTo>
                      <a:pt x="1160457" y="351271"/>
                    </a:lnTo>
                    <a:close/>
                    <a:moveTo>
                      <a:pt x="347811" y="264726"/>
                    </a:moveTo>
                    <a:lnTo>
                      <a:pt x="481078" y="351271"/>
                    </a:lnTo>
                    <a:lnTo>
                      <a:pt x="454506" y="400226"/>
                    </a:lnTo>
                    <a:lnTo>
                      <a:pt x="306220" y="343304"/>
                    </a:lnTo>
                    <a:lnTo>
                      <a:pt x="307636" y="338743"/>
                    </a:lnTo>
                    <a:close/>
                    <a:moveTo>
                      <a:pt x="1223321" y="172356"/>
                    </a:moveTo>
                    <a:lnTo>
                      <a:pt x="1279934" y="240972"/>
                    </a:lnTo>
                    <a:lnTo>
                      <a:pt x="1146221" y="327806"/>
                    </a:lnTo>
                    <a:lnTo>
                      <a:pt x="1110801" y="284876"/>
                    </a:lnTo>
                    <a:close/>
                    <a:moveTo>
                      <a:pt x="418214" y="172356"/>
                    </a:moveTo>
                    <a:lnTo>
                      <a:pt x="530734" y="284876"/>
                    </a:lnTo>
                    <a:lnTo>
                      <a:pt x="495313" y="327806"/>
                    </a:lnTo>
                    <a:lnTo>
                      <a:pt x="361600" y="240972"/>
                    </a:lnTo>
                    <a:close/>
                    <a:moveTo>
                      <a:pt x="1135308" y="96346"/>
                    </a:moveTo>
                    <a:lnTo>
                      <a:pt x="1203923" y="152959"/>
                    </a:lnTo>
                    <a:lnTo>
                      <a:pt x="1091403" y="265479"/>
                    </a:lnTo>
                    <a:lnTo>
                      <a:pt x="1048474" y="230059"/>
                    </a:lnTo>
                    <a:close/>
                    <a:moveTo>
                      <a:pt x="506226" y="96346"/>
                    </a:moveTo>
                    <a:lnTo>
                      <a:pt x="593060" y="230059"/>
                    </a:lnTo>
                    <a:lnTo>
                      <a:pt x="550131" y="265479"/>
                    </a:lnTo>
                    <a:lnTo>
                      <a:pt x="437611" y="152959"/>
                    </a:lnTo>
                    <a:close/>
                    <a:moveTo>
                      <a:pt x="582490" y="54055"/>
                    </a:moveTo>
                    <a:lnTo>
                      <a:pt x="647120" y="199217"/>
                    </a:lnTo>
                    <a:lnTo>
                      <a:pt x="616524" y="215824"/>
                    </a:lnTo>
                    <a:lnTo>
                      <a:pt x="529980" y="82557"/>
                    </a:lnTo>
                    <a:close/>
                    <a:moveTo>
                      <a:pt x="1032976" y="40965"/>
                    </a:moveTo>
                    <a:lnTo>
                      <a:pt x="1037536" y="42381"/>
                    </a:lnTo>
                    <a:lnTo>
                      <a:pt x="1111554" y="82556"/>
                    </a:lnTo>
                    <a:lnTo>
                      <a:pt x="1025010" y="215823"/>
                    </a:lnTo>
                    <a:lnTo>
                      <a:pt x="976054" y="189251"/>
                    </a:lnTo>
                    <a:close/>
                    <a:moveTo>
                      <a:pt x="949657" y="15102"/>
                    </a:moveTo>
                    <a:lnTo>
                      <a:pt x="1006720" y="32815"/>
                    </a:lnTo>
                    <a:lnTo>
                      <a:pt x="949835" y="181006"/>
                    </a:lnTo>
                    <a:lnTo>
                      <a:pt x="916587" y="170685"/>
                    </a:lnTo>
                    <a:close/>
                    <a:moveTo>
                      <a:pt x="691877" y="15102"/>
                    </a:moveTo>
                    <a:lnTo>
                      <a:pt x="724947" y="170685"/>
                    </a:lnTo>
                    <a:lnTo>
                      <a:pt x="671792" y="187186"/>
                    </a:lnTo>
                    <a:lnTo>
                      <a:pt x="606917" y="41475"/>
                    </a:lnTo>
                    <a:close/>
                    <a:moveTo>
                      <a:pt x="834483" y="0"/>
                    </a:moveTo>
                    <a:lnTo>
                      <a:pt x="922927" y="8916"/>
                    </a:lnTo>
                    <a:lnTo>
                      <a:pt x="889813" y="164705"/>
                    </a:lnTo>
                    <a:lnTo>
                      <a:pt x="834483" y="159127"/>
                    </a:lnTo>
                    <a:close/>
                    <a:moveTo>
                      <a:pt x="807051" y="0"/>
                    </a:moveTo>
                    <a:lnTo>
                      <a:pt x="807051" y="159127"/>
                    </a:lnTo>
                    <a:lnTo>
                      <a:pt x="751721" y="164705"/>
                    </a:lnTo>
                    <a:lnTo>
                      <a:pt x="718607" y="8916"/>
                    </a:lnTo>
                    <a:close/>
                  </a:path>
                </a:pathLst>
              </a:custGeom>
              <a:solidFill>
                <a:schemeClr val="accent4"/>
              </a:solidFill>
              <a:ln w="4445">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4" name="Freeform: Shape 23">
                <a:extLst>
                  <a:ext uri="{FF2B5EF4-FFF2-40B4-BE49-F238E27FC236}">
                    <a16:creationId xmlns:a16="http://schemas.microsoft.com/office/drawing/2014/main" id="{7B0B9E75-3C89-4D8A-9B91-24C4252DD500}"/>
                  </a:ext>
                </a:extLst>
              </p:cNvPr>
              <p:cNvSpPr>
                <a:spLocks noChangeAspect="1"/>
              </p:cNvSpPr>
              <p:nvPr/>
            </p:nvSpPr>
            <p:spPr bwMode="auto">
              <a:xfrm>
                <a:off x="-3238101" y="6001000"/>
                <a:ext cx="267492" cy="320790"/>
              </a:xfrm>
              <a:custGeom>
                <a:avLst/>
                <a:gdLst>
                  <a:gd name="connsiteX0" fmla="*/ 1412369 w 1571882"/>
                  <a:gd name="connsiteY0" fmla="*/ 1737447 h 1790962"/>
                  <a:gd name="connsiteX1" fmla="*/ 1569962 w 1571882"/>
                  <a:gd name="connsiteY1" fmla="*/ 1737447 h 1790962"/>
                  <a:gd name="connsiteX2" fmla="*/ 1571882 w 1571882"/>
                  <a:gd name="connsiteY2" fmla="*/ 1775479 h 1790962"/>
                  <a:gd name="connsiteX3" fmla="*/ 1570321 w 1571882"/>
                  <a:gd name="connsiteY3" fmla="*/ 1790962 h 1790962"/>
                  <a:gd name="connsiteX4" fmla="*/ 1414642 w 1571882"/>
                  <a:gd name="connsiteY4" fmla="*/ 1790962 h 1790962"/>
                  <a:gd name="connsiteX5" fmla="*/ 1416203 w 1571882"/>
                  <a:gd name="connsiteY5" fmla="*/ 1775479 h 1790962"/>
                  <a:gd name="connsiteX6" fmla="*/ 1920 w 1571882"/>
                  <a:gd name="connsiteY6" fmla="*/ 1737447 h 1790962"/>
                  <a:gd name="connsiteX7" fmla="*/ 159513 w 1571882"/>
                  <a:gd name="connsiteY7" fmla="*/ 1737447 h 1790962"/>
                  <a:gd name="connsiteX8" fmla="*/ 155679 w 1571882"/>
                  <a:gd name="connsiteY8" fmla="*/ 1775479 h 1790962"/>
                  <a:gd name="connsiteX9" fmla="*/ 157240 w 1571882"/>
                  <a:gd name="connsiteY9" fmla="*/ 1790962 h 1790962"/>
                  <a:gd name="connsiteX10" fmla="*/ 1561 w 1571882"/>
                  <a:gd name="connsiteY10" fmla="*/ 1790962 h 1790962"/>
                  <a:gd name="connsiteX11" fmla="*/ 0 w 1571882"/>
                  <a:gd name="connsiteY11" fmla="*/ 1775479 h 1790962"/>
                  <a:gd name="connsiteX12" fmla="*/ 1543395 w 1571882"/>
                  <a:gd name="connsiteY12" fmla="*/ 1576753 h 1790962"/>
                  <a:gd name="connsiteX13" fmla="*/ 1555914 w 1571882"/>
                  <a:gd name="connsiteY13" fmla="*/ 1617085 h 1790962"/>
                  <a:gd name="connsiteX14" fmla="*/ 1567824 w 1571882"/>
                  <a:gd name="connsiteY14" fmla="*/ 1695121 h 1790962"/>
                  <a:gd name="connsiteX15" fmla="*/ 1568576 w 1571882"/>
                  <a:gd name="connsiteY15" fmla="*/ 1710016 h 1790962"/>
                  <a:gd name="connsiteX16" fmla="*/ 1409604 w 1571882"/>
                  <a:gd name="connsiteY16" fmla="*/ 1710015 h 1790962"/>
                  <a:gd name="connsiteX17" fmla="*/ 1403398 w 1571882"/>
                  <a:gd name="connsiteY17" fmla="*/ 1648459 h 1790962"/>
                  <a:gd name="connsiteX18" fmla="*/ 1391182 w 1571882"/>
                  <a:gd name="connsiteY18" fmla="*/ 1609106 h 1790962"/>
                  <a:gd name="connsiteX19" fmla="*/ 28487 w 1571882"/>
                  <a:gd name="connsiteY19" fmla="*/ 1576752 h 1790962"/>
                  <a:gd name="connsiteX20" fmla="*/ 180700 w 1571882"/>
                  <a:gd name="connsiteY20" fmla="*/ 1609106 h 1790962"/>
                  <a:gd name="connsiteX21" fmla="*/ 168484 w 1571882"/>
                  <a:gd name="connsiteY21" fmla="*/ 1648459 h 1790962"/>
                  <a:gd name="connsiteX22" fmla="*/ 162278 w 1571882"/>
                  <a:gd name="connsiteY22" fmla="*/ 1710015 h 1790962"/>
                  <a:gd name="connsiteX23" fmla="*/ 3306 w 1571882"/>
                  <a:gd name="connsiteY23" fmla="*/ 1710015 h 1790962"/>
                  <a:gd name="connsiteX24" fmla="*/ 4058 w 1571882"/>
                  <a:gd name="connsiteY24" fmla="*/ 1695121 h 1790962"/>
                  <a:gd name="connsiteX25" fmla="*/ 15968 w 1571882"/>
                  <a:gd name="connsiteY25" fmla="*/ 1617085 h 1790962"/>
                  <a:gd name="connsiteX26" fmla="*/ 65859 w 1571882"/>
                  <a:gd name="connsiteY26" fmla="*/ 1462010 h 1790962"/>
                  <a:gd name="connsiteX27" fmla="*/ 211790 w 1571882"/>
                  <a:gd name="connsiteY27" fmla="*/ 1518027 h 1790962"/>
                  <a:gd name="connsiteX28" fmla="*/ 205208 w 1571882"/>
                  <a:gd name="connsiteY28" fmla="*/ 1530153 h 1790962"/>
                  <a:gd name="connsiteX29" fmla="*/ 188866 w 1571882"/>
                  <a:gd name="connsiteY29" fmla="*/ 1582797 h 1790962"/>
                  <a:gd name="connsiteX30" fmla="*/ 36654 w 1571882"/>
                  <a:gd name="connsiteY30" fmla="*/ 1550443 h 1790962"/>
                  <a:gd name="connsiteX31" fmla="*/ 61763 w 1571882"/>
                  <a:gd name="connsiteY31" fmla="*/ 1469555 h 1790962"/>
                  <a:gd name="connsiteX32" fmla="*/ 1486847 w 1571882"/>
                  <a:gd name="connsiteY32" fmla="*/ 1426681 h 1790962"/>
                  <a:gd name="connsiteX33" fmla="*/ 1510119 w 1571882"/>
                  <a:gd name="connsiteY33" fmla="*/ 1469555 h 1790962"/>
                  <a:gd name="connsiteX34" fmla="*/ 1535228 w 1571882"/>
                  <a:gd name="connsiteY34" fmla="*/ 1550443 h 1790962"/>
                  <a:gd name="connsiteX35" fmla="*/ 1383016 w 1571882"/>
                  <a:gd name="connsiteY35" fmla="*/ 1582797 h 1790962"/>
                  <a:gd name="connsiteX36" fmla="*/ 1366674 w 1571882"/>
                  <a:gd name="connsiteY36" fmla="*/ 1530153 h 1790962"/>
                  <a:gd name="connsiteX37" fmla="*/ 1344831 w 1571882"/>
                  <a:gd name="connsiteY37" fmla="*/ 1489911 h 1790962"/>
                  <a:gd name="connsiteX38" fmla="*/ 144538 w 1571882"/>
                  <a:gd name="connsiteY38" fmla="*/ 1323555 h 1790962"/>
                  <a:gd name="connsiteX39" fmla="*/ 275353 w 1571882"/>
                  <a:gd name="connsiteY39" fmla="*/ 1408507 h 1790962"/>
                  <a:gd name="connsiteX40" fmla="*/ 263318 w 1571882"/>
                  <a:gd name="connsiteY40" fmla="*/ 1423094 h 1790962"/>
                  <a:gd name="connsiteX41" fmla="*/ 224989 w 1571882"/>
                  <a:gd name="connsiteY41" fmla="*/ 1493710 h 1790962"/>
                  <a:gd name="connsiteX42" fmla="*/ 79058 w 1571882"/>
                  <a:gd name="connsiteY42" fmla="*/ 1437692 h 1790962"/>
                  <a:gd name="connsiteX43" fmla="*/ 134226 w 1571882"/>
                  <a:gd name="connsiteY43" fmla="*/ 1336052 h 1790962"/>
                  <a:gd name="connsiteX44" fmla="*/ 1427344 w 1571882"/>
                  <a:gd name="connsiteY44" fmla="*/ 1323554 h 1790962"/>
                  <a:gd name="connsiteX45" fmla="*/ 1437656 w 1571882"/>
                  <a:gd name="connsiteY45" fmla="*/ 1336052 h 1790962"/>
                  <a:gd name="connsiteX46" fmla="*/ 1473721 w 1571882"/>
                  <a:gd name="connsiteY46" fmla="*/ 1402498 h 1790962"/>
                  <a:gd name="connsiteX47" fmla="*/ 1331705 w 1571882"/>
                  <a:gd name="connsiteY47" fmla="*/ 1465728 h 1790962"/>
                  <a:gd name="connsiteX48" fmla="*/ 1308564 w 1571882"/>
                  <a:gd name="connsiteY48" fmla="*/ 1423094 h 1790962"/>
                  <a:gd name="connsiteX49" fmla="*/ 1296529 w 1571882"/>
                  <a:gd name="connsiteY49" fmla="*/ 1408507 h 1790962"/>
                  <a:gd name="connsiteX50" fmla="*/ 1323960 w 1571882"/>
                  <a:gd name="connsiteY50" fmla="*/ 1205110 h 1790962"/>
                  <a:gd name="connsiteX51" fmla="*/ 1341685 w 1571882"/>
                  <a:gd name="connsiteY51" fmla="*/ 1219735 h 1790962"/>
                  <a:gd name="connsiteX52" fmla="*/ 1409772 w 1571882"/>
                  <a:gd name="connsiteY52" fmla="*/ 1302257 h 1790962"/>
                  <a:gd name="connsiteX53" fmla="*/ 1278957 w 1571882"/>
                  <a:gd name="connsiteY53" fmla="*/ 1387210 h 1790962"/>
                  <a:gd name="connsiteX54" fmla="*/ 1231604 w 1571882"/>
                  <a:gd name="connsiteY54" fmla="*/ 1329817 h 1790962"/>
                  <a:gd name="connsiteX55" fmla="*/ 1213878 w 1571882"/>
                  <a:gd name="connsiteY55" fmla="*/ 1315192 h 1790962"/>
                  <a:gd name="connsiteX56" fmla="*/ 247923 w 1571882"/>
                  <a:gd name="connsiteY56" fmla="*/ 1205110 h 1790962"/>
                  <a:gd name="connsiteX57" fmla="*/ 358004 w 1571882"/>
                  <a:gd name="connsiteY57" fmla="*/ 1315191 h 1790962"/>
                  <a:gd name="connsiteX58" fmla="*/ 340279 w 1571882"/>
                  <a:gd name="connsiteY58" fmla="*/ 1329817 h 1790962"/>
                  <a:gd name="connsiteX59" fmla="*/ 292925 w 1571882"/>
                  <a:gd name="connsiteY59" fmla="*/ 1387210 h 1790962"/>
                  <a:gd name="connsiteX60" fmla="*/ 162110 w 1571882"/>
                  <a:gd name="connsiteY60" fmla="*/ 1302257 h 1790962"/>
                  <a:gd name="connsiteX61" fmla="*/ 230197 w 1571882"/>
                  <a:gd name="connsiteY61" fmla="*/ 1219735 h 1790962"/>
                  <a:gd name="connsiteX62" fmla="*/ 1200637 w 1571882"/>
                  <a:gd name="connsiteY62" fmla="*/ 1110341 h 1790962"/>
                  <a:gd name="connsiteX63" fmla="*/ 1225368 w 1571882"/>
                  <a:gd name="connsiteY63" fmla="*/ 1123764 h 1790962"/>
                  <a:gd name="connsiteX64" fmla="*/ 1302703 w 1571882"/>
                  <a:gd name="connsiteY64" fmla="*/ 1187572 h 1790962"/>
                  <a:gd name="connsiteX65" fmla="*/ 1192622 w 1571882"/>
                  <a:gd name="connsiteY65" fmla="*/ 1297654 h 1790962"/>
                  <a:gd name="connsiteX66" fmla="*/ 1138326 w 1571882"/>
                  <a:gd name="connsiteY66" fmla="*/ 1252856 h 1790962"/>
                  <a:gd name="connsiteX67" fmla="*/ 1115968 w 1571882"/>
                  <a:gd name="connsiteY67" fmla="*/ 1240720 h 1790962"/>
                  <a:gd name="connsiteX68" fmla="*/ 371245 w 1571882"/>
                  <a:gd name="connsiteY68" fmla="*/ 1110341 h 1790962"/>
                  <a:gd name="connsiteX69" fmla="*/ 455914 w 1571882"/>
                  <a:gd name="connsiteY69" fmla="*/ 1240720 h 1790962"/>
                  <a:gd name="connsiteX70" fmla="*/ 433556 w 1571882"/>
                  <a:gd name="connsiteY70" fmla="*/ 1252856 h 1790962"/>
                  <a:gd name="connsiteX71" fmla="*/ 379261 w 1571882"/>
                  <a:gd name="connsiteY71" fmla="*/ 1297653 h 1790962"/>
                  <a:gd name="connsiteX72" fmla="*/ 269179 w 1571882"/>
                  <a:gd name="connsiteY72" fmla="*/ 1187572 h 1790962"/>
                  <a:gd name="connsiteX73" fmla="*/ 346514 w 1571882"/>
                  <a:gd name="connsiteY73" fmla="*/ 1123764 h 1790962"/>
                  <a:gd name="connsiteX74" fmla="*/ 473191 w 1571882"/>
                  <a:gd name="connsiteY74" fmla="*/ 1055006 h 1790962"/>
                  <a:gd name="connsiteX75" fmla="*/ 536421 w 1571882"/>
                  <a:gd name="connsiteY75" fmla="*/ 1197022 h 1790962"/>
                  <a:gd name="connsiteX76" fmla="*/ 480099 w 1571882"/>
                  <a:gd name="connsiteY76" fmla="*/ 1227593 h 1790962"/>
                  <a:gd name="connsiteX77" fmla="*/ 395429 w 1571882"/>
                  <a:gd name="connsiteY77" fmla="*/ 1097214 h 1790962"/>
                  <a:gd name="connsiteX78" fmla="*/ 691699 w 1571882"/>
                  <a:gd name="connsiteY78" fmla="*/ 930018 h 1790962"/>
                  <a:gd name="connsiteX79" fmla="*/ 724947 w 1571882"/>
                  <a:gd name="connsiteY79" fmla="*/ 940339 h 1790962"/>
                  <a:gd name="connsiteX80" fmla="*/ 713714 w 1571882"/>
                  <a:gd name="connsiteY80" fmla="*/ 993185 h 1790962"/>
                  <a:gd name="connsiteX81" fmla="*/ 742064 w 1571882"/>
                  <a:gd name="connsiteY81" fmla="*/ 991754 h 1790962"/>
                  <a:gd name="connsiteX82" fmla="*/ 751721 w 1571882"/>
                  <a:gd name="connsiteY82" fmla="*/ 946320 h 1790962"/>
                  <a:gd name="connsiteX83" fmla="*/ 807051 w 1571882"/>
                  <a:gd name="connsiteY83" fmla="*/ 951897 h 1790962"/>
                  <a:gd name="connsiteX84" fmla="*/ 807051 w 1571882"/>
                  <a:gd name="connsiteY84" fmla="*/ 990604 h 1790962"/>
                  <a:gd name="connsiteX85" fmla="*/ 834483 w 1571882"/>
                  <a:gd name="connsiteY85" fmla="*/ 991989 h 1790962"/>
                  <a:gd name="connsiteX86" fmla="*/ 834483 w 1571882"/>
                  <a:gd name="connsiteY86" fmla="*/ 951897 h 1790962"/>
                  <a:gd name="connsiteX87" fmla="*/ 889813 w 1571882"/>
                  <a:gd name="connsiteY87" fmla="*/ 946320 h 1790962"/>
                  <a:gd name="connsiteX88" fmla="*/ 900987 w 1571882"/>
                  <a:gd name="connsiteY88" fmla="*/ 998890 h 1790962"/>
                  <a:gd name="connsiteX89" fmla="*/ 925202 w 1571882"/>
                  <a:gd name="connsiteY89" fmla="*/ 1002586 h 1790962"/>
                  <a:gd name="connsiteX90" fmla="*/ 913488 w 1571882"/>
                  <a:gd name="connsiteY90" fmla="*/ 1057699 h 1790962"/>
                  <a:gd name="connsiteX91" fmla="*/ 922927 w 1571882"/>
                  <a:gd name="connsiteY91" fmla="*/ 1102108 h 1790962"/>
                  <a:gd name="connsiteX92" fmla="*/ 903635 w 1571882"/>
                  <a:gd name="connsiteY92" fmla="*/ 1104053 h 1790962"/>
                  <a:gd name="connsiteX93" fmla="*/ 892600 w 1571882"/>
                  <a:gd name="connsiteY93" fmla="*/ 1155969 h 1790962"/>
                  <a:gd name="connsiteX94" fmla="*/ 799657 w 1571882"/>
                  <a:gd name="connsiteY94" fmla="*/ 1146600 h 1790962"/>
                  <a:gd name="connsiteX95" fmla="*/ 799657 w 1571882"/>
                  <a:gd name="connsiteY95" fmla="*/ 1110279 h 1790962"/>
                  <a:gd name="connsiteX96" fmla="*/ 772225 w 1571882"/>
                  <a:gd name="connsiteY96" fmla="*/ 1107513 h 1790962"/>
                  <a:gd name="connsiteX97" fmla="*/ 772225 w 1571882"/>
                  <a:gd name="connsiteY97" fmla="*/ 1146600 h 1790962"/>
                  <a:gd name="connsiteX98" fmla="*/ 679282 w 1571882"/>
                  <a:gd name="connsiteY98" fmla="*/ 1155969 h 1790962"/>
                  <a:gd name="connsiteX99" fmla="*/ 664728 w 1571882"/>
                  <a:gd name="connsiteY99" fmla="*/ 1087495 h 1790962"/>
                  <a:gd name="connsiteX100" fmla="*/ 634814 w 1571882"/>
                  <a:gd name="connsiteY100" fmla="*/ 1078209 h 1790962"/>
                  <a:gd name="connsiteX101" fmla="*/ 652797 w 1571882"/>
                  <a:gd name="connsiteY101" fmla="*/ 1031363 h 1790962"/>
                  <a:gd name="connsiteX102" fmla="*/ 646680 w 1571882"/>
                  <a:gd name="connsiteY102" fmla="*/ 1002586 h 1790962"/>
                  <a:gd name="connsiteX103" fmla="*/ 664911 w 1571882"/>
                  <a:gd name="connsiteY103" fmla="*/ 999804 h 1790962"/>
                  <a:gd name="connsiteX104" fmla="*/ 969743 w 1571882"/>
                  <a:gd name="connsiteY104" fmla="*/ 923838 h 1790962"/>
                  <a:gd name="connsiteX105" fmla="*/ 1016009 w 1571882"/>
                  <a:gd name="connsiteY105" fmla="*/ 1027754 h 1790962"/>
                  <a:gd name="connsiteX106" fmla="*/ 1036024 w 1571882"/>
                  <a:gd name="connsiteY106" fmla="*/ 1033967 h 1790962"/>
                  <a:gd name="connsiteX107" fmla="*/ 1028038 w 1571882"/>
                  <a:gd name="connsiteY107" fmla="*/ 1054772 h 1790962"/>
                  <a:gd name="connsiteX108" fmla="*/ 1034617 w 1571882"/>
                  <a:gd name="connsiteY108" fmla="*/ 1069549 h 1790962"/>
                  <a:gd name="connsiteX109" fmla="*/ 1020708 w 1571882"/>
                  <a:gd name="connsiteY109" fmla="*/ 1073867 h 1790962"/>
                  <a:gd name="connsiteX110" fmla="*/ 980372 w 1571882"/>
                  <a:gd name="connsiteY110" fmla="*/ 1178947 h 1790962"/>
                  <a:gd name="connsiteX111" fmla="*/ 919760 w 1571882"/>
                  <a:gd name="connsiteY111" fmla="*/ 1160132 h 1790962"/>
                  <a:gd name="connsiteX112" fmla="*/ 941533 w 1571882"/>
                  <a:gd name="connsiteY112" fmla="*/ 1057701 h 1790962"/>
                  <a:gd name="connsiteX113" fmla="*/ 916587 w 1571882"/>
                  <a:gd name="connsiteY113" fmla="*/ 940339 h 1790962"/>
                  <a:gd name="connsiteX114" fmla="*/ 1025009 w 1571882"/>
                  <a:gd name="connsiteY114" fmla="*/ 895201 h 1790962"/>
                  <a:gd name="connsiteX115" fmla="*/ 1111553 w 1571882"/>
                  <a:gd name="connsiteY115" fmla="*/ 1028468 h 1790962"/>
                  <a:gd name="connsiteX116" fmla="*/ 1077628 w 1571882"/>
                  <a:gd name="connsiteY116" fmla="*/ 1046882 h 1790962"/>
                  <a:gd name="connsiteX117" fmla="*/ 1091865 w 1571882"/>
                  <a:gd name="connsiteY117" fmla="*/ 1051301 h 1790962"/>
                  <a:gd name="connsiteX118" fmla="*/ 1176452 w 1571882"/>
                  <a:gd name="connsiteY118" fmla="*/ 1097214 h 1790962"/>
                  <a:gd name="connsiteX119" fmla="*/ 1091783 w 1571882"/>
                  <a:gd name="connsiteY119" fmla="*/ 1227593 h 1790962"/>
                  <a:gd name="connsiteX120" fmla="*/ 1031267 w 1571882"/>
                  <a:gd name="connsiteY120" fmla="*/ 1194746 h 1790962"/>
                  <a:gd name="connsiteX121" fmla="*/ 1006628 w 1571882"/>
                  <a:gd name="connsiteY121" fmla="*/ 1187098 h 1790962"/>
                  <a:gd name="connsiteX122" fmla="*/ 1057720 w 1571882"/>
                  <a:gd name="connsiteY122" fmla="*/ 1053996 h 1790962"/>
                  <a:gd name="connsiteX123" fmla="*/ 994414 w 1571882"/>
                  <a:gd name="connsiteY123" fmla="*/ 911807 h 1790962"/>
                  <a:gd name="connsiteX124" fmla="*/ 616526 w 1571882"/>
                  <a:gd name="connsiteY124" fmla="*/ 895201 h 1790962"/>
                  <a:gd name="connsiteX125" fmla="*/ 665481 w 1571882"/>
                  <a:gd name="connsiteY125" fmla="*/ 921773 h 1790962"/>
                  <a:gd name="connsiteX126" fmla="*/ 624274 w 1571882"/>
                  <a:gd name="connsiteY126" fmla="*/ 1029120 h 1790962"/>
                  <a:gd name="connsiteX127" fmla="*/ 652122 w 1571882"/>
                  <a:gd name="connsiteY127" fmla="*/ 1160132 h 1790962"/>
                  <a:gd name="connsiteX128" fmla="*/ 562422 w 1571882"/>
                  <a:gd name="connsiteY128" fmla="*/ 1187977 h 1790962"/>
                  <a:gd name="connsiteX129" fmla="*/ 498953 w 1571882"/>
                  <a:gd name="connsiteY129" fmla="*/ 1045423 h 1790962"/>
                  <a:gd name="connsiteX130" fmla="*/ 538564 w 1571882"/>
                  <a:gd name="connsiteY130" fmla="*/ 1033127 h 1790962"/>
                  <a:gd name="connsiteX131" fmla="*/ 529981 w 1571882"/>
                  <a:gd name="connsiteY131" fmla="*/ 1028468 h 1790962"/>
                  <a:gd name="connsiteX132" fmla="*/ 1091403 w 1571882"/>
                  <a:gd name="connsiteY132" fmla="*/ 845545 h 1790962"/>
                  <a:gd name="connsiteX133" fmla="*/ 1203923 w 1571882"/>
                  <a:gd name="connsiteY133" fmla="*/ 958066 h 1790962"/>
                  <a:gd name="connsiteX134" fmla="*/ 1135307 w 1571882"/>
                  <a:gd name="connsiteY134" fmla="*/ 1014679 h 1790962"/>
                  <a:gd name="connsiteX135" fmla="*/ 1048473 w 1571882"/>
                  <a:gd name="connsiteY135" fmla="*/ 880966 h 1790962"/>
                  <a:gd name="connsiteX136" fmla="*/ 550131 w 1571882"/>
                  <a:gd name="connsiteY136" fmla="*/ 845545 h 1790962"/>
                  <a:gd name="connsiteX137" fmla="*/ 593061 w 1571882"/>
                  <a:gd name="connsiteY137" fmla="*/ 880966 h 1790962"/>
                  <a:gd name="connsiteX138" fmla="*/ 506227 w 1571882"/>
                  <a:gd name="connsiteY138" fmla="*/ 1014679 h 1790962"/>
                  <a:gd name="connsiteX139" fmla="*/ 437611 w 1571882"/>
                  <a:gd name="connsiteY139" fmla="*/ 958065 h 1790962"/>
                  <a:gd name="connsiteX140" fmla="*/ 1146220 w 1571882"/>
                  <a:gd name="connsiteY140" fmla="*/ 783219 h 1790962"/>
                  <a:gd name="connsiteX141" fmla="*/ 1279933 w 1571882"/>
                  <a:gd name="connsiteY141" fmla="*/ 870053 h 1790962"/>
                  <a:gd name="connsiteX142" fmla="*/ 1223320 w 1571882"/>
                  <a:gd name="connsiteY142" fmla="*/ 938668 h 1790962"/>
                  <a:gd name="connsiteX143" fmla="*/ 1110800 w 1571882"/>
                  <a:gd name="connsiteY143" fmla="*/ 826148 h 1790962"/>
                  <a:gd name="connsiteX144" fmla="*/ 495314 w 1571882"/>
                  <a:gd name="connsiteY144" fmla="*/ 783219 h 1790962"/>
                  <a:gd name="connsiteX145" fmla="*/ 530733 w 1571882"/>
                  <a:gd name="connsiteY145" fmla="*/ 826148 h 1790962"/>
                  <a:gd name="connsiteX146" fmla="*/ 418213 w 1571882"/>
                  <a:gd name="connsiteY146" fmla="*/ 938668 h 1790962"/>
                  <a:gd name="connsiteX147" fmla="*/ 361601 w 1571882"/>
                  <a:gd name="connsiteY147" fmla="*/ 870053 h 1790962"/>
                  <a:gd name="connsiteX148" fmla="*/ 464472 w 1571882"/>
                  <a:gd name="connsiteY148" fmla="*/ 729159 h 1790962"/>
                  <a:gd name="connsiteX149" fmla="*/ 481079 w 1571882"/>
                  <a:gd name="connsiteY149" fmla="*/ 759755 h 1790962"/>
                  <a:gd name="connsiteX150" fmla="*/ 347812 w 1571882"/>
                  <a:gd name="connsiteY150" fmla="*/ 846300 h 1790962"/>
                  <a:gd name="connsiteX151" fmla="*/ 319310 w 1571882"/>
                  <a:gd name="connsiteY151" fmla="*/ 793789 h 1790962"/>
                  <a:gd name="connsiteX152" fmla="*/ 1187028 w 1571882"/>
                  <a:gd name="connsiteY152" fmla="*/ 710799 h 1790962"/>
                  <a:gd name="connsiteX153" fmla="*/ 1335314 w 1571882"/>
                  <a:gd name="connsiteY153" fmla="*/ 767720 h 1790962"/>
                  <a:gd name="connsiteX154" fmla="*/ 1333899 w 1571882"/>
                  <a:gd name="connsiteY154" fmla="*/ 772281 h 1790962"/>
                  <a:gd name="connsiteX155" fmla="*/ 1293722 w 1571882"/>
                  <a:gd name="connsiteY155" fmla="*/ 846300 h 1790962"/>
                  <a:gd name="connsiteX156" fmla="*/ 1160455 w 1571882"/>
                  <a:gd name="connsiteY156" fmla="*/ 759755 h 1790962"/>
                  <a:gd name="connsiteX157" fmla="*/ 1205594 w 1571882"/>
                  <a:gd name="connsiteY157" fmla="*/ 651333 h 1790962"/>
                  <a:gd name="connsiteX158" fmla="*/ 1361177 w 1571882"/>
                  <a:gd name="connsiteY158" fmla="*/ 684403 h 1790962"/>
                  <a:gd name="connsiteX159" fmla="*/ 1343464 w 1571882"/>
                  <a:gd name="connsiteY159" fmla="*/ 741464 h 1790962"/>
                  <a:gd name="connsiteX160" fmla="*/ 1195273 w 1571882"/>
                  <a:gd name="connsiteY160" fmla="*/ 684579 h 1790962"/>
                  <a:gd name="connsiteX161" fmla="*/ 435940 w 1571882"/>
                  <a:gd name="connsiteY161" fmla="*/ 651333 h 1790962"/>
                  <a:gd name="connsiteX162" fmla="*/ 452441 w 1571882"/>
                  <a:gd name="connsiteY162" fmla="*/ 704488 h 1790962"/>
                  <a:gd name="connsiteX163" fmla="*/ 306730 w 1571882"/>
                  <a:gd name="connsiteY163" fmla="*/ 769362 h 1790962"/>
                  <a:gd name="connsiteX164" fmla="*/ 280357 w 1571882"/>
                  <a:gd name="connsiteY164" fmla="*/ 684403 h 1790962"/>
                  <a:gd name="connsiteX165" fmla="*/ 1217152 w 1571882"/>
                  <a:gd name="connsiteY165" fmla="*/ 569228 h 1790962"/>
                  <a:gd name="connsiteX166" fmla="*/ 1376279 w 1571882"/>
                  <a:gd name="connsiteY166" fmla="*/ 569228 h 1790962"/>
                  <a:gd name="connsiteX167" fmla="*/ 1367363 w 1571882"/>
                  <a:gd name="connsiteY167" fmla="*/ 657674 h 1790962"/>
                  <a:gd name="connsiteX168" fmla="*/ 1211574 w 1571882"/>
                  <a:gd name="connsiteY168" fmla="*/ 624559 h 1790962"/>
                  <a:gd name="connsiteX169" fmla="*/ 265255 w 1571882"/>
                  <a:gd name="connsiteY169" fmla="*/ 569228 h 1790962"/>
                  <a:gd name="connsiteX170" fmla="*/ 424382 w 1571882"/>
                  <a:gd name="connsiteY170" fmla="*/ 569228 h 1790962"/>
                  <a:gd name="connsiteX171" fmla="*/ 429960 w 1571882"/>
                  <a:gd name="connsiteY171" fmla="*/ 624559 h 1790962"/>
                  <a:gd name="connsiteX172" fmla="*/ 274171 w 1571882"/>
                  <a:gd name="connsiteY172" fmla="*/ 657673 h 1790962"/>
                  <a:gd name="connsiteX173" fmla="*/ 1367364 w 1571882"/>
                  <a:gd name="connsiteY173" fmla="*/ 453353 h 1790962"/>
                  <a:gd name="connsiteX174" fmla="*/ 1376279 w 1571882"/>
                  <a:gd name="connsiteY174" fmla="*/ 541796 h 1790962"/>
                  <a:gd name="connsiteX175" fmla="*/ 1217152 w 1571882"/>
                  <a:gd name="connsiteY175" fmla="*/ 541796 h 1790962"/>
                  <a:gd name="connsiteX176" fmla="*/ 1211575 w 1571882"/>
                  <a:gd name="connsiteY176" fmla="*/ 486466 h 1790962"/>
                  <a:gd name="connsiteX177" fmla="*/ 274171 w 1571882"/>
                  <a:gd name="connsiteY177" fmla="*/ 453352 h 1790962"/>
                  <a:gd name="connsiteX178" fmla="*/ 429959 w 1571882"/>
                  <a:gd name="connsiteY178" fmla="*/ 486466 h 1790962"/>
                  <a:gd name="connsiteX179" fmla="*/ 424382 w 1571882"/>
                  <a:gd name="connsiteY179" fmla="*/ 541796 h 1790962"/>
                  <a:gd name="connsiteX180" fmla="*/ 265255 w 1571882"/>
                  <a:gd name="connsiteY180" fmla="*/ 541796 h 1790962"/>
                  <a:gd name="connsiteX181" fmla="*/ 298070 w 1571882"/>
                  <a:gd name="connsiteY181" fmla="*/ 369559 h 1790962"/>
                  <a:gd name="connsiteX182" fmla="*/ 446261 w 1571882"/>
                  <a:gd name="connsiteY182" fmla="*/ 426444 h 1790962"/>
                  <a:gd name="connsiteX183" fmla="*/ 435940 w 1571882"/>
                  <a:gd name="connsiteY183" fmla="*/ 459693 h 1790962"/>
                  <a:gd name="connsiteX184" fmla="*/ 280356 w 1571882"/>
                  <a:gd name="connsiteY184" fmla="*/ 426623 h 1790962"/>
                  <a:gd name="connsiteX185" fmla="*/ 1334805 w 1571882"/>
                  <a:gd name="connsiteY185" fmla="*/ 341662 h 1790962"/>
                  <a:gd name="connsiteX186" fmla="*/ 1361178 w 1571882"/>
                  <a:gd name="connsiteY186" fmla="*/ 426622 h 1790962"/>
                  <a:gd name="connsiteX187" fmla="*/ 1205594 w 1571882"/>
                  <a:gd name="connsiteY187" fmla="*/ 459693 h 1790962"/>
                  <a:gd name="connsiteX188" fmla="*/ 1189094 w 1571882"/>
                  <a:gd name="connsiteY188" fmla="*/ 406537 h 1790962"/>
                  <a:gd name="connsiteX189" fmla="*/ 1293724 w 1571882"/>
                  <a:gd name="connsiteY189" fmla="*/ 264726 h 1790962"/>
                  <a:gd name="connsiteX190" fmla="*/ 1322224 w 1571882"/>
                  <a:gd name="connsiteY190" fmla="*/ 317235 h 1790962"/>
                  <a:gd name="connsiteX191" fmla="*/ 1177063 w 1571882"/>
                  <a:gd name="connsiteY191" fmla="*/ 381866 h 1790962"/>
                  <a:gd name="connsiteX192" fmla="*/ 1160457 w 1571882"/>
                  <a:gd name="connsiteY192" fmla="*/ 351271 h 1790962"/>
                  <a:gd name="connsiteX193" fmla="*/ 347811 w 1571882"/>
                  <a:gd name="connsiteY193" fmla="*/ 264726 h 1790962"/>
                  <a:gd name="connsiteX194" fmla="*/ 481078 w 1571882"/>
                  <a:gd name="connsiteY194" fmla="*/ 351271 h 1790962"/>
                  <a:gd name="connsiteX195" fmla="*/ 454506 w 1571882"/>
                  <a:gd name="connsiteY195" fmla="*/ 400226 h 1790962"/>
                  <a:gd name="connsiteX196" fmla="*/ 306220 w 1571882"/>
                  <a:gd name="connsiteY196" fmla="*/ 343304 h 1790962"/>
                  <a:gd name="connsiteX197" fmla="*/ 307636 w 1571882"/>
                  <a:gd name="connsiteY197" fmla="*/ 338743 h 1790962"/>
                  <a:gd name="connsiteX198" fmla="*/ 1223321 w 1571882"/>
                  <a:gd name="connsiteY198" fmla="*/ 172356 h 1790962"/>
                  <a:gd name="connsiteX199" fmla="*/ 1279934 w 1571882"/>
                  <a:gd name="connsiteY199" fmla="*/ 240972 h 1790962"/>
                  <a:gd name="connsiteX200" fmla="*/ 1146221 w 1571882"/>
                  <a:gd name="connsiteY200" fmla="*/ 327806 h 1790962"/>
                  <a:gd name="connsiteX201" fmla="*/ 1110801 w 1571882"/>
                  <a:gd name="connsiteY201" fmla="*/ 284876 h 1790962"/>
                  <a:gd name="connsiteX202" fmla="*/ 418214 w 1571882"/>
                  <a:gd name="connsiteY202" fmla="*/ 172356 h 1790962"/>
                  <a:gd name="connsiteX203" fmla="*/ 530734 w 1571882"/>
                  <a:gd name="connsiteY203" fmla="*/ 284876 h 1790962"/>
                  <a:gd name="connsiteX204" fmla="*/ 495313 w 1571882"/>
                  <a:gd name="connsiteY204" fmla="*/ 327806 h 1790962"/>
                  <a:gd name="connsiteX205" fmla="*/ 361600 w 1571882"/>
                  <a:gd name="connsiteY205" fmla="*/ 240972 h 1790962"/>
                  <a:gd name="connsiteX206" fmla="*/ 1135308 w 1571882"/>
                  <a:gd name="connsiteY206" fmla="*/ 96346 h 1790962"/>
                  <a:gd name="connsiteX207" fmla="*/ 1203923 w 1571882"/>
                  <a:gd name="connsiteY207" fmla="*/ 152959 h 1790962"/>
                  <a:gd name="connsiteX208" fmla="*/ 1091403 w 1571882"/>
                  <a:gd name="connsiteY208" fmla="*/ 265479 h 1790962"/>
                  <a:gd name="connsiteX209" fmla="*/ 1048474 w 1571882"/>
                  <a:gd name="connsiteY209" fmla="*/ 230059 h 1790962"/>
                  <a:gd name="connsiteX210" fmla="*/ 506226 w 1571882"/>
                  <a:gd name="connsiteY210" fmla="*/ 96346 h 1790962"/>
                  <a:gd name="connsiteX211" fmla="*/ 593060 w 1571882"/>
                  <a:gd name="connsiteY211" fmla="*/ 230059 h 1790962"/>
                  <a:gd name="connsiteX212" fmla="*/ 550131 w 1571882"/>
                  <a:gd name="connsiteY212" fmla="*/ 265479 h 1790962"/>
                  <a:gd name="connsiteX213" fmla="*/ 437611 w 1571882"/>
                  <a:gd name="connsiteY213" fmla="*/ 152959 h 1790962"/>
                  <a:gd name="connsiteX214" fmla="*/ 582490 w 1571882"/>
                  <a:gd name="connsiteY214" fmla="*/ 54055 h 1790962"/>
                  <a:gd name="connsiteX215" fmla="*/ 647120 w 1571882"/>
                  <a:gd name="connsiteY215" fmla="*/ 199217 h 1790962"/>
                  <a:gd name="connsiteX216" fmla="*/ 616524 w 1571882"/>
                  <a:gd name="connsiteY216" fmla="*/ 215824 h 1790962"/>
                  <a:gd name="connsiteX217" fmla="*/ 529980 w 1571882"/>
                  <a:gd name="connsiteY217" fmla="*/ 82557 h 1790962"/>
                  <a:gd name="connsiteX218" fmla="*/ 1032976 w 1571882"/>
                  <a:gd name="connsiteY218" fmla="*/ 40965 h 1790962"/>
                  <a:gd name="connsiteX219" fmla="*/ 1037536 w 1571882"/>
                  <a:gd name="connsiteY219" fmla="*/ 42381 h 1790962"/>
                  <a:gd name="connsiteX220" fmla="*/ 1111554 w 1571882"/>
                  <a:gd name="connsiteY220" fmla="*/ 82556 h 1790962"/>
                  <a:gd name="connsiteX221" fmla="*/ 1025010 w 1571882"/>
                  <a:gd name="connsiteY221" fmla="*/ 215823 h 1790962"/>
                  <a:gd name="connsiteX222" fmla="*/ 976054 w 1571882"/>
                  <a:gd name="connsiteY222" fmla="*/ 189251 h 1790962"/>
                  <a:gd name="connsiteX223" fmla="*/ 949657 w 1571882"/>
                  <a:gd name="connsiteY223" fmla="*/ 15102 h 1790962"/>
                  <a:gd name="connsiteX224" fmla="*/ 1006720 w 1571882"/>
                  <a:gd name="connsiteY224" fmla="*/ 32815 h 1790962"/>
                  <a:gd name="connsiteX225" fmla="*/ 949835 w 1571882"/>
                  <a:gd name="connsiteY225" fmla="*/ 181006 h 1790962"/>
                  <a:gd name="connsiteX226" fmla="*/ 916587 w 1571882"/>
                  <a:gd name="connsiteY226" fmla="*/ 170685 h 1790962"/>
                  <a:gd name="connsiteX227" fmla="*/ 691877 w 1571882"/>
                  <a:gd name="connsiteY227" fmla="*/ 15102 h 1790962"/>
                  <a:gd name="connsiteX228" fmla="*/ 724947 w 1571882"/>
                  <a:gd name="connsiteY228" fmla="*/ 170685 h 1790962"/>
                  <a:gd name="connsiteX229" fmla="*/ 671792 w 1571882"/>
                  <a:gd name="connsiteY229" fmla="*/ 187186 h 1790962"/>
                  <a:gd name="connsiteX230" fmla="*/ 606917 w 1571882"/>
                  <a:gd name="connsiteY230" fmla="*/ 41475 h 1790962"/>
                  <a:gd name="connsiteX231" fmla="*/ 834483 w 1571882"/>
                  <a:gd name="connsiteY231" fmla="*/ 0 h 1790962"/>
                  <a:gd name="connsiteX232" fmla="*/ 922927 w 1571882"/>
                  <a:gd name="connsiteY232" fmla="*/ 8916 h 1790962"/>
                  <a:gd name="connsiteX233" fmla="*/ 889813 w 1571882"/>
                  <a:gd name="connsiteY233" fmla="*/ 164705 h 1790962"/>
                  <a:gd name="connsiteX234" fmla="*/ 834483 w 1571882"/>
                  <a:gd name="connsiteY234" fmla="*/ 159127 h 1790962"/>
                  <a:gd name="connsiteX235" fmla="*/ 807051 w 1571882"/>
                  <a:gd name="connsiteY235" fmla="*/ 0 h 1790962"/>
                  <a:gd name="connsiteX236" fmla="*/ 807051 w 1571882"/>
                  <a:gd name="connsiteY236" fmla="*/ 159127 h 1790962"/>
                  <a:gd name="connsiteX237" fmla="*/ 751721 w 1571882"/>
                  <a:gd name="connsiteY237" fmla="*/ 164705 h 1790962"/>
                  <a:gd name="connsiteX238" fmla="*/ 718607 w 1571882"/>
                  <a:gd name="connsiteY238" fmla="*/ 8916 h 179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571882" h="1790962">
                    <a:moveTo>
                      <a:pt x="1412369" y="1737447"/>
                    </a:moveTo>
                    <a:lnTo>
                      <a:pt x="1569962" y="1737447"/>
                    </a:lnTo>
                    <a:lnTo>
                      <a:pt x="1571882" y="1775479"/>
                    </a:lnTo>
                    <a:lnTo>
                      <a:pt x="1570321" y="1790962"/>
                    </a:lnTo>
                    <a:lnTo>
                      <a:pt x="1414642" y="1790962"/>
                    </a:lnTo>
                    <a:lnTo>
                      <a:pt x="1416203" y="1775479"/>
                    </a:lnTo>
                    <a:close/>
                    <a:moveTo>
                      <a:pt x="1920" y="1737447"/>
                    </a:moveTo>
                    <a:lnTo>
                      <a:pt x="159513" y="1737447"/>
                    </a:lnTo>
                    <a:lnTo>
                      <a:pt x="155679" y="1775479"/>
                    </a:lnTo>
                    <a:lnTo>
                      <a:pt x="157240" y="1790962"/>
                    </a:lnTo>
                    <a:lnTo>
                      <a:pt x="1561" y="1790962"/>
                    </a:lnTo>
                    <a:lnTo>
                      <a:pt x="0" y="1775479"/>
                    </a:lnTo>
                    <a:close/>
                    <a:moveTo>
                      <a:pt x="1543395" y="1576753"/>
                    </a:moveTo>
                    <a:lnTo>
                      <a:pt x="1555914" y="1617085"/>
                    </a:lnTo>
                    <a:cubicBezTo>
                      <a:pt x="1561149" y="1642666"/>
                      <a:pt x="1565141" y="1668700"/>
                      <a:pt x="1567824" y="1695121"/>
                    </a:cubicBezTo>
                    <a:lnTo>
                      <a:pt x="1568576" y="1710016"/>
                    </a:lnTo>
                    <a:lnTo>
                      <a:pt x="1409604" y="1710015"/>
                    </a:lnTo>
                    <a:lnTo>
                      <a:pt x="1403398" y="1648459"/>
                    </a:lnTo>
                    <a:lnTo>
                      <a:pt x="1391182" y="1609106"/>
                    </a:lnTo>
                    <a:close/>
                    <a:moveTo>
                      <a:pt x="28487" y="1576752"/>
                    </a:moveTo>
                    <a:lnTo>
                      <a:pt x="180700" y="1609106"/>
                    </a:lnTo>
                    <a:lnTo>
                      <a:pt x="168484" y="1648459"/>
                    </a:lnTo>
                    <a:lnTo>
                      <a:pt x="162278" y="1710015"/>
                    </a:lnTo>
                    <a:lnTo>
                      <a:pt x="3306" y="1710015"/>
                    </a:lnTo>
                    <a:lnTo>
                      <a:pt x="4058" y="1695121"/>
                    </a:lnTo>
                    <a:cubicBezTo>
                      <a:pt x="6741" y="1668700"/>
                      <a:pt x="10733" y="1642666"/>
                      <a:pt x="15968" y="1617085"/>
                    </a:cubicBezTo>
                    <a:close/>
                    <a:moveTo>
                      <a:pt x="65859" y="1462010"/>
                    </a:moveTo>
                    <a:lnTo>
                      <a:pt x="211790" y="1518027"/>
                    </a:lnTo>
                    <a:lnTo>
                      <a:pt x="205208" y="1530153"/>
                    </a:lnTo>
                    <a:lnTo>
                      <a:pt x="188866" y="1582797"/>
                    </a:lnTo>
                    <a:lnTo>
                      <a:pt x="36654" y="1550443"/>
                    </a:lnTo>
                    <a:lnTo>
                      <a:pt x="61763" y="1469555"/>
                    </a:lnTo>
                    <a:close/>
                    <a:moveTo>
                      <a:pt x="1486847" y="1426681"/>
                    </a:moveTo>
                    <a:lnTo>
                      <a:pt x="1510119" y="1469555"/>
                    </a:lnTo>
                    <a:lnTo>
                      <a:pt x="1535228" y="1550443"/>
                    </a:lnTo>
                    <a:lnTo>
                      <a:pt x="1383016" y="1582797"/>
                    </a:lnTo>
                    <a:lnTo>
                      <a:pt x="1366674" y="1530153"/>
                    </a:lnTo>
                    <a:lnTo>
                      <a:pt x="1344831" y="1489911"/>
                    </a:lnTo>
                    <a:close/>
                    <a:moveTo>
                      <a:pt x="144538" y="1323555"/>
                    </a:moveTo>
                    <a:lnTo>
                      <a:pt x="275353" y="1408507"/>
                    </a:lnTo>
                    <a:lnTo>
                      <a:pt x="263318" y="1423094"/>
                    </a:lnTo>
                    <a:lnTo>
                      <a:pt x="224989" y="1493710"/>
                    </a:lnTo>
                    <a:lnTo>
                      <a:pt x="79058" y="1437692"/>
                    </a:lnTo>
                    <a:lnTo>
                      <a:pt x="134226" y="1336052"/>
                    </a:lnTo>
                    <a:close/>
                    <a:moveTo>
                      <a:pt x="1427344" y="1323554"/>
                    </a:moveTo>
                    <a:lnTo>
                      <a:pt x="1437656" y="1336052"/>
                    </a:lnTo>
                    <a:lnTo>
                      <a:pt x="1473721" y="1402498"/>
                    </a:lnTo>
                    <a:lnTo>
                      <a:pt x="1331705" y="1465728"/>
                    </a:lnTo>
                    <a:lnTo>
                      <a:pt x="1308564" y="1423094"/>
                    </a:lnTo>
                    <a:lnTo>
                      <a:pt x="1296529" y="1408507"/>
                    </a:lnTo>
                    <a:close/>
                    <a:moveTo>
                      <a:pt x="1323960" y="1205110"/>
                    </a:moveTo>
                    <a:lnTo>
                      <a:pt x="1341685" y="1219735"/>
                    </a:lnTo>
                    <a:lnTo>
                      <a:pt x="1409772" y="1302257"/>
                    </a:lnTo>
                    <a:lnTo>
                      <a:pt x="1278957" y="1387210"/>
                    </a:lnTo>
                    <a:lnTo>
                      <a:pt x="1231604" y="1329817"/>
                    </a:lnTo>
                    <a:lnTo>
                      <a:pt x="1213878" y="1315192"/>
                    </a:lnTo>
                    <a:close/>
                    <a:moveTo>
                      <a:pt x="247923" y="1205110"/>
                    </a:moveTo>
                    <a:lnTo>
                      <a:pt x="358004" y="1315191"/>
                    </a:lnTo>
                    <a:lnTo>
                      <a:pt x="340279" y="1329817"/>
                    </a:lnTo>
                    <a:lnTo>
                      <a:pt x="292925" y="1387210"/>
                    </a:lnTo>
                    <a:lnTo>
                      <a:pt x="162110" y="1302257"/>
                    </a:lnTo>
                    <a:lnTo>
                      <a:pt x="230197" y="1219735"/>
                    </a:lnTo>
                    <a:close/>
                    <a:moveTo>
                      <a:pt x="1200637" y="1110341"/>
                    </a:moveTo>
                    <a:lnTo>
                      <a:pt x="1225368" y="1123764"/>
                    </a:lnTo>
                    <a:lnTo>
                      <a:pt x="1302703" y="1187572"/>
                    </a:lnTo>
                    <a:lnTo>
                      <a:pt x="1192622" y="1297654"/>
                    </a:lnTo>
                    <a:lnTo>
                      <a:pt x="1138326" y="1252856"/>
                    </a:lnTo>
                    <a:lnTo>
                      <a:pt x="1115968" y="1240720"/>
                    </a:lnTo>
                    <a:close/>
                    <a:moveTo>
                      <a:pt x="371245" y="1110341"/>
                    </a:moveTo>
                    <a:lnTo>
                      <a:pt x="455914" y="1240720"/>
                    </a:lnTo>
                    <a:lnTo>
                      <a:pt x="433556" y="1252856"/>
                    </a:lnTo>
                    <a:lnTo>
                      <a:pt x="379261" y="1297653"/>
                    </a:lnTo>
                    <a:lnTo>
                      <a:pt x="269179" y="1187572"/>
                    </a:lnTo>
                    <a:lnTo>
                      <a:pt x="346514" y="1123764"/>
                    </a:lnTo>
                    <a:close/>
                    <a:moveTo>
                      <a:pt x="473191" y="1055006"/>
                    </a:moveTo>
                    <a:lnTo>
                      <a:pt x="536421" y="1197022"/>
                    </a:lnTo>
                    <a:lnTo>
                      <a:pt x="480099" y="1227593"/>
                    </a:lnTo>
                    <a:lnTo>
                      <a:pt x="395429" y="1097214"/>
                    </a:lnTo>
                    <a:close/>
                    <a:moveTo>
                      <a:pt x="691699" y="930018"/>
                    </a:moveTo>
                    <a:lnTo>
                      <a:pt x="724947" y="940339"/>
                    </a:lnTo>
                    <a:lnTo>
                      <a:pt x="713714" y="993185"/>
                    </a:lnTo>
                    <a:lnTo>
                      <a:pt x="742064" y="991754"/>
                    </a:lnTo>
                    <a:lnTo>
                      <a:pt x="751721" y="946320"/>
                    </a:lnTo>
                    <a:lnTo>
                      <a:pt x="807051" y="951897"/>
                    </a:lnTo>
                    <a:lnTo>
                      <a:pt x="807051" y="990604"/>
                    </a:lnTo>
                    <a:lnTo>
                      <a:pt x="834483" y="991989"/>
                    </a:lnTo>
                    <a:lnTo>
                      <a:pt x="834483" y="951897"/>
                    </a:lnTo>
                    <a:lnTo>
                      <a:pt x="889813" y="946320"/>
                    </a:lnTo>
                    <a:lnTo>
                      <a:pt x="900987" y="998890"/>
                    </a:lnTo>
                    <a:lnTo>
                      <a:pt x="925202" y="1002586"/>
                    </a:lnTo>
                    <a:lnTo>
                      <a:pt x="913488" y="1057699"/>
                    </a:lnTo>
                    <a:lnTo>
                      <a:pt x="922927" y="1102108"/>
                    </a:lnTo>
                    <a:lnTo>
                      <a:pt x="903635" y="1104053"/>
                    </a:lnTo>
                    <a:lnTo>
                      <a:pt x="892600" y="1155969"/>
                    </a:lnTo>
                    <a:lnTo>
                      <a:pt x="799657" y="1146600"/>
                    </a:lnTo>
                    <a:lnTo>
                      <a:pt x="799657" y="1110279"/>
                    </a:lnTo>
                    <a:lnTo>
                      <a:pt x="772225" y="1107513"/>
                    </a:lnTo>
                    <a:lnTo>
                      <a:pt x="772225" y="1146600"/>
                    </a:lnTo>
                    <a:lnTo>
                      <a:pt x="679282" y="1155969"/>
                    </a:lnTo>
                    <a:lnTo>
                      <a:pt x="664728" y="1087495"/>
                    </a:lnTo>
                    <a:lnTo>
                      <a:pt x="634814" y="1078209"/>
                    </a:lnTo>
                    <a:lnTo>
                      <a:pt x="652797" y="1031363"/>
                    </a:lnTo>
                    <a:lnTo>
                      <a:pt x="646680" y="1002586"/>
                    </a:lnTo>
                    <a:lnTo>
                      <a:pt x="664911" y="999804"/>
                    </a:lnTo>
                    <a:close/>
                    <a:moveTo>
                      <a:pt x="969743" y="923838"/>
                    </a:moveTo>
                    <a:lnTo>
                      <a:pt x="1016009" y="1027754"/>
                    </a:lnTo>
                    <a:lnTo>
                      <a:pt x="1036024" y="1033967"/>
                    </a:lnTo>
                    <a:lnTo>
                      <a:pt x="1028038" y="1054772"/>
                    </a:lnTo>
                    <a:lnTo>
                      <a:pt x="1034617" y="1069549"/>
                    </a:lnTo>
                    <a:lnTo>
                      <a:pt x="1020708" y="1073867"/>
                    </a:lnTo>
                    <a:lnTo>
                      <a:pt x="980372" y="1178947"/>
                    </a:lnTo>
                    <a:lnTo>
                      <a:pt x="919760" y="1160132"/>
                    </a:lnTo>
                    <a:lnTo>
                      <a:pt x="941533" y="1057701"/>
                    </a:lnTo>
                    <a:lnTo>
                      <a:pt x="916587" y="940339"/>
                    </a:lnTo>
                    <a:close/>
                    <a:moveTo>
                      <a:pt x="1025009" y="895201"/>
                    </a:moveTo>
                    <a:lnTo>
                      <a:pt x="1111553" y="1028468"/>
                    </a:lnTo>
                    <a:lnTo>
                      <a:pt x="1077628" y="1046882"/>
                    </a:lnTo>
                    <a:lnTo>
                      <a:pt x="1091865" y="1051301"/>
                    </a:lnTo>
                    <a:lnTo>
                      <a:pt x="1176452" y="1097214"/>
                    </a:lnTo>
                    <a:lnTo>
                      <a:pt x="1091783" y="1227593"/>
                    </a:lnTo>
                    <a:lnTo>
                      <a:pt x="1031267" y="1194746"/>
                    </a:lnTo>
                    <a:lnTo>
                      <a:pt x="1006628" y="1187098"/>
                    </a:lnTo>
                    <a:lnTo>
                      <a:pt x="1057720" y="1053996"/>
                    </a:lnTo>
                    <a:lnTo>
                      <a:pt x="994414" y="911807"/>
                    </a:lnTo>
                    <a:close/>
                    <a:moveTo>
                      <a:pt x="616526" y="895201"/>
                    </a:moveTo>
                    <a:lnTo>
                      <a:pt x="665481" y="921773"/>
                    </a:lnTo>
                    <a:lnTo>
                      <a:pt x="624274" y="1029120"/>
                    </a:lnTo>
                    <a:lnTo>
                      <a:pt x="652122" y="1160132"/>
                    </a:lnTo>
                    <a:lnTo>
                      <a:pt x="562422" y="1187977"/>
                    </a:lnTo>
                    <a:lnTo>
                      <a:pt x="498953" y="1045423"/>
                    </a:lnTo>
                    <a:lnTo>
                      <a:pt x="538564" y="1033127"/>
                    </a:lnTo>
                    <a:lnTo>
                      <a:pt x="529981" y="1028468"/>
                    </a:lnTo>
                    <a:close/>
                    <a:moveTo>
                      <a:pt x="1091403" y="845545"/>
                    </a:moveTo>
                    <a:lnTo>
                      <a:pt x="1203923" y="958066"/>
                    </a:lnTo>
                    <a:lnTo>
                      <a:pt x="1135307" y="1014679"/>
                    </a:lnTo>
                    <a:lnTo>
                      <a:pt x="1048473" y="880966"/>
                    </a:lnTo>
                    <a:close/>
                    <a:moveTo>
                      <a:pt x="550131" y="845545"/>
                    </a:moveTo>
                    <a:lnTo>
                      <a:pt x="593061" y="880966"/>
                    </a:lnTo>
                    <a:lnTo>
                      <a:pt x="506227" y="1014679"/>
                    </a:lnTo>
                    <a:lnTo>
                      <a:pt x="437611" y="958065"/>
                    </a:lnTo>
                    <a:close/>
                    <a:moveTo>
                      <a:pt x="1146220" y="783219"/>
                    </a:moveTo>
                    <a:lnTo>
                      <a:pt x="1279933" y="870053"/>
                    </a:lnTo>
                    <a:lnTo>
                      <a:pt x="1223320" y="938668"/>
                    </a:lnTo>
                    <a:lnTo>
                      <a:pt x="1110800" y="826148"/>
                    </a:lnTo>
                    <a:close/>
                    <a:moveTo>
                      <a:pt x="495314" y="783219"/>
                    </a:moveTo>
                    <a:lnTo>
                      <a:pt x="530733" y="826148"/>
                    </a:lnTo>
                    <a:lnTo>
                      <a:pt x="418213" y="938668"/>
                    </a:lnTo>
                    <a:lnTo>
                      <a:pt x="361601" y="870053"/>
                    </a:lnTo>
                    <a:close/>
                    <a:moveTo>
                      <a:pt x="464472" y="729159"/>
                    </a:moveTo>
                    <a:lnTo>
                      <a:pt x="481079" y="759755"/>
                    </a:lnTo>
                    <a:lnTo>
                      <a:pt x="347812" y="846300"/>
                    </a:lnTo>
                    <a:lnTo>
                      <a:pt x="319310" y="793789"/>
                    </a:lnTo>
                    <a:close/>
                    <a:moveTo>
                      <a:pt x="1187028" y="710799"/>
                    </a:moveTo>
                    <a:lnTo>
                      <a:pt x="1335314" y="767720"/>
                    </a:lnTo>
                    <a:lnTo>
                      <a:pt x="1333899" y="772281"/>
                    </a:lnTo>
                    <a:lnTo>
                      <a:pt x="1293722" y="846300"/>
                    </a:lnTo>
                    <a:lnTo>
                      <a:pt x="1160455" y="759755"/>
                    </a:lnTo>
                    <a:close/>
                    <a:moveTo>
                      <a:pt x="1205594" y="651333"/>
                    </a:moveTo>
                    <a:lnTo>
                      <a:pt x="1361177" y="684403"/>
                    </a:lnTo>
                    <a:lnTo>
                      <a:pt x="1343464" y="741464"/>
                    </a:lnTo>
                    <a:lnTo>
                      <a:pt x="1195273" y="684579"/>
                    </a:lnTo>
                    <a:close/>
                    <a:moveTo>
                      <a:pt x="435940" y="651333"/>
                    </a:moveTo>
                    <a:lnTo>
                      <a:pt x="452441" y="704488"/>
                    </a:lnTo>
                    <a:lnTo>
                      <a:pt x="306730" y="769362"/>
                    </a:lnTo>
                    <a:lnTo>
                      <a:pt x="280357" y="684403"/>
                    </a:lnTo>
                    <a:close/>
                    <a:moveTo>
                      <a:pt x="1217152" y="569228"/>
                    </a:moveTo>
                    <a:lnTo>
                      <a:pt x="1376279" y="569228"/>
                    </a:lnTo>
                    <a:lnTo>
                      <a:pt x="1367363" y="657674"/>
                    </a:lnTo>
                    <a:lnTo>
                      <a:pt x="1211574" y="624559"/>
                    </a:lnTo>
                    <a:close/>
                    <a:moveTo>
                      <a:pt x="265255" y="569228"/>
                    </a:moveTo>
                    <a:lnTo>
                      <a:pt x="424382" y="569228"/>
                    </a:lnTo>
                    <a:lnTo>
                      <a:pt x="429960" y="624559"/>
                    </a:lnTo>
                    <a:lnTo>
                      <a:pt x="274171" y="657673"/>
                    </a:lnTo>
                    <a:close/>
                    <a:moveTo>
                      <a:pt x="1367364" y="453353"/>
                    </a:moveTo>
                    <a:lnTo>
                      <a:pt x="1376279" y="541796"/>
                    </a:lnTo>
                    <a:lnTo>
                      <a:pt x="1217152" y="541796"/>
                    </a:lnTo>
                    <a:lnTo>
                      <a:pt x="1211575" y="486466"/>
                    </a:lnTo>
                    <a:close/>
                    <a:moveTo>
                      <a:pt x="274171" y="453352"/>
                    </a:moveTo>
                    <a:lnTo>
                      <a:pt x="429959" y="486466"/>
                    </a:lnTo>
                    <a:lnTo>
                      <a:pt x="424382" y="541796"/>
                    </a:lnTo>
                    <a:lnTo>
                      <a:pt x="265255" y="541796"/>
                    </a:lnTo>
                    <a:close/>
                    <a:moveTo>
                      <a:pt x="298070" y="369559"/>
                    </a:moveTo>
                    <a:lnTo>
                      <a:pt x="446261" y="426444"/>
                    </a:lnTo>
                    <a:lnTo>
                      <a:pt x="435940" y="459693"/>
                    </a:lnTo>
                    <a:lnTo>
                      <a:pt x="280356" y="426623"/>
                    </a:lnTo>
                    <a:close/>
                    <a:moveTo>
                      <a:pt x="1334805" y="341662"/>
                    </a:moveTo>
                    <a:lnTo>
                      <a:pt x="1361178" y="426622"/>
                    </a:lnTo>
                    <a:lnTo>
                      <a:pt x="1205594" y="459693"/>
                    </a:lnTo>
                    <a:lnTo>
                      <a:pt x="1189094" y="406537"/>
                    </a:lnTo>
                    <a:close/>
                    <a:moveTo>
                      <a:pt x="1293724" y="264726"/>
                    </a:moveTo>
                    <a:lnTo>
                      <a:pt x="1322224" y="317235"/>
                    </a:lnTo>
                    <a:lnTo>
                      <a:pt x="1177063" y="381866"/>
                    </a:lnTo>
                    <a:lnTo>
                      <a:pt x="1160457" y="351271"/>
                    </a:lnTo>
                    <a:close/>
                    <a:moveTo>
                      <a:pt x="347811" y="264726"/>
                    </a:moveTo>
                    <a:lnTo>
                      <a:pt x="481078" y="351271"/>
                    </a:lnTo>
                    <a:lnTo>
                      <a:pt x="454506" y="400226"/>
                    </a:lnTo>
                    <a:lnTo>
                      <a:pt x="306220" y="343304"/>
                    </a:lnTo>
                    <a:lnTo>
                      <a:pt x="307636" y="338743"/>
                    </a:lnTo>
                    <a:close/>
                    <a:moveTo>
                      <a:pt x="1223321" y="172356"/>
                    </a:moveTo>
                    <a:lnTo>
                      <a:pt x="1279934" y="240972"/>
                    </a:lnTo>
                    <a:lnTo>
                      <a:pt x="1146221" y="327806"/>
                    </a:lnTo>
                    <a:lnTo>
                      <a:pt x="1110801" y="284876"/>
                    </a:lnTo>
                    <a:close/>
                    <a:moveTo>
                      <a:pt x="418214" y="172356"/>
                    </a:moveTo>
                    <a:lnTo>
                      <a:pt x="530734" y="284876"/>
                    </a:lnTo>
                    <a:lnTo>
                      <a:pt x="495313" y="327806"/>
                    </a:lnTo>
                    <a:lnTo>
                      <a:pt x="361600" y="240972"/>
                    </a:lnTo>
                    <a:close/>
                    <a:moveTo>
                      <a:pt x="1135308" y="96346"/>
                    </a:moveTo>
                    <a:lnTo>
                      <a:pt x="1203923" y="152959"/>
                    </a:lnTo>
                    <a:lnTo>
                      <a:pt x="1091403" y="265479"/>
                    </a:lnTo>
                    <a:lnTo>
                      <a:pt x="1048474" y="230059"/>
                    </a:lnTo>
                    <a:close/>
                    <a:moveTo>
                      <a:pt x="506226" y="96346"/>
                    </a:moveTo>
                    <a:lnTo>
                      <a:pt x="593060" y="230059"/>
                    </a:lnTo>
                    <a:lnTo>
                      <a:pt x="550131" y="265479"/>
                    </a:lnTo>
                    <a:lnTo>
                      <a:pt x="437611" y="152959"/>
                    </a:lnTo>
                    <a:close/>
                    <a:moveTo>
                      <a:pt x="582490" y="54055"/>
                    </a:moveTo>
                    <a:lnTo>
                      <a:pt x="647120" y="199217"/>
                    </a:lnTo>
                    <a:lnTo>
                      <a:pt x="616524" y="215824"/>
                    </a:lnTo>
                    <a:lnTo>
                      <a:pt x="529980" y="82557"/>
                    </a:lnTo>
                    <a:close/>
                    <a:moveTo>
                      <a:pt x="1032976" y="40965"/>
                    </a:moveTo>
                    <a:lnTo>
                      <a:pt x="1037536" y="42381"/>
                    </a:lnTo>
                    <a:lnTo>
                      <a:pt x="1111554" y="82556"/>
                    </a:lnTo>
                    <a:lnTo>
                      <a:pt x="1025010" y="215823"/>
                    </a:lnTo>
                    <a:lnTo>
                      <a:pt x="976054" y="189251"/>
                    </a:lnTo>
                    <a:close/>
                    <a:moveTo>
                      <a:pt x="949657" y="15102"/>
                    </a:moveTo>
                    <a:lnTo>
                      <a:pt x="1006720" y="32815"/>
                    </a:lnTo>
                    <a:lnTo>
                      <a:pt x="949835" y="181006"/>
                    </a:lnTo>
                    <a:lnTo>
                      <a:pt x="916587" y="170685"/>
                    </a:lnTo>
                    <a:close/>
                    <a:moveTo>
                      <a:pt x="691877" y="15102"/>
                    </a:moveTo>
                    <a:lnTo>
                      <a:pt x="724947" y="170685"/>
                    </a:lnTo>
                    <a:lnTo>
                      <a:pt x="671792" y="187186"/>
                    </a:lnTo>
                    <a:lnTo>
                      <a:pt x="606917" y="41475"/>
                    </a:lnTo>
                    <a:close/>
                    <a:moveTo>
                      <a:pt x="834483" y="0"/>
                    </a:moveTo>
                    <a:lnTo>
                      <a:pt x="922927" y="8916"/>
                    </a:lnTo>
                    <a:lnTo>
                      <a:pt x="889813" y="164705"/>
                    </a:lnTo>
                    <a:lnTo>
                      <a:pt x="834483" y="159127"/>
                    </a:lnTo>
                    <a:close/>
                    <a:moveTo>
                      <a:pt x="807051" y="0"/>
                    </a:moveTo>
                    <a:lnTo>
                      <a:pt x="807051" y="159127"/>
                    </a:lnTo>
                    <a:lnTo>
                      <a:pt x="751721" y="164705"/>
                    </a:lnTo>
                    <a:lnTo>
                      <a:pt x="718607" y="8916"/>
                    </a:lnTo>
                    <a:close/>
                  </a:path>
                </a:pathLst>
              </a:custGeom>
              <a:solidFill>
                <a:schemeClr val="accent4"/>
              </a:solidFill>
              <a:ln w="4445">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5" name="Freeform: Shape 24">
                <a:extLst>
                  <a:ext uri="{FF2B5EF4-FFF2-40B4-BE49-F238E27FC236}">
                    <a16:creationId xmlns:a16="http://schemas.microsoft.com/office/drawing/2014/main" id="{A939DB96-2306-444A-9394-A898DDBA463B}"/>
                  </a:ext>
                </a:extLst>
              </p:cNvPr>
              <p:cNvSpPr>
                <a:spLocks noChangeAspect="1"/>
              </p:cNvSpPr>
              <p:nvPr/>
            </p:nvSpPr>
            <p:spPr bwMode="auto">
              <a:xfrm>
                <a:off x="-2701753" y="6019800"/>
                <a:ext cx="267492" cy="320790"/>
              </a:xfrm>
              <a:custGeom>
                <a:avLst/>
                <a:gdLst>
                  <a:gd name="connsiteX0" fmla="*/ 1412369 w 1571882"/>
                  <a:gd name="connsiteY0" fmla="*/ 1737447 h 1790962"/>
                  <a:gd name="connsiteX1" fmla="*/ 1569962 w 1571882"/>
                  <a:gd name="connsiteY1" fmla="*/ 1737447 h 1790962"/>
                  <a:gd name="connsiteX2" fmla="*/ 1571882 w 1571882"/>
                  <a:gd name="connsiteY2" fmla="*/ 1775479 h 1790962"/>
                  <a:gd name="connsiteX3" fmla="*/ 1570321 w 1571882"/>
                  <a:gd name="connsiteY3" fmla="*/ 1790962 h 1790962"/>
                  <a:gd name="connsiteX4" fmla="*/ 1414642 w 1571882"/>
                  <a:gd name="connsiteY4" fmla="*/ 1790962 h 1790962"/>
                  <a:gd name="connsiteX5" fmla="*/ 1416203 w 1571882"/>
                  <a:gd name="connsiteY5" fmla="*/ 1775479 h 1790962"/>
                  <a:gd name="connsiteX6" fmla="*/ 1920 w 1571882"/>
                  <a:gd name="connsiteY6" fmla="*/ 1737447 h 1790962"/>
                  <a:gd name="connsiteX7" fmla="*/ 159513 w 1571882"/>
                  <a:gd name="connsiteY7" fmla="*/ 1737447 h 1790962"/>
                  <a:gd name="connsiteX8" fmla="*/ 155679 w 1571882"/>
                  <a:gd name="connsiteY8" fmla="*/ 1775479 h 1790962"/>
                  <a:gd name="connsiteX9" fmla="*/ 157240 w 1571882"/>
                  <a:gd name="connsiteY9" fmla="*/ 1790962 h 1790962"/>
                  <a:gd name="connsiteX10" fmla="*/ 1561 w 1571882"/>
                  <a:gd name="connsiteY10" fmla="*/ 1790962 h 1790962"/>
                  <a:gd name="connsiteX11" fmla="*/ 0 w 1571882"/>
                  <a:gd name="connsiteY11" fmla="*/ 1775479 h 1790962"/>
                  <a:gd name="connsiteX12" fmla="*/ 1543395 w 1571882"/>
                  <a:gd name="connsiteY12" fmla="*/ 1576753 h 1790962"/>
                  <a:gd name="connsiteX13" fmla="*/ 1555914 w 1571882"/>
                  <a:gd name="connsiteY13" fmla="*/ 1617085 h 1790962"/>
                  <a:gd name="connsiteX14" fmla="*/ 1567824 w 1571882"/>
                  <a:gd name="connsiteY14" fmla="*/ 1695121 h 1790962"/>
                  <a:gd name="connsiteX15" fmla="*/ 1568576 w 1571882"/>
                  <a:gd name="connsiteY15" fmla="*/ 1710016 h 1790962"/>
                  <a:gd name="connsiteX16" fmla="*/ 1409604 w 1571882"/>
                  <a:gd name="connsiteY16" fmla="*/ 1710015 h 1790962"/>
                  <a:gd name="connsiteX17" fmla="*/ 1403398 w 1571882"/>
                  <a:gd name="connsiteY17" fmla="*/ 1648459 h 1790962"/>
                  <a:gd name="connsiteX18" fmla="*/ 1391182 w 1571882"/>
                  <a:gd name="connsiteY18" fmla="*/ 1609106 h 1790962"/>
                  <a:gd name="connsiteX19" fmla="*/ 28487 w 1571882"/>
                  <a:gd name="connsiteY19" fmla="*/ 1576752 h 1790962"/>
                  <a:gd name="connsiteX20" fmla="*/ 180700 w 1571882"/>
                  <a:gd name="connsiteY20" fmla="*/ 1609106 h 1790962"/>
                  <a:gd name="connsiteX21" fmla="*/ 168484 w 1571882"/>
                  <a:gd name="connsiteY21" fmla="*/ 1648459 h 1790962"/>
                  <a:gd name="connsiteX22" fmla="*/ 162278 w 1571882"/>
                  <a:gd name="connsiteY22" fmla="*/ 1710015 h 1790962"/>
                  <a:gd name="connsiteX23" fmla="*/ 3306 w 1571882"/>
                  <a:gd name="connsiteY23" fmla="*/ 1710015 h 1790962"/>
                  <a:gd name="connsiteX24" fmla="*/ 4058 w 1571882"/>
                  <a:gd name="connsiteY24" fmla="*/ 1695121 h 1790962"/>
                  <a:gd name="connsiteX25" fmla="*/ 15968 w 1571882"/>
                  <a:gd name="connsiteY25" fmla="*/ 1617085 h 1790962"/>
                  <a:gd name="connsiteX26" fmla="*/ 65859 w 1571882"/>
                  <a:gd name="connsiteY26" fmla="*/ 1462010 h 1790962"/>
                  <a:gd name="connsiteX27" fmla="*/ 211790 w 1571882"/>
                  <a:gd name="connsiteY27" fmla="*/ 1518027 h 1790962"/>
                  <a:gd name="connsiteX28" fmla="*/ 205208 w 1571882"/>
                  <a:gd name="connsiteY28" fmla="*/ 1530153 h 1790962"/>
                  <a:gd name="connsiteX29" fmla="*/ 188866 w 1571882"/>
                  <a:gd name="connsiteY29" fmla="*/ 1582797 h 1790962"/>
                  <a:gd name="connsiteX30" fmla="*/ 36654 w 1571882"/>
                  <a:gd name="connsiteY30" fmla="*/ 1550443 h 1790962"/>
                  <a:gd name="connsiteX31" fmla="*/ 61763 w 1571882"/>
                  <a:gd name="connsiteY31" fmla="*/ 1469555 h 1790962"/>
                  <a:gd name="connsiteX32" fmla="*/ 1486847 w 1571882"/>
                  <a:gd name="connsiteY32" fmla="*/ 1426681 h 1790962"/>
                  <a:gd name="connsiteX33" fmla="*/ 1510119 w 1571882"/>
                  <a:gd name="connsiteY33" fmla="*/ 1469555 h 1790962"/>
                  <a:gd name="connsiteX34" fmla="*/ 1535228 w 1571882"/>
                  <a:gd name="connsiteY34" fmla="*/ 1550443 h 1790962"/>
                  <a:gd name="connsiteX35" fmla="*/ 1383016 w 1571882"/>
                  <a:gd name="connsiteY35" fmla="*/ 1582797 h 1790962"/>
                  <a:gd name="connsiteX36" fmla="*/ 1366674 w 1571882"/>
                  <a:gd name="connsiteY36" fmla="*/ 1530153 h 1790962"/>
                  <a:gd name="connsiteX37" fmla="*/ 1344831 w 1571882"/>
                  <a:gd name="connsiteY37" fmla="*/ 1489911 h 1790962"/>
                  <a:gd name="connsiteX38" fmla="*/ 144538 w 1571882"/>
                  <a:gd name="connsiteY38" fmla="*/ 1323555 h 1790962"/>
                  <a:gd name="connsiteX39" fmla="*/ 275353 w 1571882"/>
                  <a:gd name="connsiteY39" fmla="*/ 1408507 h 1790962"/>
                  <a:gd name="connsiteX40" fmla="*/ 263318 w 1571882"/>
                  <a:gd name="connsiteY40" fmla="*/ 1423094 h 1790962"/>
                  <a:gd name="connsiteX41" fmla="*/ 224989 w 1571882"/>
                  <a:gd name="connsiteY41" fmla="*/ 1493710 h 1790962"/>
                  <a:gd name="connsiteX42" fmla="*/ 79058 w 1571882"/>
                  <a:gd name="connsiteY42" fmla="*/ 1437692 h 1790962"/>
                  <a:gd name="connsiteX43" fmla="*/ 134226 w 1571882"/>
                  <a:gd name="connsiteY43" fmla="*/ 1336052 h 1790962"/>
                  <a:gd name="connsiteX44" fmla="*/ 1427344 w 1571882"/>
                  <a:gd name="connsiteY44" fmla="*/ 1323554 h 1790962"/>
                  <a:gd name="connsiteX45" fmla="*/ 1437656 w 1571882"/>
                  <a:gd name="connsiteY45" fmla="*/ 1336052 h 1790962"/>
                  <a:gd name="connsiteX46" fmla="*/ 1473721 w 1571882"/>
                  <a:gd name="connsiteY46" fmla="*/ 1402498 h 1790962"/>
                  <a:gd name="connsiteX47" fmla="*/ 1331705 w 1571882"/>
                  <a:gd name="connsiteY47" fmla="*/ 1465728 h 1790962"/>
                  <a:gd name="connsiteX48" fmla="*/ 1308564 w 1571882"/>
                  <a:gd name="connsiteY48" fmla="*/ 1423094 h 1790962"/>
                  <a:gd name="connsiteX49" fmla="*/ 1296529 w 1571882"/>
                  <a:gd name="connsiteY49" fmla="*/ 1408507 h 1790962"/>
                  <a:gd name="connsiteX50" fmla="*/ 1323960 w 1571882"/>
                  <a:gd name="connsiteY50" fmla="*/ 1205110 h 1790962"/>
                  <a:gd name="connsiteX51" fmla="*/ 1341685 w 1571882"/>
                  <a:gd name="connsiteY51" fmla="*/ 1219735 h 1790962"/>
                  <a:gd name="connsiteX52" fmla="*/ 1409772 w 1571882"/>
                  <a:gd name="connsiteY52" fmla="*/ 1302257 h 1790962"/>
                  <a:gd name="connsiteX53" fmla="*/ 1278957 w 1571882"/>
                  <a:gd name="connsiteY53" fmla="*/ 1387210 h 1790962"/>
                  <a:gd name="connsiteX54" fmla="*/ 1231604 w 1571882"/>
                  <a:gd name="connsiteY54" fmla="*/ 1329817 h 1790962"/>
                  <a:gd name="connsiteX55" fmla="*/ 1213878 w 1571882"/>
                  <a:gd name="connsiteY55" fmla="*/ 1315192 h 1790962"/>
                  <a:gd name="connsiteX56" fmla="*/ 247923 w 1571882"/>
                  <a:gd name="connsiteY56" fmla="*/ 1205110 h 1790962"/>
                  <a:gd name="connsiteX57" fmla="*/ 358004 w 1571882"/>
                  <a:gd name="connsiteY57" fmla="*/ 1315191 h 1790962"/>
                  <a:gd name="connsiteX58" fmla="*/ 340279 w 1571882"/>
                  <a:gd name="connsiteY58" fmla="*/ 1329817 h 1790962"/>
                  <a:gd name="connsiteX59" fmla="*/ 292925 w 1571882"/>
                  <a:gd name="connsiteY59" fmla="*/ 1387210 h 1790962"/>
                  <a:gd name="connsiteX60" fmla="*/ 162110 w 1571882"/>
                  <a:gd name="connsiteY60" fmla="*/ 1302257 h 1790962"/>
                  <a:gd name="connsiteX61" fmla="*/ 230197 w 1571882"/>
                  <a:gd name="connsiteY61" fmla="*/ 1219735 h 1790962"/>
                  <a:gd name="connsiteX62" fmla="*/ 1200637 w 1571882"/>
                  <a:gd name="connsiteY62" fmla="*/ 1110341 h 1790962"/>
                  <a:gd name="connsiteX63" fmla="*/ 1225368 w 1571882"/>
                  <a:gd name="connsiteY63" fmla="*/ 1123764 h 1790962"/>
                  <a:gd name="connsiteX64" fmla="*/ 1302703 w 1571882"/>
                  <a:gd name="connsiteY64" fmla="*/ 1187572 h 1790962"/>
                  <a:gd name="connsiteX65" fmla="*/ 1192622 w 1571882"/>
                  <a:gd name="connsiteY65" fmla="*/ 1297654 h 1790962"/>
                  <a:gd name="connsiteX66" fmla="*/ 1138326 w 1571882"/>
                  <a:gd name="connsiteY66" fmla="*/ 1252856 h 1790962"/>
                  <a:gd name="connsiteX67" fmla="*/ 1115968 w 1571882"/>
                  <a:gd name="connsiteY67" fmla="*/ 1240720 h 1790962"/>
                  <a:gd name="connsiteX68" fmla="*/ 371245 w 1571882"/>
                  <a:gd name="connsiteY68" fmla="*/ 1110341 h 1790962"/>
                  <a:gd name="connsiteX69" fmla="*/ 455914 w 1571882"/>
                  <a:gd name="connsiteY69" fmla="*/ 1240720 h 1790962"/>
                  <a:gd name="connsiteX70" fmla="*/ 433556 w 1571882"/>
                  <a:gd name="connsiteY70" fmla="*/ 1252856 h 1790962"/>
                  <a:gd name="connsiteX71" fmla="*/ 379261 w 1571882"/>
                  <a:gd name="connsiteY71" fmla="*/ 1297653 h 1790962"/>
                  <a:gd name="connsiteX72" fmla="*/ 269179 w 1571882"/>
                  <a:gd name="connsiteY72" fmla="*/ 1187572 h 1790962"/>
                  <a:gd name="connsiteX73" fmla="*/ 346514 w 1571882"/>
                  <a:gd name="connsiteY73" fmla="*/ 1123764 h 1790962"/>
                  <a:gd name="connsiteX74" fmla="*/ 473191 w 1571882"/>
                  <a:gd name="connsiteY74" fmla="*/ 1055006 h 1790962"/>
                  <a:gd name="connsiteX75" fmla="*/ 536421 w 1571882"/>
                  <a:gd name="connsiteY75" fmla="*/ 1197022 h 1790962"/>
                  <a:gd name="connsiteX76" fmla="*/ 480099 w 1571882"/>
                  <a:gd name="connsiteY76" fmla="*/ 1227593 h 1790962"/>
                  <a:gd name="connsiteX77" fmla="*/ 395429 w 1571882"/>
                  <a:gd name="connsiteY77" fmla="*/ 1097214 h 1790962"/>
                  <a:gd name="connsiteX78" fmla="*/ 691699 w 1571882"/>
                  <a:gd name="connsiteY78" fmla="*/ 930018 h 1790962"/>
                  <a:gd name="connsiteX79" fmla="*/ 724947 w 1571882"/>
                  <a:gd name="connsiteY79" fmla="*/ 940339 h 1790962"/>
                  <a:gd name="connsiteX80" fmla="*/ 713714 w 1571882"/>
                  <a:gd name="connsiteY80" fmla="*/ 993185 h 1790962"/>
                  <a:gd name="connsiteX81" fmla="*/ 742064 w 1571882"/>
                  <a:gd name="connsiteY81" fmla="*/ 991754 h 1790962"/>
                  <a:gd name="connsiteX82" fmla="*/ 751721 w 1571882"/>
                  <a:gd name="connsiteY82" fmla="*/ 946320 h 1790962"/>
                  <a:gd name="connsiteX83" fmla="*/ 807051 w 1571882"/>
                  <a:gd name="connsiteY83" fmla="*/ 951897 h 1790962"/>
                  <a:gd name="connsiteX84" fmla="*/ 807051 w 1571882"/>
                  <a:gd name="connsiteY84" fmla="*/ 990604 h 1790962"/>
                  <a:gd name="connsiteX85" fmla="*/ 834483 w 1571882"/>
                  <a:gd name="connsiteY85" fmla="*/ 991989 h 1790962"/>
                  <a:gd name="connsiteX86" fmla="*/ 834483 w 1571882"/>
                  <a:gd name="connsiteY86" fmla="*/ 951897 h 1790962"/>
                  <a:gd name="connsiteX87" fmla="*/ 889813 w 1571882"/>
                  <a:gd name="connsiteY87" fmla="*/ 946320 h 1790962"/>
                  <a:gd name="connsiteX88" fmla="*/ 900987 w 1571882"/>
                  <a:gd name="connsiteY88" fmla="*/ 998890 h 1790962"/>
                  <a:gd name="connsiteX89" fmla="*/ 925202 w 1571882"/>
                  <a:gd name="connsiteY89" fmla="*/ 1002586 h 1790962"/>
                  <a:gd name="connsiteX90" fmla="*/ 913488 w 1571882"/>
                  <a:gd name="connsiteY90" fmla="*/ 1057699 h 1790962"/>
                  <a:gd name="connsiteX91" fmla="*/ 922927 w 1571882"/>
                  <a:gd name="connsiteY91" fmla="*/ 1102108 h 1790962"/>
                  <a:gd name="connsiteX92" fmla="*/ 903635 w 1571882"/>
                  <a:gd name="connsiteY92" fmla="*/ 1104053 h 1790962"/>
                  <a:gd name="connsiteX93" fmla="*/ 892600 w 1571882"/>
                  <a:gd name="connsiteY93" fmla="*/ 1155969 h 1790962"/>
                  <a:gd name="connsiteX94" fmla="*/ 799657 w 1571882"/>
                  <a:gd name="connsiteY94" fmla="*/ 1146600 h 1790962"/>
                  <a:gd name="connsiteX95" fmla="*/ 799657 w 1571882"/>
                  <a:gd name="connsiteY95" fmla="*/ 1110279 h 1790962"/>
                  <a:gd name="connsiteX96" fmla="*/ 772225 w 1571882"/>
                  <a:gd name="connsiteY96" fmla="*/ 1107513 h 1790962"/>
                  <a:gd name="connsiteX97" fmla="*/ 772225 w 1571882"/>
                  <a:gd name="connsiteY97" fmla="*/ 1146600 h 1790962"/>
                  <a:gd name="connsiteX98" fmla="*/ 679282 w 1571882"/>
                  <a:gd name="connsiteY98" fmla="*/ 1155969 h 1790962"/>
                  <a:gd name="connsiteX99" fmla="*/ 664728 w 1571882"/>
                  <a:gd name="connsiteY99" fmla="*/ 1087495 h 1790962"/>
                  <a:gd name="connsiteX100" fmla="*/ 634814 w 1571882"/>
                  <a:gd name="connsiteY100" fmla="*/ 1078209 h 1790962"/>
                  <a:gd name="connsiteX101" fmla="*/ 652797 w 1571882"/>
                  <a:gd name="connsiteY101" fmla="*/ 1031363 h 1790962"/>
                  <a:gd name="connsiteX102" fmla="*/ 646680 w 1571882"/>
                  <a:gd name="connsiteY102" fmla="*/ 1002586 h 1790962"/>
                  <a:gd name="connsiteX103" fmla="*/ 664911 w 1571882"/>
                  <a:gd name="connsiteY103" fmla="*/ 999804 h 1790962"/>
                  <a:gd name="connsiteX104" fmla="*/ 969743 w 1571882"/>
                  <a:gd name="connsiteY104" fmla="*/ 923838 h 1790962"/>
                  <a:gd name="connsiteX105" fmla="*/ 1016009 w 1571882"/>
                  <a:gd name="connsiteY105" fmla="*/ 1027754 h 1790962"/>
                  <a:gd name="connsiteX106" fmla="*/ 1036024 w 1571882"/>
                  <a:gd name="connsiteY106" fmla="*/ 1033967 h 1790962"/>
                  <a:gd name="connsiteX107" fmla="*/ 1028038 w 1571882"/>
                  <a:gd name="connsiteY107" fmla="*/ 1054772 h 1790962"/>
                  <a:gd name="connsiteX108" fmla="*/ 1034617 w 1571882"/>
                  <a:gd name="connsiteY108" fmla="*/ 1069549 h 1790962"/>
                  <a:gd name="connsiteX109" fmla="*/ 1020708 w 1571882"/>
                  <a:gd name="connsiteY109" fmla="*/ 1073867 h 1790962"/>
                  <a:gd name="connsiteX110" fmla="*/ 980372 w 1571882"/>
                  <a:gd name="connsiteY110" fmla="*/ 1178947 h 1790962"/>
                  <a:gd name="connsiteX111" fmla="*/ 919760 w 1571882"/>
                  <a:gd name="connsiteY111" fmla="*/ 1160132 h 1790962"/>
                  <a:gd name="connsiteX112" fmla="*/ 941533 w 1571882"/>
                  <a:gd name="connsiteY112" fmla="*/ 1057701 h 1790962"/>
                  <a:gd name="connsiteX113" fmla="*/ 916587 w 1571882"/>
                  <a:gd name="connsiteY113" fmla="*/ 940339 h 1790962"/>
                  <a:gd name="connsiteX114" fmla="*/ 1025009 w 1571882"/>
                  <a:gd name="connsiteY114" fmla="*/ 895201 h 1790962"/>
                  <a:gd name="connsiteX115" fmla="*/ 1111553 w 1571882"/>
                  <a:gd name="connsiteY115" fmla="*/ 1028468 h 1790962"/>
                  <a:gd name="connsiteX116" fmla="*/ 1077628 w 1571882"/>
                  <a:gd name="connsiteY116" fmla="*/ 1046882 h 1790962"/>
                  <a:gd name="connsiteX117" fmla="*/ 1091865 w 1571882"/>
                  <a:gd name="connsiteY117" fmla="*/ 1051301 h 1790962"/>
                  <a:gd name="connsiteX118" fmla="*/ 1176452 w 1571882"/>
                  <a:gd name="connsiteY118" fmla="*/ 1097214 h 1790962"/>
                  <a:gd name="connsiteX119" fmla="*/ 1091783 w 1571882"/>
                  <a:gd name="connsiteY119" fmla="*/ 1227593 h 1790962"/>
                  <a:gd name="connsiteX120" fmla="*/ 1031267 w 1571882"/>
                  <a:gd name="connsiteY120" fmla="*/ 1194746 h 1790962"/>
                  <a:gd name="connsiteX121" fmla="*/ 1006628 w 1571882"/>
                  <a:gd name="connsiteY121" fmla="*/ 1187098 h 1790962"/>
                  <a:gd name="connsiteX122" fmla="*/ 1057720 w 1571882"/>
                  <a:gd name="connsiteY122" fmla="*/ 1053996 h 1790962"/>
                  <a:gd name="connsiteX123" fmla="*/ 994414 w 1571882"/>
                  <a:gd name="connsiteY123" fmla="*/ 911807 h 1790962"/>
                  <a:gd name="connsiteX124" fmla="*/ 616526 w 1571882"/>
                  <a:gd name="connsiteY124" fmla="*/ 895201 h 1790962"/>
                  <a:gd name="connsiteX125" fmla="*/ 665481 w 1571882"/>
                  <a:gd name="connsiteY125" fmla="*/ 921773 h 1790962"/>
                  <a:gd name="connsiteX126" fmla="*/ 624274 w 1571882"/>
                  <a:gd name="connsiteY126" fmla="*/ 1029120 h 1790962"/>
                  <a:gd name="connsiteX127" fmla="*/ 652122 w 1571882"/>
                  <a:gd name="connsiteY127" fmla="*/ 1160132 h 1790962"/>
                  <a:gd name="connsiteX128" fmla="*/ 562422 w 1571882"/>
                  <a:gd name="connsiteY128" fmla="*/ 1187977 h 1790962"/>
                  <a:gd name="connsiteX129" fmla="*/ 498953 w 1571882"/>
                  <a:gd name="connsiteY129" fmla="*/ 1045423 h 1790962"/>
                  <a:gd name="connsiteX130" fmla="*/ 538564 w 1571882"/>
                  <a:gd name="connsiteY130" fmla="*/ 1033127 h 1790962"/>
                  <a:gd name="connsiteX131" fmla="*/ 529981 w 1571882"/>
                  <a:gd name="connsiteY131" fmla="*/ 1028468 h 1790962"/>
                  <a:gd name="connsiteX132" fmla="*/ 1091403 w 1571882"/>
                  <a:gd name="connsiteY132" fmla="*/ 845545 h 1790962"/>
                  <a:gd name="connsiteX133" fmla="*/ 1203923 w 1571882"/>
                  <a:gd name="connsiteY133" fmla="*/ 958066 h 1790962"/>
                  <a:gd name="connsiteX134" fmla="*/ 1135307 w 1571882"/>
                  <a:gd name="connsiteY134" fmla="*/ 1014679 h 1790962"/>
                  <a:gd name="connsiteX135" fmla="*/ 1048473 w 1571882"/>
                  <a:gd name="connsiteY135" fmla="*/ 880966 h 1790962"/>
                  <a:gd name="connsiteX136" fmla="*/ 550131 w 1571882"/>
                  <a:gd name="connsiteY136" fmla="*/ 845545 h 1790962"/>
                  <a:gd name="connsiteX137" fmla="*/ 593061 w 1571882"/>
                  <a:gd name="connsiteY137" fmla="*/ 880966 h 1790962"/>
                  <a:gd name="connsiteX138" fmla="*/ 506227 w 1571882"/>
                  <a:gd name="connsiteY138" fmla="*/ 1014679 h 1790962"/>
                  <a:gd name="connsiteX139" fmla="*/ 437611 w 1571882"/>
                  <a:gd name="connsiteY139" fmla="*/ 958065 h 1790962"/>
                  <a:gd name="connsiteX140" fmla="*/ 1146220 w 1571882"/>
                  <a:gd name="connsiteY140" fmla="*/ 783219 h 1790962"/>
                  <a:gd name="connsiteX141" fmla="*/ 1279933 w 1571882"/>
                  <a:gd name="connsiteY141" fmla="*/ 870053 h 1790962"/>
                  <a:gd name="connsiteX142" fmla="*/ 1223320 w 1571882"/>
                  <a:gd name="connsiteY142" fmla="*/ 938668 h 1790962"/>
                  <a:gd name="connsiteX143" fmla="*/ 1110800 w 1571882"/>
                  <a:gd name="connsiteY143" fmla="*/ 826148 h 1790962"/>
                  <a:gd name="connsiteX144" fmla="*/ 495314 w 1571882"/>
                  <a:gd name="connsiteY144" fmla="*/ 783219 h 1790962"/>
                  <a:gd name="connsiteX145" fmla="*/ 530733 w 1571882"/>
                  <a:gd name="connsiteY145" fmla="*/ 826148 h 1790962"/>
                  <a:gd name="connsiteX146" fmla="*/ 418213 w 1571882"/>
                  <a:gd name="connsiteY146" fmla="*/ 938668 h 1790962"/>
                  <a:gd name="connsiteX147" fmla="*/ 361601 w 1571882"/>
                  <a:gd name="connsiteY147" fmla="*/ 870053 h 1790962"/>
                  <a:gd name="connsiteX148" fmla="*/ 464472 w 1571882"/>
                  <a:gd name="connsiteY148" fmla="*/ 729159 h 1790962"/>
                  <a:gd name="connsiteX149" fmla="*/ 481079 w 1571882"/>
                  <a:gd name="connsiteY149" fmla="*/ 759755 h 1790962"/>
                  <a:gd name="connsiteX150" fmla="*/ 347812 w 1571882"/>
                  <a:gd name="connsiteY150" fmla="*/ 846300 h 1790962"/>
                  <a:gd name="connsiteX151" fmla="*/ 319310 w 1571882"/>
                  <a:gd name="connsiteY151" fmla="*/ 793789 h 1790962"/>
                  <a:gd name="connsiteX152" fmla="*/ 1187028 w 1571882"/>
                  <a:gd name="connsiteY152" fmla="*/ 710799 h 1790962"/>
                  <a:gd name="connsiteX153" fmla="*/ 1335314 w 1571882"/>
                  <a:gd name="connsiteY153" fmla="*/ 767720 h 1790962"/>
                  <a:gd name="connsiteX154" fmla="*/ 1333899 w 1571882"/>
                  <a:gd name="connsiteY154" fmla="*/ 772281 h 1790962"/>
                  <a:gd name="connsiteX155" fmla="*/ 1293722 w 1571882"/>
                  <a:gd name="connsiteY155" fmla="*/ 846300 h 1790962"/>
                  <a:gd name="connsiteX156" fmla="*/ 1160455 w 1571882"/>
                  <a:gd name="connsiteY156" fmla="*/ 759755 h 1790962"/>
                  <a:gd name="connsiteX157" fmla="*/ 1205594 w 1571882"/>
                  <a:gd name="connsiteY157" fmla="*/ 651333 h 1790962"/>
                  <a:gd name="connsiteX158" fmla="*/ 1361177 w 1571882"/>
                  <a:gd name="connsiteY158" fmla="*/ 684403 h 1790962"/>
                  <a:gd name="connsiteX159" fmla="*/ 1343464 w 1571882"/>
                  <a:gd name="connsiteY159" fmla="*/ 741464 h 1790962"/>
                  <a:gd name="connsiteX160" fmla="*/ 1195273 w 1571882"/>
                  <a:gd name="connsiteY160" fmla="*/ 684579 h 1790962"/>
                  <a:gd name="connsiteX161" fmla="*/ 435940 w 1571882"/>
                  <a:gd name="connsiteY161" fmla="*/ 651333 h 1790962"/>
                  <a:gd name="connsiteX162" fmla="*/ 452441 w 1571882"/>
                  <a:gd name="connsiteY162" fmla="*/ 704488 h 1790962"/>
                  <a:gd name="connsiteX163" fmla="*/ 306730 w 1571882"/>
                  <a:gd name="connsiteY163" fmla="*/ 769362 h 1790962"/>
                  <a:gd name="connsiteX164" fmla="*/ 280357 w 1571882"/>
                  <a:gd name="connsiteY164" fmla="*/ 684403 h 1790962"/>
                  <a:gd name="connsiteX165" fmla="*/ 1217152 w 1571882"/>
                  <a:gd name="connsiteY165" fmla="*/ 569228 h 1790962"/>
                  <a:gd name="connsiteX166" fmla="*/ 1376279 w 1571882"/>
                  <a:gd name="connsiteY166" fmla="*/ 569228 h 1790962"/>
                  <a:gd name="connsiteX167" fmla="*/ 1367363 w 1571882"/>
                  <a:gd name="connsiteY167" fmla="*/ 657674 h 1790962"/>
                  <a:gd name="connsiteX168" fmla="*/ 1211574 w 1571882"/>
                  <a:gd name="connsiteY168" fmla="*/ 624559 h 1790962"/>
                  <a:gd name="connsiteX169" fmla="*/ 265255 w 1571882"/>
                  <a:gd name="connsiteY169" fmla="*/ 569228 h 1790962"/>
                  <a:gd name="connsiteX170" fmla="*/ 424382 w 1571882"/>
                  <a:gd name="connsiteY170" fmla="*/ 569228 h 1790962"/>
                  <a:gd name="connsiteX171" fmla="*/ 429960 w 1571882"/>
                  <a:gd name="connsiteY171" fmla="*/ 624559 h 1790962"/>
                  <a:gd name="connsiteX172" fmla="*/ 274171 w 1571882"/>
                  <a:gd name="connsiteY172" fmla="*/ 657673 h 1790962"/>
                  <a:gd name="connsiteX173" fmla="*/ 1367364 w 1571882"/>
                  <a:gd name="connsiteY173" fmla="*/ 453353 h 1790962"/>
                  <a:gd name="connsiteX174" fmla="*/ 1376279 w 1571882"/>
                  <a:gd name="connsiteY174" fmla="*/ 541796 h 1790962"/>
                  <a:gd name="connsiteX175" fmla="*/ 1217152 w 1571882"/>
                  <a:gd name="connsiteY175" fmla="*/ 541796 h 1790962"/>
                  <a:gd name="connsiteX176" fmla="*/ 1211575 w 1571882"/>
                  <a:gd name="connsiteY176" fmla="*/ 486466 h 1790962"/>
                  <a:gd name="connsiteX177" fmla="*/ 274171 w 1571882"/>
                  <a:gd name="connsiteY177" fmla="*/ 453352 h 1790962"/>
                  <a:gd name="connsiteX178" fmla="*/ 429959 w 1571882"/>
                  <a:gd name="connsiteY178" fmla="*/ 486466 h 1790962"/>
                  <a:gd name="connsiteX179" fmla="*/ 424382 w 1571882"/>
                  <a:gd name="connsiteY179" fmla="*/ 541796 h 1790962"/>
                  <a:gd name="connsiteX180" fmla="*/ 265255 w 1571882"/>
                  <a:gd name="connsiteY180" fmla="*/ 541796 h 1790962"/>
                  <a:gd name="connsiteX181" fmla="*/ 298070 w 1571882"/>
                  <a:gd name="connsiteY181" fmla="*/ 369559 h 1790962"/>
                  <a:gd name="connsiteX182" fmla="*/ 446261 w 1571882"/>
                  <a:gd name="connsiteY182" fmla="*/ 426444 h 1790962"/>
                  <a:gd name="connsiteX183" fmla="*/ 435940 w 1571882"/>
                  <a:gd name="connsiteY183" fmla="*/ 459693 h 1790962"/>
                  <a:gd name="connsiteX184" fmla="*/ 280356 w 1571882"/>
                  <a:gd name="connsiteY184" fmla="*/ 426623 h 1790962"/>
                  <a:gd name="connsiteX185" fmla="*/ 1334805 w 1571882"/>
                  <a:gd name="connsiteY185" fmla="*/ 341662 h 1790962"/>
                  <a:gd name="connsiteX186" fmla="*/ 1361178 w 1571882"/>
                  <a:gd name="connsiteY186" fmla="*/ 426622 h 1790962"/>
                  <a:gd name="connsiteX187" fmla="*/ 1205594 w 1571882"/>
                  <a:gd name="connsiteY187" fmla="*/ 459693 h 1790962"/>
                  <a:gd name="connsiteX188" fmla="*/ 1189094 w 1571882"/>
                  <a:gd name="connsiteY188" fmla="*/ 406537 h 1790962"/>
                  <a:gd name="connsiteX189" fmla="*/ 1293724 w 1571882"/>
                  <a:gd name="connsiteY189" fmla="*/ 264726 h 1790962"/>
                  <a:gd name="connsiteX190" fmla="*/ 1322224 w 1571882"/>
                  <a:gd name="connsiteY190" fmla="*/ 317235 h 1790962"/>
                  <a:gd name="connsiteX191" fmla="*/ 1177063 w 1571882"/>
                  <a:gd name="connsiteY191" fmla="*/ 381866 h 1790962"/>
                  <a:gd name="connsiteX192" fmla="*/ 1160457 w 1571882"/>
                  <a:gd name="connsiteY192" fmla="*/ 351271 h 1790962"/>
                  <a:gd name="connsiteX193" fmla="*/ 347811 w 1571882"/>
                  <a:gd name="connsiteY193" fmla="*/ 264726 h 1790962"/>
                  <a:gd name="connsiteX194" fmla="*/ 481078 w 1571882"/>
                  <a:gd name="connsiteY194" fmla="*/ 351271 h 1790962"/>
                  <a:gd name="connsiteX195" fmla="*/ 454506 w 1571882"/>
                  <a:gd name="connsiteY195" fmla="*/ 400226 h 1790962"/>
                  <a:gd name="connsiteX196" fmla="*/ 306220 w 1571882"/>
                  <a:gd name="connsiteY196" fmla="*/ 343304 h 1790962"/>
                  <a:gd name="connsiteX197" fmla="*/ 307636 w 1571882"/>
                  <a:gd name="connsiteY197" fmla="*/ 338743 h 1790962"/>
                  <a:gd name="connsiteX198" fmla="*/ 1223321 w 1571882"/>
                  <a:gd name="connsiteY198" fmla="*/ 172356 h 1790962"/>
                  <a:gd name="connsiteX199" fmla="*/ 1279934 w 1571882"/>
                  <a:gd name="connsiteY199" fmla="*/ 240972 h 1790962"/>
                  <a:gd name="connsiteX200" fmla="*/ 1146221 w 1571882"/>
                  <a:gd name="connsiteY200" fmla="*/ 327806 h 1790962"/>
                  <a:gd name="connsiteX201" fmla="*/ 1110801 w 1571882"/>
                  <a:gd name="connsiteY201" fmla="*/ 284876 h 1790962"/>
                  <a:gd name="connsiteX202" fmla="*/ 418214 w 1571882"/>
                  <a:gd name="connsiteY202" fmla="*/ 172356 h 1790962"/>
                  <a:gd name="connsiteX203" fmla="*/ 530734 w 1571882"/>
                  <a:gd name="connsiteY203" fmla="*/ 284876 h 1790962"/>
                  <a:gd name="connsiteX204" fmla="*/ 495313 w 1571882"/>
                  <a:gd name="connsiteY204" fmla="*/ 327806 h 1790962"/>
                  <a:gd name="connsiteX205" fmla="*/ 361600 w 1571882"/>
                  <a:gd name="connsiteY205" fmla="*/ 240972 h 1790962"/>
                  <a:gd name="connsiteX206" fmla="*/ 1135308 w 1571882"/>
                  <a:gd name="connsiteY206" fmla="*/ 96346 h 1790962"/>
                  <a:gd name="connsiteX207" fmla="*/ 1203923 w 1571882"/>
                  <a:gd name="connsiteY207" fmla="*/ 152959 h 1790962"/>
                  <a:gd name="connsiteX208" fmla="*/ 1091403 w 1571882"/>
                  <a:gd name="connsiteY208" fmla="*/ 265479 h 1790962"/>
                  <a:gd name="connsiteX209" fmla="*/ 1048474 w 1571882"/>
                  <a:gd name="connsiteY209" fmla="*/ 230059 h 1790962"/>
                  <a:gd name="connsiteX210" fmla="*/ 506226 w 1571882"/>
                  <a:gd name="connsiteY210" fmla="*/ 96346 h 1790962"/>
                  <a:gd name="connsiteX211" fmla="*/ 593060 w 1571882"/>
                  <a:gd name="connsiteY211" fmla="*/ 230059 h 1790962"/>
                  <a:gd name="connsiteX212" fmla="*/ 550131 w 1571882"/>
                  <a:gd name="connsiteY212" fmla="*/ 265479 h 1790962"/>
                  <a:gd name="connsiteX213" fmla="*/ 437611 w 1571882"/>
                  <a:gd name="connsiteY213" fmla="*/ 152959 h 1790962"/>
                  <a:gd name="connsiteX214" fmla="*/ 582490 w 1571882"/>
                  <a:gd name="connsiteY214" fmla="*/ 54055 h 1790962"/>
                  <a:gd name="connsiteX215" fmla="*/ 647120 w 1571882"/>
                  <a:gd name="connsiteY215" fmla="*/ 199217 h 1790962"/>
                  <a:gd name="connsiteX216" fmla="*/ 616524 w 1571882"/>
                  <a:gd name="connsiteY216" fmla="*/ 215824 h 1790962"/>
                  <a:gd name="connsiteX217" fmla="*/ 529980 w 1571882"/>
                  <a:gd name="connsiteY217" fmla="*/ 82557 h 1790962"/>
                  <a:gd name="connsiteX218" fmla="*/ 1032976 w 1571882"/>
                  <a:gd name="connsiteY218" fmla="*/ 40965 h 1790962"/>
                  <a:gd name="connsiteX219" fmla="*/ 1037536 w 1571882"/>
                  <a:gd name="connsiteY219" fmla="*/ 42381 h 1790962"/>
                  <a:gd name="connsiteX220" fmla="*/ 1111554 w 1571882"/>
                  <a:gd name="connsiteY220" fmla="*/ 82556 h 1790962"/>
                  <a:gd name="connsiteX221" fmla="*/ 1025010 w 1571882"/>
                  <a:gd name="connsiteY221" fmla="*/ 215823 h 1790962"/>
                  <a:gd name="connsiteX222" fmla="*/ 976054 w 1571882"/>
                  <a:gd name="connsiteY222" fmla="*/ 189251 h 1790962"/>
                  <a:gd name="connsiteX223" fmla="*/ 949657 w 1571882"/>
                  <a:gd name="connsiteY223" fmla="*/ 15102 h 1790962"/>
                  <a:gd name="connsiteX224" fmla="*/ 1006720 w 1571882"/>
                  <a:gd name="connsiteY224" fmla="*/ 32815 h 1790962"/>
                  <a:gd name="connsiteX225" fmla="*/ 949835 w 1571882"/>
                  <a:gd name="connsiteY225" fmla="*/ 181006 h 1790962"/>
                  <a:gd name="connsiteX226" fmla="*/ 916587 w 1571882"/>
                  <a:gd name="connsiteY226" fmla="*/ 170685 h 1790962"/>
                  <a:gd name="connsiteX227" fmla="*/ 691877 w 1571882"/>
                  <a:gd name="connsiteY227" fmla="*/ 15102 h 1790962"/>
                  <a:gd name="connsiteX228" fmla="*/ 724947 w 1571882"/>
                  <a:gd name="connsiteY228" fmla="*/ 170685 h 1790962"/>
                  <a:gd name="connsiteX229" fmla="*/ 671792 w 1571882"/>
                  <a:gd name="connsiteY229" fmla="*/ 187186 h 1790962"/>
                  <a:gd name="connsiteX230" fmla="*/ 606917 w 1571882"/>
                  <a:gd name="connsiteY230" fmla="*/ 41475 h 1790962"/>
                  <a:gd name="connsiteX231" fmla="*/ 834483 w 1571882"/>
                  <a:gd name="connsiteY231" fmla="*/ 0 h 1790962"/>
                  <a:gd name="connsiteX232" fmla="*/ 922927 w 1571882"/>
                  <a:gd name="connsiteY232" fmla="*/ 8916 h 1790962"/>
                  <a:gd name="connsiteX233" fmla="*/ 889813 w 1571882"/>
                  <a:gd name="connsiteY233" fmla="*/ 164705 h 1790962"/>
                  <a:gd name="connsiteX234" fmla="*/ 834483 w 1571882"/>
                  <a:gd name="connsiteY234" fmla="*/ 159127 h 1790962"/>
                  <a:gd name="connsiteX235" fmla="*/ 807051 w 1571882"/>
                  <a:gd name="connsiteY235" fmla="*/ 0 h 1790962"/>
                  <a:gd name="connsiteX236" fmla="*/ 807051 w 1571882"/>
                  <a:gd name="connsiteY236" fmla="*/ 159127 h 1790962"/>
                  <a:gd name="connsiteX237" fmla="*/ 751721 w 1571882"/>
                  <a:gd name="connsiteY237" fmla="*/ 164705 h 1790962"/>
                  <a:gd name="connsiteX238" fmla="*/ 718607 w 1571882"/>
                  <a:gd name="connsiteY238" fmla="*/ 8916 h 179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571882" h="1790962">
                    <a:moveTo>
                      <a:pt x="1412369" y="1737447"/>
                    </a:moveTo>
                    <a:lnTo>
                      <a:pt x="1569962" y="1737447"/>
                    </a:lnTo>
                    <a:lnTo>
                      <a:pt x="1571882" y="1775479"/>
                    </a:lnTo>
                    <a:lnTo>
                      <a:pt x="1570321" y="1790962"/>
                    </a:lnTo>
                    <a:lnTo>
                      <a:pt x="1414642" y="1790962"/>
                    </a:lnTo>
                    <a:lnTo>
                      <a:pt x="1416203" y="1775479"/>
                    </a:lnTo>
                    <a:close/>
                    <a:moveTo>
                      <a:pt x="1920" y="1737447"/>
                    </a:moveTo>
                    <a:lnTo>
                      <a:pt x="159513" y="1737447"/>
                    </a:lnTo>
                    <a:lnTo>
                      <a:pt x="155679" y="1775479"/>
                    </a:lnTo>
                    <a:lnTo>
                      <a:pt x="157240" y="1790962"/>
                    </a:lnTo>
                    <a:lnTo>
                      <a:pt x="1561" y="1790962"/>
                    </a:lnTo>
                    <a:lnTo>
                      <a:pt x="0" y="1775479"/>
                    </a:lnTo>
                    <a:close/>
                    <a:moveTo>
                      <a:pt x="1543395" y="1576753"/>
                    </a:moveTo>
                    <a:lnTo>
                      <a:pt x="1555914" y="1617085"/>
                    </a:lnTo>
                    <a:cubicBezTo>
                      <a:pt x="1561149" y="1642666"/>
                      <a:pt x="1565141" y="1668700"/>
                      <a:pt x="1567824" y="1695121"/>
                    </a:cubicBezTo>
                    <a:lnTo>
                      <a:pt x="1568576" y="1710016"/>
                    </a:lnTo>
                    <a:lnTo>
                      <a:pt x="1409604" y="1710015"/>
                    </a:lnTo>
                    <a:lnTo>
                      <a:pt x="1403398" y="1648459"/>
                    </a:lnTo>
                    <a:lnTo>
                      <a:pt x="1391182" y="1609106"/>
                    </a:lnTo>
                    <a:close/>
                    <a:moveTo>
                      <a:pt x="28487" y="1576752"/>
                    </a:moveTo>
                    <a:lnTo>
                      <a:pt x="180700" y="1609106"/>
                    </a:lnTo>
                    <a:lnTo>
                      <a:pt x="168484" y="1648459"/>
                    </a:lnTo>
                    <a:lnTo>
                      <a:pt x="162278" y="1710015"/>
                    </a:lnTo>
                    <a:lnTo>
                      <a:pt x="3306" y="1710015"/>
                    </a:lnTo>
                    <a:lnTo>
                      <a:pt x="4058" y="1695121"/>
                    </a:lnTo>
                    <a:cubicBezTo>
                      <a:pt x="6741" y="1668700"/>
                      <a:pt x="10733" y="1642666"/>
                      <a:pt x="15968" y="1617085"/>
                    </a:cubicBezTo>
                    <a:close/>
                    <a:moveTo>
                      <a:pt x="65859" y="1462010"/>
                    </a:moveTo>
                    <a:lnTo>
                      <a:pt x="211790" y="1518027"/>
                    </a:lnTo>
                    <a:lnTo>
                      <a:pt x="205208" y="1530153"/>
                    </a:lnTo>
                    <a:lnTo>
                      <a:pt x="188866" y="1582797"/>
                    </a:lnTo>
                    <a:lnTo>
                      <a:pt x="36654" y="1550443"/>
                    </a:lnTo>
                    <a:lnTo>
                      <a:pt x="61763" y="1469555"/>
                    </a:lnTo>
                    <a:close/>
                    <a:moveTo>
                      <a:pt x="1486847" y="1426681"/>
                    </a:moveTo>
                    <a:lnTo>
                      <a:pt x="1510119" y="1469555"/>
                    </a:lnTo>
                    <a:lnTo>
                      <a:pt x="1535228" y="1550443"/>
                    </a:lnTo>
                    <a:lnTo>
                      <a:pt x="1383016" y="1582797"/>
                    </a:lnTo>
                    <a:lnTo>
                      <a:pt x="1366674" y="1530153"/>
                    </a:lnTo>
                    <a:lnTo>
                      <a:pt x="1344831" y="1489911"/>
                    </a:lnTo>
                    <a:close/>
                    <a:moveTo>
                      <a:pt x="144538" y="1323555"/>
                    </a:moveTo>
                    <a:lnTo>
                      <a:pt x="275353" y="1408507"/>
                    </a:lnTo>
                    <a:lnTo>
                      <a:pt x="263318" y="1423094"/>
                    </a:lnTo>
                    <a:lnTo>
                      <a:pt x="224989" y="1493710"/>
                    </a:lnTo>
                    <a:lnTo>
                      <a:pt x="79058" y="1437692"/>
                    </a:lnTo>
                    <a:lnTo>
                      <a:pt x="134226" y="1336052"/>
                    </a:lnTo>
                    <a:close/>
                    <a:moveTo>
                      <a:pt x="1427344" y="1323554"/>
                    </a:moveTo>
                    <a:lnTo>
                      <a:pt x="1437656" y="1336052"/>
                    </a:lnTo>
                    <a:lnTo>
                      <a:pt x="1473721" y="1402498"/>
                    </a:lnTo>
                    <a:lnTo>
                      <a:pt x="1331705" y="1465728"/>
                    </a:lnTo>
                    <a:lnTo>
                      <a:pt x="1308564" y="1423094"/>
                    </a:lnTo>
                    <a:lnTo>
                      <a:pt x="1296529" y="1408507"/>
                    </a:lnTo>
                    <a:close/>
                    <a:moveTo>
                      <a:pt x="1323960" y="1205110"/>
                    </a:moveTo>
                    <a:lnTo>
                      <a:pt x="1341685" y="1219735"/>
                    </a:lnTo>
                    <a:lnTo>
                      <a:pt x="1409772" y="1302257"/>
                    </a:lnTo>
                    <a:lnTo>
                      <a:pt x="1278957" y="1387210"/>
                    </a:lnTo>
                    <a:lnTo>
                      <a:pt x="1231604" y="1329817"/>
                    </a:lnTo>
                    <a:lnTo>
                      <a:pt x="1213878" y="1315192"/>
                    </a:lnTo>
                    <a:close/>
                    <a:moveTo>
                      <a:pt x="247923" y="1205110"/>
                    </a:moveTo>
                    <a:lnTo>
                      <a:pt x="358004" y="1315191"/>
                    </a:lnTo>
                    <a:lnTo>
                      <a:pt x="340279" y="1329817"/>
                    </a:lnTo>
                    <a:lnTo>
                      <a:pt x="292925" y="1387210"/>
                    </a:lnTo>
                    <a:lnTo>
                      <a:pt x="162110" y="1302257"/>
                    </a:lnTo>
                    <a:lnTo>
                      <a:pt x="230197" y="1219735"/>
                    </a:lnTo>
                    <a:close/>
                    <a:moveTo>
                      <a:pt x="1200637" y="1110341"/>
                    </a:moveTo>
                    <a:lnTo>
                      <a:pt x="1225368" y="1123764"/>
                    </a:lnTo>
                    <a:lnTo>
                      <a:pt x="1302703" y="1187572"/>
                    </a:lnTo>
                    <a:lnTo>
                      <a:pt x="1192622" y="1297654"/>
                    </a:lnTo>
                    <a:lnTo>
                      <a:pt x="1138326" y="1252856"/>
                    </a:lnTo>
                    <a:lnTo>
                      <a:pt x="1115968" y="1240720"/>
                    </a:lnTo>
                    <a:close/>
                    <a:moveTo>
                      <a:pt x="371245" y="1110341"/>
                    </a:moveTo>
                    <a:lnTo>
                      <a:pt x="455914" y="1240720"/>
                    </a:lnTo>
                    <a:lnTo>
                      <a:pt x="433556" y="1252856"/>
                    </a:lnTo>
                    <a:lnTo>
                      <a:pt x="379261" y="1297653"/>
                    </a:lnTo>
                    <a:lnTo>
                      <a:pt x="269179" y="1187572"/>
                    </a:lnTo>
                    <a:lnTo>
                      <a:pt x="346514" y="1123764"/>
                    </a:lnTo>
                    <a:close/>
                    <a:moveTo>
                      <a:pt x="473191" y="1055006"/>
                    </a:moveTo>
                    <a:lnTo>
                      <a:pt x="536421" y="1197022"/>
                    </a:lnTo>
                    <a:lnTo>
                      <a:pt x="480099" y="1227593"/>
                    </a:lnTo>
                    <a:lnTo>
                      <a:pt x="395429" y="1097214"/>
                    </a:lnTo>
                    <a:close/>
                    <a:moveTo>
                      <a:pt x="691699" y="930018"/>
                    </a:moveTo>
                    <a:lnTo>
                      <a:pt x="724947" y="940339"/>
                    </a:lnTo>
                    <a:lnTo>
                      <a:pt x="713714" y="993185"/>
                    </a:lnTo>
                    <a:lnTo>
                      <a:pt x="742064" y="991754"/>
                    </a:lnTo>
                    <a:lnTo>
                      <a:pt x="751721" y="946320"/>
                    </a:lnTo>
                    <a:lnTo>
                      <a:pt x="807051" y="951897"/>
                    </a:lnTo>
                    <a:lnTo>
                      <a:pt x="807051" y="990604"/>
                    </a:lnTo>
                    <a:lnTo>
                      <a:pt x="834483" y="991989"/>
                    </a:lnTo>
                    <a:lnTo>
                      <a:pt x="834483" y="951897"/>
                    </a:lnTo>
                    <a:lnTo>
                      <a:pt x="889813" y="946320"/>
                    </a:lnTo>
                    <a:lnTo>
                      <a:pt x="900987" y="998890"/>
                    </a:lnTo>
                    <a:lnTo>
                      <a:pt x="925202" y="1002586"/>
                    </a:lnTo>
                    <a:lnTo>
                      <a:pt x="913488" y="1057699"/>
                    </a:lnTo>
                    <a:lnTo>
                      <a:pt x="922927" y="1102108"/>
                    </a:lnTo>
                    <a:lnTo>
                      <a:pt x="903635" y="1104053"/>
                    </a:lnTo>
                    <a:lnTo>
                      <a:pt x="892600" y="1155969"/>
                    </a:lnTo>
                    <a:lnTo>
                      <a:pt x="799657" y="1146600"/>
                    </a:lnTo>
                    <a:lnTo>
                      <a:pt x="799657" y="1110279"/>
                    </a:lnTo>
                    <a:lnTo>
                      <a:pt x="772225" y="1107513"/>
                    </a:lnTo>
                    <a:lnTo>
                      <a:pt x="772225" y="1146600"/>
                    </a:lnTo>
                    <a:lnTo>
                      <a:pt x="679282" y="1155969"/>
                    </a:lnTo>
                    <a:lnTo>
                      <a:pt x="664728" y="1087495"/>
                    </a:lnTo>
                    <a:lnTo>
                      <a:pt x="634814" y="1078209"/>
                    </a:lnTo>
                    <a:lnTo>
                      <a:pt x="652797" y="1031363"/>
                    </a:lnTo>
                    <a:lnTo>
                      <a:pt x="646680" y="1002586"/>
                    </a:lnTo>
                    <a:lnTo>
                      <a:pt x="664911" y="999804"/>
                    </a:lnTo>
                    <a:close/>
                    <a:moveTo>
                      <a:pt x="969743" y="923838"/>
                    </a:moveTo>
                    <a:lnTo>
                      <a:pt x="1016009" y="1027754"/>
                    </a:lnTo>
                    <a:lnTo>
                      <a:pt x="1036024" y="1033967"/>
                    </a:lnTo>
                    <a:lnTo>
                      <a:pt x="1028038" y="1054772"/>
                    </a:lnTo>
                    <a:lnTo>
                      <a:pt x="1034617" y="1069549"/>
                    </a:lnTo>
                    <a:lnTo>
                      <a:pt x="1020708" y="1073867"/>
                    </a:lnTo>
                    <a:lnTo>
                      <a:pt x="980372" y="1178947"/>
                    </a:lnTo>
                    <a:lnTo>
                      <a:pt x="919760" y="1160132"/>
                    </a:lnTo>
                    <a:lnTo>
                      <a:pt x="941533" y="1057701"/>
                    </a:lnTo>
                    <a:lnTo>
                      <a:pt x="916587" y="940339"/>
                    </a:lnTo>
                    <a:close/>
                    <a:moveTo>
                      <a:pt x="1025009" y="895201"/>
                    </a:moveTo>
                    <a:lnTo>
                      <a:pt x="1111553" y="1028468"/>
                    </a:lnTo>
                    <a:lnTo>
                      <a:pt x="1077628" y="1046882"/>
                    </a:lnTo>
                    <a:lnTo>
                      <a:pt x="1091865" y="1051301"/>
                    </a:lnTo>
                    <a:lnTo>
                      <a:pt x="1176452" y="1097214"/>
                    </a:lnTo>
                    <a:lnTo>
                      <a:pt x="1091783" y="1227593"/>
                    </a:lnTo>
                    <a:lnTo>
                      <a:pt x="1031267" y="1194746"/>
                    </a:lnTo>
                    <a:lnTo>
                      <a:pt x="1006628" y="1187098"/>
                    </a:lnTo>
                    <a:lnTo>
                      <a:pt x="1057720" y="1053996"/>
                    </a:lnTo>
                    <a:lnTo>
                      <a:pt x="994414" y="911807"/>
                    </a:lnTo>
                    <a:close/>
                    <a:moveTo>
                      <a:pt x="616526" y="895201"/>
                    </a:moveTo>
                    <a:lnTo>
                      <a:pt x="665481" y="921773"/>
                    </a:lnTo>
                    <a:lnTo>
                      <a:pt x="624274" y="1029120"/>
                    </a:lnTo>
                    <a:lnTo>
                      <a:pt x="652122" y="1160132"/>
                    </a:lnTo>
                    <a:lnTo>
                      <a:pt x="562422" y="1187977"/>
                    </a:lnTo>
                    <a:lnTo>
                      <a:pt x="498953" y="1045423"/>
                    </a:lnTo>
                    <a:lnTo>
                      <a:pt x="538564" y="1033127"/>
                    </a:lnTo>
                    <a:lnTo>
                      <a:pt x="529981" y="1028468"/>
                    </a:lnTo>
                    <a:close/>
                    <a:moveTo>
                      <a:pt x="1091403" y="845545"/>
                    </a:moveTo>
                    <a:lnTo>
                      <a:pt x="1203923" y="958066"/>
                    </a:lnTo>
                    <a:lnTo>
                      <a:pt x="1135307" y="1014679"/>
                    </a:lnTo>
                    <a:lnTo>
                      <a:pt x="1048473" y="880966"/>
                    </a:lnTo>
                    <a:close/>
                    <a:moveTo>
                      <a:pt x="550131" y="845545"/>
                    </a:moveTo>
                    <a:lnTo>
                      <a:pt x="593061" y="880966"/>
                    </a:lnTo>
                    <a:lnTo>
                      <a:pt x="506227" y="1014679"/>
                    </a:lnTo>
                    <a:lnTo>
                      <a:pt x="437611" y="958065"/>
                    </a:lnTo>
                    <a:close/>
                    <a:moveTo>
                      <a:pt x="1146220" y="783219"/>
                    </a:moveTo>
                    <a:lnTo>
                      <a:pt x="1279933" y="870053"/>
                    </a:lnTo>
                    <a:lnTo>
                      <a:pt x="1223320" y="938668"/>
                    </a:lnTo>
                    <a:lnTo>
                      <a:pt x="1110800" y="826148"/>
                    </a:lnTo>
                    <a:close/>
                    <a:moveTo>
                      <a:pt x="495314" y="783219"/>
                    </a:moveTo>
                    <a:lnTo>
                      <a:pt x="530733" y="826148"/>
                    </a:lnTo>
                    <a:lnTo>
                      <a:pt x="418213" y="938668"/>
                    </a:lnTo>
                    <a:lnTo>
                      <a:pt x="361601" y="870053"/>
                    </a:lnTo>
                    <a:close/>
                    <a:moveTo>
                      <a:pt x="464472" y="729159"/>
                    </a:moveTo>
                    <a:lnTo>
                      <a:pt x="481079" y="759755"/>
                    </a:lnTo>
                    <a:lnTo>
                      <a:pt x="347812" y="846300"/>
                    </a:lnTo>
                    <a:lnTo>
                      <a:pt x="319310" y="793789"/>
                    </a:lnTo>
                    <a:close/>
                    <a:moveTo>
                      <a:pt x="1187028" y="710799"/>
                    </a:moveTo>
                    <a:lnTo>
                      <a:pt x="1335314" y="767720"/>
                    </a:lnTo>
                    <a:lnTo>
                      <a:pt x="1333899" y="772281"/>
                    </a:lnTo>
                    <a:lnTo>
                      <a:pt x="1293722" y="846300"/>
                    </a:lnTo>
                    <a:lnTo>
                      <a:pt x="1160455" y="759755"/>
                    </a:lnTo>
                    <a:close/>
                    <a:moveTo>
                      <a:pt x="1205594" y="651333"/>
                    </a:moveTo>
                    <a:lnTo>
                      <a:pt x="1361177" y="684403"/>
                    </a:lnTo>
                    <a:lnTo>
                      <a:pt x="1343464" y="741464"/>
                    </a:lnTo>
                    <a:lnTo>
                      <a:pt x="1195273" y="684579"/>
                    </a:lnTo>
                    <a:close/>
                    <a:moveTo>
                      <a:pt x="435940" y="651333"/>
                    </a:moveTo>
                    <a:lnTo>
                      <a:pt x="452441" y="704488"/>
                    </a:lnTo>
                    <a:lnTo>
                      <a:pt x="306730" y="769362"/>
                    </a:lnTo>
                    <a:lnTo>
                      <a:pt x="280357" y="684403"/>
                    </a:lnTo>
                    <a:close/>
                    <a:moveTo>
                      <a:pt x="1217152" y="569228"/>
                    </a:moveTo>
                    <a:lnTo>
                      <a:pt x="1376279" y="569228"/>
                    </a:lnTo>
                    <a:lnTo>
                      <a:pt x="1367363" y="657674"/>
                    </a:lnTo>
                    <a:lnTo>
                      <a:pt x="1211574" y="624559"/>
                    </a:lnTo>
                    <a:close/>
                    <a:moveTo>
                      <a:pt x="265255" y="569228"/>
                    </a:moveTo>
                    <a:lnTo>
                      <a:pt x="424382" y="569228"/>
                    </a:lnTo>
                    <a:lnTo>
                      <a:pt x="429960" y="624559"/>
                    </a:lnTo>
                    <a:lnTo>
                      <a:pt x="274171" y="657673"/>
                    </a:lnTo>
                    <a:close/>
                    <a:moveTo>
                      <a:pt x="1367364" y="453353"/>
                    </a:moveTo>
                    <a:lnTo>
                      <a:pt x="1376279" y="541796"/>
                    </a:lnTo>
                    <a:lnTo>
                      <a:pt x="1217152" y="541796"/>
                    </a:lnTo>
                    <a:lnTo>
                      <a:pt x="1211575" y="486466"/>
                    </a:lnTo>
                    <a:close/>
                    <a:moveTo>
                      <a:pt x="274171" y="453352"/>
                    </a:moveTo>
                    <a:lnTo>
                      <a:pt x="429959" y="486466"/>
                    </a:lnTo>
                    <a:lnTo>
                      <a:pt x="424382" y="541796"/>
                    </a:lnTo>
                    <a:lnTo>
                      <a:pt x="265255" y="541796"/>
                    </a:lnTo>
                    <a:close/>
                    <a:moveTo>
                      <a:pt x="298070" y="369559"/>
                    </a:moveTo>
                    <a:lnTo>
                      <a:pt x="446261" y="426444"/>
                    </a:lnTo>
                    <a:lnTo>
                      <a:pt x="435940" y="459693"/>
                    </a:lnTo>
                    <a:lnTo>
                      <a:pt x="280356" y="426623"/>
                    </a:lnTo>
                    <a:close/>
                    <a:moveTo>
                      <a:pt x="1334805" y="341662"/>
                    </a:moveTo>
                    <a:lnTo>
                      <a:pt x="1361178" y="426622"/>
                    </a:lnTo>
                    <a:lnTo>
                      <a:pt x="1205594" y="459693"/>
                    </a:lnTo>
                    <a:lnTo>
                      <a:pt x="1189094" y="406537"/>
                    </a:lnTo>
                    <a:close/>
                    <a:moveTo>
                      <a:pt x="1293724" y="264726"/>
                    </a:moveTo>
                    <a:lnTo>
                      <a:pt x="1322224" y="317235"/>
                    </a:lnTo>
                    <a:lnTo>
                      <a:pt x="1177063" y="381866"/>
                    </a:lnTo>
                    <a:lnTo>
                      <a:pt x="1160457" y="351271"/>
                    </a:lnTo>
                    <a:close/>
                    <a:moveTo>
                      <a:pt x="347811" y="264726"/>
                    </a:moveTo>
                    <a:lnTo>
                      <a:pt x="481078" y="351271"/>
                    </a:lnTo>
                    <a:lnTo>
                      <a:pt x="454506" y="400226"/>
                    </a:lnTo>
                    <a:lnTo>
                      <a:pt x="306220" y="343304"/>
                    </a:lnTo>
                    <a:lnTo>
                      <a:pt x="307636" y="338743"/>
                    </a:lnTo>
                    <a:close/>
                    <a:moveTo>
                      <a:pt x="1223321" y="172356"/>
                    </a:moveTo>
                    <a:lnTo>
                      <a:pt x="1279934" y="240972"/>
                    </a:lnTo>
                    <a:lnTo>
                      <a:pt x="1146221" y="327806"/>
                    </a:lnTo>
                    <a:lnTo>
                      <a:pt x="1110801" y="284876"/>
                    </a:lnTo>
                    <a:close/>
                    <a:moveTo>
                      <a:pt x="418214" y="172356"/>
                    </a:moveTo>
                    <a:lnTo>
                      <a:pt x="530734" y="284876"/>
                    </a:lnTo>
                    <a:lnTo>
                      <a:pt x="495313" y="327806"/>
                    </a:lnTo>
                    <a:lnTo>
                      <a:pt x="361600" y="240972"/>
                    </a:lnTo>
                    <a:close/>
                    <a:moveTo>
                      <a:pt x="1135308" y="96346"/>
                    </a:moveTo>
                    <a:lnTo>
                      <a:pt x="1203923" y="152959"/>
                    </a:lnTo>
                    <a:lnTo>
                      <a:pt x="1091403" y="265479"/>
                    </a:lnTo>
                    <a:lnTo>
                      <a:pt x="1048474" y="230059"/>
                    </a:lnTo>
                    <a:close/>
                    <a:moveTo>
                      <a:pt x="506226" y="96346"/>
                    </a:moveTo>
                    <a:lnTo>
                      <a:pt x="593060" y="230059"/>
                    </a:lnTo>
                    <a:lnTo>
                      <a:pt x="550131" y="265479"/>
                    </a:lnTo>
                    <a:lnTo>
                      <a:pt x="437611" y="152959"/>
                    </a:lnTo>
                    <a:close/>
                    <a:moveTo>
                      <a:pt x="582490" y="54055"/>
                    </a:moveTo>
                    <a:lnTo>
                      <a:pt x="647120" y="199217"/>
                    </a:lnTo>
                    <a:lnTo>
                      <a:pt x="616524" y="215824"/>
                    </a:lnTo>
                    <a:lnTo>
                      <a:pt x="529980" y="82557"/>
                    </a:lnTo>
                    <a:close/>
                    <a:moveTo>
                      <a:pt x="1032976" y="40965"/>
                    </a:moveTo>
                    <a:lnTo>
                      <a:pt x="1037536" y="42381"/>
                    </a:lnTo>
                    <a:lnTo>
                      <a:pt x="1111554" y="82556"/>
                    </a:lnTo>
                    <a:lnTo>
                      <a:pt x="1025010" y="215823"/>
                    </a:lnTo>
                    <a:lnTo>
                      <a:pt x="976054" y="189251"/>
                    </a:lnTo>
                    <a:close/>
                    <a:moveTo>
                      <a:pt x="949657" y="15102"/>
                    </a:moveTo>
                    <a:lnTo>
                      <a:pt x="1006720" y="32815"/>
                    </a:lnTo>
                    <a:lnTo>
                      <a:pt x="949835" y="181006"/>
                    </a:lnTo>
                    <a:lnTo>
                      <a:pt x="916587" y="170685"/>
                    </a:lnTo>
                    <a:close/>
                    <a:moveTo>
                      <a:pt x="691877" y="15102"/>
                    </a:moveTo>
                    <a:lnTo>
                      <a:pt x="724947" y="170685"/>
                    </a:lnTo>
                    <a:lnTo>
                      <a:pt x="671792" y="187186"/>
                    </a:lnTo>
                    <a:lnTo>
                      <a:pt x="606917" y="41475"/>
                    </a:lnTo>
                    <a:close/>
                    <a:moveTo>
                      <a:pt x="834483" y="0"/>
                    </a:moveTo>
                    <a:lnTo>
                      <a:pt x="922927" y="8916"/>
                    </a:lnTo>
                    <a:lnTo>
                      <a:pt x="889813" y="164705"/>
                    </a:lnTo>
                    <a:lnTo>
                      <a:pt x="834483" y="159127"/>
                    </a:lnTo>
                    <a:close/>
                    <a:moveTo>
                      <a:pt x="807051" y="0"/>
                    </a:moveTo>
                    <a:lnTo>
                      <a:pt x="807051" y="159127"/>
                    </a:lnTo>
                    <a:lnTo>
                      <a:pt x="751721" y="164705"/>
                    </a:lnTo>
                    <a:lnTo>
                      <a:pt x="718607" y="8916"/>
                    </a:lnTo>
                    <a:close/>
                  </a:path>
                </a:pathLst>
              </a:custGeom>
              <a:solidFill>
                <a:schemeClr val="accent4"/>
              </a:solidFill>
              <a:ln w="4445">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353535"/>
                  </a:solidFill>
                  <a:effectLst/>
                  <a:uLnTx/>
                  <a:uFillTx/>
                  <a:latin typeface="Segoe UI Semilight"/>
                  <a:ea typeface="+mn-ea"/>
                  <a:cs typeface="+mn-cs"/>
                </a:endParaRPr>
              </a:p>
            </p:txBody>
          </p:sp>
        </p:grpSp>
      </p:grpSp>
      <p:sp>
        <p:nvSpPr>
          <p:cNvPr id="33" name="door">
            <a:extLst>
              <a:ext uri="{FF2B5EF4-FFF2-40B4-BE49-F238E27FC236}">
                <a16:creationId xmlns:a16="http://schemas.microsoft.com/office/drawing/2014/main" id="{16F1B317-B364-45C4-88C1-50ECBA220CC1}"/>
              </a:ext>
            </a:extLst>
          </p:cNvPr>
          <p:cNvSpPr>
            <a:spLocks noChangeAspect="1" noEditPoints="1"/>
          </p:cNvSpPr>
          <p:nvPr/>
        </p:nvSpPr>
        <p:spPr bwMode="auto">
          <a:xfrm>
            <a:off x="2326177" y="2265545"/>
            <a:ext cx="259015" cy="365760"/>
          </a:xfrm>
          <a:custGeom>
            <a:avLst/>
            <a:gdLst>
              <a:gd name="T0" fmla="*/ 165 w 165"/>
              <a:gd name="T1" fmla="*/ 233 h 233"/>
              <a:gd name="T2" fmla="*/ 0 w 165"/>
              <a:gd name="T3" fmla="*/ 233 h 233"/>
              <a:gd name="T4" fmla="*/ 0 w 165"/>
              <a:gd name="T5" fmla="*/ 0 h 233"/>
              <a:gd name="T6" fmla="*/ 165 w 165"/>
              <a:gd name="T7" fmla="*/ 0 h 233"/>
              <a:gd name="T8" fmla="*/ 165 w 165"/>
              <a:gd name="T9" fmla="*/ 6 h 233"/>
              <a:gd name="T10" fmla="*/ 165 w 165"/>
              <a:gd name="T11" fmla="*/ 233 h 233"/>
              <a:gd name="T12" fmla="*/ 165 w 165"/>
              <a:gd name="T13" fmla="*/ 233 h 233"/>
              <a:gd name="T14" fmla="*/ 165 w 165"/>
              <a:gd name="T15" fmla="*/ 233 h 233"/>
              <a:gd name="T16" fmla="*/ 165 w 165"/>
              <a:gd name="T17" fmla="*/ 0 h 233"/>
              <a:gd name="T18" fmla="*/ 79 w 165"/>
              <a:gd name="T19" fmla="*/ 50 h 233"/>
              <a:gd name="T20" fmla="*/ 79 w 165"/>
              <a:gd name="T21" fmla="*/ 183 h 233"/>
              <a:gd name="T22" fmla="*/ 165 w 165"/>
              <a:gd name="T23" fmla="*/ 233 h 233"/>
              <a:gd name="T24" fmla="*/ 91 w 165"/>
              <a:gd name="T25" fmla="*/ 120 h 233"/>
              <a:gd name="T26" fmla="*/ 108 w 165"/>
              <a:gd name="T27" fmla="*/ 12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233">
                <a:moveTo>
                  <a:pt x="165" y="233"/>
                </a:moveTo>
                <a:lnTo>
                  <a:pt x="0" y="233"/>
                </a:lnTo>
                <a:lnTo>
                  <a:pt x="0" y="0"/>
                </a:lnTo>
                <a:lnTo>
                  <a:pt x="165" y="0"/>
                </a:lnTo>
                <a:lnTo>
                  <a:pt x="165" y="6"/>
                </a:lnTo>
                <a:lnTo>
                  <a:pt x="165" y="233"/>
                </a:lnTo>
                <a:lnTo>
                  <a:pt x="165" y="233"/>
                </a:lnTo>
                <a:lnTo>
                  <a:pt x="165" y="233"/>
                </a:lnTo>
                <a:moveTo>
                  <a:pt x="165" y="0"/>
                </a:moveTo>
                <a:lnTo>
                  <a:pt x="79" y="50"/>
                </a:lnTo>
                <a:lnTo>
                  <a:pt x="79" y="183"/>
                </a:lnTo>
                <a:lnTo>
                  <a:pt x="165" y="233"/>
                </a:lnTo>
                <a:moveTo>
                  <a:pt x="91" y="120"/>
                </a:moveTo>
                <a:lnTo>
                  <a:pt x="108" y="120"/>
                </a:lnTo>
              </a:path>
            </a:pathLst>
          </a:custGeom>
          <a:solidFill>
            <a:schemeClr val="bg2"/>
          </a:solidFill>
          <a:ln w="158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0">
                    <a:srgbClr val="505050"/>
                  </a:gs>
                  <a:gs pos="100000">
                    <a:srgbClr val="505050"/>
                  </a:gs>
                </a:gsLst>
              </a:gradFill>
              <a:effectLst/>
              <a:uLnTx/>
              <a:uFillTx/>
              <a:latin typeface="Segoe UI Semilight"/>
              <a:ea typeface="+mn-ea"/>
              <a:cs typeface="+mn-cs"/>
            </a:endParaRPr>
          </a:p>
        </p:txBody>
      </p:sp>
      <p:sp>
        <p:nvSpPr>
          <p:cNvPr id="34" name="Arc 33">
            <a:extLst>
              <a:ext uri="{FF2B5EF4-FFF2-40B4-BE49-F238E27FC236}">
                <a16:creationId xmlns:a16="http://schemas.microsoft.com/office/drawing/2014/main" id="{D8E6BDD7-0BA0-4C04-876D-1795F1107854}"/>
              </a:ext>
            </a:extLst>
          </p:cNvPr>
          <p:cNvSpPr/>
          <p:nvPr/>
        </p:nvSpPr>
        <p:spPr>
          <a:xfrm rot="16200000" flipH="1">
            <a:off x="3962773" y="2811266"/>
            <a:ext cx="1975598" cy="1975598"/>
          </a:xfrm>
          <a:prstGeom prst="arc">
            <a:avLst>
              <a:gd name="adj1" fmla="val 16237333"/>
              <a:gd name="adj2" fmla="val 55816"/>
            </a:avLst>
          </a:prstGeom>
          <a:ln w="12700" cap="rnd">
            <a:solidFill>
              <a:schemeClr val="accent4"/>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35" name="Arc 34">
            <a:extLst>
              <a:ext uri="{FF2B5EF4-FFF2-40B4-BE49-F238E27FC236}">
                <a16:creationId xmlns:a16="http://schemas.microsoft.com/office/drawing/2014/main" id="{17970104-C165-433F-A7EE-6AC82BD42DDC}"/>
              </a:ext>
            </a:extLst>
          </p:cNvPr>
          <p:cNvSpPr/>
          <p:nvPr/>
        </p:nvSpPr>
        <p:spPr>
          <a:xfrm flipH="1" flipV="1">
            <a:off x="1237459" y="925210"/>
            <a:ext cx="2177436" cy="2680669"/>
          </a:xfrm>
          <a:prstGeom prst="arc">
            <a:avLst>
              <a:gd name="adj1" fmla="val 16219823"/>
              <a:gd name="adj2" fmla="val 19924064"/>
            </a:avLst>
          </a:prstGeom>
          <a:ln w="12700" cap="rnd">
            <a:solidFill>
              <a:schemeClr val="accent4"/>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46" name="Freeform: Shape 45">
            <a:extLst>
              <a:ext uri="{FF2B5EF4-FFF2-40B4-BE49-F238E27FC236}">
                <a16:creationId xmlns:a16="http://schemas.microsoft.com/office/drawing/2014/main" id="{D9E3015A-8D2D-46BD-B2D3-41470C0E996B}"/>
              </a:ext>
            </a:extLst>
          </p:cNvPr>
          <p:cNvSpPr/>
          <p:nvPr/>
        </p:nvSpPr>
        <p:spPr bwMode="auto">
          <a:xfrm>
            <a:off x="4485142" y="2237709"/>
            <a:ext cx="1308772" cy="1987629"/>
          </a:xfrm>
          <a:custGeom>
            <a:avLst/>
            <a:gdLst>
              <a:gd name="connsiteX0" fmla="*/ 2230490 w 2230490"/>
              <a:gd name="connsiteY0" fmla="*/ 0 h 2403676"/>
              <a:gd name="connsiteX1" fmla="*/ 2230490 w 2230490"/>
              <a:gd name="connsiteY1" fmla="*/ 2403676 h 2403676"/>
              <a:gd name="connsiteX2" fmla="*/ 0 w 2230490"/>
              <a:gd name="connsiteY2" fmla="*/ 1355719 h 2403676"/>
              <a:gd name="connsiteX3" fmla="*/ 0 w 2230490"/>
              <a:gd name="connsiteY3" fmla="*/ 1047957 h 2403676"/>
            </a:gdLst>
            <a:ahLst/>
            <a:cxnLst>
              <a:cxn ang="0">
                <a:pos x="connsiteX0" y="connsiteY0"/>
              </a:cxn>
              <a:cxn ang="0">
                <a:pos x="connsiteX1" y="connsiteY1"/>
              </a:cxn>
              <a:cxn ang="0">
                <a:pos x="connsiteX2" y="connsiteY2"/>
              </a:cxn>
              <a:cxn ang="0">
                <a:pos x="connsiteX3" y="connsiteY3"/>
              </a:cxn>
            </a:cxnLst>
            <a:rect l="l" t="t" r="r" b="b"/>
            <a:pathLst>
              <a:path w="2230490" h="2403676">
                <a:moveTo>
                  <a:pt x="2230490" y="0"/>
                </a:moveTo>
                <a:lnTo>
                  <a:pt x="2230490" y="2403676"/>
                </a:lnTo>
                <a:lnTo>
                  <a:pt x="0" y="1355719"/>
                </a:lnTo>
                <a:lnTo>
                  <a:pt x="0" y="1047957"/>
                </a:lnTo>
                <a:close/>
              </a:path>
            </a:pathLst>
          </a:cu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cxnSp>
        <p:nvCxnSpPr>
          <p:cNvPr id="56" name="Straight Arrow Connector 55">
            <a:extLst>
              <a:ext uri="{FF2B5EF4-FFF2-40B4-BE49-F238E27FC236}">
                <a16:creationId xmlns:a16="http://schemas.microsoft.com/office/drawing/2014/main" id="{010567E5-90B2-43A7-A2FE-B5E677196687}"/>
              </a:ext>
            </a:extLst>
          </p:cNvPr>
          <p:cNvCxnSpPr>
            <a:cxnSpLocks/>
          </p:cNvCxnSpPr>
          <p:nvPr/>
        </p:nvCxnSpPr>
        <p:spPr>
          <a:xfrm>
            <a:off x="4839974" y="1862331"/>
            <a:ext cx="581938" cy="0"/>
          </a:xfrm>
          <a:prstGeom prst="straightConnector1">
            <a:avLst/>
          </a:prstGeom>
          <a:ln w="158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6D047681-E36F-4215-9C1A-75162DD5450C}"/>
              </a:ext>
            </a:extLst>
          </p:cNvPr>
          <p:cNvGrpSpPr/>
          <p:nvPr/>
        </p:nvGrpSpPr>
        <p:grpSpPr>
          <a:xfrm>
            <a:off x="3409396" y="4824303"/>
            <a:ext cx="3129080" cy="1792666"/>
            <a:chOff x="7985545" y="4468077"/>
            <a:chExt cx="3129080" cy="1792666"/>
          </a:xfrm>
        </p:grpSpPr>
        <p:sp>
          <p:nvSpPr>
            <p:cNvPr id="119" name="Freeform 280">
              <a:extLst>
                <a:ext uri="{FF2B5EF4-FFF2-40B4-BE49-F238E27FC236}">
                  <a16:creationId xmlns:a16="http://schemas.microsoft.com/office/drawing/2014/main" id="{89E0DD82-9A1F-4194-94CD-6A5AE0AC1744}"/>
                </a:ext>
              </a:extLst>
            </p:cNvPr>
            <p:cNvSpPr/>
            <p:nvPr/>
          </p:nvSpPr>
          <p:spPr bwMode="auto">
            <a:xfrm>
              <a:off x="7985545" y="4468077"/>
              <a:ext cx="3129080" cy="1792666"/>
            </a:xfrm>
            <a:prstGeom prst="triangl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120" name="Rectangle 119">
              <a:extLst>
                <a:ext uri="{FF2B5EF4-FFF2-40B4-BE49-F238E27FC236}">
                  <a16:creationId xmlns:a16="http://schemas.microsoft.com/office/drawing/2014/main" id="{B00B08CF-02F8-4EB0-B837-F6F37990CC1D}"/>
                </a:ext>
              </a:extLst>
            </p:cNvPr>
            <p:cNvSpPr/>
            <p:nvPr/>
          </p:nvSpPr>
          <p:spPr bwMode="auto">
            <a:xfrm>
              <a:off x="9497910" y="5128798"/>
              <a:ext cx="1341506" cy="1120654"/>
            </a:xfrm>
            <a:prstGeom prst="rect">
              <a:avLst/>
            </a:prstGeom>
          </p:spPr>
          <p:txBody>
            <a:bodyPr vert="horz" wrap="square" lIns="146304" tIns="91440" rIns="146304" bIns="91440" rtlCol="0" anchor="t">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2000" b="0" i="0" u="none" strike="noStrike" kern="0" cap="none" spc="0" normalizeH="0" baseline="0" noProof="0" dirty="0">
                  <a:ln w="3175">
                    <a:noFill/>
                  </a:ln>
                  <a:solidFill>
                    <a:srgbClr val="002050"/>
                  </a:solidFill>
                  <a:effectLst/>
                  <a:uLnTx/>
                  <a:uFillTx/>
                  <a:latin typeface="Segoe UI Semilight"/>
                  <a:ea typeface="+mn-ea"/>
                  <a:cs typeface="Segoe UI Semilight" panose="020B0402040204020203" pitchFamily="34" charset="0"/>
                </a:rPr>
              </a:br>
              <a:r>
                <a:rPr kumimoji="0" lang="en-US" sz="2000" b="0" i="0" u="none" strike="noStrike" kern="0" cap="none" spc="0" normalizeH="0" baseline="0" noProof="0" dirty="0">
                  <a:ln w="3175">
                    <a:noFill/>
                  </a:ln>
                  <a:solidFill>
                    <a:srgbClr val="002050"/>
                  </a:solidFill>
                  <a:effectLst/>
                  <a:uLnTx/>
                  <a:uFillTx/>
                  <a:latin typeface="Segoe UI Semilight"/>
                  <a:ea typeface="+mn-ea"/>
                  <a:cs typeface="Segoe UI Semilight" panose="020B0402040204020203" pitchFamily="34" charset="0"/>
                </a:rPr>
                <a:t>On-</a:t>
              </a:r>
              <a:br>
                <a:rPr kumimoji="0" lang="en-US" sz="2000" b="0" i="0" u="none" strike="noStrike" kern="0" cap="none" spc="0" normalizeH="0" baseline="0" noProof="0" dirty="0">
                  <a:ln w="3175">
                    <a:noFill/>
                  </a:ln>
                  <a:solidFill>
                    <a:srgbClr val="002050"/>
                  </a:solidFill>
                  <a:effectLst/>
                  <a:uLnTx/>
                  <a:uFillTx/>
                  <a:latin typeface="Segoe UI Semilight"/>
                  <a:ea typeface="+mn-ea"/>
                  <a:cs typeface="Segoe UI Semilight" panose="020B0402040204020203" pitchFamily="34" charset="0"/>
                </a:rPr>
              </a:br>
              <a:r>
                <a:rPr kumimoji="0" lang="en-US" sz="2000" b="0" i="0" u="none" strike="noStrike" kern="0" cap="none" spc="0" normalizeH="0" baseline="0" noProof="0" dirty="0">
                  <a:ln w="3175">
                    <a:noFill/>
                  </a:ln>
                  <a:solidFill>
                    <a:srgbClr val="002050"/>
                  </a:solidFill>
                  <a:effectLst/>
                  <a:uLnTx/>
                  <a:uFillTx/>
                  <a:latin typeface="Segoe UI Semilight"/>
                  <a:ea typeface="+mn-ea"/>
                  <a:cs typeface="Segoe UI Semilight" panose="020B0402040204020203" pitchFamily="34" charset="0"/>
                </a:rPr>
                <a:t>premises</a:t>
              </a:r>
            </a:p>
          </p:txBody>
        </p:sp>
        <p:grpSp>
          <p:nvGrpSpPr>
            <p:cNvPr id="121" name="Group 207">
              <a:extLst>
                <a:ext uri="{FF2B5EF4-FFF2-40B4-BE49-F238E27FC236}">
                  <a16:creationId xmlns:a16="http://schemas.microsoft.com/office/drawing/2014/main" id="{7E38F366-A896-450B-8F2E-2F60FFB79ADA}"/>
                </a:ext>
              </a:extLst>
            </p:cNvPr>
            <p:cNvGrpSpPr>
              <a:grpSpLocks noChangeAspect="1"/>
            </p:cNvGrpSpPr>
            <p:nvPr/>
          </p:nvGrpSpPr>
          <p:grpSpPr bwMode="auto">
            <a:xfrm>
              <a:off x="8732720" y="5421290"/>
              <a:ext cx="672524" cy="654403"/>
              <a:chOff x="3750" y="2040"/>
              <a:chExt cx="334" cy="325"/>
            </a:xfrm>
          </p:grpSpPr>
          <p:sp>
            <p:nvSpPr>
              <p:cNvPr id="123" name="Rectangle 208">
                <a:extLst>
                  <a:ext uri="{FF2B5EF4-FFF2-40B4-BE49-F238E27FC236}">
                    <a16:creationId xmlns:a16="http://schemas.microsoft.com/office/drawing/2014/main" id="{81E60090-09B0-4397-B0B2-BD4BA9D3D89B}"/>
                  </a:ext>
                </a:extLst>
              </p:cNvPr>
              <p:cNvSpPr>
                <a:spLocks noChangeArrowheads="1"/>
              </p:cNvSpPr>
              <p:nvPr/>
            </p:nvSpPr>
            <p:spPr bwMode="auto">
              <a:xfrm>
                <a:off x="3860" y="2071"/>
                <a:ext cx="150" cy="294"/>
              </a:xfrm>
              <a:prstGeom prst="rect">
                <a:avLst/>
              </a:prstGeom>
              <a:noFill/>
              <a:ln w="158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24" name="Freeform 209">
                <a:extLst>
                  <a:ext uri="{FF2B5EF4-FFF2-40B4-BE49-F238E27FC236}">
                    <a16:creationId xmlns:a16="http://schemas.microsoft.com/office/drawing/2014/main" id="{D45A9648-78C6-4AF0-9F66-A2B6B44E1410}"/>
                  </a:ext>
                </a:extLst>
              </p:cNvPr>
              <p:cNvSpPr>
                <a:spLocks/>
              </p:cNvSpPr>
              <p:nvPr/>
            </p:nvSpPr>
            <p:spPr bwMode="auto">
              <a:xfrm>
                <a:off x="3750" y="2146"/>
                <a:ext cx="83" cy="219"/>
              </a:xfrm>
              <a:custGeom>
                <a:avLst/>
                <a:gdLst>
                  <a:gd name="T0" fmla="*/ 83 w 83"/>
                  <a:gd name="T1" fmla="*/ 219 h 219"/>
                  <a:gd name="T2" fmla="*/ 0 w 83"/>
                  <a:gd name="T3" fmla="*/ 219 h 219"/>
                  <a:gd name="T4" fmla="*/ 0 w 83"/>
                  <a:gd name="T5" fmla="*/ 0 h 219"/>
                  <a:gd name="T6" fmla="*/ 83 w 83"/>
                  <a:gd name="T7" fmla="*/ 0 h 219"/>
                </a:gdLst>
                <a:ahLst/>
                <a:cxnLst>
                  <a:cxn ang="0">
                    <a:pos x="T0" y="T1"/>
                  </a:cxn>
                  <a:cxn ang="0">
                    <a:pos x="T2" y="T3"/>
                  </a:cxn>
                  <a:cxn ang="0">
                    <a:pos x="T4" y="T5"/>
                  </a:cxn>
                  <a:cxn ang="0">
                    <a:pos x="T6" y="T7"/>
                  </a:cxn>
                </a:cxnLst>
                <a:rect l="0" t="0" r="r" b="b"/>
                <a:pathLst>
                  <a:path w="83" h="219">
                    <a:moveTo>
                      <a:pt x="83" y="219"/>
                    </a:moveTo>
                    <a:lnTo>
                      <a:pt x="0" y="219"/>
                    </a:lnTo>
                    <a:lnTo>
                      <a:pt x="0" y="0"/>
                    </a:lnTo>
                    <a:lnTo>
                      <a:pt x="83" y="0"/>
                    </a:lnTo>
                  </a:path>
                </a:pathLst>
              </a:custGeom>
              <a:noFill/>
              <a:ln w="158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25" name="Freeform 210">
                <a:extLst>
                  <a:ext uri="{FF2B5EF4-FFF2-40B4-BE49-F238E27FC236}">
                    <a16:creationId xmlns:a16="http://schemas.microsoft.com/office/drawing/2014/main" id="{6174FB3A-0C31-4395-A7A4-E2D00096C4B7}"/>
                  </a:ext>
                </a:extLst>
              </p:cNvPr>
              <p:cNvSpPr>
                <a:spLocks/>
              </p:cNvSpPr>
              <p:nvPr/>
            </p:nvSpPr>
            <p:spPr bwMode="auto">
              <a:xfrm>
                <a:off x="4037" y="2224"/>
                <a:ext cx="47" cy="141"/>
              </a:xfrm>
              <a:custGeom>
                <a:avLst/>
                <a:gdLst>
                  <a:gd name="T0" fmla="*/ 0 w 47"/>
                  <a:gd name="T1" fmla="*/ 141 h 141"/>
                  <a:gd name="T2" fmla="*/ 47 w 47"/>
                  <a:gd name="T3" fmla="*/ 141 h 141"/>
                  <a:gd name="T4" fmla="*/ 47 w 47"/>
                  <a:gd name="T5" fmla="*/ 0 h 141"/>
                  <a:gd name="T6" fmla="*/ 0 w 47"/>
                  <a:gd name="T7" fmla="*/ 0 h 141"/>
                </a:gdLst>
                <a:ahLst/>
                <a:cxnLst>
                  <a:cxn ang="0">
                    <a:pos x="T0" y="T1"/>
                  </a:cxn>
                  <a:cxn ang="0">
                    <a:pos x="T2" y="T3"/>
                  </a:cxn>
                  <a:cxn ang="0">
                    <a:pos x="T4" y="T5"/>
                  </a:cxn>
                  <a:cxn ang="0">
                    <a:pos x="T6" y="T7"/>
                  </a:cxn>
                </a:cxnLst>
                <a:rect l="0" t="0" r="r" b="b"/>
                <a:pathLst>
                  <a:path w="47" h="141">
                    <a:moveTo>
                      <a:pt x="0" y="141"/>
                    </a:moveTo>
                    <a:lnTo>
                      <a:pt x="47" y="141"/>
                    </a:lnTo>
                    <a:lnTo>
                      <a:pt x="47" y="0"/>
                    </a:lnTo>
                    <a:lnTo>
                      <a:pt x="0" y="0"/>
                    </a:lnTo>
                  </a:path>
                </a:pathLst>
              </a:custGeom>
              <a:noFill/>
              <a:ln w="158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26" name="Freeform 211">
                <a:extLst>
                  <a:ext uri="{FF2B5EF4-FFF2-40B4-BE49-F238E27FC236}">
                    <a16:creationId xmlns:a16="http://schemas.microsoft.com/office/drawing/2014/main" id="{476AB326-FC0C-436B-A3CA-EA0D4A700B0F}"/>
                  </a:ext>
                </a:extLst>
              </p:cNvPr>
              <p:cNvSpPr>
                <a:spLocks/>
              </p:cNvSpPr>
              <p:nvPr/>
            </p:nvSpPr>
            <p:spPr bwMode="auto">
              <a:xfrm>
                <a:off x="3917" y="2312"/>
                <a:ext cx="36" cy="53"/>
              </a:xfrm>
              <a:custGeom>
                <a:avLst/>
                <a:gdLst>
                  <a:gd name="T0" fmla="*/ 19 w 19"/>
                  <a:gd name="T1" fmla="*/ 28 h 28"/>
                  <a:gd name="T2" fmla="*/ 19 w 19"/>
                  <a:gd name="T3" fmla="*/ 10 h 28"/>
                  <a:gd name="T4" fmla="*/ 9 w 19"/>
                  <a:gd name="T5" fmla="*/ 0 h 28"/>
                  <a:gd name="T6" fmla="*/ 0 w 19"/>
                  <a:gd name="T7" fmla="*/ 10 h 28"/>
                  <a:gd name="T8" fmla="*/ 0 w 19"/>
                  <a:gd name="T9" fmla="*/ 28 h 28"/>
                </a:gdLst>
                <a:ahLst/>
                <a:cxnLst>
                  <a:cxn ang="0">
                    <a:pos x="T0" y="T1"/>
                  </a:cxn>
                  <a:cxn ang="0">
                    <a:pos x="T2" y="T3"/>
                  </a:cxn>
                  <a:cxn ang="0">
                    <a:pos x="T4" y="T5"/>
                  </a:cxn>
                  <a:cxn ang="0">
                    <a:pos x="T6" y="T7"/>
                  </a:cxn>
                  <a:cxn ang="0">
                    <a:pos x="T8" y="T9"/>
                  </a:cxn>
                </a:cxnLst>
                <a:rect l="0" t="0" r="r" b="b"/>
                <a:pathLst>
                  <a:path w="19" h="28">
                    <a:moveTo>
                      <a:pt x="19" y="28"/>
                    </a:moveTo>
                    <a:cubicBezTo>
                      <a:pt x="19" y="10"/>
                      <a:pt x="19" y="10"/>
                      <a:pt x="19" y="10"/>
                    </a:cubicBezTo>
                    <a:cubicBezTo>
                      <a:pt x="19" y="5"/>
                      <a:pt x="15" y="0"/>
                      <a:pt x="9" y="0"/>
                    </a:cubicBezTo>
                    <a:cubicBezTo>
                      <a:pt x="4" y="0"/>
                      <a:pt x="0" y="5"/>
                      <a:pt x="0" y="10"/>
                    </a:cubicBezTo>
                    <a:cubicBezTo>
                      <a:pt x="0" y="28"/>
                      <a:pt x="0" y="28"/>
                      <a:pt x="0" y="28"/>
                    </a:cubicBezTo>
                  </a:path>
                </a:pathLst>
              </a:custGeom>
              <a:noFill/>
              <a:ln w="158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27" name="Rectangle 212">
                <a:extLst>
                  <a:ext uri="{FF2B5EF4-FFF2-40B4-BE49-F238E27FC236}">
                    <a16:creationId xmlns:a16="http://schemas.microsoft.com/office/drawing/2014/main" id="{B605FE47-FBCC-45F5-8147-B070D546C0FD}"/>
                  </a:ext>
                </a:extLst>
              </p:cNvPr>
              <p:cNvSpPr>
                <a:spLocks noChangeArrowheads="1"/>
              </p:cNvSpPr>
              <p:nvPr/>
            </p:nvSpPr>
            <p:spPr bwMode="auto">
              <a:xfrm>
                <a:off x="3888" y="2040"/>
                <a:ext cx="42" cy="31"/>
              </a:xfrm>
              <a:prstGeom prst="rect">
                <a:avLst/>
              </a:prstGeom>
              <a:noFill/>
              <a:ln w="158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28" name="Rectangle 213">
                <a:extLst>
                  <a:ext uri="{FF2B5EF4-FFF2-40B4-BE49-F238E27FC236}">
                    <a16:creationId xmlns:a16="http://schemas.microsoft.com/office/drawing/2014/main" id="{A544F88C-F386-435D-8D63-BF0344BF2B4E}"/>
                  </a:ext>
                </a:extLst>
              </p:cNvPr>
              <p:cNvSpPr>
                <a:spLocks noChangeArrowheads="1"/>
              </p:cNvSpPr>
              <p:nvPr/>
            </p:nvSpPr>
            <p:spPr bwMode="auto">
              <a:xfrm>
                <a:off x="3970" y="2098"/>
                <a:ext cx="15" cy="15"/>
              </a:xfrm>
              <a:prstGeom prst="rect">
                <a:avLst/>
              </a:prstGeom>
              <a:solidFill>
                <a:schemeClr val="accent4"/>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29" name="Rectangle 214">
                <a:extLst>
                  <a:ext uri="{FF2B5EF4-FFF2-40B4-BE49-F238E27FC236}">
                    <a16:creationId xmlns:a16="http://schemas.microsoft.com/office/drawing/2014/main" id="{47931AB5-CED3-4020-AB16-8F88BABE90E2}"/>
                  </a:ext>
                </a:extLst>
              </p:cNvPr>
              <p:cNvSpPr>
                <a:spLocks noChangeArrowheads="1"/>
              </p:cNvSpPr>
              <p:nvPr/>
            </p:nvSpPr>
            <p:spPr bwMode="auto">
              <a:xfrm>
                <a:off x="3970" y="2138"/>
                <a:ext cx="15" cy="15"/>
              </a:xfrm>
              <a:prstGeom prst="rect">
                <a:avLst/>
              </a:prstGeom>
              <a:solidFill>
                <a:schemeClr val="accent4"/>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30" name="Rectangle 215">
                <a:extLst>
                  <a:ext uri="{FF2B5EF4-FFF2-40B4-BE49-F238E27FC236}">
                    <a16:creationId xmlns:a16="http://schemas.microsoft.com/office/drawing/2014/main" id="{3E835D60-2A2F-4400-9D0D-3D0B730BBCF3}"/>
                  </a:ext>
                </a:extLst>
              </p:cNvPr>
              <p:cNvSpPr>
                <a:spLocks noChangeArrowheads="1"/>
              </p:cNvSpPr>
              <p:nvPr/>
            </p:nvSpPr>
            <p:spPr bwMode="auto">
              <a:xfrm>
                <a:off x="3970" y="2176"/>
                <a:ext cx="15" cy="15"/>
              </a:xfrm>
              <a:prstGeom prst="rect">
                <a:avLst/>
              </a:prstGeom>
              <a:solidFill>
                <a:schemeClr val="accent4"/>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31" name="Rectangle 216">
                <a:extLst>
                  <a:ext uri="{FF2B5EF4-FFF2-40B4-BE49-F238E27FC236}">
                    <a16:creationId xmlns:a16="http://schemas.microsoft.com/office/drawing/2014/main" id="{E1C97AE9-A7CA-4352-8F85-E0AD92CB0118}"/>
                  </a:ext>
                </a:extLst>
              </p:cNvPr>
              <p:cNvSpPr>
                <a:spLocks noChangeArrowheads="1"/>
              </p:cNvSpPr>
              <p:nvPr/>
            </p:nvSpPr>
            <p:spPr bwMode="auto">
              <a:xfrm>
                <a:off x="3970" y="2216"/>
                <a:ext cx="15" cy="16"/>
              </a:xfrm>
              <a:prstGeom prst="rect">
                <a:avLst/>
              </a:prstGeom>
              <a:solidFill>
                <a:schemeClr val="accent4"/>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32" name="Rectangle 217">
                <a:extLst>
                  <a:ext uri="{FF2B5EF4-FFF2-40B4-BE49-F238E27FC236}">
                    <a16:creationId xmlns:a16="http://schemas.microsoft.com/office/drawing/2014/main" id="{A2D5DDAF-66D7-4AE8-B311-054515CB39AF}"/>
                  </a:ext>
                </a:extLst>
              </p:cNvPr>
              <p:cNvSpPr>
                <a:spLocks noChangeArrowheads="1"/>
              </p:cNvSpPr>
              <p:nvPr/>
            </p:nvSpPr>
            <p:spPr bwMode="auto">
              <a:xfrm>
                <a:off x="3970" y="2254"/>
                <a:ext cx="15" cy="16"/>
              </a:xfrm>
              <a:prstGeom prst="rect">
                <a:avLst/>
              </a:prstGeom>
              <a:solidFill>
                <a:schemeClr val="accent4"/>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33" name="Rectangle 218">
                <a:extLst>
                  <a:ext uri="{FF2B5EF4-FFF2-40B4-BE49-F238E27FC236}">
                    <a16:creationId xmlns:a16="http://schemas.microsoft.com/office/drawing/2014/main" id="{6FB55893-D886-4A46-812F-3646CFEFD970}"/>
                  </a:ext>
                </a:extLst>
              </p:cNvPr>
              <p:cNvSpPr>
                <a:spLocks noChangeArrowheads="1"/>
              </p:cNvSpPr>
              <p:nvPr/>
            </p:nvSpPr>
            <p:spPr bwMode="auto">
              <a:xfrm>
                <a:off x="3885" y="2098"/>
                <a:ext cx="15" cy="15"/>
              </a:xfrm>
              <a:prstGeom prst="rect">
                <a:avLst/>
              </a:prstGeom>
              <a:solidFill>
                <a:schemeClr val="accent4"/>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34" name="Rectangle 219">
                <a:extLst>
                  <a:ext uri="{FF2B5EF4-FFF2-40B4-BE49-F238E27FC236}">
                    <a16:creationId xmlns:a16="http://schemas.microsoft.com/office/drawing/2014/main" id="{1AEAB0B5-9904-4C3E-A4FB-4D8C178DB306}"/>
                  </a:ext>
                </a:extLst>
              </p:cNvPr>
              <p:cNvSpPr>
                <a:spLocks noChangeArrowheads="1"/>
              </p:cNvSpPr>
              <p:nvPr/>
            </p:nvSpPr>
            <p:spPr bwMode="auto">
              <a:xfrm>
                <a:off x="3885" y="2138"/>
                <a:ext cx="15" cy="15"/>
              </a:xfrm>
              <a:prstGeom prst="rect">
                <a:avLst/>
              </a:prstGeom>
              <a:solidFill>
                <a:schemeClr val="accent4"/>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35" name="Rectangle 220">
                <a:extLst>
                  <a:ext uri="{FF2B5EF4-FFF2-40B4-BE49-F238E27FC236}">
                    <a16:creationId xmlns:a16="http://schemas.microsoft.com/office/drawing/2014/main" id="{047968E5-4301-4BB8-9279-F7B1C2803E1D}"/>
                  </a:ext>
                </a:extLst>
              </p:cNvPr>
              <p:cNvSpPr>
                <a:spLocks noChangeArrowheads="1"/>
              </p:cNvSpPr>
              <p:nvPr/>
            </p:nvSpPr>
            <p:spPr bwMode="auto">
              <a:xfrm>
                <a:off x="3885" y="2176"/>
                <a:ext cx="15" cy="15"/>
              </a:xfrm>
              <a:prstGeom prst="rect">
                <a:avLst/>
              </a:prstGeom>
              <a:solidFill>
                <a:schemeClr val="accent4"/>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36" name="Rectangle 221">
                <a:extLst>
                  <a:ext uri="{FF2B5EF4-FFF2-40B4-BE49-F238E27FC236}">
                    <a16:creationId xmlns:a16="http://schemas.microsoft.com/office/drawing/2014/main" id="{58E8F86B-90D8-4B1C-BF2F-A29B770920C6}"/>
                  </a:ext>
                </a:extLst>
              </p:cNvPr>
              <p:cNvSpPr>
                <a:spLocks noChangeArrowheads="1"/>
              </p:cNvSpPr>
              <p:nvPr/>
            </p:nvSpPr>
            <p:spPr bwMode="auto">
              <a:xfrm>
                <a:off x="3885" y="2216"/>
                <a:ext cx="15" cy="16"/>
              </a:xfrm>
              <a:prstGeom prst="rect">
                <a:avLst/>
              </a:prstGeom>
              <a:solidFill>
                <a:schemeClr val="accent4"/>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37" name="Rectangle 222">
                <a:extLst>
                  <a:ext uri="{FF2B5EF4-FFF2-40B4-BE49-F238E27FC236}">
                    <a16:creationId xmlns:a16="http://schemas.microsoft.com/office/drawing/2014/main" id="{CF32355B-6BCC-4049-984D-D4FC04DFC900}"/>
                  </a:ext>
                </a:extLst>
              </p:cNvPr>
              <p:cNvSpPr>
                <a:spLocks noChangeArrowheads="1"/>
              </p:cNvSpPr>
              <p:nvPr/>
            </p:nvSpPr>
            <p:spPr bwMode="auto">
              <a:xfrm>
                <a:off x="3885" y="2254"/>
                <a:ext cx="15" cy="16"/>
              </a:xfrm>
              <a:prstGeom prst="rect">
                <a:avLst/>
              </a:prstGeom>
              <a:solidFill>
                <a:schemeClr val="accent4"/>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38" name="Rectangle 223">
                <a:extLst>
                  <a:ext uri="{FF2B5EF4-FFF2-40B4-BE49-F238E27FC236}">
                    <a16:creationId xmlns:a16="http://schemas.microsoft.com/office/drawing/2014/main" id="{80D31D79-0895-440F-99A7-4A30A8EB59DF}"/>
                  </a:ext>
                </a:extLst>
              </p:cNvPr>
              <p:cNvSpPr>
                <a:spLocks noChangeArrowheads="1"/>
              </p:cNvSpPr>
              <p:nvPr/>
            </p:nvSpPr>
            <p:spPr bwMode="auto">
              <a:xfrm>
                <a:off x="3927" y="2098"/>
                <a:ext cx="15" cy="15"/>
              </a:xfrm>
              <a:prstGeom prst="rect">
                <a:avLst/>
              </a:prstGeom>
              <a:solidFill>
                <a:schemeClr val="accent4"/>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39" name="Rectangle 224">
                <a:extLst>
                  <a:ext uri="{FF2B5EF4-FFF2-40B4-BE49-F238E27FC236}">
                    <a16:creationId xmlns:a16="http://schemas.microsoft.com/office/drawing/2014/main" id="{20F84494-B1BC-4ED7-9DF0-34F60BA66761}"/>
                  </a:ext>
                </a:extLst>
              </p:cNvPr>
              <p:cNvSpPr>
                <a:spLocks noChangeArrowheads="1"/>
              </p:cNvSpPr>
              <p:nvPr/>
            </p:nvSpPr>
            <p:spPr bwMode="auto">
              <a:xfrm>
                <a:off x="3927" y="2138"/>
                <a:ext cx="15" cy="15"/>
              </a:xfrm>
              <a:prstGeom prst="rect">
                <a:avLst/>
              </a:prstGeom>
              <a:solidFill>
                <a:schemeClr val="accent4"/>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40" name="Rectangle 225">
                <a:extLst>
                  <a:ext uri="{FF2B5EF4-FFF2-40B4-BE49-F238E27FC236}">
                    <a16:creationId xmlns:a16="http://schemas.microsoft.com/office/drawing/2014/main" id="{4BC68D16-C388-4A9E-AB34-A6480FAFBFD4}"/>
                  </a:ext>
                </a:extLst>
              </p:cNvPr>
              <p:cNvSpPr>
                <a:spLocks noChangeArrowheads="1"/>
              </p:cNvSpPr>
              <p:nvPr/>
            </p:nvSpPr>
            <p:spPr bwMode="auto">
              <a:xfrm>
                <a:off x="3927" y="2176"/>
                <a:ext cx="15" cy="15"/>
              </a:xfrm>
              <a:prstGeom prst="rect">
                <a:avLst/>
              </a:prstGeom>
              <a:solidFill>
                <a:schemeClr val="accent4"/>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41" name="Rectangle 226">
                <a:extLst>
                  <a:ext uri="{FF2B5EF4-FFF2-40B4-BE49-F238E27FC236}">
                    <a16:creationId xmlns:a16="http://schemas.microsoft.com/office/drawing/2014/main" id="{A7664CA9-594B-4A21-9153-904A57B9E7ED}"/>
                  </a:ext>
                </a:extLst>
              </p:cNvPr>
              <p:cNvSpPr>
                <a:spLocks noChangeArrowheads="1"/>
              </p:cNvSpPr>
              <p:nvPr/>
            </p:nvSpPr>
            <p:spPr bwMode="auto">
              <a:xfrm>
                <a:off x="3927" y="2216"/>
                <a:ext cx="15" cy="16"/>
              </a:xfrm>
              <a:prstGeom prst="rect">
                <a:avLst/>
              </a:prstGeom>
              <a:solidFill>
                <a:schemeClr val="accent4"/>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42" name="Rectangle 227">
                <a:extLst>
                  <a:ext uri="{FF2B5EF4-FFF2-40B4-BE49-F238E27FC236}">
                    <a16:creationId xmlns:a16="http://schemas.microsoft.com/office/drawing/2014/main" id="{A6380A37-C79F-4C3C-BB7C-AF86BAA50E93}"/>
                  </a:ext>
                </a:extLst>
              </p:cNvPr>
              <p:cNvSpPr>
                <a:spLocks noChangeArrowheads="1"/>
              </p:cNvSpPr>
              <p:nvPr/>
            </p:nvSpPr>
            <p:spPr bwMode="auto">
              <a:xfrm>
                <a:off x="3927" y="2254"/>
                <a:ext cx="15" cy="16"/>
              </a:xfrm>
              <a:prstGeom prst="rect">
                <a:avLst/>
              </a:prstGeom>
              <a:solidFill>
                <a:schemeClr val="accent4"/>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43" name="Rectangle 228">
                <a:extLst>
                  <a:ext uri="{FF2B5EF4-FFF2-40B4-BE49-F238E27FC236}">
                    <a16:creationId xmlns:a16="http://schemas.microsoft.com/office/drawing/2014/main" id="{2FDE4B2D-2AF3-4993-8A83-5365ECC38019}"/>
                  </a:ext>
                </a:extLst>
              </p:cNvPr>
              <p:cNvSpPr>
                <a:spLocks noChangeArrowheads="1"/>
              </p:cNvSpPr>
              <p:nvPr/>
            </p:nvSpPr>
            <p:spPr bwMode="auto">
              <a:xfrm>
                <a:off x="3776" y="2176"/>
                <a:ext cx="15" cy="15"/>
              </a:xfrm>
              <a:prstGeom prst="rect">
                <a:avLst/>
              </a:prstGeom>
              <a:solidFill>
                <a:schemeClr val="accent4"/>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44" name="Rectangle 229">
                <a:extLst>
                  <a:ext uri="{FF2B5EF4-FFF2-40B4-BE49-F238E27FC236}">
                    <a16:creationId xmlns:a16="http://schemas.microsoft.com/office/drawing/2014/main" id="{D43CCC60-3ADA-40A9-856E-3EFAC6220CE0}"/>
                  </a:ext>
                </a:extLst>
              </p:cNvPr>
              <p:cNvSpPr>
                <a:spLocks noChangeArrowheads="1"/>
              </p:cNvSpPr>
              <p:nvPr/>
            </p:nvSpPr>
            <p:spPr bwMode="auto">
              <a:xfrm>
                <a:off x="3776" y="2216"/>
                <a:ext cx="15" cy="16"/>
              </a:xfrm>
              <a:prstGeom prst="rect">
                <a:avLst/>
              </a:prstGeom>
              <a:solidFill>
                <a:schemeClr val="accent4"/>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45" name="Rectangle 230">
                <a:extLst>
                  <a:ext uri="{FF2B5EF4-FFF2-40B4-BE49-F238E27FC236}">
                    <a16:creationId xmlns:a16="http://schemas.microsoft.com/office/drawing/2014/main" id="{08740C5E-5167-43FE-B81C-55240493D847}"/>
                  </a:ext>
                </a:extLst>
              </p:cNvPr>
              <p:cNvSpPr>
                <a:spLocks noChangeArrowheads="1"/>
              </p:cNvSpPr>
              <p:nvPr/>
            </p:nvSpPr>
            <p:spPr bwMode="auto">
              <a:xfrm>
                <a:off x="3776" y="2254"/>
                <a:ext cx="15" cy="16"/>
              </a:xfrm>
              <a:prstGeom prst="rect">
                <a:avLst/>
              </a:prstGeom>
              <a:solidFill>
                <a:schemeClr val="accent4"/>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46" name="Rectangle 231">
                <a:extLst>
                  <a:ext uri="{FF2B5EF4-FFF2-40B4-BE49-F238E27FC236}">
                    <a16:creationId xmlns:a16="http://schemas.microsoft.com/office/drawing/2014/main" id="{8C2722D1-4E01-4EE4-87C3-8B9A96D66C60}"/>
                  </a:ext>
                </a:extLst>
              </p:cNvPr>
              <p:cNvSpPr>
                <a:spLocks noChangeArrowheads="1"/>
              </p:cNvSpPr>
              <p:nvPr/>
            </p:nvSpPr>
            <p:spPr bwMode="auto">
              <a:xfrm>
                <a:off x="3818" y="2176"/>
                <a:ext cx="15" cy="15"/>
              </a:xfrm>
              <a:prstGeom prst="rect">
                <a:avLst/>
              </a:prstGeom>
              <a:solidFill>
                <a:schemeClr val="accent4"/>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47" name="Rectangle 232">
                <a:extLst>
                  <a:ext uri="{FF2B5EF4-FFF2-40B4-BE49-F238E27FC236}">
                    <a16:creationId xmlns:a16="http://schemas.microsoft.com/office/drawing/2014/main" id="{28ABB4C9-96DA-443C-B67A-63A85366E536}"/>
                  </a:ext>
                </a:extLst>
              </p:cNvPr>
              <p:cNvSpPr>
                <a:spLocks noChangeArrowheads="1"/>
              </p:cNvSpPr>
              <p:nvPr/>
            </p:nvSpPr>
            <p:spPr bwMode="auto">
              <a:xfrm>
                <a:off x="3818" y="2216"/>
                <a:ext cx="15" cy="16"/>
              </a:xfrm>
              <a:prstGeom prst="rect">
                <a:avLst/>
              </a:prstGeom>
              <a:solidFill>
                <a:schemeClr val="accent4"/>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48" name="Rectangle 233">
                <a:extLst>
                  <a:ext uri="{FF2B5EF4-FFF2-40B4-BE49-F238E27FC236}">
                    <a16:creationId xmlns:a16="http://schemas.microsoft.com/office/drawing/2014/main" id="{E83FD517-14A6-478E-903A-3206872C82F1}"/>
                  </a:ext>
                </a:extLst>
              </p:cNvPr>
              <p:cNvSpPr>
                <a:spLocks noChangeArrowheads="1"/>
              </p:cNvSpPr>
              <p:nvPr/>
            </p:nvSpPr>
            <p:spPr bwMode="auto">
              <a:xfrm>
                <a:off x="3818" y="2254"/>
                <a:ext cx="15" cy="16"/>
              </a:xfrm>
              <a:prstGeom prst="rect">
                <a:avLst/>
              </a:prstGeom>
              <a:solidFill>
                <a:schemeClr val="accent4"/>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49" name="Rectangle 234">
                <a:extLst>
                  <a:ext uri="{FF2B5EF4-FFF2-40B4-BE49-F238E27FC236}">
                    <a16:creationId xmlns:a16="http://schemas.microsoft.com/office/drawing/2014/main" id="{04F97E3D-4FEB-4A27-9838-E9276F96319B}"/>
                  </a:ext>
                </a:extLst>
              </p:cNvPr>
              <p:cNvSpPr>
                <a:spLocks noChangeArrowheads="1"/>
              </p:cNvSpPr>
              <p:nvPr/>
            </p:nvSpPr>
            <p:spPr bwMode="auto">
              <a:xfrm>
                <a:off x="3776" y="2295"/>
                <a:ext cx="15" cy="15"/>
              </a:xfrm>
              <a:prstGeom prst="rect">
                <a:avLst/>
              </a:prstGeom>
              <a:solidFill>
                <a:schemeClr val="accent4"/>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50" name="Rectangle 235">
                <a:extLst>
                  <a:ext uri="{FF2B5EF4-FFF2-40B4-BE49-F238E27FC236}">
                    <a16:creationId xmlns:a16="http://schemas.microsoft.com/office/drawing/2014/main" id="{672876DC-7917-41C6-9E96-1D4C85450338}"/>
                  </a:ext>
                </a:extLst>
              </p:cNvPr>
              <p:cNvSpPr>
                <a:spLocks noChangeArrowheads="1"/>
              </p:cNvSpPr>
              <p:nvPr/>
            </p:nvSpPr>
            <p:spPr bwMode="auto">
              <a:xfrm>
                <a:off x="3818" y="2295"/>
                <a:ext cx="15" cy="15"/>
              </a:xfrm>
              <a:prstGeom prst="rect">
                <a:avLst/>
              </a:prstGeom>
              <a:solidFill>
                <a:schemeClr val="accent4"/>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grpSp>
        <p:pic>
          <p:nvPicPr>
            <p:cNvPr id="122" name="Picture 121">
              <a:extLst>
                <a:ext uri="{FF2B5EF4-FFF2-40B4-BE49-F238E27FC236}">
                  <a16:creationId xmlns:a16="http://schemas.microsoft.com/office/drawing/2014/main" id="{ECA4CCF3-3245-4110-A336-223F82BD7F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64792" y="4594782"/>
              <a:ext cx="986067" cy="652749"/>
            </a:xfrm>
            <a:prstGeom prst="rect">
              <a:avLst/>
            </a:prstGeom>
          </p:spPr>
        </p:pic>
      </p:grpSp>
      <p:grpSp>
        <p:nvGrpSpPr>
          <p:cNvPr id="6" name="Group 5">
            <a:extLst>
              <a:ext uri="{FF2B5EF4-FFF2-40B4-BE49-F238E27FC236}">
                <a16:creationId xmlns:a16="http://schemas.microsoft.com/office/drawing/2014/main" id="{E8F91FE3-5F99-4E81-A24B-3C167EAC138E}"/>
              </a:ext>
            </a:extLst>
          </p:cNvPr>
          <p:cNvGrpSpPr/>
          <p:nvPr/>
        </p:nvGrpSpPr>
        <p:grpSpPr>
          <a:xfrm>
            <a:off x="5422213" y="1014278"/>
            <a:ext cx="6274802" cy="4307728"/>
            <a:chOff x="5422213" y="1014278"/>
            <a:chExt cx="6274802" cy="4307728"/>
          </a:xfrm>
        </p:grpSpPr>
        <p:pic>
          <p:nvPicPr>
            <p:cNvPr id="51" name="Picture 50">
              <a:extLst>
                <a:ext uri="{FF2B5EF4-FFF2-40B4-BE49-F238E27FC236}">
                  <a16:creationId xmlns:a16="http://schemas.microsoft.com/office/drawing/2014/main" id="{5462299E-DBA0-4E9F-87A6-30C34FC7E2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213" y="1014278"/>
              <a:ext cx="6274802" cy="4307728"/>
            </a:xfrm>
            <a:prstGeom prst="rect">
              <a:avLst/>
            </a:prstGeom>
          </p:spPr>
        </p:pic>
        <p:grpSp>
          <p:nvGrpSpPr>
            <p:cNvPr id="5" name="Group 4">
              <a:extLst>
                <a:ext uri="{FF2B5EF4-FFF2-40B4-BE49-F238E27FC236}">
                  <a16:creationId xmlns:a16="http://schemas.microsoft.com/office/drawing/2014/main" id="{102EBD6E-4355-4EFB-9425-BE830F0A2B24}"/>
                </a:ext>
              </a:extLst>
            </p:cNvPr>
            <p:cNvGrpSpPr/>
            <p:nvPr/>
          </p:nvGrpSpPr>
          <p:grpSpPr>
            <a:xfrm>
              <a:off x="6206225" y="3975837"/>
              <a:ext cx="3927732" cy="652156"/>
              <a:chOff x="6206225" y="3975837"/>
              <a:chExt cx="3927732" cy="652156"/>
            </a:xfrm>
          </p:grpSpPr>
          <p:sp>
            <p:nvSpPr>
              <p:cNvPr id="3" name="TextBox 2">
                <a:extLst>
                  <a:ext uri="{FF2B5EF4-FFF2-40B4-BE49-F238E27FC236}">
                    <a16:creationId xmlns:a16="http://schemas.microsoft.com/office/drawing/2014/main" id="{7EC25208-A175-47F9-94CC-B8FB6152F069}"/>
                  </a:ext>
                </a:extLst>
              </p:cNvPr>
              <p:cNvSpPr txBox="1"/>
              <p:nvPr/>
            </p:nvSpPr>
            <p:spPr>
              <a:xfrm>
                <a:off x="8015142" y="3975837"/>
                <a:ext cx="2118815" cy="145424"/>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50" b="0" i="0" u="none" strike="noStrike" kern="1200" cap="none" spc="-30" normalizeH="0" baseline="0" noProof="0" dirty="0">
                    <a:ln>
                      <a:noFill/>
                    </a:ln>
                    <a:solidFill>
                      <a:srgbClr val="737373">
                        <a:lumMod val="75000"/>
                      </a:srgbClr>
                    </a:solidFill>
                    <a:effectLst/>
                    <a:uLnTx/>
                    <a:uFillTx/>
                    <a:latin typeface="Segoe UI Semilight"/>
                    <a:ea typeface="+mn-ea"/>
                    <a:cs typeface="+mn-cs"/>
                  </a:rPr>
                  <a:t>Office 365 SharePoint Online</a:t>
                </a:r>
              </a:p>
            </p:txBody>
          </p:sp>
          <p:sp>
            <p:nvSpPr>
              <p:cNvPr id="77" name="TextBox 76">
                <a:extLst>
                  <a:ext uri="{FF2B5EF4-FFF2-40B4-BE49-F238E27FC236}">
                    <a16:creationId xmlns:a16="http://schemas.microsoft.com/office/drawing/2014/main" id="{6D3A801C-054C-4144-94FC-7FFF362C6A6D}"/>
                  </a:ext>
                </a:extLst>
              </p:cNvPr>
              <p:cNvSpPr txBox="1"/>
              <p:nvPr/>
            </p:nvSpPr>
            <p:spPr>
              <a:xfrm>
                <a:off x="6206225" y="4482569"/>
                <a:ext cx="1188720" cy="145424"/>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50" b="0" i="0" u="none" strike="noStrike" kern="1200" cap="none" spc="-30" normalizeH="0" baseline="0" noProof="0" dirty="0">
                    <a:ln>
                      <a:noFill/>
                    </a:ln>
                    <a:solidFill>
                      <a:srgbClr val="737373">
                        <a:lumMod val="75000"/>
                      </a:srgbClr>
                    </a:solidFill>
                    <a:effectLst/>
                    <a:uLnTx/>
                    <a:uFillTx/>
                    <a:latin typeface="Segoe UI Semilight"/>
                    <a:ea typeface="+mn-ea"/>
                    <a:cs typeface="+mn-cs"/>
                  </a:rPr>
                  <a:t>Kronos</a:t>
                </a:r>
              </a:p>
            </p:txBody>
          </p:sp>
          <p:sp>
            <p:nvSpPr>
              <p:cNvPr id="78" name="TextBox 77">
                <a:extLst>
                  <a:ext uri="{FF2B5EF4-FFF2-40B4-BE49-F238E27FC236}">
                    <a16:creationId xmlns:a16="http://schemas.microsoft.com/office/drawing/2014/main" id="{F3DD38A4-D500-466D-92B7-ADB7F0F894B9}"/>
                  </a:ext>
                </a:extLst>
              </p:cNvPr>
              <p:cNvSpPr txBox="1"/>
              <p:nvPr/>
            </p:nvSpPr>
            <p:spPr>
              <a:xfrm>
                <a:off x="6206225" y="3975837"/>
                <a:ext cx="1188720" cy="145424"/>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50" b="0" i="0" u="none" strike="noStrike" kern="1200" cap="none" spc="-30" normalizeH="0" baseline="0" noProof="0" dirty="0">
                    <a:ln>
                      <a:noFill/>
                    </a:ln>
                    <a:solidFill>
                      <a:srgbClr val="737373">
                        <a:lumMod val="75000"/>
                      </a:srgbClr>
                    </a:solidFill>
                    <a:effectLst/>
                    <a:uLnTx/>
                    <a:uFillTx/>
                    <a:latin typeface="Segoe UI Semilight"/>
                    <a:ea typeface="+mn-ea"/>
                    <a:cs typeface="+mn-cs"/>
                  </a:rPr>
                  <a:t>Box</a:t>
                </a:r>
              </a:p>
            </p:txBody>
          </p:sp>
          <p:sp>
            <p:nvSpPr>
              <p:cNvPr id="79" name="TextBox 78">
                <a:extLst>
                  <a:ext uri="{FF2B5EF4-FFF2-40B4-BE49-F238E27FC236}">
                    <a16:creationId xmlns:a16="http://schemas.microsoft.com/office/drawing/2014/main" id="{EC592503-8AC4-4BCB-8AE8-CF8E3DCCF991}"/>
                  </a:ext>
                </a:extLst>
              </p:cNvPr>
              <p:cNvSpPr txBox="1"/>
              <p:nvPr/>
            </p:nvSpPr>
            <p:spPr>
              <a:xfrm>
                <a:off x="8015142" y="4482569"/>
                <a:ext cx="2118815" cy="145424"/>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50" b="0" i="0" u="none" strike="noStrike" kern="1200" cap="none" spc="-30" normalizeH="0" baseline="0" noProof="0" dirty="0">
                    <a:ln>
                      <a:noFill/>
                    </a:ln>
                    <a:solidFill>
                      <a:srgbClr val="737373">
                        <a:lumMod val="75000"/>
                      </a:srgbClr>
                    </a:solidFill>
                    <a:effectLst/>
                    <a:uLnTx/>
                    <a:uFillTx/>
                    <a:latin typeface="Segoe UI Semilight"/>
                    <a:ea typeface="+mn-ea"/>
                    <a:cs typeface="+mn-cs"/>
                  </a:rPr>
                  <a:t>Workplace by Facebook</a:t>
                </a:r>
              </a:p>
            </p:txBody>
          </p:sp>
        </p:grpSp>
      </p:grpSp>
      <p:pic>
        <p:nvPicPr>
          <p:cNvPr id="82" name="Picture 81">
            <a:extLst>
              <a:ext uri="{FF2B5EF4-FFF2-40B4-BE49-F238E27FC236}">
                <a16:creationId xmlns:a16="http://schemas.microsoft.com/office/drawing/2014/main" id="{EA49F5F8-9860-4EAA-A2AF-FAD28E342E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606" y="1600898"/>
            <a:ext cx="1335400" cy="518122"/>
          </a:xfrm>
          <a:prstGeom prst="rect">
            <a:avLst/>
          </a:prstGeom>
        </p:spPr>
      </p:pic>
      <p:sp>
        <p:nvSpPr>
          <p:cNvPr id="83" name="Oval 82">
            <a:extLst>
              <a:ext uri="{FF2B5EF4-FFF2-40B4-BE49-F238E27FC236}">
                <a16:creationId xmlns:a16="http://schemas.microsoft.com/office/drawing/2014/main" id="{15F6807F-96C4-4A15-980F-B409B5258717}"/>
              </a:ext>
            </a:extLst>
          </p:cNvPr>
          <p:cNvSpPr/>
          <p:nvPr/>
        </p:nvSpPr>
        <p:spPr bwMode="auto">
          <a:xfrm>
            <a:off x="275760" y="1234210"/>
            <a:ext cx="1608454" cy="1608454"/>
          </a:xfrm>
          <a:prstGeom prst="ellips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4" name="TextBox 83">
            <a:extLst>
              <a:ext uri="{FF2B5EF4-FFF2-40B4-BE49-F238E27FC236}">
                <a16:creationId xmlns:a16="http://schemas.microsoft.com/office/drawing/2014/main" id="{A118095F-E59E-45A5-B764-5DAEA71FD91D}"/>
              </a:ext>
            </a:extLst>
          </p:cNvPr>
          <p:cNvSpPr txBox="1"/>
          <p:nvPr/>
        </p:nvSpPr>
        <p:spPr>
          <a:xfrm flipH="1">
            <a:off x="275759" y="2341167"/>
            <a:ext cx="1599794" cy="249299"/>
          </a:xfrm>
          <a:prstGeom prst="rect">
            <a:avLst/>
          </a:prstGeom>
        </p:spPr>
        <p:txBody>
          <a:bodyPr wrap="square" lIns="0" tIns="0" rIns="0" bIns="0" rtlCol="0">
            <a:spAutoFit/>
          </a:bodyPr>
          <a:lstStyle/>
          <a:p>
            <a:pPr marL="0" marR="0" lvl="0" indent="0" algn="ctr" defTabSz="895919" rtl="0" eaLnBrk="1" fontAlgn="base" latinLnBrk="0" hangingPunct="1">
              <a:lnSpc>
                <a:spcPct val="90000"/>
              </a:lnSpc>
              <a:spcBef>
                <a:spcPct val="0"/>
              </a:spcBef>
              <a:spcAft>
                <a:spcPct val="0"/>
              </a:spcAft>
              <a:buClrTx/>
              <a:buSzPct val="80000"/>
              <a:buFontTx/>
              <a:buNone/>
              <a:tabLst/>
              <a:defRPr/>
            </a:pPr>
            <a:r>
              <a:rPr kumimoji="0" lang="en-US" sz="1800" b="0" i="0" u="none" strike="noStrike" kern="1200" cap="none" spc="0" normalizeH="0" baseline="0" noProof="0" dirty="0">
                <a:ln>
                  <a:noFill/>
                </a:ln>
                <a:solidFill>
                  <a:srgbClr val="353535"/>
                </a:solidFill>
                <a:effectLst/>
                <a:uLnTx/>
                <a:uFillTx/>
                <a:latin typeface="Segoe UI Semilight"/>
                <a:ea typeface="ＭＳ Ｐゴシック" charset="0"/>
                <a:cs typeface="Segoe UI Semibold" panose="020B0702040204020203" pitchFamily="34" charset="0"/>
              </a:rPr>
              <a:t>HR app</a:t>
            </a:r>
          </a:p>
        </p:txBody>
      </p:sp>
      <p:grpSp>
        <p:nvGrpSpPr>
          <p:cNvPr id="55" name="Group 54">
            <a:extLst>
              <a:ext uri="{FF2B5EF4-FFF2-40B4-BE49-F238E27FC236}">
                <a16:creationId xmlns:a16="http://schemas.microsoft.com/office/drawing/2014/main" id="{2D39D02A-D125-44FD-9481-B46A5A9CF629}"/>
              </a:ext>
            </a:extLst>
          </p:cNvPr>
          <p:cNvGrpSpPr/>
          <p:nvPr/>
        </p:nvGrpSpPr>
        <p:grpSpPr>
          <a:xfrm>
            <a:off x="1458274" y="3123581"/>
            <a:ext cx="395581" cy="395581"/>
            <a:chOff x="1424155" y="2638940"/>
            <a:chExt cx="395581" cy="395581"/>
          </a:xfrm>
        </p:grpSpPr>
        <p:sp useBgFill="1">
          <p:nvSpPr>
            <p:cNvPr id="52" name="Oval 51">
              <a:extLst>
                <a:ext uri="{FF2B5EF4-FFF2-40B4-BE49-F238E27FC236}">
                  <a16:creationId xmlns:a16="http://schemas.microsoft.com/office/drawing/2014/main" id="{DCB43AD2-2110-4018-BA1D-692068488CE0}"/>
                </a:ext>
              </a:extLst>
            </p:cNvPr>
            <p:cNvSpPr/>
            <p:nvPr/>
          </p:nvSpPr>
          <p:spPr bwMode="auto">
            <a:xfrm flipH="1">
              <a:off x="1424155" y="2638940"/>
              <a:ext cx="395581" cy="395581"/>
            </a:xfrm>
            <a:prstGeom prst="ellipse">
              <a:avLst/>
            </a:prstGeom>
            <a:ln>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53" name="Freeform: Shape 52">
              <a:extLst>
                <a:ext uri="{FF2B5EF4-FFF2-40B4-BE49-F238E27FC236}">
                  <a16:creationId xmlns:a16="http://schemas.microsoft.com/office/drawing/2014/main" id="{D0C0546A-8BE3-43E3-A514-0EFDFCE56F59}"/>
                </a:ext>
              </a:extLst>
            </p:cNvPr>
            <p:cNvSpPr>
              <a:spLocks noChangeAspect="1"/>
            </p:cNvSpPr>
            <p:nvPr/>
          </p:nvSpPr>
          <p:spPr bwMode="auto">
            <a:xfrm flipH="1">
              <a:off x="1507290" y="2708505"/>
              <a:ext cx="229310" cy="256450"/>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353535"/>
                </a:solidFill>
                <a:effectLst/>
                <a:uLnTx/>
                <a:uFillTx/>
                <a:latin typeface="Segoe UI Semilight"/>
                <a:ea typeface="+mn-ea"/>
                <a:cs typeface="+mn-cs"/>
              </a:endParaRPr>
            </a:p>
          </p:txBody>
        </p:sp>
      </p:grpSp>
      <p:grpSp>
        <p:nvGrpSpPr>
          <p:cNvPr id="85" name="Group 84">
            <a:extLst>
              <a:ext uri="{FF2B5EF4-FFF2-40B4-BE49-F238E27FC236}">
                <a16:creationId xmlns:a16="http://schemas.microsoft.com/office/drawing/2014/main" id="{3F88D701-8795-4394-AF20-3511D0620226}"/>
              </a:ext>
            </a:extLst>
          </p:cNvPr>
          <p:cNvGrpSpPr/>
          <p:nvPr/>
        </p:nvGrpSpPr>
        <p:grpSpPr>
          <a:xfrm>
            <a:off x="4019014" y="4252184"/>
            <a:ext cx="374776" cy="386508"/>
            <a:chOff x="7596294" y="4477333"/>
            <a:chExt cx="374776" cy="386508"/>
          </a:xfrm>
        </p:grpSpPr>
        <p:sp useBgFill="1">
          <p:nvSpPr>
            <p:cNvPr id="86" name="Oval 85">
              <a:extLst>
                <a:ext uri="{FF2B5EF4-FFF2-40B4-BE49-F238E27FC236}">
                  <a16:creationId xmlns:a16="http://schemas.microsoft.com/office/drawing/2014/main" id="{E20DC0B1-2629-495C-B661-F3AB8B3C506E}"/>
                </a:ext>
              </a:extLst>
            </p:cNvPr>
            <p:cNvSpPr/>
            <p:nvPr/>
          </p:nvSpPr>
          <p:spPr bwMode="auto">
            <a:xfrm>
              <a:off x="7596294" y="4484497"/>
              <a:ext cx="374776" cy="374776"/>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7" name="Freeform 149">
              <a:extLst>
                <a:ext uri="{FF2B5EF4-FFF2-40B4-BE49-F238E27FC236}">
                  <a16:creationId xmlns:a16="http://schemas.microsoft.com/office/drawing/2014/main" id="{7E3B2E60-55CE-47C1-A1FE-468081DE19C0}"/>
                </a:ext>
              </a:extLst>
            </p:cNvPr>
            <p:cNvSpPr>
              <a:spLocks noEditPoints="1"/>
            </p:cNvSpPr>
            <p:nvPr/>
          </p:nvSpPr>
          <p:spPr bwMode="auto">
            <a:xfrm>
              <a:off x="7625970" y="4477333"/>
              <a:ext cx="319782" cy="386508"/>
            </a:xfrm>
            <a:custGeom>
              <a:avLst/>
              <a:gdLst>
                <a:gd name="T0" fmla="*/ 36 w 104"/>
                <a:gd name="T1" fmla="*/ 105 h 127"/>
                <a:gd name="T2" fmla="*/ 33 w 104"/>
                <a:gd name="T3" fmla="*/ 112 h 127"/>
                <a:gd name="T4" fmla="*/ 0 w 104"/>
                <a:gd name="T5" fmla="*/ 64 h 127"/>
                <a:gd name="T6" fmla="*/ 49 w 104"/>
                <a:gd name="T7" fmla="*/ 12 h 127"/>
                <a:gd name="T8" fmla="*/ 43 w 104"/>
                <a:gd name="T9" fmla="*/ 6 h 127"/>
                <a:gd name="T10" fmla="*/ 49 w 104"/>
                <a:gd name="T11" fmla="*/ 0 h 127"/>
                <a:gd name="T12" fmla="*/ 64 w 104"/>
                <a:gd name="T13" fmla="*/ 15 h 127"/>
                <a:gd name="T14" fmla="*/ 49 w 104"/>
                <a:gd name="T15" fmla="*/ 31 h 127"/>
                <a:gd name="T16" fmla="*/ 43 w 104"/>
                <a:gd name="T17" fmla="*/ 25 h 127"/>
                <a:gd name="T18" fmla="*/ 48 w 104"/>
                <a:gd name="T19" fmla="*/ 20 h 127"/>
                <a:gd name="T20" fmla="*/ 8 w 104"/>
                <a:gd name="T21" fmla="*/ 64 h 127"/>
                <a:gd name="T22" fmla="*/ 36 w 104"/>
                <a:gd name="T23" fmla="*/ 105 h 127"/>
                <a:gd name="T24" fmla="*/ 104 w 104"/>
                <a:gd name="T25" fmla="*/ 64 h 127"/>
                <a:gd name="T26" fmla="*/ 70 w 104"/>
                <a:gd name="T27" fmla="*/ 15 h 127"/>
                <a:gd name="T28" fmla="*/ 68 w 104"/>
                <a:gd name="T29" fmla="*/ 22 h 127"/>
                <a:gd name="T30" fmla="*/ 96 w 104"/>
                <a:gd name="T31" fmla="*/ 64 h 127"/>
                <a:gd name="T32" fmla="*/ 56 w 104"/>
                <a:gd name="T33" fmla="*/ 108 h 127"/>
                <a:gd name="T34" fmla="*/ 61 w 104"/>
                <a:gd name="T35" fmla="*/ 102 h 127"/>
                <a:gd name="T36" fmla="*/ 55 w 104"/>
                <a:gd name="T37" fmla="*/ 97 h 127"/>
                <a:gd name="T38" fmla="*/ 40 w 104"/>
                <a:gd name="T39" fmla="*/ 112 h 127"/>
                <a:gd name="T40" fmla="*/ 55 w 104"/>
                <a:gd name="T41" fmla="*/ 127 h 127"/>
                <a:gd name="T42" fmla="*/ 61 w 104"/>
                <a:gd name="T43" fmla="*/ 121 h 127"/>
                <a:gd name="T44" fmla="*/ 55 w 104"/>
                <a:gd name="T45" fmla="*/ 116 h 127"/>
                <a:gd name="T46" fmla="*/ 55 w 104"/>
                <a:gd name="T47" fmla="*/ 116 h 127"/>
                <a:gd name="T48" fmla="*/ 55 w 104"/>
                <a:gd name="T49" fmla="*/ 116 h 127"/>
                <a:gd name="T50" fmla="*/ 104 w 104"/>
                <a:gd name="T51"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4" h="127">
                  <a:moveTo>
                    <a:pt x="36" y="105"/>
                  </a:moveTo>
                  <a:cubicBezTo>
                    <a:pt x="33" y="112"/>
                    <a:pt x="33" y="112"/>
                    <a:pt x="33" y="112"/>
                  </a:cubicBezTo>
                  <a:cubicBezTo>
                    <a:pt x="13" y="105"/>
                    <a:pt x="0" y="85"/>
                    <a:pt x="0" y="64"/>
                  </a:cubicBezTo>
                  <a:cubicBezTo>
                    <a:pt x="0" y="36"/>
                    <a:pt x="21" y="13"/>
                    <a:pt x="49" y="12"/>
                  </a:cubicBezTo>
                  <a:cubicBezTo>
                    <a:pt x="43" y="6"/>
                    <a:pt x="43" y="6"/>
                    <a:pt x="43" y="6"/>
                  </a:cubicBezTo>
                  <a:cubicBezTo>
                    <a:pt x="49" y="0"/>
                    <a:pt x="49" y="0"/>
                    <a:pt x="49" y="0"/>
                  </a:cubicBezTo>
                  <a:cubicBezTo>
                    <a:pt x="64" y="15"/>
                    <a:pt x="64" y="15"/>
                    <a:pt x="64" y="15"/>
                  </a:cubicBezTo>
                  <a:cubicBezTo>
                    <a:pt x="49" y="31"/>
                    <a:pt x="49" y="31"/>
                    <a:pt x="49" y="31"/>
                  </a:cubicBezTo>
                  <a:cubicBezTo>
                    <a:pt x="43" y="25"/>
                    <a:pt x="43" y="25"/>
                    <a:pt x="43" y="25"/>
                  </a:cubicBezTo>
                  <a:cubicBezTo>
                    <a:pt x="48" y="20"/>
                    <a:pt x="48" y="20"/>
                    <a:pt x="48" y="20"/>
                  </a:cubicBezTo>
                  <a:cubicBezTo>
                    <a:pt x="26" y="21"/>
                    <a:pt x="8" y="40"/>
                    <a:pt x="8" y="64"/>
                  </a:cubicBezTo>
                  <a:cubicBezTo>
                    <a:pt x="8" y="82"/>
                    <a:pt x="19" y="98"/>
                    <a:pt x="36" y="105"/>
                  </a:cubicBezTo>
                  <a:close/>
                  <a:moveTo>
                    <a:pt x="104" y="64"/>
                  </a:moveTo>
                  <a:cubicBezTo>
                    <a:pt x="104" y="42"/>
                    <a:pt x="91" y="22"/>
                    <a:pt x="70" y="15"/>
                  </a:cubicBezTo>
                  <a:cubicBezTo>
                    <a:pt x="68" y="22"/>
                    <a:pt x="68" y="22"/>
                    <a:pt x="68" y="22"/>
                  </a:cubicBezTo>
                  <a:cubicBezTo>
                    <a:pt x="85" y="29"/>
                    <a:pt x="96" y="45"/>
                    <a:pt x="96" y="64"/>
                  </a:cubicBezTo>
                  <a:cubicBezTo>
                    <a:pt x="96" y="87"/>
                    <a:pt x="78" y="106"/>
                    <a:pt x="56" y="108"/>
                  </a:cubicBezTo>
                  <a:cubicBezTo>
                    <a:pt x="61" y="102"/>
                    <a:pt x="61" y="102"/>
                    <a:pt x="61" y="102"/>
                  </a:cubicBezTo>
                  <a:cubicBezTo>
                    <a:pt x="55" y="97"/>
                    <a:pt x="55" y="97"/>
                    <a:pt x="55" y="97"/>
                  </a:cubicBezTo>
                  <a:cubicBezTo>
                    <a:pt x="40" y="112"/>
                    <a:pt x="40" y="112"/>
                    <a:pt x="40" y="112"/>
                  </a:cubicBezTo>
                  <a:cubicBezTo>
                    <a:pt x="55" y="127"/>
                    <a:pt x="55" y="127"/>
                    <a:pt x="55" y="127"/>
                  </a:cubicBezTo>
                  <a:cubicBezTo>
                    <a:pt x="61" y="121"/>
                    <a:pt x="61" y="121"/>
                    <a:pt x="61" y="121"/>
                  </a:cubicBezTo>
                  <a:cubicBezTo>
                    <a:pt x="55" y="116"/>
                    <a:pt x="55" y="116"/>
                    <a:pt x="55" y="116"/>
                  </a:cubicBezTo>
                  <a:cubicBezTo>
                    <a:pt x="55" y="116"/>
                    <a:pt x="55" y="116"/>
                    <a:pt x="55" y="116"/>
                  </a:cubicBezTo>
                  <a:cubicBezTo>
                    <a:pt x="55" y="116"/>
                    <a:pt x="55" y="116"/>
                    <a:pt x="55" y="116"/>
                  </a:cubicBezTo>
                  <a:cubicBezTo>
                    <a:pt x="82" y="114"/>
                    <a:pt x="104" y="91"/>
                    <a:pt x="104" y="6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grpSp>
      <p:pic>
        <p:nvPicPr>
          <p:cNvPr id="2" name="Picture 1">
            <a:extLst>
              <a:ext uri="{FF2B5EF4-FFF2-40B4-BE49-F238E27FC236}">
                <a16:creationId xmlns:a16="http://schemas.microsoft.com/office/drawing/2014/main" id="{6DA1FC2C-2C79-46BD-88AF-C01AA74254B1}"/>
              </a:ext>
            </a:extLst>
          </p:cNvPr>
          <p:cNvPicPr>
            <a:picLocks noChangeAspect="1"/>
          </p:cNvPicPr>
          <p:nvPr/>
        </p:nvPicPr>
        <p:blipFill>
          <a:blip r:embed="rId7"/>
          <a:stretch>
            <a:fillRect/>
          </a:stretch>
        </p:blipFill>
        <p:spPr>
          <a:xfrm>
            <a:off x="10184551" y="2319671"/>
            <a:ext cx="1049655" cy="803910"/>
          </a:xfrm>
          <a:prstGeom prst="rect">
            <a:avLst/>
          </a:prstGeom>
        </p:spPr>
      </p:pic>
    </p:spTree>
    <p:extLst>
      <p:ext uri="{BB962C8B-B14F-4D97-AF65-F5344CB8AC3E}">
        <p14:creationId xmlns:p14="http://schemas.microsoft.com/office/powerpoint/2010/main" val="2778239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250"/>
                                        <p:tgtEl>
                                          <p:spTgt spid="55"/>
                                        </p:tgtEl>
                                      </p:cBhvr>
                                    </p:animEffect>
                                  </p:childTnLst>
                                </p:cTn>
                              </p:par>
                              <p:par>
                                <p:cTn id="8" presetID="35" presetClass="path" presetSubtype="0" decel="100000" fill="hold" nodeType="withEffect">
                                  <p:stCondLst>
                                    <p:cond delay="0"/>
                                  </p:stCondLst>
                                  <p:childTnLst>
                                    <p:animMotion origin="layout" path="M 2.70833E-6 -1.85185E-6 L -0.03685 -0.13032 " pathEditMode="relative" rAng="0" ptsTypes="AA">
                                      <p:cBhvr>
                                        <p:cTn id="9" dur="750" spd="-100000" fill="hold"/>
                                        <p:tgtEl>
                                          <p:spTgt spid="55"/>
                                        </p:tgtEl>
                                        <p:attrNameLst>
                                          <p:attrName>ppt_x</p:attrName>
                                          <p:attrName>ppt_y</p:attrName>
                                        </p:attrNameLst>
                                      </p:cBhvr>
                                      <p:rCtr x="-1849" y="-6528"/>
                                    </p:animMotion>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par>
                          <p:cTn id="17" fill="hold">
                            <p:stCondLst>
                              <p:cond delay="1250"/>
                            </p:stCondLst>
                            <p:childTnLst>
                              <p:par>
                                <p:cTn id="18" presetID="22" presetClass="entr" presetSubtype="1"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up)">
                                      <p:cBhvr>
                                        <p:cTn id="20" dur="500"/>
                                        <p:tgtEl>
                                          <p:spTgt spid="30"/>
                                        </p:tgtEl>
                                      </p:cBhvr>
                                    </p:animEffect>
                                  </p:childTnLst>
                                </p:cTn>
                              </p:par>
                              <p:par>
                                <p:cTn id="21" presetID="22" presetClass="entr" presetSubtype="8"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left)">
                                      <p:cBhvr>
                                        <p:cTn id="23" dur="500"/>
                                        <p:tgtEl>
                                          <p:spTgt spid="56"/>
                                        </p:tgtEl>
                                      </p:cBhvr>
                                    </p:animEffect>
                                  </p:childTnLst>
                                </p:cTn>
                              </p:par>
                            </p:childTnLst>
                          </p:cTn>
                        </p:par>
                        <p:par>
                          <p:cTn id="24" fill="hold">
                            <p:stCondLst>
                              <p:cond delay="1750"/>
                            </p:stCondLst>
                            <p:childTnLst>
                              <p:par>
                                <p:cTn id="25" presetID="16" presetClass="entr" presetSubtype="42"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outHorizontal)">
                                      <p:cBhvr>
                                        <p:cTn id="27" dur="500"/>
                                        <p:tgtEl>
                                          <p:spTgt spid="6"/>
                                        </p:tgtEl>
                                      </p:cBhvr>
                                    </p:animEffect>
                                  </p:childTnLst>
                                </p:cTn>
                              </p:par>
                              <p:par>
                                <p:cTn id="28" presetID="16" presetClass="entr" presetSubtype="21"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5E8D91-40F2-4EA8-A7F3-72F828FAD7E6}"/>
              </a:ext>
            </a:extLst>
          </p:cNvPr>
          <p:cNvSpPr>
            <a:spLocks noGrp="1"/>
          </p:cNvSpPr>
          <p:nvPr>
            <p:ph type="title"/>
          </p:nvPr>
        </p:nvSpPr>
        <p:spPr>
          <a:xfrm>
            <a:off x="588263" y="457200"/>
            <a:ext cx="11018520" cy="661720"/>
          </a:xfrm>
        </p:spPr>
        <p:txBody>
          <a:bodyPr/>
          <a:lstStyle/>
          <a:p>
            <a:r>
              <a:rPr lang="en-US" sz="4300" spc="-100">
                <a:solidFill>
                  <a:srgbClr val="0078D7"/>
                </a:solidFill>
                <a:latin typeface="Segoe UI Light"/>
                <a:cs typeface="Segoe UI"/>
              </a:rPr>
              <a:t>Azure AD · My Apps + My Account + My Sign-Ins</a:t>
            </a:r>
          </a:p>
        </p:txBody>
      </p:sp>
      <p:sp>
        <p:nvSpPr>
          <p:cNvPr id="29" name="TextBox 28">
            <a:extLst>
              <a:ext uri="{FF2B5EF4-FFF2-40B4-BE49-F238E27FC236}">
                <a16:creationId xmlns:a16="http://schemas.microsoft.com/office/drawing/2014/main" id="{FE91D151-0667-4331-AD32-98C54A2B1836}"/>
              </a:ext>
            </a:extLst>
          </p:cNvPr>
          <p:cNvSpPr txBox="1"/>
          <p:nvPr/>
        </p:nvSpPr>
        <p:spPr>
          <a:xfrm>
            <a:off x="-902428" y="8171238"/>
            <a:ext cx="2362185" cy="261610"/>
          </a:xfrm>
          <a:prstGeom prst="rect">
            <a:avLst/>
          </a:prstGeom>
        </p:spPr>
        <p:txBody>
          <a:bodyPr wrap="none" lIns="0" tIns="0" rIns="0" bIns="0">
            <a:spAutoFit/>
          </a:bodyPr>
          <a:lstStyle>
            <a:defPPr>
              <a:defRPr lang="en-US"/>
            </a:defPPr>
            <a:lvl1pPr marR="0" indent="0" algn="ctr" defTabSz="932742" fontAlgn="auto">
              <a:lnSpc>
                <a:spcPct val="100000"/>
              </a:lnSpc>
              <a:spcBef>
                <a:spcPct val="20000"/>
              </a:spcBef>
              <a:spcAft>
                <a:spcPts val="0"/>
              </a:spcAft>
              <a:buClrTx/>
              <a:buSzPct val="90000"/>
              <a:buFont typeface="Wingdings" panose="05000000000000000000" pitchFamily="2" charset="2"/>
              <a:buNone/>
              <a:tabLst/>
              <a:defRPr sz="1700" spc="-30" baseline="0">
                <a:gradFill>
                  <a:gsLst>
                    <a:gs pos="2917">
                      <a:srgbClr val="282828"/>
                    </a:gs>
                    <a:gs pos="30000">
                      <a:srgbClr val="282828"/>
                    </a:gs>
                  </a:gsLst>
                  <a:lin ang="5400000" scaled="0"/>
                </a:gradFill>
                <a:latin typeface="+mj-lt"/>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700" b="0" i="0" u="none" strike="noStrike" kern="1200" cap="none" spc="-30" normalizeH="0" baseline="0" noProof="0">
                <a:ln>
                  <a:noFill/>
                </a:ln>
                <a:gradFill>
                  <a:gsLst>
                    <a:gs pos="2917">
                      <a:srgbClr val="282828"/>
                    </a:gs>
                    <a:gs pos="30000">
                      <a:srgbClr val="282828"/>
                    </a:gs>
                  </a:gsLst>
                  <a:lin ang="5400000" scaled="0"/>
                </a:gradFill>
                <a:effectLst/>
                <a:uLnTx/>
                <a:uFillTx/>
                <a:latin typeface="Segoe UI Semibold"/>
                <a:ea typeface="+mn-ea"/>
                <a:cs typeface="Segoe UI" panose="020B0502040204020203" pitchFamily="34" charset="0"/>
              </a:rPr>
              <a:t>[My Account screenshot]</a:t>
            </a:r>
          </a:p>
        </p:txBody>
      </p:sp>
      <p:grpSp>
        <p:nvGrpSpPr>
          <p:cNvPr id="4" name="Group 3">
            <a:extLst>
              <a:ext uri="{FF2B5EF4-FFF2-40B4-BE49-F238E27FC236}">
                <a16:creationId xmlns:a16="http://schemas.microsoft.com/office/drawing/2014/main" id="{7F59286E-6FCF-4CD5-B7B9-BE500D2D0898}"/>
              </a:ext>
            </a:extLst>
          </p:cNvPr>
          <p:cNvGrpSpPr/>
          <p:nvPr/>
        </p:nvGrpSpPr>
        <p:grpSpPr>
          <a:xfrm>
            <a:off x="6591219" y="1181397"/>
            <a:ext cx="5152137" cy="2610384"/>
            <a:chOff x="6591219" y="1181397"/>
            <a:chExt cx="5152137" cy="2610384"/>
          </a:xfrm>
        </p:grpSpPr>
        <p:sp>
          <p:nvSpPr>
            <p:cNvPr id="46" name="TextBox 45">
              <a:extLst>
                <a:ext uri="{FF2B5EF4-FFF2-40B4-BE49-F238E27FC236}">
                  <a16:creationId xmlns:a16="http://schemas.microsoft.com/office/drawing/2014/main" id="{CF574202-3B26-46ED-9B83-207EF16F43A5}"/>
                </a:ext>
              </a:extLst>
            </p:cNvPr>
            <p:cNvSpPr txBox="1"/>
            <p:nvPr/>
          </p:nvSpPr>
          <p:spPr>
            <a:xfrm>
              <a:off x="7918734" y="1181397"/>
              <a:ext cx="2356350" cy="261610"/>
            </a:xfrm>
            <a:prstGeom prst="rect">
              <a:avLst/>
            </a:prstGeom>
          </p:spPr>
          <p:txBody>
            <a:bodyPr wrap="none" lIns="0" tIns="0" rIns="0" bIns="0">
              <a:spAutoFit/>
            </a:bodyPr>
            <a:lstStyle>
              <a:defPPr>
                <a:defRPr lang="en-US"/>
              </a:defPPr>
              <a:lvl1pPr marR="0" indent="0" algn="ctr" defTabSz="932742" fontAlgn="auto">
                <a:lnSpc>
                  <a:spcPct val="100000"/>
                </a:lnSpc>
                <a:spcBef>
                  <a:spcPct val="20000"/>
                </a:spcBef>
                <a:spcAft>
                  <a:spcPts val="0"/>
                </a:spcAft>
                <a:buClrTx/>
                <a:buSzPct val="90000"/>
                <a:buFont typeface="Wingdings" panose="05000000000000000000" pitchFamily="2" charset="2"/>
                <a:buNone/>
                <a:tabLst/>
                <a:defRPr sz="1700" spc="-30" baseline="0">
                  <a:gradFill>
                    <a:gsLst>
                      <a:gs pos="2917">
                        <a:srgbClr val="282828"/>
                      </a:gs>
                      <a:gs pos="30000">
                        <a:srgbClr val="282828"/>
                      </a:gs>
                    </a:gsLst>
                    <a:lin ang="5400000" scaled="0"/>
                  </a:gradFill>
                  <a:latin typeface="+mj-lt"/>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700" b="0" i="0" u="none" strike="noStrike" kern="1200" cap="none" spc="-30" normalizeH="0" baseline="0" noProof="0">
                  <a:ln>
                    <a:noFill/>
                  </a:ln>
                  <a:gradFill>
                    <a:gsLst>
                      <a:gs pos="2917">
                        <a:srgbClr val="282828"/>
                      </a:gs>
                      <a:gs pos="30000">
                        <a:srgbClr val="282828"/>
                      </a:gs>
                    </a:gsLst>
                    <a:lin ang="5400000" scaled="0"/>
                  </a:gradFill>
                  <a:effectLst/>
                  <a:uLnTx/>
                  <a:uFillTx/>
                  <a:latin typeface="Segoe UI Light" panose="020B0502040204020203" pitchFamily="34" charset="0"/>
                  <a:ea typeface="+mn-ea"/>
                  <a:cs typeface="Segoe UI Light" panose="020B0502040204020203" pitchFamily="34" charset="0"/>
                </a:rPr>
                <a:t>My Apps portal experience</a:t>
              </a:r>
            </a:p>
          </p:txBody>
        </p:sp>
        <p:grpSp>
          <p:nvGrpSpPr>
            <p:cNvPr id="8" name="Group 7">
              <a:extLst>
                <a:ext uri="{FF2B5EF4-FFF2-40B4-BE49-F238E27FC236}">
                  <a16:creationId xmlns:a16="http://schemas.microsoft.com/office/drawing/2014/main" id="{E5A3EE2A-EC0F-42D0-85CD-8648A02D0030}"/>
                </a:ext>
              </a:extLst>
            </p:cNvPr>
            <p:cNvGrpSpPr/>
            <p:nvPr/>
          </p:nvGrpSpPr>
          <p:grpSpPr>
            <a:xfrm>
              <a:off x="6591219" y="1548838"/>
              <a:ext cx="5152137" cy="2242943"/>
              <a:chOff x="5880624" y="1580556"/>
              <a:chExt cx="5797149" cy="2523744"/>
            </a:xfrm>
          </p:grpSpPr>
          <p:pic>
            <p:nvPicPr>
              <p:cNvPr id="17" name="Picture 3">
                <a:extLst>
                  <a:ext uri="{FF2B5EF4-FFF2-40B4-BE49-F238E27FC236}">
                    <a16:creationId xmlns:a16="http://schemas.microsoft.com/office/drawing/2014/main" id="{23BD9D84-1ED8-4022-9517-1C29C642984A}"/>
                  </a:ext>
                </a:extLst>
              </p:cNvPr>
              <p:cNvPicPr>
                <a:picLocks noChangeAspect="1" noChangeArrowheads="1"/>
              </p:cNvPicPr>
              <p:nvPr/>
            </p:nvPicPr>
            <p:blipFill>
              <a:blip r:embed="rId3"/>
              <a:srcRect/>
              <a:stretch/>
            </p:blipFill>
            <p:spPr bwMode="auto">
              <a:xfrm>
                <a:off x="5880624" y="1580556"/>
                <a:ext cx="1373466" cy="2523744"/>
              </a:xfrm>
              <a:prstGeom prst="rect">
                <a:avLst/>
              </a:prstGeom>
              <a:effectLst>
                <a:outerShdw blurRad="50800" dist="38100" dir="396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4BCF3F09-E291-4FD4-A8C0-A741686C4922}"/>
                  </a:ext>
                </a:extLst>
              </p:cNvPr>
              <p:cNvPicPr>
                <a:picLocks noChangeAspect="1"/>
              </p:cNvPicPr>
              <p:nvPr/>
            </p:nvPicPr>
            <p:blipFill>
              <a:blip r:embed="rId4"/>
              <a:srcRect/>
              <a:stretch/>
            </p:blipFill>
            <p:spPr>
              <a:xfrm>
                <a:off x="7438713" y="1580556"/>
                <a:ext cx="4239060" cy="2523744"/>
              </a:xfrm>
              <a:prstGeom prst="rect">
                <a:avLst/>
              </a:prstGeom>
              <a:effectLst>
                <a:outerShdw blurRad="50800" dist="38100" dir="3960000" algn="t" rotWithShape="0">
                  <a:prstClr val="black">
                    <a:alpha val="40000"/>
                  </a:prstClr>
                </a:outerShdw>
              </a:effectLst>
            </p:spPr>
          </p:pic>
        </p:grpSp>
      </p:grpSp>
      <p:grpSp>
        <p:nvGrpSpPr>
          <p:cNvPr id="3" name="Group 2">
            <a:extLst>
              <a:ext uri="{FF2B5EF4-FFF2-40B4-BE49-F238E27FC236}">
                <a16:creationId xmlns:a16="http://schemas.microsoft.com/office/drawing/2014/main" id="{1BA1CA1D-8C95-432C-8BF5-2FBFDA6C463F}"/>
              </a:ext>
            </a:extLst>
          </p:cNvPr>
          <p:cNvGrpSpPr/>
          <p:nvPr/>
        </p:nvGrpSpPr>
        <p:grpSpPr>
          <a:xfrm>
            <a:off x="588263" y="1181397"/>
            <a:ext cx="5734474" cy="4967947"/>
            <a:chOff x="588263" y="1181397"/>
            <a:chExt cx="5734474" cy="4967947"/>
          </a:xfrm>
        </p:grpSpPr>
        <p:grpSp>
          <p:nvGrpSpPr>
            <p:cNvPr id="2" name="Group 1">
              <a:extLst>
                <a:ext uri="{FF2B5EF4-FFF2-40B4-BE49-F238E27FC236}">
                  <a16:creationId xmlns:a16="http://schemas.microsoft.com/office/drawing/2014/main" id="{1EBD0F7F-20EE-4F3F-A2F4-252FA939BC0D}"/>
                </a:ext>
              </a:extLst>
            </p:cNvPr>
            <p:cNvGrpSpPr/>
            <p:nvPr/>
          </p:nvGrpSpPr>
          <p:grpSpPr>
            <a:xfrm>
              <a:off x="588263" y="1548838"/>
              <a:ext cx="5734474" cy="4600506"/>
              <a:chOff x="5625528" y="1533022"/>
              <a:chExt cx="6272787" cy="5032370"/>
            </a:xfrm>
          </p:grpSpPr>
          <p:pic>
            <p:nvPicPr>
              <p:cNvPr id="22" name="Picture 21" descr="A screenshot of a social media post&#10;&#10;Description automatically generated">
                <a:extLst>
                  <a:ext uri="{FF2B5EF4-FFF2-40B4-BE49-F238E27FC236}">
                    <a16:creationId xmlns:a16="http://schemas.microsoft.com/office/drawing/2014/main" id="{979CC830-C8C6-4F09-9764-01F3DCDD6512}"/>
                  </a:ext>
                </a:extLst>
              </p:cNvPr>
              <p:cNvPicPr>
                <a:picLocks noChangeAspect="1"/>
              </p:cNvPicPr>
              <p:nvPr/>
            </p:nvPicPr>
            <p:blipFill rotWithShape="1">
              <a:blip r:embed="rId5">
                <a:extLst>
                  <a:ext uri="{28A0092B-C50C-407E-A947-70E740481C1C}">
                    <a14:useLocalDpi xmlns:a14="http://schemas.microsoft.com/office/drawing/2010/main" val="0"/>
                  </a:ext>
                </a:extLst>
              </a:blip>
              <a:srcRect b="11522"/>
              <a:stretch/>
            </p:blipFill>
            <p:spPr>
              <a:xfrm>
                <a:off x="5625528" y="4125291"/>
                <a:ext cx="4286663" cy="2440101"/>
              </a:xfrm>
              <a:prstGeom prst="rect">
                <a:avLst/>
              </a:prstGeom>
              <a:effectLst>
                <a:outerShdw blurRad="50800" dist="38100" dir="3960000" algn="t" rotWithShape="0">
                  <a:prstClr val="black">
                    <a:alpha val="40000"/>
                  </a:prstClr>
                </a:outerShdw>
              </a:effectLst>
            </p:spPr>
          </p:pic>
          <p:pic>
            <p:nvPicPr>
              <p:cNvPr id="23" name="Picture 22" descr="A screenshot of a social media post&#10;&#10;Description automatically generated">
                <a:extLst>
                  <a:ext uri="{FF2B5EF4-FFF2-40B4-BE49-F238E27FC236}">
                    <a16:creationId xmlns:a16="http://schemas.microsoft.com/office/drawing/2014/main" id="{665B03FE-A720-4C35-9A55-B8D435FF41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5528" y="1533022"/>
                <a:ext cx="4286663" cy="2440101"/>
              </a:xfrm>
              <a:prstGeom prst="rect">
                <a:avLst/>
              </a:prstGeom>
              <a:effectLst>
                <a:outerShdw blurRad="50800" dist="38100" dir="3960000" algn="t" rotWithShape="0">
                  <a:prstClr val="black">
                    <a:alpha val="40000"/>
                  </a:prstClr>
                </a:outerShdw>
              </a:effectLst>
            </p:spPr>
          </p:pic>
          <p:pic>
            <p:nvPicPr>
              <p:cNvPr id="24" name="Picture 23" descr="A screenshot of a cell phone&#10;&#10;Description automatically generated">
                <a:extLst>
                  <a:ext uri="{FF2B5EF4-FFF2-40B4-BE49-F238E27FC236}">
                    <a16:creationId xmlns:a16="http://schemas.microsoft.com/office/drawing/2014/main" id="{D14CCB94-9372-4987-83B2-F65F9E9EAABC}"/>
                  </a:ext>
                </a:extLst>
              </p:cNvPr>
              <p:cNvPicPr>
                <a:picLocks noChangeAspect="1"/>
              </p:cNvPicPr>
              <p:nvPr/>
            </p:nvPicPr>
            <p:blipFill rotWithShape="1">
              <a:blip r:embed="rId7">
                <a:extLst>
                  <a:ext uri="{28A0092B-C50C-407E-A947-70E740481C1C}">
                    <a14:useLocalDpi xmlns:a14="http://schemas.microsoft.com/office/drawing/2010/main" val="0"/>
                  </a:ext>
                </a:extLst>
              </a:blip>
              <a:srcRect b="47445"/>
              <a:stretch/>
            </p:blipFill>
            <p:spPr>
              <a:xfrm>
                <a:off x="10029101" y="1533023"/>
                <a:ext cx="1869212" cy="5032369"/>
              </a:xfrm>
              <a:prstGeom prst="rect">
                <a:avLst/>
              </a:prstGeom>
              <a:effectLst>
                <a:outerShdw blurRad="50800" dist="38100" dir="3960000" algn="tl" rotWithShape="0">
                  <a:prstClr val="black">
                    <a:alpha val="40000"/>
                  </a:prstClr>
                </a:outerShdw>
              </a:effectLst>
            </p:spPr>
          </p:pic>
          <p:grpSp>
            <p:nvGrpSpPr>
              <p:cNvPr id="25" name="Group 24">
                <a:extLst>
                  <a:ext uri="{FF2B5EF4-FFF2-40B4-BE49-F238E27FC236}">
                    <a16:creationId xmlns:a16="http://schemas.microsoft.com/office/drawing/2014/main" id="{AD08936E-B4A5-4037-B17A-02B810CD700D}"/>
                  </a:ext>
                </a:extLst>
              </p:cNvPr>
              <p:cNvGrpSpPr/>
              <p:nvPr/>
            </p:nvGrpSpPr>
            <p:grpSpPr>
              <a:xfrm>
                <a:off x="10029100" y="4152392"/>
                <a:ext cx="1869215" cy="2413000"/>
                <a:chOff x="10029100" y="4152392"/>
                <a:chExt cx="1869215" cy="2413000"/>
              </a:xfrm>
            </p:grpSpPr>
            <p:sp>
              <p:nvSpPr>
                <p:cNvPr id="26" name="Rectangle 25">
                  <a:extLst>
                    <a:ext uri="{FF2B5EF4-FFF2-40B4-BE49-F238E27FC236}">
                      <a16:creationId xmlns:a16="http://schemas.microsoft.com/office/drawing/2014/main" id="{2AA05E3D-F41A-4808-A37C-3D77CA3C8F6A}"/>
                    </a:ext>
                  </a:extLst>
                </p:cNvPr>
                <p:cNvSpPr/>
                <p:nvPr/>
              </p:nvSpPr>
              <p:spPr bwMode="auto">
                <a:xfrm>
                  <a:off x="10029102" y="4152392"/>
                  <a:ext cx="1869213" cy="2413000"/>
                </a:xfrm>
                <a:prstGeom prst="rect">
                  <a:avLst/>
                </a:prstGeom>
                <a:gradFill>
                  <a:gsLst>
                    <a:gs pos="0">
                      <a:schemeClr val="bg1">
                        <a:alpha val="0"/>
                      </a:schemeClr>
                    </a:gs>
                    <a:gs pos="100000">
                      <a:schemeClr val="bg1"/>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ectangle 26">
                  <a:extLst>
                    <a:ext uri="{FF2B5EF4-FFF2-40B4-BE49-F238E27FC236}">
                      <a16:creationId xmlns:a16="http://schemas.microsoft.com/office/drawing/2014/main" id="{D40B616E-CA83-4720-85F1-4E845AC38E00}"/>
                    </a:ext>
                  </a:extLst>
                </p:cNvPr>
                <p:cNvSpPr/>
                <p:nvPr/>
              </p:nvSpPr>
              <p:spPr bwMode="auto">
                <a:xfrm>
                  <a:off x="10029100" y="6108192"/>
                  <a:ext cx="1869213" cy="4572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
          <p:nvSpPr>
            <p:cNvPr id="28" name="TextBox 27">
              <a:extLst>
                <a:ext uri="{FF2B5EF4-FFF2-40B4-BE49-F238E27FC236}">
                  <a16:creationId xmlns:a16="http://schemas.microsoft.com/office/drawing/2014/main" id="{B1438BDE-3EAF-4FD6-9344-49719E88E8E2}"/>
                </a:ext>
              </a:extLst>
            </p:cNvPr>
            <p:cNvSpPr txBox="1"/>
            <p:nvPr/>
          </p:nvSpPr>
          <p:spPr>
            <a:xfrm>
              <a:off x="2523009" y="1181397"/>
              <a:ext cx="2054409" cy="261610"/>
            </a:xfrm>
            <a:prstGeom prst="rect">
              <a:avLst/>
            </a:prstGeom>
          </p:spPr>
          <p:txBody>
            <a:bodyPr wrap="none" lIns="0" tIns="0" rIns="0" bIns="0">
              <a:spAutoFit/>
            </a:bodyPr>
            <a:lstStyle>
              <a:defPPr>
                <a:defRPr lang="en-US"/>
              </a:defPPr>
              <a:lvl1pPr marR="0" indent="0" algn="ctr" defTabSz="932742" fontAlgn="auto">
                <a:lnSpc>
                  <a:spcPct val="100000"/>
                </a:lnSpc>
                <a:spcBef>
                  <a:spcPct val="20000"/>
                </a:spcBef>
                <a:spcAft>
                  <a:spcPts val="0"/>
                </a:spcAft>
                <a:buClrTx/>
                <a:buSzPct val="90000"/>
                <a:buFont typeface="Wingdings" panose="05000000000000000000" pitchFamily="2" charset="2"/>
                <a:buNone/>
                <a:tabLst/>
                <a:defRPr sz="1700" spc="-30" baseline="0">
                  <a:gradFill>
                    <a:gsLst>
                      <a:gs pos="2917">
                        <a:srgbClr val="282828"/>
                      </a:gs>
                      <a:gs pos="30000">
                        <a:srgbClr val="282828"/>
                      </a:gs>
                    </a:gsLst>
                    <a:lin ang="5400000" scaled="0"/>
                  </a:gradFill>
                  <a:latin typeface="+mj-lt"/>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700" b="0" i="0" u="none" strike="noStrike" kern="1200" cap="none" spc="-30" normalizeH="0" baseline="0" noProof="0">
                  <a:ln>
                    <a:noFill/>
                  </a:ln>
                  <a:gradFill>
                    <a:gsLst>
                      <a:gs pos="2917">
                        <a:srgbClr val="282828"/>
                      </a:gs>
                      <a:gs pos="30000">
                        <a:srgbClr val="282828"/>
                      </a:gs>
                    </a:gsLst>
                    <a:lin ang="5400000" scaled="0"/>
                  </a:gradFill>
                  <a:effectLst/>
                  <a:uLnTx/>
                  <a:uFillTx/>
                  <a:latin typeface="Segoe UI Light" panose="020B0502040204020203" pitchFamily="34" charset="0"/>
                  <a:ea typeface="+mn-ea"/>
                  <a:cs typeface="Segoe UI Light" panose="020B0502040204020203" pitchFamily="34" charset="0"/>
                </a:rPr>
                <a:t>My Account experience</a:t>
              </a:r>
            </a:p>
          </p:txBody>
        </p:sp>
      </p:grpSp>
      <p:grpSp>
        <p:nvGrpSpPr>
          <p:cNvPr id="7" name="Group 6">
            <a:extLst>
              <a:ext uri="{FF2B5EF4-FFF2-40B4-BE49-F238E27FC236}">
                <a16:creationId xmlns:a16="http://schemas.microsoft.com/office/drawing/2014/main" id="{047465DB-3992-4FC8-A779-513530344ED1}"/>
              </a:ext>
            </a:extLst>
          </p:cNvPr>
          <p:cNvGrpSpPr/>
          <p:nvPr/>
        </p:nvGrpSpPr>
        <p:grpSpPr>
          <a:xfrm>
            <a:off x="6591219" y="3930058"/>
            <a:ext cx="5157663" cy="2219286"/>
            <a:chOff x="6591219" y="3930058"/>
            <a:chExt cx="5157663" cy="2219286"/>
          </a:xfrm>
        </p:grpSpPr>
        <p:pic>
          <p:nvPicPr>
            <p:cNvPr id="6" name="Picture 5">
              <a:extLst>
                <a:ext uri="{FF2B5EF4-FFF2-40B4-BE49-F238E27FC236}">
                  <a16:creationId xmlns:a16="http://schemas.microsoft.com/office/drawing/2014/main" id="{7A2EAF1B-D8C4-4D87-BDBF-1D99B7F22F66}"/>
                </a:ext>
              </a:extLst>
            </p:cNvPr>
            <p:cNvPicPr>
              <a:picLocks noChangeAspect="1"/>
            </p:cNvPicPr>
            <p:nvPr/>
          </p:nvPicPr>
          <p:blipFill rotWithShape="1">
            <a:blip r:embed="rId8"/>
            <a:srcRect b="15018"/>
            <a:stretch/>
          </p:blipFill>
          <p:spPr>
            <a:xfrm>
              <a:off x="6591219" y="4253128"/>
              <a:ext cx="5157663" cy="1896216"/>
            </a:xfrm>
            <a:prstGeom prst="rect">
              <a:avLst/>
            </a:prstGeom>
            <a:effectLst>
              <a:outerShdw blurRad="50800" dist="38100" dir="3960000" algn="t" rotWithShape="0">
                <a:prstClr val="black">
                  <a:alpha val="40000"/>
                </a:prstClr>
              </a:outerShdw>
            </a:effectLst>
          </p:spPr>
        </p:pic>
        <p:sp>
          <p:nvSpPr>
            <p:cNvPr id="32" name="TextBox 31">
              <a:extLst>
                <a:ext uri="{FF2B5EF4-FFF2-40B4-BE49-F238E27FC236}">
                  <a16:creationId xmlns:a16="http://schemas.microsoft.com/office/drawing/2014/main" id="{6C81E2F2-4CBA-484C-8D87-9237DC1C9353}"/>
                </a:ext>
              </a:extLst>
            </p:cNvPr>
            <p:cNvSpPr txBox="1"/>
            <p:nvPr/>
          </p:nvSpPr>
          <p:spPr>
            <a:xfrm>
              <a:off x="8081249" y="3930058"/>
              <a:ext cx="2031325" cy="261610"/>
            </a:xfrm>
            <a:prstGeom prst="rect">
              <a:avLst/>
            </a:prstGeom>
          </p:spPr>
          <p:txBody>
            <a:bodyPr wrap="none" lIns="0" tIns="0" rIns="0" bIns="0">
              <a:spAutoFit/>
            </a:bodyPr>
            <a:lstStyle>
              <a:defPPr>
                <a:defRPr lang="en-US"/>
              </a:defPPr>
              <a:lvl1pPr marR="0" indent="0" algn="ctr" defTabSz="932742" fontAlgn="auto">
                <a:lnSpc>
                  <a:spcPct val="100000"/>
                </a:lnSpc>
                <a:spcBef>
                  <a:spcPct val="20000"/>
                </a:spcBef>
                <a:spcAft>
                  <a:spcPts val="0"/>
                </a:spcAft>
                <a:buClrTx/>
                <a:buSzPct val="90000"/>
                <a:buFont typeface="Wingdings" panose="05000000000000000000" pitchFamily="2" charset="2"/>
                <a:buNone/>
                <a:tabLst/>
                <a:defRPr sz="1700" spc="-30" baseline="0">
                  <a:gradFill>
                    <a:gsLst>
                      <a:gs pos="2917">
                        <a:srgbClr val="282828"/>
                      </a:gs>
                      <a:gs pos="30000">
                        <a:srgbClr val="282828"/>
                      </a:gs>
                    </a:gsLst>
                    <a:lin ang="5400000" scaled="0"/>
                  </a:gradFill>
                  <a:latin typeface="+mj-lt"/>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700" b="0" i="0" u="none" strike="noStrike" kern="1200" cap="none" spc="-30" normalizeH="0" baseline="0" noProof="0">
                  <a:ln>
                    <a:noFill/>
                  </a:ln>
                  <a:gradFill>
                    <a:gsLst>
                      <a:gs pos="2917">
                        <a:srgbClr val="282828"/>
                      </a:gs>
                      <a:gs pos="30000">
                        <a:srgbClr val="282828"/>
                      </a:gs>
                    </a:gsLst>
                    <a:lin ang="5400000" scaled="0"/>
                  </a:gradFill>
                  <a:effectLst/>
                  <a:uLnTx/>
                  <a:uFillTx/>
                  <a:latin typeface="Segoe UI Light" panose="020B0502040204020203" pitchFamily="34" charset="0"/>
                  <a:ea typeface="+mn-ea"/>
                  <a:cs typeface="Segoe UI Light" panose="020B0502040204020203" pitchFamily="34" charset="0"/>
                </a:rPr>
                <a:t>My Sign-Ins experience</a:t>
              </a:r>
            </a:p>
          </p:txBody>
        </p:sp>
      </p:grpSp>
    </p:spTree>
    <p:extLst>
      <p:ext uri="{BB962C8B-B14F-4D97-AF65-F5344CB8AC3E}">
        <p14:creationId xmlns:p14="http://schemas.microsoft.com/office/powerpoint/2010/main" val="1505415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8"/>
            </p:par>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Tree>
    <p:extLst>
      <p:ext uri="{BB962C8B-B14F-4D97-AF65-F5344CB8AC3E}">
        <p14:creationId xmlns:p14="http://schemas.microsoft.com/office/powerpoint/2010/main" val="1515663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7A82D-EAE5-3B0B-13D9-15BD05F86BA1}"/>
              </a:ext>
            </a:extLst>
          </p:cNvPr>
          <p:cNvSpPr>
            <a:spLocks noGrp="1"/>
          </p:cNvSpPr>
          <p:nvPr>
            <p:ph type="title"/>
          </p:nvPr>
        </p:nvSpPr>
        <p:spPr/>
        <p:txBody>
          <a:bodyPr/>
          <a:lstStyle/>
          <a:p>
            <a:r>
              <a:rPr lang="en-US" dirty="0"/>
              <a:t>Hybrid Identity</a:t>
            </a:r>
          </a:p>
        </p:txBody>
      </p:sp>
    </p:spTree>
    <p:extLst>
      <p:ext uri="{BB962C8B-B14F-4D97-AF65-F5344CB8AC3E}">
        <p14:creationId xmlns:p14="http://schemas.microsoft.com/office/powerpoint/2010/main" val="404199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CC53496-B25C-9036-13A5-C9AF90EE5EBA}"/>
              </a:ext>
            </a:extLst>
          </p:cNvPr>
          <p:cNvSpPr>
            <a:spLocks noGrp="1"/>
          </p:cNvSpPr>
          <p:nvPr>
            <p:ph type="title"/>
          </p:nvPr>
        </p:nvSpPr>
        <p:spPr/>
        <p:txBody>
          <a:bodyPr/>
          <a:lstStyle/>
          <a:p>
            <a:r>
              <a:rPr lang="en-US"/>
              <a:t>Unified identity management</a:t>
            </a:r>
          </a:p>
        </p:txBody>
      </p:sp>
      <p:sp>
        <p:nvSpPr>
          <p:cNvPr id="5" name="Text Placeholder 4">
            <a:extLst>
              <a:ext uri="{FF2B5EF4-FFF2-40B4-BE49-F238E27FC236}">
                <a16:creationId xmlns:a16="http://schemas.microsoft.com/office/drawing/2014/main" id="{BD6AC650-659B-4FD1-B05C-80D58EE52153}"/>
              </a:ext>
            </a:extLst>
          </p:cNvPr>
          <p:cNvSpPr>
            <a:spLocks noGrp="1"/>
          </p:cNvSpPr>
          <p:nvPr>
            <p:ph type="body" sz="quarter" idx="10"/>
          </p:nvPr>
        </p:nvSpPr>
        <p:spPr/>
        <p:txBody>
          <a:bodyPr/>
          <a:lstStyle/>
          <a:p>
            <a:r>
              <a:rPr lang="en-US"/>
              <a:t>Manage all your identities and access to all your applications in a central location for cloud and on-premises to improve visibility and control</a:t>
            </a:r>
          </a:p>
        </p:txBody>
      </p:sp>
      <p:sp>
        <p:nvSpPr>
          <p:cNvPr id="122" name="TextBox 121">
            <a:extLst>
              <a:ext uri="{FF2B5EF4-FFF2-40B4-BE49-F238E27FC236}">
                <a16:creationId xmlns:a16="http://schemas.microsoft.com/office/drawing/2014/main" id="{0CAB2726-83E8-4ECE-A679-E6A1D477D867}"/>
              </a:ext>
            </a:extLst>
          </p:cNvPr>
          <p:cNvSpPr txBox="1"/>
          <p:nvPr/>
        </p:nvSpPr>
        <p:spPr>
          <a:xfrm>
            <a:off x="585787" y="4423480"/>
            <a:ext cx="3482472" cy="664797"/>
          </a:xfrm>
          <a:prstGeom prst="rect">
            <a:avLst/>
          </a:prstGeom>
          <a:noFill/>
        </p:spPr>
        <p:txBody>
          <a:bodyPr wrap="square" lIns="0" tIns="0" rIns="0" bIns="0" rtlCol="0">
            <a:spAutoFit/>
          </a:bodyPr>
          <a:lstStyle/>
          <a:p>
            <a:pPr lvl="0" algn="ctr" defTabSz="914262">
              <a:lnSpc>
                <a:spcPct val="90000"/>
              </a:lnSpc>
              <a:buSzPct val="90000"/>
              <a:defRPr/>
            </a:pPr>
            <a:r>
              <a:rPr lang="en-US" sz="1600">
                <a:gradFill>
                  <a:gsLst>
                    <a:gs pos="83000">
                      <a:srgbClr val="000000"/>
                    </a:gs>
                    <a:gs pos="100000">
                      <a:srgbClr val="000000"/>
                    </a:gs>
                  </a:gsLst>
                  <a:lin ang="5400000" scaled="1"/>
                </a:gradFill>
                <a:latin typeface="Segoe UI Semibold"/>
                <a:cs typeface="Segoe UI" pitchFamily="34" charset="0"/>
              </a:rPr>
              <a:t>Provide a common identity for your users and manage your hybrid identity from the cloud</a:t>
            </a:r>
          </a:p>
        </p:txBody>
      </p:sp>
      <p:sp>
        <p:nvSpPr>
          <p:cNvPr id="90" name="TextBox 89">
            <a:extLst>
              <a:ext uri="{FF2B5EF4-FFF2-40B4-BE49-F238E27FC236}">
                <a16:creationId xmlns:a16="http://schemas.microsoft.com/office/drawing/2014/main" id="{6D218557-07CE-4739-9CA6-ECFB6587A6EC}"/>
              </a:ext>
            </a:extLst>
          </p:cNvPr>
          <p:cNvSpPr txBox="1"/>
          <p:nvPr/>
        </p:nvSpPr>
        <p:spPr>
          <a:xfrm>
            <a:off x="4494647" y="4423480"/>
            <a:ext cx="3268861" cy="664797"/>
          </a:xfrm>
          <a:prstGeom prst="rect">
            <a:avLst/>
          </a:prstGeom>
          <a:noFill/>
        </p:spPr>
        <p:txBody>
          <a:bodyPr wrap="square" lIns="0" tIns="0" rIns="0" bIns="0" rtlCol="0">
            <a:spAutoFit/>
          </a:bodyPr>
          <a:lstStyle/>
          <a:p>
            <a:pPr lvl="0" algn="ctr" defTabSz="914262">
              <a:lnSpc>
                <a:spcPct val="90000"/>
              </a:lnSpc>
              <a:buSzPct val="90000"/>
              <a:defRPr/>
            </a:pPr>
            <a:r>
              <a:rPr lang="en-US" sz="1600">
                <a:gradFill>
                  <a:gsLst>
                    <a:gs pos="83000">
                      <a:srgbClr val="000000"/>
                    </a:gs>
                    <a:gs pos="100000">
                      <a:srgbClr val="000000"/>
                    </a:gs>
                  </a:gsLst>
                  <a:lin ang="5400000" scaled="1"/>
                </a:gradFill>
                <a:latin typeface="Segoe UI Semibold"/>
                <a:cs typeface="Segoe UI" pitchFamily="34" charset="0"/>
              </a:rPr>
              <a:t>Connect any app in </a:t>
            </a:r>
            <a:br>
              <a:rPr lang="en-US" sz="1600">
                <a:gradFill>
                  <a:gsLst>
                    <a:gs pos="83000">
                      <a:srgbClr val="000000"/>
                    </a:gs>
                    <a:gs pos="100000">
                      <a:srgbClr val="000000"/>
                    </a:gs>
                  </a:gsLst>
                  <a:lin ang="5400000" scaled="1"/>
                </a:gradFill>
                <a:latin typeface="Segoe UI Semibold"/>
                <a:cs typeface="Segoe UI" pitchFamily="34" charset="0"/>
              </a:rPr>
            </a:br>
            <a:r>
              <a:rPr lang="en-US" sz="1600">
                <a:gradFill>
                  <a:gsLst>
                    <a:gs pos="83000">
                      <a:srgbClr val="000000"/>
                    </a:gs>
                    <a:gs pos="100000">
                      <a:srgbClr val="000000"/>
                    </a:gs>
                  </a:gsLst>
                  <a:lin ang="5400000" scaled="1"/>
                </a:gradFill>
                <a:latin typeface="Segoe UI Semibold"/>
                <a:cs typeface="Segoe UI" pitchFamily="34" charset="0"/>
              </a:rPr>
              <a:t>any cloud or datacenter </a:t>
            </a:r>
            <a:br>
              <a:rPr lang="en-US" sz="1600">
                <a:gradFill>
                  <a:gsLst>
                    <a:gs pos="83000">
                      <a:srgbClr val="000000"/>
                    </a:gs>
                    <a:gs pos="100000">
                      <a:srgbClr val="000000"/>
                    </a:gs>
                  </a:gsLst>
                  <a:lin ang="5400000" scaled="1"/>
                </a:gradFill>
                <a:latin typeface="Segoe UI Semibold"/>
                <a:cs typeface="Segoe UI" pitchFamily="34" charset="0"/>
              </a:rPr>
            </a:br>
            <a:r>
              <a:rPr lang="en-US" sz="1600">
                <a:gradFill>
                  <a:gsLst>
                    <a:gs pos="83000">
                      <a:srgbClr val="000000"/>
                    </a:gs>
                    <a:gs pos="100000">
                      <a:srgbClr val="000000"/>
                    </a:gs>
                  </a:gsLst>
                  <a:lin ang="5400000" scaled="1"/>
                </a:gradFill>
                <a:latin typeface="Segoe UI Semibold"/>
                <a:cs typeface="Segoe UI" pitchFamily="34" charset="0"/>
              </a:rPr>
              <a:t>across your hybrid environment</a:t>
            </a:r>
          </a:p>
        </p:txBody>
      </p:sp>
      <p:sp>
        <p:nvSpPr>
          <p:cNvPr id="121" name="TextBox 120">
            <a:extLst>
              <a:ext uri="{FF2B5EF4-FFF2-40B4-BE49-F238E27FC236}">
                <a16:creationId xmlns:a16="http://schemas.microsoft.com/office/drawing/2014/main" id="{683E4074-2382-4571-8BBF-C6DEE683CF41}"/>
              </a:ext>
            </a:extLst>
          </p:cNvPr>
          <p:cNvSpPr txBox="1"/>
          <p:nvPr/>
        </p:nvSpPr>
        <p:spPr>
          <a:xfrm>
            <a:off x="8189896" y="4423480"/>
            <a:ext cx="3416317" cy="664797"/>
          </a:xfrm>
          <a:prstGeom prst="rect">
            <a:avLst/>
          </a:prstGeom>
          <a:noFill/>
        </p:spPr>
        <p:txBody>
          <a:bodyPr wrap="square" lIns="0" tIns="0" rIns="0" bIns="0" rtlCol="0">
            <a:spAutoFit/>
          </a:bodyPr>
          <a:lstStyle/>
          <a:p>
            <a:pPr lvl="0" algn="ctr" defTabSz="914262">
              <a:lnSpc>
                <a:spcPct val="90000"/>
              </a:lnSpc>
              <a:buSzPct val="90000"/>
              <a:defRPr/>
            </a:pPr>
            <a:r>
              <a:rPr lang="en-US" sz="1600">
                <a:gradFill>
                  <a:gsLst>
                    <a:gs pos="83000">
                      <a:srgbClr val="000000"/>
                    </a:gs>
                    <a:gs pos="100000">
                      <a:srgbClr val="000000"/>
                    </a:gs>
                  </a:gsLst>
                  <a:lin ang="5400000" scaled="1"/>
                </a:gradFill>
                <a:latin typeface="Segoe UI Semibold"/>
                <a:cs typeface="Segoe UI" pitchFamily="34" charset="0"/>
              </a:rPr>
              <a:t>Efficient identity management </a:t>
            </a:r>
            <a:br>
              <a:rPr lang="en-US" sz="1600">
                <a:gradFill>
                  <a:gsLst>
                    <a:gs pos="83000">
                      <a:srgbClr val="000000"/>
                    </a:gs>
                    <a:gs pos="100000">
                      <a:srgbClr val="000000"/>
                    </a:gs>
                  </a:gsLst>
                  <a:lin ang="5400000" scaled="1"/>
                </a:gradFill>
                <a:latin typeface="Segoe UI Semibold"/>
                <a:cs typeface="Segoe UI" pitchFamily="34" charset="0"/>
              </a:rPr>
            </a:br>
            <a:r>
              <a:rPr lang="en-US" sz="1600">
                <a:gradFill>
                  <a:gsLst>
                    <a:gs pos="83000">
                      <a:srgbClr val="000000"/>
                    </a:gs>
                    <a:gs pos="100000">
                      <a:srgbClr val="000000"/>
                    </a:gs>
                  </a:gsLst>
                  <a:lin ang="5400000" scaled="1"/>
                </a:gradFill>
                <a:latin typeface="Segoe UI Semibold"/>
                <a:cs typeface="Segoe UI" pitchFamily="34" charset="0"/>
              </a:rPr>
              <a:t>and administration for employees, partners, and customers</a:t>
            </a:r>
          </a:p>
        </p:txBody>
      </p:sp>
      <p:grpSp>
        <p:nvGrpSpPr>
          <p:cNvPr id="6" name="Group 5">
            <a:extLst>
              <a:ext uri="{FF2B5EF4-FFF2-40B4-BE49-F238E27FC236}">
                <a16:creationId xmlns:a16="http://schemas.microsoft.com/office/drawing/2014/main" id="{1BFEB972-EDDE-428A-B8C3-F1AA96EA915A}"/>
              </a:ext>
              <a:ext uri="{C183D7F6-B498-43B3-948B-1728B52AA6E4}">
                <adec:decorative xmlns:adec="http://schemas.microsoft.com/office/drawing/2017/decorative" val="1"/>
              </a:ext>
            </a:extLst>
          </p:cNvPr>
          <p:cNvGrpSpPr/>
          <p:nvPr/>
        </p:nvGrpSpPr>
        <p:grpSpPr>
          <a:xfrm>
            <a:off x="1602627" y="2598979"/>
            <a:ext cx="1388699" cy="1388693"/>
            <a:chOff x="1602627" y="2598979"/>
            <a:chExt cx="1388699" cy="1388693"/>
          </a:xfrm>
        </p:grpSpPr>
        <p:sp>
          <p:nvSpPr>
            <p:cNvPr id="124" name="Oval 123">
              <a:extLst>
                <a:ext uri="{FF2B5EF4-FFF2-40B4-BE49-F238E27FC236}">
                  <a16:creationId xmlns:a16="http://schemas.microsoft.com/office/drawing/2014/main" id="{25C4E7CA-D266-4127-8F88-61705ABF6B23}"/>
                </a:ext>
              </a:extLst>
            </p:cNvPr>
            <p:cNvSpPr/>
            <p:nvPr/>
          </p:nvSpPr>
          <p:spPr bwMode="auto">
            <a:xfrm>
              <a:off x="1602627" y="2598979"/>
              <a:ext cx="1388699" cy="1388693"/>
            </a:xfrm>
            <a:prstGeom prst="ellipse">
              <a:avLst/>
            </a:prstGeom>
            <a:solidFill>
              <a:schemeClr val="accent2"/>
            </a:solidFill>
            <a:ln w="571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5" tIns="146284" rIns="182855" bIns="146284" numCol="1" spcCol="0" rtlCol="0" fromWordArt="0" anchor="t" anchorCtr="0" forceAA="0" compatLnSpc="1">
              <a:prstTxWarp prst="textNoShape">
                <a:avLst/>
              </a:prstTxWarp>
              <a:noAutofit/>
            </a:bodyPr>
            <a:lstStyle/>
            <a:p>
              <a:pPr marL="0" marR="0" lvl="0" indent="0" algn="l" defTabSz="932365"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5" name="circle_2">
              <a:extLst>
                <a:ext uri="{FF2B5EF4-FFF2-40B4-BE49-F238E27FC236}">
                  <a16:creationId xmlns:a16="http://schemas.microsoft.com/office/drawing/2014/main" id="{7D5C1BA7-CED3-4211-A3BE-9793F74C33E3}"/>
                </a:ext>
              </a:extLst>
            </p:cNvPr>
            <p:cNvSpPr>
              <a:spLocks noChangeAspect="1" noEditPoints="1"/>
            </p:cNvSpPr>
            <p:nvPr/>
          </p:nvSpPr>
          <p:spPr bwMode="auto">
            <a:xfrm>
              <a:off x="1938167" y="2954449"/>
              <a:ext cx="717619" cy="677752"/>
            </a:xfrm>
            <a:custGeom>
              <a:avLst/>
              <a:gdLst>
                <a:gd name="T0" fmla="*/ 0 w 335"/>
                <a:gd name="T1" fmla="*/ 205 h 316"/>
                <a:gd name="T2" fmla="*/ 111 w 335"/>
                <a:gd name="T3" fmla="*/ 94 h 316"/>
                <a:gd name="T4" fmla="*/ 222 w 335"/>
                <a:gd name="T5" fmla="*/ 205 h 316"/>
                <a:gd name="T6" fmla="*/ 111 w 335"/>
                <a:gd name="T7" fmla="*/ 316 h 316"/>
                <a:gd name="T8" fmla="*/ 0 w 335"/>
                <a:gd name="T9" fmla="*/ 205 h 316"/>
                <a:gd name="T10" fmla="*/ 224 w 335"/>
                <a:gd name="T11" fmla="*/ 316 h 316"/>
                <a:gd name="T12" fmla="*/ 335 w 335"/>
                <a:gd name="T13" fmla="*/ 205 h 316"/>
                <a:gd name="T14" fmla="*/ 224 w 335"/>
                <a:gd name="T15" fmla="*/ 94 h 316"/>
                <a:gd name="T16" fmla="*/ 113 w 335"/>
                <a:gd name="T17" fmla="*/ 205 h 316"/>
                <a:gd name="T18" fmla="*/ 224 w 335"/>
                <a:gd name="T19" fmla="*/ 316 h 316"/>
                <a:gd name="T20" fmla="*/ 167 w 335"/>
                <a:gd name="T21" fmla="*/ 223 h 316"/>
                <a:gd name="T22" fmla="*/ 279 w 335"/>
                <a:gd name="T23" fmla="*/ 111 h 316"/>
                <a:gd name="T24" fmla="*/ 167 w 335"/>
                <a:gd name="T25" fmla="*/ 0 h 316"/>
                <a:gd name="T26" fmla="*/ 56 w 335"/>
                <a:gd name="T27" fmla="*/ 111 h 316"/>
                <a:gd name="T28" fmla="*/ 167 w 335"/>
                <a:gd name="T29" fmla="*/ 22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5" h="316">
                  <a:moveTo>
                    <a:pt x="0" y="205"/>
                  </a:moveTo>
                  <a:cubicBezTo>
                    <a:pt x="0" y="143"/>
                    <a:pt x="49" y="94"/>
                    <a:pt x="111" y="94"/>
                  </a:cubicBezTo>
                  <a:cubicBezTo>
                    <a:pt x="172" y="94"/>
                    <a:pt x="222" y="143"/>
                    <a:pt x="222" y="205"/>
                  </a:cubicBezTo>
                  <a:cubicBezTo>
                    <a:pt x="222" y="266"/>
                    <a:pt x="172" y="316"/>
                    <a:pt x="111" y="316"/>
                  </a:cubicBezTo>
                  <a:cubicBezTo>
                    <a:pt x="49" y="316"/>
                    <a:pt x="0" y="266"/>
                    <a:pt x="0" y="205"/>
                  </a:cubicBezTo>
                  <a:close/>
                  <a:moveTo>
                    <a:pt x="224" y="316"/>
                  </a:moveTo>
                  <a:cubicBezTo>
                    <a:pt x="285" y="316"/>
                    <a:pt x="335" y="266"/>
                    <a:pt x="335" y="205"/>
                  </a:cubicBezTo>
                  <a:cubicBezTo>
                    <a:pt x="335" y="143"/>
                    <a:pt x="285" y="94"/>
                    <a:pt x="224" y="94"/>
                  </a:cubicBezTo>
                  <a:cubicBezTo>
                    <a:pt x="162" y="94"/>
                    <a:pt x="113" y="143"/>
                    <a:pt x="113" y="205"/>
                  </a:cubicBezTo>
                  <a:cubicBezTo>
                    <a:pt x="113" y="266"/>
                    <a:pt x="162" y="316"/>
                    <a:pt x="224" y="316"/>
                  </a:cubicBezTo>
                  <a:close/>
                  <a:moveTo>
                    <a:pt x="167" y="223"/>
                  </a:moveTo>
                  <a:cubicBezTo>
                    <a:pt x="229" y="223"/>
                    <a:pt x="279" y="173"/>
                    <a:pt x="279" y="111"/>
                  </a:cubicBezTo>
                  <a:cubicBezTo>
                    <a:pt x="279" y="50"/>
                    <a:pt x="229" y="0"/>
                    <a:pt x="167" y="0"/>
                  </a:cubicBezTo>
                  <a:cubicBezTo>
                    <a:pt x="106" y="0"/>
                    <a:pt x="56" y="50"/>
                    <a:pt x="56" y="111"/>
                  </a:cubicBezTo>
                  <a:cubicBezTo>
                    <a:pt x="56" y="173"/>
                    <a:pt x="106" y="223"/>
                    <a:pt x="167" y="223"/>
                  </a:cubicBezTo>
                  <a:close/>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endParaRPr>
            </a:p>
          </p:txBody>
        </p:sp>
      </p:grpSp>
      <p:grpSp>
        <p:nvGrpSpPr>
          <p:cNvPr id="8" name="Group 7">
            <a:extLst>
              <a:ext uri="{FF2B5EF4-FFF2-40B4-BE49-F238E27FC236}">
                <a16:creationId xmlns:a16="http://schemas.microsoft.com/office/drawing/2014/main" id="{BB9FFC1A-D115-4791-9069-156B5D723032}"/>
              </a:ext>
              <a:ext uri="{C183D7F6-B498-43B3-948B-1728B52AA6E4}">
                <adec:decorative xmlns:adec="http://schemas.microsoft.com/office/drawing/2017/decorative" val="1"/>
              </a:ext>
            </a:extLst>
          </p:cNvPr>
          <p:cNvGrpSpPr/>
          <p:nvPr/>
        </p:nvGrpSpPr>
        <p:grpSpPr>
          <a:xfrm>
            <a:off x="5367736" y="2598979"/>
            <a:ext cx="1388699" cy="1388693"/>
            <a:chOff x="5367736" y="2598979"/>
            <a:chExt cx="1388699" cy="1388693"/>
          </a:xfrm>
        </p:grpSpPr>
        <p:sp>
          <p:nvSpPr>
            <p:cNvPr id="129" name="Oval 128">
              <a:extLst>
                <a:ext uri="{FF2B5EF4-FFF2-40B4-BE49-F238E27FC236}">
                  <a16:creationId xmlns:a16="http://schemas.microsoft.com/office/drawing/2014/main" id="{1F25AAD3-E7C3-4D2A-BB2F-B714EB50FCC4}"/>
                </a:ext>
              </a:extLst>
            </p:cNvPr>
            <p:cNvSpPr/>
            <p:nvPr/>
          </p:nvSpPr>
          <p:spPr bwMode="auto">
            <a:xfrm>
              <a:off x="5367736" y="2598979"/>
              <a:ext cx="1388699" cy="1388693"/>
            </a:xfrm>
            <a:prstGeom prst="ellipse">
              <a:avLst/>
            </a:prstGeom>
            <a:solidFill>
              <a:schemeClr val="accent2"/>
            </a:solidFill>
            <a:ln w="571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5" tIns="146284" rIns="182855" bIns="146284" numCol="1" spcCol="0" rtlCol="0" fromWordArt="0" anchor="t" anchorCtr="0" forceAA="0" compatLnSpc="1">
              <a:prstTxWarp prst="textNoShape">
                <a:avLst/>
              </a:prstTxWarp>
              <a:noAutofit/>
            </a:bodyPr>
            <a:lstStyle/>
            <a:p>
              <a:pPr marL="0" marR="0" lvl="0" indent="0" algn="l" defTabSz="932365"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7" name="Group 6">
              <a:extLst>
                <a:ext uri="{FF2B5EF4-FFF2-40B4-BE49-F238E27FC236}">
                  <a16:creationId xmlns:a16="http://schemas.microsoft.com/office/drawing/2014/main" id="{1ADF3171-0E4C-4363-BB6E-B4CCB13EB86B}"/>
                </a:ext>
              </a:extLst>
            </p:cNvPr>
            <p:cNvGrpSpPr/>
            <p:nvPr/>
          </p:nvGrpSpPr>
          <p:grpSpPr>
            <a:xfrm>
              <a:off x="5654570" y="2986232"/>
              <a:ext cx="815030" cy="614187"/>
              <a:chOff x="5639166" y="3168713"/>
              <a:chExt cx="741112" cy="558484"/>
            </a:xfrm>
          </p:grpSpPr>
          <p:sp>
            <p:nvSpPr>
              <p:cNvPr id="136" name="Graphic 8">
                <a:extLst>
                  <a:ext uri="{FF2B5EF4-FFF2-40B4-BE49-F238E27FC236}">
                    <a16:creationId xmlns:a16="http://schemas.microsoft.com/office/drawing/2014/main" id="{81A34FD7-FD29-4022-969F-5C27E6925C4D}"/>
                  </a:ext>
                </a:extLst>
              </p:cNvPr>
              <p:cNvSpPr/>
              <p:nvPr/>
            </p:nvSpPr>
            <p:spPr>
              <a:xfrm>
                <a:off x="5639166" y="3168713"/>
                <a:ext cx="566408" cy="415352"/>
              </a:xfrm>
              <a:custGeom>
                <a:avLst/>
                <a:gdLst>
                  <a:gd name="connsiteX0" fmla="*/ 244497 w 431398"/>
                  <a:gd name="connsiteY0" fmla="*/ 115049 h 316349"/>
                  <a:gd name="connsiteX1" fmla="*/ 388203 w 431398"/>
                  <a:gd name="connsiteY1" fmla="*/ 115049 h 316349"/>
                  <a:gd name="connsiteX2" fmla="*/ 244497 w 431398"/>
                  <a:gd name="connsiteY2" fmla="*/ 201301 h 316349"/>
                  <a:gd name="connsiteX3" fmla="*/ 330748 w 431398"/>
                  <a:gd name="connsiteY3" fmla="*/ 201301 h 316349"/>
                  <a:gd name="connsiteX4" fmla="*/ 431399 w 431398"/>
                  <a:gd name="connsiteY4" fmla="*/ 0 h 316349"/>
                  <a:gd name="connsiteX5" fmla="*/ 0 w 431398"/>
                  <a:gd name="connsiteY5" fmla="*/ 0 h 316349"/>
                  <a:gd name="connsiteX6" fmla="*/ 0 w 431398"/>
                  <a:gd name="connsiteY6" fmla="*/ 316349 h 316349"/>
                  <a:gd name="connsiteX7" fmla="*/ 431399 w 431398"/>
                  <a:gd name="connsiteY7" fmla="*/ 316349 h 316349"/>
                  <a:gd name="connsiteX8" fmla="*/ 431399 w 431398"/>
                  <a:gd name="connsiteY8" fmla="*/ 0 h 316349"/>
                  <a:gd name="connsiteX9" fmla="*/ 431399 w 431398"/>
                  <a:gd name="connsiteY9" fmla="*/ 0 h 316349"/>
                  <a:gd name="connsiteX10" fmla="*/ 431399 w 431398"/>
                  <a:gd name="connsiteY10" fmla="*/ 0 h 316349"/>
                  <a:gd name="connsiteX11" fmla="*/ 129448 w 431398"/>
                  <a:gd name="connsiteY11" fmla="*/ 86252 h 316349"/>
                  <a:gd name="connsiteX12" fmla="*/ 86252 w 431398"/>
                  <a:gd name="connsiteY12" fmla="*/ 129447 h 316349"/>
                  <a:gd name="connsiteX13" fmla="*/ 129448 w 431398"/>
                  <a:gd name="connsiteY13" fmla="*/ 172503 h 316349"/>
                  <a:gd name="connsiteX14" fmla="*/ 172504 w 431398"/>
                  <a:gd name="connsiteY14" fmla="*/ 129447 h 316349"/>
                  <a:gd name="connsiteX15" fmla="*/ 129448 w 431398"/>
                  <a:gd name="connsiteY15" fmla="*/ 86252 h 316349"/>
                  <a:gd name="connsiteX16" fmla="*/ 129448 w 431398"/>
                  <a:gd name="connsiteY16" fmla="*/ 86252 h 316349"/>
                  <a:gd name="connsiteX17" fmla="*/ 201301 w 431398"/>
                  <a:gd name="connsiteY17" fmla="*/ 244636 h 316349"/>
                  <a:gd name="connsiteX18" fmla="*/ 129448 w 431398"/>
                  <a:gd name="connsiteY18" fmla="*/ 172643 h 316349"/>
                  <a:gd name="connsiteX19" fmla="*/ 57455 w 431398"/>
                  <a:gd name="connsiteY19" fmla="*/ 244636 h 316349"/>
                  <a:gd name="connsiteX0" fmla="*/ 244497 w 431399"/>
                  <a:gd name="connsiteY0" fmla="*/ 115049 h 316349"/>
                  <a:gd name="connsiteX1" fmla="*/ 388203 w 431399"/>
                  <a:gd name="connsiteY1" fmla="*/ 115049 h 316349"/>
                  <a:gd name="connsiteX2" fmla="*/ 244497 w 431399"/>
                  <a:gd name="connsiteY2" fmla="*/ 201301 h 316349"/>
                  <a:gd name="connsiteX3" fmla="*/ 330748 w 431399"/>
                  <a:gd name="connsiteY3" fmla="*/ 201301 h 316349"/>
                  <a:gd name="connsiteX4" fmla="*/ 431399 w 431399"/>
                  <a:gd name="connsiteY4" fmla="*/ 0 h 316349"/>
                  <a:gd name="connsiteX5" fmla="*/ 0 w 431399"/>
                  <a:gd name="connsiteY5" fmla="*/ 0 h 316349"/>
                  <a:gd name="connsiteX6" fmla="*/ 0 w 431399"/>
                  <a:gd name="connsiteY6" fmla="*/ 316349 h 316349"/>
                  <a:gd name="connsiteX7" fmla="*/ 431399 w 431399"/>
                  <a:gd name="connsiteY7" fmla="*/ 316349 h 316349"/>
                  <a:gd name="connsiteX8" fmla="*/ 431399 w 431399"/>
                  <a:gd name="connsiteY8" fmla="*/ 0 h 316349"/>
                  <a:gd name="connsiteX9" fmla="*/ 431399 w 431399"/>
                  <a:gd name="connsiteY9" fmla="*/ 0 h 316349"/>
                  <a:gd name="connsiteX10" fmla="*/ 431399 w 431399"/>
                  <a:gd name="connsiteY10" fmla="*/ 0 h 316349"/>
                  <a:gd name="connsiteX11" fmla="*/ 129448 w 431399"/>
                  <a:gd name="connsiteY11" fmla="*/ 86252 h 316349"/>
                  <a:gd name="connsiteX12" fmla="*/ 86252 w 431399"/>
                  <a:gd name="connsiteY12" fmla="*/ 129447 h 316349"/>
                  <a:gd name="connsiteX13" fmla="*/ 129448 w 431399"/>
                  <a:gd name="connsiteY13" fmla="*/ 172503 h 316349"/>
                  <a:gd name="connsiteX14" fmla="*/ 172504 w 431399"/>
                  <a:gd name="connsiteY14" fmla="*/ 129447 h 316349"/>
                  <a:gd name="connsiteX15" fmla="*/ 129448 w 431399"/>
                  <a:gd name="connsiteY15" fmla="*/ 86252 h 316349"/>
                  <a:gd name="connsiteX16" fmla="*/ 129448 w 431399"/>
                  <a:gd name="connsiteY16" fmla="*/ 86252 h 316349"/>
                  <a:gd name="connsiteX17" fmla="*/ 201301 w 431399"/>
                  <a:gd name="connsiteY17" fmla="*/ 244636 h 316349"/>
                  <a:gd name="connsiteX18" fmla="*/ 129448 w 431399"/>
                  <a:gd name="connsiteY18" fmla="*/ 172643 h 316349"/>
                  <a:gd name="connsiteX19" fmla="*/ 57455 w 431399"/>
                  <a:gd name="connsiteY19" fmla="*/ 244636 h 31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1399" h="316349">
                    <a:moveTo>
                      <a:pt x="244497" y="115049"/>
                    </a:moveTo>
                    <a:lnTo>
                      <a:pt x="388203" y="115049"/>
                    </a:lnTo>
                    <a:moveTo>
                      <a:pt x="244497" y="201301"/>
                    </a:moveTo>
                    <a:lnTo>
                      <a:pt x="330748" y="201301"/>
                    </a:lnTo>
                    <a:moveTo>
                      <a:pt x="431399" y="0"/>
                    </a:moveTo>
                    <a:lnTo>
                      <a:pt x="0" y="0"/>
                    </a:lnTo>
                    <a:lnTo>
                      <a:pt x="0" y="316349"/>
                    </a:lnTo>
                    <a:lnTo>
                      <a:pt x="431399" y="316349"/>
                    </a:lnTo>
                    <a:lnTo>
                      <a:pt x="431399" y="0"/>
                    </a:lnTo>
                    <a:lnTo>
                      <a:pt x="431399" y="0"/>
                    </a:lnTo>
                    <a:lnTo>
                      <a:pt x="431399" y="0"/>
                    </a:lnTo>
                    <a:close/>
                    <a:moveTo>
                      <a:pt x="129448" y="86252"/>
                    </a:moveTo>
                    <a:cubicBezTo>
                      <a:pt x="105543" y="86252"/>
                      <a:pt x="86252" y="105683"/>
                      <a:pt x="86252" y="129447"/>
                    </a:cubicBezTo>
                    <a:cubicBezTo>
                      <a:pt x="86252" y="153212"/>
                      <a:pt x="105683" y="172503"/>
                      <a:pt x="129448" y="172503"/>
                    </a:cubicBezTo>
                    <a:cubicBezTo>
                      <a:pt x="153212" y="172503"/>
                      <a:pt x="172504" y="153072"/>
                      <a:pt x="172504" y="129447"/>
                    </a:cubicBezTo>
                    <a:cubicBezTo>
                      <a:pt x="172643" y="105683"/>
                      <a:pt x="153212" y="86252"/>
                      <a:pt x="129448" y="86252"/>
                    </a:cubicBezTo>
                    <a:lnTo>
                      <a:pt x="129448" y="86252"/>
                    </a:lnTo>
                    <a:close/>
                    <a:moveTo>
                      <a:pt x="201301" y="244636"/>
                    </a:moveTo>
                    <a:cubicBezTo>
                      <a:pt x="201301" y="204795"/>
                      <a:pt x="169149" y="172643"/>
                      <a:pt x="129448" y="172643"/>
                    </a:cubicBezTo>
                    <a:cubicBezTo>
                      <a:pt x="89747" y="172643"/>
                      <a:pt x="57455" y="204795"/>
                      <a:pt x="57455" y="244636"/>
                    </a:cubicBez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endParaRPr>
              </a:p>
            </p:txBody>
          </p:sp>
          <p:grpSp>
            <p:nvGrpSpPr>
              <p:cNvPr id="141" name="Group 140">
                <a:extLst>
                  <a:ext uri="{FF2B5EF4-FFF2-40B4-BE49-F238E27FC236}">
                    <a16:creationId xmlns:a16="http://schemas.microsoft.com/office/drawing/2014/main" id="{BC961224-1808-4EA3-A3AB-5332D27BBD03}"/>
                  </a:ext>
                </a:extLst>
              </p:cNvPr>
              <p:cNvGrpSpPr/>
              <p:nvPr/>
            </p:nvGrpSpPr>
            <p:grpSpPr>
              <a:xfrm>
                <a:off x="6030869" y="3380722"/>
                <a:ext cx="349409" cy="346475"/>
                <a:chOff x="7919361" y="6258105"/>
                <a:chExt cx="349409" cy="346475"/>
              </a:xfrm>
            </p:grpSpPr>
            <p:sp>
              <p:nvSpPr>
                <p:cNvPr id="142" name="Oval 141">
                  <a:extLst>
                    <a:ext uri="{FF2B5EF4-FFF2-40B4-BE49-F238E27FC236}">
                      <a16:creationId xmlns:a16="http://schemas.microsoft.com/office/drawing/2014/main" id="{5D69C637-1287-4A14-A0DB-C03A08515457}"/>
                    </a:ext>
                  </a:extLst>
                </p:cNvPr>
                <p:cNvSpPr/>
                <p:nvPr/>
              </p:nvSpPr>
              <p:spPr bwMode="auto">
                <a:xfrm>
                  <a:off x="7919361" y="6258105"/>
                  <a:ext cx="346450" cy="34645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3" name="check 3">
                  <a:extLst>
                    <a:ext uri="{FF2B5EF4-FFF2-40B4-BE49-F238E27FC236}">
                      <a16:creationId xmlns:a16="http://schemas.microsoft.com/office/drawing/2014/main" id="{879E75F9-C3B9-4C44-863D-D4A65FDC56F0}"/>
                    </a:ext>
                  </a:extLst>
                </p:cNvPr>
                <p:cNvSpPr>
                  <a:spLocks noChangeAspect="1" noEditPoints="1"/>
                </p:cNvSpPr>
                <p:nvPr/>
              </p:nvSpPr>
              <p:spPr bwMode="auto">
                <a:xfrm>
                  <a:off x="7951141" y="6288793"/>
                  <a:ext cx="317629" cy="315787"/>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grpSp>
        </p:grpSp>
      </p:grpSp>
      <p:grpSp>
        <p:nvGrpSpPr>
          <p:cNvPr id="10" name="Group 9">
            <a:extLst>
              <a:ext uri="{FF2B5EF4-FFF2-40B4-BE49-F238E27FC236}">
                <a16:creationId xmlns:a16="http://schemas.microsoft.com/office/drawing/2014/main" id="{ACAF1A86-80B7-47C4-8B51-012A51D6E10F}"/>
              </a:ext>
              <a:ext uri="{C183D7F6-B498-43B3-948B-1728B52AA6E4}">
                <adec:decorative xmlns:adec="http://schemas.microsoft.com/office/drawing/2017/decorative" val="1"/>
              </a:ext>
            </a:extLst>
          </p:cNvPr>
          <p:cNvGrpSpPr/>
          <p:nvPr/>
        </p:nvGrpSpPr>
        <p:grpSpPr>
          <a:xfrm>
            <a:off x="9099768" y="2598979"/>
            <a:ext cx="1388699" cy="1388693"/>
            <a:chOff x="9099768" y="2598979"/>
            <a:chExt cx="1388699" cy="1388693"/>
          </a:xfrm>
        </p:grpSpPr>
        <p:sp>
          <p:nvSpPr>
            <p:cNvPr id="132" name="Oval 131">
              <a:extLst>
                <a:ext uri="{FF2B5EF4-FFF2-40B4-BE49-F238E27FC236}">
                  <a16:creationId xmlns:a16="http://schemas.microsoft.com/office/drawing/2014/main" id="{97681CDA-5107-4671-A264-348EF7C839FC}"/>
                </a:ext>
              </a:extLst>
            </p:cNvPr>
            <p:cNvSpPr/>
            <p:nvPr/>
          </p:nvSpPr>
          <p:spPr bwMode="auto">
            <a:xfrm>
              <a:off x="9099768" y="2598979"/>
              <a:ext cx="1388699" cy="1388693"/>
            </a:xfrm>
            <a:prstGeom prst="ellipse">
              <a:avLst/>
            </a:prstGeom>
            <a:solidFill>
              <a:schemeClr val="accent2"/>
            </a:solidFill>
            <a:ln w="571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5" tIns="146284" rIns="182855" bIns="146284" numCol="1" spcCol="0" rtlCol="0" fromWordArt="0" anchor="t" anchorCtr="0" forceAA="0" compatLnSpc="1">
              <a:prstTxWarp prst="textNoShape">
                <a:avLst/>
              </a:prstTxWarp>
              <a:noAutofit/>
            </a:bodyPr>
            <a:lstStyle/>
            <a:p>
              <a:pPr marL="0" marR="0" lvl="0" indent="0" algn="l" defTabSz="932365"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9" name="Group 8">
              <a:extLst>
                <a:ext uri="{FF2B5EF4-FFF2-40B4-BE49-F238E27FC236}">
                  <a16:creationId xmlns:a16="http://schemas.microsoft.com/office/drawing/2014/main" id="{9430AE22-AC9D-4CA9-B6CA-262DC5E3913A}"/>
                </a:ext>
              </a:extLst>
            </p:cNvPr>
            <p:cNvGrpSpPr/>
            <p:nvPr/>
          </p:nvGrpSpPr>
          <p:grpSpPr>
            <a:xfrm>
              <a:off x="9449753" y="2904764"/>
              <a:ext cx="688728" cy="777122"/>
              <a:chOff x="9501390" y="2855079"/>
              <a:chExt cx="594269" cy="670540"/>
            </a:xfrm>
          </p:grpSpPr>
          <p:sp>
            <p:nvSpPr>
              <p:cNvPr id="144" name="people_7">
                <a:extLst>
                  <a:ext uri="{FF2B5EF4-FFF2-40B4-BE49-F238E27FC236}">
                    <a16:creationId xmlns:a16="http://schemas.microsoft.com/office/drawing/2014/main" id="{A05C097B-951F-41C3-BFA0-0E5341D9252F}"/>
                  </a:ext>
                </a:extLst>
              </p:cNvPr>
              <p:cNvSpPr>
                <a:spLocks noChangeAspect="1" noEditPoints="1"/>
              </p:cNvSpPr>
              <p:nvPr/>
            </p:nvSpPr>
            <p:spPr bwMode="auto">
              <a:xfrm>
                <a:off x="9501390" y="2855079"/>
                <a:ext cx="465362" cy="508035"/>
              </a:xfrm>
              <a:custGeom>
                <a:avLst/>
                <a:gdLst>
                  <a:gd name="T0" fmla="*/ 26 w 316"/>
                  <a:gd name="T1" fmla="*/ 200 h 345"/>
                  <a:gd name="T2" fmla="*/ 85 w 316"/>
                  <a:gd name="T3" fmla="*/ 141 h 345"/>
                  <a:gd name="T4" fmla="*/ 144 w 316"/>
                  <a:gd name="T5" fmla="*/ 200 h 345"/>
                  <a:gd name="T6" fmla="*/ 85 w 316"/>
                  <a:gd name="T7" fmla="*/ 259 h 345"/>
                  <a:gd name="T8" fmla="*/ 26 w 316"/>
                  <a:gd name="T9" fmla="*/ 200 h 345"/>
                  <a:gd name="T10" fmla="*/ 172 w 316"/>
                  <a:gd name="T11" fmla="*/ 345 h 345"/>
                  <a:gd name="T12" fmla="*/ 86 w 316"/>
                  <a:gd name="T13" fmla="*/ 259 h 345"/>
                  <a:gd name="T14" fmla="*/ 0 w 316"/>
                  <a:gd name="T15" fmla="*/ 345 h 345"/>
                  <a:gd name="T16" fmla="*/ 229 w 316"/>
                  <a:gd name="T17" fmla="*/ 118 h 345"/>
                  <a:gd name="T18" fmla="*/ 288 w 316"/>
                  <a:gd name="T19" fmla="*/ 59 h 345"/>
                  <a:gd name="T20" fmla="*/ 229 w 316"/>
                  <a:gd name="T21" fmla="*/ 0 h 345"/>
                  <a:gd name="T22" fmla="*/ 170 w 316"/>
                  <a:gd name="T23" fmla="*/ 59 h 345"/>
                  <a:gd name="T24" fmla="*/ 229 w 316"/>
                  <a:gd name="T25" fmla="*/ 118 h 345"/>
                  <a:gd name="T26" fmla="*/ 316 w 316"/>
                  <a:gd name="T27" fmla="*/ 204 h 345"/>
                  <a:gd name="T28" fmla="*/ 230 w 316"/>
                  <a:gd name="T29" fmla="*/ 118 h 345"/>
                  <a:gd name="T30" fmla="*/ 144 w 316"/>
                  <a:gd name="T31" fmla="*/ 20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6" h="345">
                    <a:moveTo>
                      <a:pt x="26" y="200"/>
                    </a:moveTo>
                    <a:cubicBezTo>
                      <a:pt x="26" y="167"/>
                      <a:pt x="52" y="141"/>
                      <a:pt x="85" y="141"/>
                    </a:cubicBezTo>
                    <a:cubicBezTo>
                      <a:pt x="117" y="141"/>
                      <a:pt x="144" y="167"/>
                      <a:pt x="144" y="200"/>
                    </a:cubicBezTo>
                    <a:cubicBezTo>
                      <a:pt x="144" y="233"/>
                      <a:pt x="117" y="259"/>
                      <a:pt x="85" y="259"/>
                    </a:cubicBezTo>
                    <a:cubicBezTo>
                      <a:pt x="52" y="259"/>
                      <a:pt x="26" y="233"/>
                      <a:pt x="26" y="200"/>
                    </a:cubicBezTo>
                    <a:close/>
                    <a:moveTo>
                      <a:pt x="172" y="345"/>
                    </a:moveTo>
                    <a:cubicBezTo>
                      <a:pt x="172" y="298"/>
                      <a:pt x="133" y="259"/>
                      <a:pt x="86" y="259"/>
                    </a:cubicBezTo>
                    <a:cubicBezTo>
                      <a:pt x="38" y="259"/>
                      <a:pt x="0" y="298"/>
                      <a:pt x="0" y="345"/>
                    </a:cubicBezTo>
                    <a:moveTo>
                      <a:pt x="229" y="118"/>
                    </a:moveTo>
                    <a:cubicBezTo>
                      <a:pt x="261" y="118"/>
                      <a:pt x="288" y="92"/>
                      <a:pt x="288" y="59"/>
                    </a:cubicBezTo>
                    <a:cubicBezTo>
                      <a:pt x="288" y="26"/>
                      <a:pt x="261" y="0"/>
                      <a:pt x="229" y="0"/>
                    </a:cubicBezTo>
                    <a:cubicBezTo>
                      <a:pt x="196" y="0"/>
                      <a:pt x="170" y="26"/>
                      <a:pt x="170" y="59"/>
                    </a:cubicBezTo>
                    <a:cubicBezTo>
                      <a:pt x="170" y="92"/>
                      <a:pt x="196" y="118"/>
                      <a:pt x="229" y="118"/>
                    </a:cubicBezTo>
                    <a:close/>
                    <a:moveTo>
                      <a:pt x="316" y="204"/>
                    </a:moveTo>
                    <a:cubicBezTo>
                      <a:pt x="316" y="157"/>
                      <a:pt x="277" y="118"/>
                      <a:pt x="230" y="118"/>
                    </a:cubicBezTo>
                    <a:cubicBezTo>
                      <a:pt x="182" y="118"/>
                      <a:pt x="144" y="157"/>
                      <a:pt x="144" y="204"/>
                    </a:cubicBez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sp>
            <p:nvSpPr>
              <p:cNvPr id="148" name="Graphic 13">
                <a:extLst>
                  <a:ext uri="{FF2B5EF4-FFF2-40B4-BE49-F238E27FC236}">
                    <a16:creationId xmlns:a16="http://schemas.microsoft.com/office/drawing/2014/main" id="{EAEDA539-53F1-4595-89AB-972A6852318E}"/>
                  </a:ext>
                </a:extLst>
              </p:cNvPr>
              <p:cNvSpPr/>
              <p:nvPr/>
            </p:nvSpPr>
            <p:spPr>
              <a:xfrm rot="5857476">
                <a:off x="9755156" y="3185116"/>
                <a:ext cx="340503" cy="340503"/>
              </a:xfrm>
              <a:custGeom>
                <a:avLst/>
                <a:gdLst>
                  <a:gd name="connsiteX0" fmla="*/ 184146 w 347331"/>
                  <a:gd name="connsiteY0" fmla="*/ 209609 h 347331"/>
                  <a:gd name="connsiteX1" fmla="*/ 114652 w 347331"/>
                  <a:gd name="connsiteY1" fmla="*/ 232961 h 347331"/>
                  <a:gd name="connsiteX2" fmla="*/ 0 w 347331"/>
                  <a:gd name="connsiteY2" fmla="*/ 116480 h 347331"/>
                  <a:gd name="connsiteX3" fmla="*/ 114652 w 347331"/>
                  <a:gd name="connsiteY3" fmla="*/ 0 h 347331"/>
                  <a:gd name="connsiteX4" fmla="*/ 230429 w 347331"/>
                  <a:gd name="connsiteY4" fmla="*/ 116480 h 347331"/>
                  <a:gd name="connsiteX5" fmla="*/ 225224 w 347331"/>
                  <a:gd name="connsiteY5" fmla="*/ 151368 h 347331"/>
                  <a:gd name="connsiteX6" fmla="*/ 347331 w 347331"/>
                  <a:gd name="connsiteY6" fmla="*/ 273195 h 347331"/>
                  <a:gd name="connsiteX7" fmla="*/ 347331 w 347331"/>
                  <a:gd name="connsiteY7" fmla="*/ 347331 h 347331"/>
                  <a:gd name="connsiteX8" fmla="*/ 277837 w 347331"/>
                  <a:gd name="connsiteY8" fmla="*/ 347331 h 347331"/>
                  <a:gd name="connsiteX9" fmla="*/ 277837 w 347331"/>
                  <a:gd name="connsiteY9" fmla="*/ 299642 h 347331"/>
                  <a:gd name="connsiteX10" fmla="*/ 232539 w 347331"/>
                  <a:gd name="connsiteY10" fmla="*/ 299642 h 347331"/>
                  <a:gd name="connsiteX11" fmla="*/ 232539 w 347331"/>
                  <a:gd name="connsiteY11" fmla="*/ 253078 h 347331"/>
                  <a:gd name="connsiteX12" fmla="*/ 184146 w 347331"/>
                  <a:gd name="connsiteY12" fmla="*/ 253078 h 347331"/>
                  <a:gd name="connsiteX13" fmla="*/ 184146 w 347331"/>
                  <a:gd name="connsiteY13" fmla="*/ 209609 h 347331"/>
                  <a:gd name="connsiteX14" fmla="*/ 184146 w 347331"/>
                  <a:gd name="connsiteY14" fmla="*/ 209609 h 347331"/>
                  <a:gd name="connsiteX15" fmla="*/ 184146 w 347331"/>
                  <a:gd name="connsiteY15" fmla="*/ 209609 h 347331"/>
                  <a:gd name="connsiteX16" fmla="*/ 79904 w 347331"/>
                  <a:gd name="connsiteY16" fmla="*/ 96223 h 347331"/>
                  <a:gd name="connsiteX17" fmla="*/ 95660 w 347331"/>
                  <a:gd name="connsiteY17" fmla="*/ 80327 h 347331"/>
                  <a:gd name="connsiteX18" fmla="*/ 79904 w 347331"/>
                  <a:gd name="connsiteY18" fmla="*/ 63445 h 347331"/>
                  <a:gd name="connsiteX19" fmla="*/ 63023 w 347331"/>
                  <a:gd name="connsiteY19" fmla="*/ 80327 h 347331"/>
                  <a:gd name="connsiteX20" fmla="*/ 79904 w 347331"/>
                  <a:gd name="connsiteY20" fmla="*/ 96223 h 347331"/>
                  <a:gd name="connsiteX21" fmla="*/ 79904 w 347331"/>
                  <a:gd name="connsiteY21" fmla="*/ 96223 h 347331"/>
                  <a:gd name="connsiteX0" fmla="*/ 184146 w 347331"/>
                  <a:gd name="connsiteY0" fmla="*/ 209609 h 347331"/>
                  <a:gd name="connsiteX1" fmla="*/ 114652 w 347331"/>
                  <a:gd name="connsiteY1" fmla="*/ 232961 h 347331"/>
                  <a:gd name="connsiteX2" fmla="*/ 0 w 347331"/>
                  <a:gd name="connsiteY2" fmla="*/ 116480 h 347331"/>
                  <a:gd name="connsiteX3" fmla="*/ 114652 w 347331"/>
                  <a:gd name="connsiteY3" fmla="*/ 0 h 347331"/>
                  <a:gd name="connsiteX4" fmla="*/ 230429 w 347331"/>
                  <a:gd name="connsiteY4" fmla="*/ 116480 h 347331"/>
                  <a:gd name="connsiteX5" fmla="*/ 225224 w 347331"/>
                  <a:gd name="connsiteY5" fmla="*/ 151368 h 347331"/>
                  <a:gd name="connsiteX6" fmla="*/ 347331 w 347331"/>
                  <a:gd name="connsiteY6" fmla="*/ 273195 h 347331"/>
                  <a:gd name="connsiteX7" fmla="*/ 347331 w 347331"/>
                  <a:gd name="connsiteY7" fmla="*/ 347331 h 347331"/>
                  <a:gd name="connsiteX8" fmla="*/ 277837 w 347331"/>
                  <a:gd name="connsiteY8" fmla="*/ 347331 h 347331"/>
                  <a:gd name="connsiteX9" fmla="*/ 277837 w 347331"/>
                  <a:gd name="connsiteY9" fmla="*/ 299642 h 347331"/>
                  <a:gd name="connsiteX10" fmla="*/ 232539 w 347331"/>
                  <a:gd name="connsiteY10" fmla="*/ 299642 h 347331"/>
                  <a:gd name="connsiteX11" fmla="*/ 232539 w 347331"/>
                  <a:gd name="connsiteY11" fmla="*/ 253078 h 347331"/>
                  <a:gd name="connsiteX12" fmla="*/ 184146 w 347331"/>
                  <a:gd name="connsiteY12" fmla="*/ 253078 h 347331"/>
                  <a:gd name="connsiteX13" fmla="*/ 184146 w 347331"/>
                  <a:gd name="connsiteY13" fmla="*/ 209609 h 347331"/>
                  <a:gd name="connsiteX14" fmla="*/ 184146 w 347331"/>
                  <a:gd name="connsiteY14" fmla="*/ 209609 h 347331"/>
                  <a:gd name="connsiteX15" fmla="*/ 184146 w 347331"/>
                  <a:gd name="connsiteY15" fmla="*/ 209609 h 347331"/>
                  <a:gd name="connsiteX16" fmla="*/ 79904 w 347331"/>
                  <a:gd name="connsiteY16" fmla="*/ 96223 h 347331"/>
                  <a:gd name="connsiteX17" fmla="*/ 95660 w 347331"/>
                  <a:gd name="connsiteY17" fmla="*/ 80327 h 347331"/>
                  <a:gd name="connsiteX18" fmla="*/ 79904 w 347331"/>
                  <a:gd name="connsiteY18" fmla="*/ 63445 h 347331"/>
                  <a:gd name="connsiteX19" fmla="*/ 63023 w 347331"/>
                  <a:gd name="connsiteY19" fmla="*/ 80327 h 347331"/>
                  <a:gd name="connsiteX20" fmla="*/ 79904 w 347331"/>
                  <a:gd name="connsiteY20" fmla="*/ 96223 h 347331"/>
                  <a:gd name="connsiteX21" fmla="*/ 79904 w 347331"/>
                  <a:gd name="connsiteY21" fmla="*/ 96223 h 34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331" h="347331">
                    <a:moveTo>
                      <a:pt x="184146" y="209609"/>
                    </a:moveTo>
                    <a:cubicBezTo>
                      <a:pt x="165155" y="224380"/>
                      <a:pt x="140958" y="232961"/>
                      <a:pt x="114652" y="232961"/>
                    </a:cubicBezTo>
                    <a:cubicBezTo>
                      <a:pt x="51488" y="232961"/>
                      <a:pt x="0" y="181051"/>
                      <a:pt x="0" y="116480"/>
                    </a:cubicBezTo>
                    <a:cubicBezTo>
                      <a:pt x="0" y="51910"/>
                      <a:pt x="51628" y="0"/>
                      <a:pt x="114652" y="0"/>
                    </a:cubicBezTo>
                    <a:cubicBezTo>
                      <a:pt x="178800" y="0"/>
                      <a:pt x="230429" y="51910"/>
                      <a:pt x="230429" y="116480"/>
                    </a:cubicBezTo>
                    <a:cubicBezTo>
                      <a:pt x="230429" y="129141"/>
                      <a:pt x="228319" y="140818"/>
                      <a:pt x="225224" y="151368"/>
                    </a:cubicBezTo>
                    <a:lnTo>
                      <a:pt x="347331" y="273195"/>
                    </a:lnTo>
                    <a:lnTo>
                      <a:pt x="347331" y="347331"/>
                    </a:lnTo>
                    <a:lnTo>
                      <a:pt x="277837" y="347331"/>
                    </a:lnTo>
                    <a:lnTo>
                      <a:pt x="277837" y="299642"/>
                    </a:lnTo>
                    <a:lnTo>
                      <a:pt x="232539" y="299642"/>
                    </a:lnTo>
                    <a:lnTo>
                      <a:pt x="232539" y="253078"/>
                    </a:lnTo>
                    <a:lnTo>
                      <a:pt x="184146" y="253078"/>
                    </a:lnTo>
                    <a:lnTo>
                      <a:pt x="184146" y="209609"/>
                    </a:lnTo>
                    <a:lnTo>
                      <a:pt x="184146" y="209609"/>
                    </a:lnTo>
                    <a:lnTo>
                      <a:pt x="184146" y="209609"/>
                    </a:lnTo>
                    <a:close/>
                    <a:moveTo>
                      <a:pt x="79904" y="96223"/>
                    </a:moveTo>
                    <a:cubicBezTo>
                      <a:pt x="88345" y="96223"/>
                      <a:pt x="95660" y="88767"/>
                      <a:pt x="95660" y="80327"/>
                    </a:cubicBezTo>
                    <a:cubicBezTo>
                      <a:pt x="95660" y="70760"/>
                      <a:pt x="88345" y="63445"/>
                      <a:pt x="79904" y="63445"/>
                    </a:cubicBezTo>
                    <a:cubicBezTo>
                      <a:pt x="70479" y="63445"/>
                      <a:pt x="63023" y="70901"/>
                      <a:pt x="63023" y="80327"/>
                    </a:cubicBezTo>
                    <a:cubicBezTo>
                      <a:pt x="63023" y="88908"/>
                      <a:pt x="70479" y="96223"/>
                      <a:pt x="79904" y="96223"/>
                    </a:cubicBezTo>
                    <a:lnTo>
                      <a:pt x="79904" y="96223"/>
                    </a:lnTo>
                    <a:close/>
                  </a:path>
                </a:pathLst>
              </a:custGeom>
              <a:noFill/>
              <a:ln w="158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gradFill>
                  <a:effectLst/>
                  <a:uLnTx/>
                  <a:uFillTx/>
                </a:endParaRPr>
              </a:p>
            </p:txBody>
          </p:sp>
        </p:grpSp>
      </p:grpSp>
    </p:spTree>
    <p:extLst>
      <p:ext uri="{BB962C8B-B14F-4D97-AF65-F5344CB8AC3E}">
        <p14:creationId xmlns:p14="http://schemas.microsoft.com/office/powerpoint/2010/main" val="848547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nodeType="withEffect">
                                  <p:stCondLst>
                                    <p:cond delay="0"/>
                                  </p:stCondLst>
                                  <p:childTnLst>
                                    <p:animMotion origin="layout" path="M 4.58333E-6 0.03889 L 4.58333E-6 2.96296E-6 " pathEditMode="relative" rAng="0" ptsTypes="AA">
                                      <p:cBhvr>
                                        <p:cTn id="9" dur="500" fill="hold"/>
                                        <p:tgtEl>
                                          <p:spTgt spid="6"/>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122"/>
                                        </p:tgtEl>
                                        <p:attrNameLst>
                                          <p:attrName>style.visibility</p:attrName>
                                        </p:attrNameLst>
                                      </p:cBhvr>
                                      <p:to>
                                        <p:strVal val="visible"/>
                                      </p:to>
                                    </p:set>
                                    <p:animEffect transition="in" filter="fade">
                                      <p:cBhvr>
                                        <p:cTn id="12" dur="500"/>
                                        <p:tgtEl>
                                          <p:spTgt spid="122"/>
                                        </p:tgtEl>
                                      </p:cBhvr>
                                    </p:animEffect>
                                  </p:childTnLst>
                                </p:cTn>
                              </p:par>
                              <p:par>
                                <p:cTn id="13" presetID="42" presetClass="path" presetSubtype="0" decel="100000" fill="hold" grpId="1" nodeType="withEffect">
                                  <p:stCondLst>
                                    <p:cond delay="0"/>
                                  </p:stCondLst>
                                  <p:childTnLst>
                                    <p:animMotion origin="layout" path="M 4.58333E-6 0.03889 L 4.58333E-6 2.96296E-6 " pathEditMode="relative" rAng="0" ptsTypes="AA">
                                      <p:cBhvr>
                                        <p:cTn id="14" dur="500" fill="hold"/>
                                        <p:tgtEl>
                                          <p:spTgt spid="122"/>
                                        </p:tgtEl>
                                        <p:attrNameLst>
                                          <p:attrName>ppt_x</p:attrName>
                                          <p:attrName>ppt_y</p:attrName>
                                        </p:attrNameLst>
                                      </p:cBhvr>
                                      <p:rCtr x="0" y="-1944"/>
                                    </p:animMotion>
                                  </p:childTnLst>
                                </p:cTn>
                              </p:par>
                              <p:par>
                                <p:cTn id="15" presetID="10" presetClass="entr" presetSubtype="0" fill="hold"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nodeType="withEffect">
                                  <p:stCondLst>
                                    <p:cond delay="250"/>
                                  </p:stCondLst>
                                  <p:childTnLst>
                                    <p:animMotion origin="layout" path="M -4.16667E-6 0.03889 L -4.16667E-6 2.96296E-6 " pathEditMode="relative" rAng="0" ptsTypes="AA">
                                      <p:cBhvr>
                                        <p:cTn id="19" dur="500" fill="hold"/>
                                        <p:tgtEl>
                                          <p:spTgt spid="8"/>
                                        </p:tgtEl>
                                        <p:attrNameLst>
                                          <p:attrName>ppt_x</p:attrName>
                                          <p:attrName>ppt_y</p:attrName>
                                        </p:attrNameLst>
                                      </p:cBhvr>
                                      <p:rCtr x="0" y="-1944"/>
                                    </p:animMotion>
                                  </p:childTnLst>
                                </p:cTn>
                              </p:par>
                              <p:par>
                                <p:cTn id="20" presetID="10" presetClass="entr" presetSubtype="0" fill="hold" grpId="0" nodeType="withEffect">
                                  <p:stCondLst>
                                    <p:cond delay="25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500"/>
                                        <p:tgtEl>
                                          <p:spTgt spid="90"/>
                                        </p:tgtEl>
                                      </p:cBhvr>
                                    </p:animEffect>
                                  </p:childTnLst>
                                </p:cTn>
                              </p:par>
                              <p:par>
                                <p:cTn id="23" presetID="42" presetClass="path" presetSubtype="0" decel="100000" fill="hold" grpId="1" nodeType="withEffect">
                                  <p:stCondLst>
                                    <p:cond delay="250"/>
                                  </p:stCondLst>
                                  <p:childTnLst>
                                    <p:animMotion origin="layout" path="M -4.16667E-6 0.03889 L -4.16667E-6 2.96296E-6 " pathEditMode="relative" rAng="0" ptsTypes="AA">
                                      <p:cBhvr>
                                        <p:cTn id="24" dur="500" fill="hold"/>
                                        <p:tgtEl>
                                          <p:spTgt spid="90"/>
                                        </p:tgtEl>
                                        <p:attrNameLst>
                                          <p:attrName>ppt_x</p:attrName>
                                          <p:attrName>ppt_y</p:attrName>
                                        </p:attrNameLst>
                                      </p:cBhvr>
                                      <p:rCtr x="0" y="-1944"/>
                                    </p:animMotion>
                                  </p:childTnLst>
                                </p:cTn>
                              </p:par>
                              <p:par>
                                <p:cTn id="25" presetID="10" presetClass="entr" presetSubtype="0" fill="hold" grpId="0" nodeType="withEffect">
                                  <p:stCondLst>
                                    <p:cond delay="500"/>
                                  </p:stCondLst>
                                  <p:childTnLst>
                                    <p:set>
                                      <p:cBhvr>
                                        <p:cTn id="26" dur="1" fill="hold">
                                          <p:stCondLst>
                                            <p:cond delay="0"/>
                                          </p:stCondLst>
                                        </p:cTn>
                                        <p:tgtEl>
                                          <p:spTgt spid="121"/>
                                        </p:tgtEl>
                                        <p:attrNameLst>
                                          <p:attrName>style.visibility</p:attrName>
                                        </p:attrNameLst>
                                      </p:cBhvr>
                                      <p:to>
                                        <p:strVal val="visible"/>
                                      </p:to>
                                    </p:set>
                                    <p:animEffect transition="in" filter="fade">
                                      <p:cBhvr>
                                        <p:cTn id="27" dur="500"/>
                                        <p:tgtEl>
                                          <p:spTgt spid="121"/>
                                        </p:tgtEl>
                                      </p:cBhvr>
                                    </p:animEffect>
                                  </p:childTnLst>
                                </p:cTn>
                              </p:par>
                              <p:par>
                                <p:cTn id="28" presetID="42" presetClass="path" presetSubtype="0" decel="100000" fill="hold" grpId="1" nodeType="withEffect">
                                  <p:stCondLst>
                                    <p:cond delay="500"/>
                                  </p:stCondLst>
                                  <p:childTnLst>
                                    <p:animMotion origin="layout" path="M 1.04167E-6 0.03889 L 1.04167E-6 2.96296E-6 " pathEditMode="relative" rAng="0" ptsTypes="AA">
                                      <p:cBhvr>
                                        <p:cTn id="29" dur="500" fill="hold"/>
                                        <p:tgtEl>
                                          <p:spTgt spid="121"/>
                                        </p:tgtEl>
                                        <p:attrNameLst>
                                          <p:attrName>ppt_x</p:attrName>
                                          <p:attrName>ppt_y</p:attrName>
                                        </p:attrNameLst>
                                      </p:cBhvr>
                                      <p:rCtr x="0" y="-1944"/>
                                    </p:animMotion>
                                  </p:childTnLst>
                                </p:cTn>
                              </p:par>
                              <p:par>
                                <p:cTn id="30" presetID="10" presetClass="entr" presetSubtype="0" fill="hold" nodeType="withEffect">
                                  <p:stCondLst>
                                    <p:cond delay="5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42" presetClass="path" presetSubtype="0" decel="100000" fill="hold" nodeType="withEffect">
                                  <p:stCondLst>
                                    <p:cond delay="500"/>
                                  </p:stCondLst>
                                  <p:childTnLst>
                                    <p:animMotion origin="layout" path="M 1.04167E-6 0.03889 L 1.04167E-6 -4.81481E-6 " pathEditMode="relative" rAng="0" ptsTypes="AA">
                                      <p:cBhvr>
                                        <p:cTn id="34" dur="500" fill="hold"/>
                                        <p:tgtEl>
                                          <p:spTgt spid="1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2" grpId="1"/>
      <p:bldP spid="90" grpId="0"/>
      <p:bldP spid="90" grpId="1"/>
      <p:bldP spid="121" grpId="0"/>
      <p:bldP spid="121"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8" name="Straight Connector 87">
            <a:extLst>
              <a:ext uri="{FF2B5EF4-FFF2-40B4-BE49-F238E27FC236}">
                <a16:creationId xmlns:a16="http://schemas.microsoft.com/office/drawing/2014/main" id="{A2F67DF3-7EAA-4CBD-874A-27480DA5F43F}"/>
              </a:ext>
              <a:ext uri="{C183D7F6-B498-43B3-948B-1728B52AA6E4}">
                <adec:decorative xmlns:adec="http://schemas.microsoft.com/office/drawing/2017/decorative" val="1"/>
              </a:ext>
            </a:extLst>
          </p:cNvPr>
          <p:cNvCxnSpPr>
            <a:cxnSpLocks/>
          </p:cNvCxnSpPr>
          <p:nvPr/>
        </p:nvCxnSpPr>
        <p:spPr>
          <a:xfrm>
            <a:off x="9159690" y="2502044"/>
            <a:ext cx="794805" cy="0"/>
          </a:xfrm>
          <a:prstGeom prst="line">
            <a:avLst/>
          </a:prstGeom>
          <a:noFill/>
          <a:ln w="25400" cap="flat" cmpd="sng" algn="ctr">
            <a:solidFill>
              <a:schemeClr val="bg2"/>
            </a:solidFill>
            <a:prstDash val="solid"/>
            <a:headEnd type="none" w="med" len="med"/>
            <a:tailEnd type="none" w="med" len="med"/>
          </a:ln>
          <a:effectLst/>
        </p:spPr>
      </p:cxnSp>
      <p:sp>
        <p:nvSpPr>
          <p:cNvPr id="2" name="Title 1">
            <a:extLst>
              <a:ext uri="{FF2B5EF4-FFF2-40B4-BE49-F238E27FC236}">
                <a16:creationId xmlns:a16="http://schemas.microsoft.com/office/drawing/2014/main" id="{4D042392-484E-4E8F-8E39-D6AA416158E7}"/>
              </a:ext>
            </a:extLst>
          </p:cNvPr>
          <p:cNvSpPr>
            <a:spLocks noGrp="1"/>
          </p:cNvSpPr>
          <p:nvPr>
            <p:ph type="title"/>
          </p:nvPr>
        </p:nvSpPr>
        <p:spPr/>
        <p:txBody>
          <a:bodyPr/>
          <a:lstStyle/>
          <a:p>
            <a:r>
              <a:rPr lang="en-US"/>
              <a:t>Provide a common identity for your users</a:t>
            </a:r>
          </a:p>
        </p:txBody>
      </p:sp>
      <p:sp>
        <p:nvSpPr>
          <p:cNvPr id="3" name="Text Placeholder 2">
            <a:extLst>
              <a:ext uri="{FF2B5EF4-FFF2-40B4-BE49-F238E27FC236}">
                <a16:creationId xmlns:a16="http://schemas.microsoft.com/office/drawing/2014/main" id="{02692E22-967A-4E2E-9599-79B86AC0723D}"/>
              </a:ext>
            </a:extLst>
          </p:cNvPr>
          <p:cNvSpPr>
            <a:spLocks noGrp="1"/>
          </p:cNvSpPr>
          <p:nvPr>
            <p:ph type="body" sz="quarter" idx="10"/>
          </p:nvPr>
        </p:nvSpPr>
        <p:spPr/>
        <p:txBody>
          <a:bodyPr/>
          <a:lstStyle/>
          <a:p>
            <a:r>
              <a:rPr lang="en-US"/>
              <a:t>Manage your hybrid identity from the cloud for greater security and control</a:t>
            </a:r>
          </a:p>
        </p:txBody>
      </p:sp>
      <p:sp>
        <p:nvSpPr>
          <p:cNvPr id="5" name="Rectangle 4">
            <a:extLst>
              <a:ext uri="{FF2B5EF4-FFF2-40B4-BE49-F238E27FC236}">
                <a16:creationId xmlns:a16="http://schemas.microsoft.com/office/drawing/2014/main" id="{99D110C1-589C-462D-9BA8-5E0668D95DF0}"/>
              </a:ext>
              <a:ext uri="{C183D7F6-B498-43B3-948B-1728B52AA6E4}">
                <adec:decorative xmlns:adec="http://schemas.microsoft.com/office/drawing/2017/decorative" val="1"/>
              </a:ext>
            </a:extLst>
          </p:cNvPr>
          <p:cNvSpPr/>
          <p:nvPr/>
        </p:nvSpPr>
        <p:spPr bwMode="auto">
          <a:xfrm>
            <a:off x="7790041" y="2920655"/>
            <a:ext cx="333777" cy="22648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defTabSz="1243265" fontAlgn="base">
              <a:spcBef>
                <a:spcPct val="0"/>
              </a:spcBef>
              <a:spcAft>
                <a:spcPct val="0"/>
              </a:spcAft>
            </a:pPr>
            <a:endParaRPr lang="en-US" sz="2667" err="1">
              <a:solidFill>
                <a:srgbClr val="FFFFFF"/>
              </a:solidFill>
              <a:ea typeface="Segoe UI" pitchFamily="34" charset="0"/>
              <a:cs typeface="Segoe UI" pitchFamily="34" charset="0"/>
            </a:endParaRPr>
          </a:p>
        </p:txBody>
      </p:sp>
      <p:cxnSp>
        <p:nvCxnSpPr>
          <p:cNvPr id="55" name="Straight Connector 54">
            <a:extLst>
              <a:ext uri="{FF2B5EF4-FFF2-40B4-BE49-F238E27FC236}">
                <a16:creationId xmlns:a16="http://schemas.microsoft.com/office/drawing/2014/main" id="{9D596E34-25BE-45BC-8FF4-19C708A8F9BF}"/>
              </a:ext>
              <a:ext uri="{C183D7F6-B498-43B3-948B-1728B52AA6E4}">
                <adec:decorative xmlns:adec="http://schemas.microsoft.com/office/drawing/2017/decorative" val="1"/>
              </a:ext>
            </a:extLst>
          </p:cNvPr>
          <p:cNvCxnSpPr>
            <a:cxnSpLocks/>
          </p:cNvCxnSpPr>
          <p:nvPr/>
        </p:nvCxnSpPr>
        <p:spPr>
          <a:xfrm>
            <a:off x="6950501" y="5231482"/>
            <a:ext cx="1121236" cy="2072"/>
          </a:xfrm>
          <a:prstGeom prst="line">
            <a:avLst/>
          </a:prstGeom>
          <a:noFill/>
          <a:ln w="25400" cap="flat" cmpd="sng" algn="ctr">
            <a:solidFill>
              <a:schemeClr val="bg2"/>
            </a:solidFill>
            <a:prstDash val="solid"/>
            <a:headEnd type="none" w="med" len="med"/>
            <a:tailEnd type="none" w="med" len="med"/>
          </a:ln>
          <a:effectLst/>
        </p:spPr>
      </p:cxnSp>
      <p:cxnSp>
        <p:nvCxnSpPr>
          <p:cNvPr id="46" name="Straight Connector 45">
            <a:extLst>
              <a:ext uri="{FF2B5EF4-FFF2-40B4-BE49-F238E27FC236}">
                <a16:creationId xmlns:a16="http://schemas.microsoft.com/office/drawing/2014/main" id="{C65D92F5-7AC6-4A5B-92B3-6BC6014DAA63}"/>
              </a:ext>
              <a:ext uri="{C183D7F6-B498-43B3-948B-1728B52AA6E4}">
                <adec:decorative xmlns:adec="http://schemas.microsoft.com/office/drawing/2017/decorative" val="1"/>
              </a:ext>
            </a:extLst>
          </p:cNvPr>
          <p:cNvCxnSpPr>
            <a:cxnSpLocks/>
          </p:cNvCxnSpPr>
          <p:nvPr/>
        </p:nvCxnSpPr>
        <p:spPr>
          <a:xfrm>
            <a:off x="6950501" y="2543710"/>
            <a:ext cx="922132" cy="0"/>
          </a:xfrm>
          <a:prstGeom prst="line">
            <a:avLst/>
          </a:prstGeom>
          <a:noFill/>
          <a:ln w="25400" cap="flat" cmpd="sng" algn="ctr">
            <a:solidFill>
              <a:schemeClr val="bg2"/>
            </a:solidFill>
            <a:prstDash val="solid"/>
            <a:headEnd type="none" w="med" len="med"/>
            <a:tailEnd type="none" w="med" len="med"/>
          </a:ln>
          <a:effectLst/>
        </p:spPr>
      </p:cxnSp>
      <p:sp>
        <p:nvSpPr>
          <p:cNvPr id="68" name="Rectangle 67">
            <a:extLst>
              <a:ext uri="{FF2B5EF4-FFF2-40B4-BE49-F238E27FC236}">
                <a16:creationId xmlns:a16="http://schemas.microsoft.com/office/drawing/2014/main" id="{CBC91D22-6933-4D87-B8A9-3A19B59DF86E}"/>
              </a:ext>
            </a:extLst>
          </p:cNvPr>
          <p:cNvSpPr/>
          <p:nvPr/>
        </p:nvSpPr>
        <p:spPr>
          <a:xfrm>
            <a:off x="902995" y="1962988"/>
            <a:ext cx="3757076" cy="1077218"/>
          </a:xfrm>
          <a:prstGeom prst="rect">
            <a:avLst/>
          </a:prstGeom>
          <a:solidFill>
            <a:srgbClr val="FFFFFF"/>
          </a:solidFill>
        </p:spPr>
        <p:txBody>
          <a:bodyPr wrap="square" lIns="0">
            <a:spAutoFit/>
          </a:bodyPr>
          <a:lstStyle/>
          <a:p>
            <a:pPr defTabSz="914296">
              <a:spcAft>
                <a:spcPts val="2941"/>
              </a:spcAft>
              <a:defRPr/>
            </a:pPr>
            <a:r>
              <a:rPr lang="en-US" sz="1600" kern="0">
                <a:ln w="3175">
                  <a:noFill/>
                </a:ln>
                <a:gradFill>
                  <a:gsLst>
                    <a:gs pos="0">
                      <a:srgbClr val="000000"/>
                    </a:gs>
                    <a:gs pos="100000">
                      <a:srgbClr val="000000"/>
                    </a:gs>
                  </a:gsLst>
                  <a:lin ang="5400000" scaled="0"/>
                </a:gradFill>
                <a:latin typeface="Segoe UI Semibold"/>
                <a:cs typeface="Segoe UI Semilight" panose="020B0402040204020203" pitchFamily="34" charset="0"/>
              </a:rPr>
              <a:t>Sync identities with Azure AD Connect so users gain a common identity for access to resources no matter where they are</a:t>
            </a:r>
          </a:p>
        </p:txBody>
      </p:sp>
      <p:sp>
        <p:nvSpPr>
          <p:cNvPr id="70" name="Rectangle 69">
            <a:extLst>
              <a:ext uri="{FF2B5EF4-FFF2-40B4-BE49-F238E27FC236}">
                <a16:creationId xmlns:a16="http://schemas.microsoft.com/office/drawing/2014/main" id="{A02FC1F6-6437-4F43-A18F-6E910CB88EAD}"/>
              </a:ext>
            </a:extLst>
          </p:cNvPr>
          <p:cNvSpPr/>
          <p:nvPr/>
        </p:nvSpPr>
        <p:spPr>
          <a:xfrm>
            <a:off x="902995" y="3237341"/>
            <a:ext cx="3757076" cy="830997"/>
          </a:xfrm>
          <a:prstGeom prst="rect">
            <a:avLst/>
          </a:prstGeom>
          <a:solidFill>
            <a:srgbClr val="FFFFFF"/>
          </a:solidFill>
        </p:spPr>
        <p:txBody>
          <a:bodyPr wrap="square" lIns="0">
            <a:spAutoFit/>
          </a:bodyPr>
          <a:lstStyle/>
          <a:p>
            <a:pPr defTabSz="914296">
              <a:spcAft>
                <a:spcPts val="2941"/>
              </a:spcAft>
              <a:defRPr/>
            </a:pPr>
            <a:r>
              <a:rPr lang="en-US" sz="1600" kern="0">
                <a:ln w="3175">
                  <a:noFill/>
                </a:ln>
                <a:gradFill>
                  <a:gsLst>
                    <a:gs pos="0">
                      <a:srgbClr val="000000"/>
                    </a:gs>
                    <a:gs pos="100000">
                      <a:srgbClr val="000000"/>
                    </a:gs>
                  </a:gsLst>
                  <a:lin ang="5400000" scaled="0"/>
                </a:gradFill>
                <a:latin typeface="Segoe UI Semibold"/>
                <a:cs typeface="Segoe UI Semilight" panose="020B0402040204020203" pitchFamily="34" charset="0"/>
              </a:rPr>
              <a:t>Embrace cloud authentication and upgrade from AD FS, reducing your </a:t>
            </a:r>
            <a:br>
              <a:rPr lang="en-US" sz="1600" kern="0">
                <a:ln w="3175">
                  <a:noFill/>
                </a:ln>
                <a:gradFill>
                  <a:gsLst>
                    <a:gs pos="0">
                      <a:srgbClr val="000000"/>
                    </a:gs>
                    <a:gs pos="100000">
                      <a:srgbClr val="000000"/>
                    </a:gs>
                  </a:gsLst>
                  <a:lin ang="5400000" scaled="0"/>
                </a:gradFill>
                <a:latin typeface="Segoe UI Semibold"/>
                <a:cs typeface="Segoe UI Semilight" panose="020B0402040204020203" pitchFamily="34" charset="0"/>
              </a:rPr>
            </a:br>
            <a:r>
              <a:rPr lang="en-US" sz="1600" kern="0">
                <a:ln w="3175">
                  <a:noFill/>
                </a:ln>
                <a:gradFill>
                  <a:gsLst>
                    <a:gs pos="0">
                      <a:srgbClr val="000000"/>
                    </a:gs>
                    <a:gs pos="100000">
                      <a:srgbClr val="000000"/>
                    </a:gs>
                  </a:gsLst>
                  <a:lin ang="5400000" scaled="0"/>
                </a:gradFill>
                <a:latin typeface="Segoe UI Semibold"/>
                <a:cs typeface="Segoe UI Semilight" panose="020B0402040204020203" pitchFamily="34" charset="0"/>
              </a:rPr>
              <a:t>on-premises footprint</a:t>
            </a:r>
          </a:p>
        </p:txBody>
      </p:sp>
      <p:sp>
        <p:nvSpPr>
          <p:cNvPr id="72" name="Rectangle 71">
            <a:extLst>
              <a:ext uri="{FF2B5EF4-FFF2-40B4-BE49-F238E27FC236}">
                <a16:creationId xmlns:a16="http://schemas.microsoft.com/office/drawing/2014/main" id="{5C9DF39A-D9B4-412E-AF94-D1F2DB700E51}"/>
              </a:ext>
            </a:extLst>
          </p:cNvPr>
          <p:cNvSpPr/>
          <p:nvPr/>
        </p:nvSpPr>
        <p:spPr>
          <a:xfrm>
            <a:off x="902995" y="4302143"/>
            <a:ext cx="3757076" cy="1077218"/>
          </a:xfrm>
          <a:prstGeom prst="rect">
            <a:avLst/>
          </a:prstGeom>
          <a:solidFill>
            <a:srgbClr val="FFFFFF"/>
          </a:solidFill>
        </p:spPr>
        <p:txBody>
          <a:bodyPr wrap="square" lIns="0">
            <a:spAutoFit/>
          </a:bodyPr>
          <a:lstStyle/>
          <a:p>
            <a:pPr defTabSz="914296">
              <a:spcAft>
                <a:spcPts val="2941"/>
              </a:spcAft>
              <a:defRPr/>
            </a:pPr>
            <a:r>
              <a:rPr lang="en-US" sz="1600" kern="0">
                <a:ln w="3175">
                  <a:noFill/>
                </a:ln>
                <a:gradFill>
                  <a:gsLst>
                    <a:gs pos="0">
                      <a:srgbClr val="000000"/>
                    </a:gs>
                    <a:gs pos="100000">
                      <a:srgbClr val="000000"/>
                    </a:gs>
                  </a:gsLst>
                  <a:lin ang="5400000" scaled="0"/>
                </a:gradFill>
                <a:latin typeface="Segoe UI Semibold"/>
                <a:cs typeface="Segoe UI Semilight" panose="020B0402040204020203" pitchFamily="34" charset="0"/>
              </a:rPr>
              <a:t>Identify &amp; resolve vulnerabilities </a:t>
            </a:r>
            <a:br>
              <a:rPr lang="en-US" sz="1600" kern="0">
                <a:ln w="3175">
                  <a:noFill/>
                </a:ln>
                <a:gradFill>
                  <a:gsLst>
                    <a:gs pos="0">
                      <a:srgbClr val="000000"/>
                    </a:gs>
                    <a:gs pos="100000">
                      <a:srgbClr val="000000"/>
                    </a:gs>
                  </a:gsLst>
                  <a:lin ang="5400000" scaled="0"/>
                </a:gradFill>
                <a:latin typeface="Segoe UI Semibold"/>
                <a:cs typeface="Segoe UI Semilight" panose="020B0402040204020203" pitchFamily="34" charset="0"/>
              </a:rPr>
            </a:br>
            <a:r>
              <a:rPr lang="en-US" sz="1600" kern="0">
                <a:ln w="3175">
                  <a:noFill/>
                </a:ln>
                <a:gradFill>
                  <a:gsLst>
                    <a:gs pos="0">
                      <a:srgbClr val="000000"/>
                    </a:gs>
                    <a:gs pos="100000">
                      <a:srgbClr val="000000"/>
                    </a:gs>
                  </a:gsLst>
                  <a:lin ang="5400000" scaled="0"/>
                </a:gradFill>
                <a:latin typeface="Segoe UI Semibold"/>
                <a:cs typeface="Segoe UI Semilight" panose="020B0402040204020203" pitchFamily="34" charset="0"/>
              </a:rPr>
              <a:t>and assess threats efficiently with Microsoft Defender for Identity and advanced protection with Azure AD </a:t>
            </a:r>
          </a:p>
        </p:txBody>
      </p:sp>
      <p:sp>
        <p:nvSpPr>
          <p:cNvPr id="28" name="Freeform 13">
            <a:extLst>
              <a:ext uri="{FF2B5EF4-FFF2-40B4-BE49-F238E27FC236}">
                <a16:creationId xmlns:a16="http://schemas.microsoft.com/office/drawing/2014/main" id="{F08EEF36-B19A-4D6D-A6EA-D95165152E81}"/>
              </a:ext>
            </a:extLst>
          </p:cNvPr>
          <p:cNvSpPr>
            <a:spLocks noChangeAspect="1"/>
          </p:cNvSpPr>
          <p:nvPr/>
        </p:nvSpPr>
        <p:spPr bwMode="auto">
          <a:xfrm>
            <a:off x="5090699" y="1941430"/>
            <a:ext cx="1876392" cy="1204559"/>
          </a:xfrm>
          <a:prstGeom prst="rect">
            <a:avLst/>
          </a:prstGeom>
          <a:solidFill>
            <a:srgbClr val="FFFFFF"/>
          </a:solidFill>
          <a:ln w="19050" cap="flat" cmpd="sng" algn="ctr">
            <a:solidFill>
              <a:schemeClr val="accent2"/>
            </a:solidFill>
            <a:prstDash val="solid"/>
            <a:headEnd type="none" w="med" len="med"/>
            <a:tailEnd type="none" w="med" len="med"/>
          </a:ln>
          <a:effectLst/>
        </p:spPr>
        <p:txBody>
          <a:bodyPr vert="horz" wrap="square" lIns="134464" tIns="134464" rIns="134464" bIns="46616" numCol="1" rtlCol="0" anchor="t" anchorCtr="0" compatLnSpc="1">
            <a:prstTxWarp prst="textNoShape">
              <a:avLst/>
            </a:prstTxWarp>
          </a:bodyPr>
          <a:lstStyle/>
          <a:p>
            <a:pPr defTabSz="914229" fontAlgn="base">
              <a:lnSpc>
                <a:spcPct val="90000"/>
              </a:lnSpc>
              <a:spcBef>
                <a:spcPct val="0"/>
              </a:spcBef>
              <a:spcAft>
                <a:spcPct val="0"/>
              </a:spcAft>
            </a:pPr>
            <a:r>
              <a:rPr lang="en-US" sz="1400" kern="0">
                <a:ln w="3175">
                  <a:noFill/>
                </a:ln>
                <a:gradFill>
                  <a:gsLst>
                    <a:gs pos="0">
                      <a:schemeClr val="tx1"/>
                    </a:gs>
                    <a:gs pos="100000">
                      <a:schemeClr val="tx1"/>
                    </a:gs>
                  </a:gsLst>
                  <a:lin ang="0" scaled="0"/>
                </a:gradFill>
                <a:latin typeface="Segoe UI Semibold"/>
                <a:ea typeface="ＭＳ Ｐゴシック"/>
                <a:cs typeface="Segoe UI"/>
              </a:rPr>
              <a:t>Cloud identities</a:t>
            </a:r>
          </a:p>
        </p:txBody>
      </p:sp>
      <p:sp>
        <p:nvSpPr>
          <p:cNvPr id="21" name="Freeform 13">
            <a:extLst>
              <a:ext uri="{FF2B5EF4-FFF2-40B4-BE49-F238E27FC236}">
                <a16:creationId xmlns:a16="http://schemas.microsoft.com/office/drawing/2014/main" id="{0AE73384-D013-4748-A6B6-47910BFABF5A}"/>
              </a:ext>
            </a:extLst>
          </p:cNvPr>
          <p:cNvSpPr>
            <a:spLocks noChangeAspect="1"/>
          </p:cNvSpPr>
          <p:nvPr/>
        </p:nvSpPr>
        <p:spPr bwMode="auto">
          <a:xfrm>
            <a:off x="5090699" y="4627864"/>
            <a:ext cx="1876392" cy="1209308"/>
          </a:xfrm>
          <a:prstGeom prst="rect">
            <a:avLst/>
          </a:prstGeom>
          <a:solidFill>
            <a:srgbClr val="FFFFFF"/>
          </a:solidFill>
          <a:ln w="19050" cap="flat" cmpd="sng" algn="ctr">
            <a:solidFill>
              <a:schemeClr val="accent3"/>
            </a:solidFill>
            <a:prstDash val="solid"/>
            <a:headEnd type="none" w="med" len="med"/>
            <a:tailEnd type="none" w="med" len="med"/>
          </a:ln>
          <a:effectLst/>
        </p:spPr>
        <p:txBody>
          <a:bodyPr vert="horz" wrap="square" lIns="134464" tIns="134464" rIns="134464" bIns="46616" numCol="1" rtlCol="0" anchor="t" anchorCtr="0" compatLnSpc="1">
            <a:prstTxWarp prst="textNoShape">
              <a:avLst/>
            </a:prstTxWarp>
          </a:bodyPr>
          <a:lstStyle/>
          <a:p>
            <a:pPr defTabSz="914229" fontAlgn="base">
              <a:lnSpc>
                <a:spcPct val="90000"/>
              </a:lnSpc>
              <a:spcBef>
                <a:spcPct val="0"/>
              </a:spcBef>
              <a:spcAft>
                <a:spcPct val="0"/>
              </a:spcAft>
            </a:pPr>
            <a:r>
              <a:rPr lang="en-US" sz="1400" kern="0">
                <a:ln w="3175">
                  <a:noFill/>
                </a:ln>
                <a:gradFill>
                  <a:gsLst>
                    <a:gs pos="0">
                      <a:schemeClr val="tx1"/>
                    </a:gs>
                    <a:gs pos="100000">
                      <a:schemeClr val="tx1"/>
                    </a:gs>
                  </a:gsLst>
                  <a:lin ang="0" scaled="0"/>
                </a:gradFill>
                <a:latin typeface="Segoe UI Semibold"/>
                <a:ea typeface="ＭＳ Ｐゴシック"/>
                <a:cs typeface="Segoe UI"/>
              </a:rPr>
              <a:t>On-prem identities</a:t>
            </a:r>
          </a:p>
        </p:txBody>
      </p:sp>
      <p:sp>
        <p:nvSpPr>
          <p:cNvPr id="7" name="TextBox 6">
            <a:extLst>
              <a:ext uri="{FF2B5EF4-FFF2-40B4-BE49-F238E27FC236}">
                <a16:creationId xmlns:a16="http://schemas.microsoft.com/office/drawing/2014/main" id="{03CEB31E-3AF2-4B22-B9EE-A9B21F8CFA06}"/>
              </a:ext>
            </a:extLst>
          </p:cNvPr>
          <p:cNvSpPr txBox="1"/>
          <p:nvPr/>
        </p:nvSpPr>
        <p:spPr>
          <a:xfrm>
            <a:off x="7782140" y="3062660"/>
            <a:ext cx="1591119" cy="246221"/>
          </a:xfrm>
          <a:prstGeom prst="rect">
            <a:avLst/>
          </a:prstGeom>
          <a:noFill/>
        </p:spPr>
        <p:txBody>
          <a:bodyPr wrap="square" lIns="0" tIns="0" rIns="0" bIns="0" rtlCol="0">
            <a:spAutoFit/>
          </a:bodyPr>
          <a:lstStyle/>
          <a:p>
            <a:pPr algn="ctr" defTabSz="914344">
              <a:defRPr/>
            </a:pPr>
            <a:r>
              <a:rPr lang="en-US" sz="1600">
                <a:gradFill>
                  <a:gsLst>
                    <a:gs pos="2917">
                      <a:srgbClr val="000000"/>
                    </a:gs>
                    <a:gs pos="100000">
                      <a:srgbClr val="000000"/>
                    </a:gs>
                  </a:gsLst>
                  <a:lin ang="5400000" scaled="0"/>
                </a:gradFill>
                <a:latin typeface="Segoe UI Semibold"/>
                <a:cs typeface="Segoe UI Semilight" panose="020B0402040204020203" pitchFamily="34" charset="0"/>
              </a:rPr>
              <a:t>Azure AD</a:t>
            </a:r>
          </a:p>
        </p:txBody>
      </p:sp>
      <p:sp>
        <p:nvSpPr>
          <p:cNvPr id="60" name="Text">
            <a:extLst>
              <a:ext uri="{FF2B5EF4-FFF2-40B4-BE49-F238E27FC236}">
                <a16:creationId xmlns:a16="http://schemas.microsoft.com/office/drawing/2014/main" id="{F6E34FD6-ECE3-4D2B-9485-37CE751A89DB}"/>
              </a:ext>
            </a:extLst>
          </p:cNvPr>
          <p:cNvSpPr/>
          <p:nvPr/>
        </p:nvSpPr>
        <p:spPr bwMode="auto">
          <a:xfrm>
            <a:off x="6654035" y="3963463"/>
            <a:ext cx="1876392" cy="166199"/>
          </a:xfrm>
          <a:prstGeom prst="rect">
            <a:avLst/>
          </a:prstGeom>
          <a:noFill/>
          <a:ln w="10795" cap="flat" cmpd="sng" algn="ctr">
            <a:noFill/>
            <a:prstDash val="solid"/>
            <a:headEnd type="none" w="med" len="med"/>
            <a:tailEnd type="none" w="med" len="med"/>
          </a:ln>
          <a:effectLst/>
        </p:spPr>
        <p:txBody>
          <a:bodyPr wrap="square" lIns="0" tIns="0" rIns="0" bIns="0">
            <a:spAutoFit/>
          </a:bodyPr>
          <a:lstStyle/>
          <a:p>
            <a:pPr algn="ctr" defTabSz="914344" fontAlgn="base">
              <a:lnSpc>
                <a:spcPct val="90000"/>
              </a:lnSpc>
              <a:spcBef>
                <a:spcPct val="0"/>
              </a:spcBef>
              <a:spcAft>
                <a:spcPct val="0"/>
              </a:spcAft>
              <a:defRPr/>
            </a:pPr>
            <a:r>
              <a:rPr lang="en-US" sz="1200">
                <a:gradFill>
                  <a:gsLst>
                    <a:gs pos="2917">
                      <a:srgbClr val="000000"/>
                    </a:gs>
                    <a:gs pos="100000">
                      <a:srgbClr val="000000"/>
                    </a:gs>
                  </a:gsLst>
                  <a:lin ang="5400000" scaled="0"/>
                </a:gradFill>
                <a:latin typeface="Segoe UI Semibold"/>
                <a:cs typeface="Segoe UI Semilight" panose="020B0402040204020203" pitchFamily="34" charset="0"/>
              </a:rPr>
              <a:t>Azure AD Connect</a:t>
            </a:r>
          </a:p>
        </p:txBody>
      </p:sp>
      <p:sp>
        <p:nvSpPr>
          <p:cNvPr id="9" name="Text">
            <a:extLst>
              <a:ext uri="{FF2B5EF4-FFF2-40B4-BE49-F238E27FC236}">
                <a16:creationId xmlns:a16="http://schemas.microsoft.com/office/drawing/2014/main" id="{54C0C858-525C-47A4-A4A5-E9D6DB919713}"/>
              </a:ext>
            </a:extLst>
          </p:cNvPr>
          <p:cNvSpPr/>
          <p:nvPr/>
        </p:nvSpPr>
        <p:spPr bwMode="auto">
          <a:xfrm>
            <a:off x="7743350" y="5605160"/>
            <a:ext cx="1668699" cy="221599"/>
          </a:xfrm>
          <a:prstGeom prst="rect">
            <a:avLst/>
          </a:prstGeom>
          <a:noFill/>
          <a:ln w="10795" cap="flat" cmpd="sng" algn="ctr">
            <a:noFill/>
            <a:prstDash val="solid"/>
            <a:headEnd type="none" w="med" len="med"/>
            <a:tailEnd type="none" w="med" len="med"/>
          </a:ln>
          <a:effectLst/>
        </p:spPr>
        <p:txBody>
          <a:bodyPr wrap="square" lIns="0" tIns="0" rIns="0" bIns="0">
            <a:spAutoFit/>
          </a:bodyPr>
          <a:lstStyle/>
          <a:p>
            <a:pPr algn="ctr" defTabSz="914344" fontAlgn="base">
              <a:lnSpc>
                <a:spcPct val="90000"/>
              </a:lnSpc>
              <a:spcBef>
                <a:spcPct val="0"/>
              </a:spcBef>
              <a:spcAft>
                <a:spcPct val="0"/>
              </a:spcAft>
              <a:defRPr/>
            </a:pPr>
            <a:r>
              <a:rPr lang="en-US" sz="1600">
                <a:gradFill>
                  <a:gsLst>
                    <a:gs pos="2917">
                      <a:srgbClr val="000000"/>
                    </a:gs>
                    <a:gs pos="100000">
                      <a:srgbClr val="000000"/>
                    </a:gs>
                  </a:gsLst>
                  <a:lin ang="5400000" scaled="0"/>
                </a:gradFill>
                <a:latin typeface="Segoe UI Semibold"/>
                <a:cs typeface="Segoe UI Semilight" panose="020B0402040204020203" pitchFamily="34" charset="0"/>
              </a:rPr>
              <a:t>Active Directory</a:t>
            </a:r>
          </a:p>
        </p:txBody>
      </p:sp>
      <p:pic>
        <p:nvPicPr>
          <p:cNvPr id="11" name="Picture 10">
            <a:extLst>
              <a:ext uri="{FF2B5EF4-FFF2-40B4-BE49-F238E27FC236}">
                <a16:creationId xmlns:a16="http://schemas.microsoft.com/office/drawing/2014/main" id="{4EDD6F67-5954-4C40-96EA-84B4036EA86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93085" y="4940490"/>
            <a:ext cx="769228" cy="509208"/>
          </a:xfrm>
          <a:prstGeom prst="rect">
            <a:avLst/>
          </a:prstGeom>
        </p:spPr>
      </p:pic>
      <p:cxnSp>
        <p:nvCxnSpPr>
          <p:cNvPr id="13" name="Straight Arrow Connector 12">
            <a:extLst>
              <a:ext uri="{FF2B5EF4-FFF2-40B4-BE49-F238E27FC236}">
                <a16:creationId xmlns:a16="http://schemas.microsoft.com/office/drawing/2014/main" id="{0DD30AE6-9067-4744-8B8C-3DCF43F59CBD}"/>
              </a:ext>
              <a:ext uri="{C183D7F6-B498-43B3-948B-1728B52AA6E4}">
                <adec:decorative xmlns:adec="http://schemas.microsoft.com/office/drawing/2017/decorative" val="1"/>
              </a:ext>
            </a:extLst>
          </p:cNvPr>
          <p:cNvCxnSpPr>
            <a:cxnSpLocks/>
          </p:cNvCxnSpPr>
          <p:nvPr/>
        </p:nvCxnSpPr>
        <p:spPr>
          <a:xfrm flipV="1">
            <a:off x="8556183" y="3542810"/>
            <a:ext cx="0" cy="1007505"/>
          </a:xfrm>
          <a:prstGeom prst="straightConnector1">
            <a:avLst/>
          </a:prstGeom>
          <a:noFill/>
          <a:ln w="15875" cap="rnd" cmpd="sng" algn="ctr">
            <a:solidFill>
              <a:srgbClr val="F2F2F2">
                <a:lumMod val="90000"/>
              </a:srgbClr>
            </a:solidFill>
            <a:prstDash val="solid"/>
            <a:headEnd type="arrow" w="med" len="sm"/>
            <a:tailEnd type="arrow" w="med" len="sm"/>
          </a:ln>
          <a:effectLst/>
        </p:spPr>
      </p:cxnSp>
      <p:sp useBgFill="1">
        <p:nvSpPr>
          <p:cNvPr id="15" name="Oval 14">
            <a:extLst>
              <a:ext uri="{FF2B5EF4-FFF2-40B4-BE49-F238E27FC236}">
                <a16:creationId xmlns:a16="http://schemas.microsoft.com/office/drawing/2014/main" id="{809F0C63-A7B1-41FE-89DB-1623302C4511}"/>
              </a:ext>
              <a:ext uri="{C183D7F6-B498-43B3-948B-1728B52AA6E4}">
                <adec:decorative xmlns:adec="http://schemas.microsoft.com/office/drawing/2017/decorative" val="1"/>
              </a:ext>
            </a:extLst>
          </p:cNvPr>
          <p:cNvSpPr/>
          <p:nvPr/>
        </p:nvSpPr>
        <p:spPr bwMode="auto">
          <a:xfrm rot="2187612">
            <a:off x="8368795" y="3833329"/>
            <a:ext cx="374776" cy="426467"/>
          </a:xfrm>
          <a:prstGeom prst="ellipse">
            <a:avLst/>
          </a:prstGeom>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9" name="arrow_11">
            <a:extLst>
              <a:ext uri="{FF2B5EF4-FFF2-40B4-BE49-F238E27FC236}">
                <a16:creationId xmlns:a16="http://schemas.microsoft.com/office/drawing/2014/main" id="{6193394C-744F-4FAC-A142-DF23A28DB40B}"/>
              </a:ext>
              <a:ext uri="{C183D7F6-B498-43B3-948B-1728B52AA6E4}">
                <adec:decorative xmlns:adec="http://schemas.microsoft.com/office/drawing/2017/decorative" val="1"/>
              </a:ext>
            </a:extLst>
          </p:cNvPr>
          <p:cNvSpPr>
            <a:spLocks noChangeAspect="1" noEditPoints="1"/>
          </p:cNvSpPr>
          <p:nvPr/>
        </p:nvSpPr>
        <p:spPr bwMode="auto">
          <a:xfrm>
            <a:off x="8423271" y="3907716"/>
            <a:ext cx="265824" cy="277692"/>
          </a:xfrm>
          <a:custGeom>
            <a:avLst/>
            <a:gdLst>
              <a:gd name="T0" fmla="*/ 310 w 310"/>
              <a:gd name="T1" fmla="*/ 199 h 322"/>
              <a:gd name="T2" fmla="*/ 154 w 310"/>
              <a:gd name="T3" fmla="*/ 322 h 322"/>
              <a:gd name="T4" fmla="*/ 1 w 310"/>
              <a:gd name="T5" fmla="*/ 211 h 322"/>
              <a:gd name="T6" fmla="*/ 304 w 310"/>
              <a:gd name="T7" fmla="*/ 104 h 322"/>
              <a:gd name="T8" fmla="*/ 154 w 310"/>
              <a:gd name="T9" fmla="*/ 0 h 322"/>
              <a:gd name="T10" fmla="*/ 0 w 310"/>
              <a:gd name="T11" fmla="*/ 114 h 322"/>
              <a:gd name="T12" fmla="*/ 299 w 310"/>
              <a:gd name="T13" fmla="*/ 104 h 322"/>
              <a:gd name="T14" fmla="*/ 230 w 310"/>
              <a:gd name="T15" fmla="*/ 104 h 322"/>
              <a:gd name="T16" fmla="*/ 295 w 310"/>
              <a:gd name="T17" fmla="*/ 104 h 322"/>
              <a:gd name="T18" fmla="*/ 304 w 310"/>
              <a:gd name="T19" fmla="*/ 104 h 322"/>
              <a:gd name="T20" fmla="*/ 304 w 310"/>
              <a:gd name="T21" fmla="*/ 29 h 322"/>
              <a:gd name="T22" fmla="*/ 9 w 310"/>
              <a:gd name="T23" fmla="*/ 211 h 322"/>
              <a:gd name="T24" fmla="*/ 75 w 310"/>
              <a:gd name="T25" fmla="*/ 211 h 322"/>
              <a:gd name="T26" fmla="*/ 9 w 310"/>
              <a:gd name="T27" fmla="*/ 211 h 322"/>
              <a:gd name="T28" fmla="*/ 1 w 310"/>
              <a:gd name="T29" fmla="*/ 211 h 322"/>
              <a:gd name="T30" fmla="*/ 1 w 310"/>
              <a:gd name="T31" fmla="*/ 28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322">
                <a:moveTo>
                  <a:pt x="310" y="199"/>
                </a:moveTo>
                <a:cubicBezTo>
                  <a:pt x="293" y="270"/>
                  <a:pt x="229" y="322"/>
                  <a:pt x="154" y="322"/>
                </a:cubicBezTo>
                <a:cubicBezTo>
                  <a:pt x="83" y="322"/>
                  <a:pt x="22" y="275"/>
                  <a:pt x="1" y="211"/>
                </a:cubicBezTo>
                <a:moveTo>
                  <a:pt x="304" y="104"/>
                </a:moveTo>
                <a:cubicBezTo>
                  <a:pt x="281" y="43"/>
                  <a:pt x="223" y="0"/>
                  <a:pt x="154" y="0"/>
                </a:cubicBezTo>
                <a:cubicBezTo>
                  <a:pt x="82" y="0"/>
                  <a:pt x="20" y="48"/>
                  <a:pt x="0" y="114"/>
                </a:cubicBezTo>
                <a:moveTo>
                  <a:pt x="299" y="104"/>
                </a:moveTo>
                <a:cubicBezTo>
                  <a:pt x="230" y="104"/>
                  <a:pt x="230" y="104"/>
                  <a:pt x="230" y="104"/>
                </a:cubicBezTo>
                <a:moveTo>
                  <a:pt x="295" y="104"/>
                </a:moveTo>
                <a:cubicBezTo>
                  <a:pt x="304" y="104"/>
                  <a:pt x="304" y="104"/>
                  <a:pt x="304" y="104"/>
                </a:cubicBezTo>
                <a:cubicBezTo>
                  <a:pt x="304" y="29"/>
                  <a:pt x="304" y="29"/>
                  <a:pt x="304" y="29"/>
                </a:cubicBezTo>
                <a:moveTo>
                  <a:pt x="9" y="211"/>
                </a:moveTo>
                <a:cubicBezTo>
                  <a:pt x="75" y="211"/>
                  <a:pt x="75" y="211"/>
                  <a:pt x="75" y="211"/>
                </a:cubicBezTo>
                <a:moveTo>
                  <a:pt x="9" y="211"/>
                </a:moveTo>
                <a:cubicBezTo>
                  <a:pt x="1" y="211"/>
                  <a:pt x="1" y="211"/>
                  <a:pt x="1" y="211"/>
                </a:cubicBezTo>
                <a:cubicBezTo>
                  <a:pt x="1" y="286"/>
                  <a:pt x="1" y="286"/>
                  <a:pt x="1" y="286"/>
                </a:cubicBezTo>
              </a:path>
            </a:pathLst>
          </a:custGeom>
          <a:noFill/>
          <a:ln w="15875" cap="sq">
            <a:solidFill>
              <a:srgbClr val="000000"/>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endParaRPr>
          </a:p>
        </p:txBody>
      </p:sp>
      <p:cxnSp>
        <p:nvCxnSpPr>
          <p:cNvPr id="58" name="Straight Connector 57">
            <a:extLst>
              <a:ext uri="{FF2B5EF4-FFF2-40B4-BE49-F238E27FC236}">
                <a16:creationId xmlns:a16="http://schemas.microsoft.com/office/drawing/2014/main" id="{8324F365-4C24-402D-B7A2-B7E031074D23}"/>
              </a:ext>
              <a:ext uri="{C183D7F6-B498-43B3-948B-1728B52AA6E4}">
                <adec:decorative xmlns:adec="http://schemas.microsoft.com/office/drawing/2017/decorative" val="1"/>
              </a:ext>
            </a:extLst>
          </p:cNvPr>
          <p:cNvCxnSpPr>
            <a:cxnSpLocks/>
          </p:cNvCxnSpPr>
          <p:nvPr/>
        </p:nvCxnSpPr>
        <p:spPr>
          <a:xfrm>
            <a:off x="9105900" y="5231482"/>
            <a:ext cx="1053266" cy="0"/>
          </a:xfrm>
          <a:prstGeom prst="line">
            <a:avLst/>
          </a:prstGeom>
          <a:noFill/>
          <a:ln w="25400" cap="flat" cmpd="sng" algn="ctr">
            <a:solidFill>
              <a:schemeClr val="bg2"/>
            </a:solidFill>
            <a:prstDash val="solid"/>
            <a:headEnd type="none" w="med" len="med"/>
            <a:tailEnd type="none" w="med" len="med"/>
          </a:ln>
          <a:effectLst/>
        </p:spPr>
      </p:cxnSp>
      <p:sp>
        <p:nvSpPr>
          <p:cNvPr id="79" name="Rectangle 78">
            <a:extLst>
              <a:ext uri="{FF2B5EF4-FFF2-40B4-BE49-F238E27FC236}">
                <a16:creationId xmlns:a16="http://schemas.microsoft.com/office/drawing/2014/main" id="{C97A80A2-E12C-495A-8887-A0DB96C46A06}"/>
              </a:ext>
            </a:extLst>
          </p:cNvPr>
          <p:cNvSpPr/>
          <p:nvPr/>
        </p:nvSpPr>
        <p:spPr bwMode="auto">
          <a:xfrm>
            <a:off x="9909971" y="1941430"/>
            <a:ext cx="1696242" cy="1204558"/>
          </a:xfrm>
          <a:prstGeom prst="rect">
            <a:avLst/>
          </a:prstGeom>
          <a:solidFill>
            <a:schemeClr val="bg1"/>
          </a:solidFill>
          <a:ln w="19050" cap="flat" cmpd="sng" algn="ctr">
            <a:solidFill>
              <a:schemeClr val="bg2"/>
            </a:solidFill>
            <a:prstDash val="solid"/>
            <a:headEnd type="none" w="med" len="med"/>
            <a:tailEnd type="none" w="med" len="med"/>
          </a:ln>
          <a:effectLst/>
        </p:spPr>
        <p:txBody>
          <a:bodyPr vert="horz" wrap="square" lIns="134464" tIns="134464" rIns="134464" bIns="46616" numCol="1" rtlCol="0" anchor="t" anchorCtr="0" compatLnSpc="1">
            <a:prstTxWarp prst="textNoShape">
              <a:avLst/>
            </a:prstTxWarp>
          </a:bodyPr>
          <a:lstStyle/>
          <a:p>
            <a:pPr defTabSz="914229" fontAlgn="base">
              <a:lnSpc>
                <a:spcPct val="90000"/>
              </a:lnSpc>
              <a:spcBef>
                <a:spcPct val="0"/>
              </a:spcBef>
              <a:spcAft>
                <a:spcPct val="0"/>
              </a:spcAft>
              <a:defRPr/>
            </a:pPr>
            <a:r>
              <a:rPr lang="en-US" sz="1400" kern="0">
                <a:ln w="3175">
                  <a:noFill/>
                </a:ln>
                <a:gradFill>
                  <a:gsLst>
                    <a:gs pos="0">
                      <a:schemeClr val="tx1"/>
                    </a:gs>
                    <a:gs pos="100000">
                      <a:schemeClr val="tx1"/>
                    </a:gs>
                  </a:gsLst>
                  <a:lin ang="0" scaled="0"/>
                </a:gradFill>
                <a:latin typeface="Segoe UI Semibold"/>
                <a:ea typeface="ＭＳ Ｐゴシック"/>
                <a:cs typeface="Segoe UI"/>
              </a:rPr>
              <a:t>Apps &amp; resources</a:t>
            </a:r>
          </a:p>
        </p:txBody>
      </p:sp>
      <p:sp>
        <p:nvSpPr>
          <p:cNvPr id="66" name="Text">
            <a:extLst>
              <a:ext uri="{FF2B5EF4-FFF2-40B4-BE49-F238E27FC236}">
                <a16:creationId xmlns:a16="http://schemas.microsoft.com/office/drawing/2014/main" id="{A0D82C28-9344-4066-9C2A-DA7BB2D66638}"/>
              </a:ext>
            </a:extLst>
          </p:cNvPr>
          <p:cNvSpPr/>
          <p:nvPr/>
        </p:nvSpPr>
        <p:spPr bwMode="auto">
          <a:xfrm>
            <a:off x="9909971" y="4461664"/>
            <a:ext cx="1696241" cy="332399"/>
          </a:xfrm>
          <a:prstGeom prst="rect">
            <a:avLst/>
          </a:prstGeom>
          <a:noFill/>
          <a:ln w="10795" cap="flat" cmpd="sng" algn="ctr">
            <a:noFill/>
            <a:prstDash val="solid"/>
            <a:headEnd type="none" w="med" len="med"/>
            <a:tailEnd type="none" w="med" len="med"/>
          </a:ln>
          <a:effectLst/>
        </p:spPr>
        <p:txBody>
          <a:bodyPr wrap="square" lIns="0" tIns="0" rIns="0" bIns="0">
            <a:spAutoFit/>
          </a:bodyPr>
          <a:lstStyle/>
          <a:p>
            <a:pPr algn="ctr" defTabSz="914344" fontAlgn="base">
              <a:lnSpc>
                <a:spcPct val="90000"/>
              </a:lnSpc>
              <a:spcBef>
                <a:spcPct val="0"/>
              </a:spcBef>
              <a:spcAft>
                <a:spcPct val="0"/>
              </a:spcAft>
              <a:defRPr/>
            </a:pPr>
            <a:r>
              <a:rPr lang="en-US" sz="1200">
                <a:gradFill>
                  <a:gsLst>
                    <a:gs pos="2917">
                      <a:srgbClr val="000000"/>
                    </a:gs>
                    <a:gs pos="100000">
                      <a:srgbClr val="000000"/>
                    </a:gs>
                  </a:gsLst>
                  <a:lin ang="5400000" scaled="0"/>
                </a:gradFill>
                <a:latin typeface="Segoe UI Semibold"/>
                <a:cs typeface="Segoe UI Semilight" panose="020B0402040204020203" pitchFamily="34" charset="0"/>
              </a:rPr>
              <a:t>Microsoft Defender</a:t>
            </a:r>
          </a:p>
          <a:p>
            <a:pPr algn="ctr" defTabSz="914344" fontAlgn="base">
              <a:lnSpc>
                <a:spcPct val="90000"/>
              </a:lnSpc>
              <a:spcBef>
                <a:spcPct val="0"/>
              </a:spcBef>
              <a:spcAft>
                <a:spcPct val="0"/>
              </a:spcAft>
              <a:defRPr/>
            </a:pPr>
            <a:r>
              <a:rPr lang="en-US" sz="1200">
                <a:gradFill>
                  <a:gsLst>
                    <a:gs pos="2917">
                      <a:srgbClr val="000000"/>
                    </a:gs>
                    <a:gs pos="100000">
                      <a:srgbClr val="000000"/>
                    </a:gs>
                  </a:gsLst>
                  <a:lin ang="5400000" scaled="0"/>
                </a:gradFill>
                <a:latin typeface="Segoe UI Semibold"/>
                <a:cs typeface="Segoe UI Semilight" panose="020B0402040204020203" pitchFamily="34" charset="0"/>
              </a:rPr>
              <a:t>for Identity</a:t>
            </a:r>
          </a:p>
        </p:txBody>
      </p:sp>
      <p:pic>
        <p:nvPicPr>
          <p:cNvPr id="74" name="Picture 73">
            <a:extLst>
              <a:ext uri="{FF2B5EF4-FFF2-40B4-BE49-F238E27FC236}">
                <a16:creationId xmlns:a16="http://schemas.microsoft.com/office/drawing/2014/main" id="{F7A4BF59-769B-4B1F-B4AC-3EB72393CE9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3767" y="1993770"/>
            <a:ext cx="398411" cy="398411"/>
          </a:xfrm>
          <a:prstGeom prst="rect">
            <a:avLst/>
          </a:prstGeom>
        </p:spPr>
      </p:pic>
      <p:pic>
        <p:nvPicPr>
          <p:cNvPr id="76" name="Picture 75">
            <a:extLst>
              <a:ext uri="{FF2B5EF4-FFF2-40B4-BE49-F238E27FC236}">
                <a16:creationId xmlns:a16="http://schemas.microsoft.com/office/drawing/2014/main" id="{A8318C16-A1C4-4550-A632-11836D3835D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3767" y="3268123"/>
            <a:ext cx="398411" cy="398411"/>
          </a:xfrm>
          <a:prstGeom prst="rect">
            <a:avLst/>
          </a:prstGeom>
        </p:spPr>
      </p:pic>
      <p:pic>
        <p:nvPicPr>
          <p:cNvPr id="78" name="Picture 77">
            <a:extLst>
              <a:ext uri="{FF2B5EF4-FFF2-40B4-BE49-F238E27FC236}">
                <a16:creationId xmlns:a16="http://schemas.microsoft.com/office/drawing/2014/main" id="{78B2E848-FB25-47BB-A057-06A0D3D3AC7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3767" y="4332925"/>
            <a:ext cx="398411" cy="398411"/>
          </a:xfrm>
          <a:prstGeom prst="rect">
            <a:avLst/>
          </a:prstGeom>
        </p:spPr>
      </p:pic>
      <p:grpSp>
        <p:nvGrpSpPr>
          <p:cNvPr id="80" name="Group 79">
            <a:extLst>
              <a:ext uri="{FF2B5EF4-FFF2-40B4-BE49-F238E27FC236}">
                <a16:creationId xmlns:a16="http://schemas.microsoft.com/office/drawing/2014/main" id="{CFFA86CE-7F2F-47CA-B41D-EB73E280F431}"/>
              </a:ext>
              <a:ext uri="{C183D7F6-B498-43B3-948B-1728B52AA6E4}">
                <adec:decorative xmlns:adec="http://schemas.microsoft.com/office/drawing/2017/decorative" val="1"/>
              </a:ext>
            </a:extLst>
          </p:cNvPr>
          <p:cNvGrpSpPr/>
          <p:nvPr/>
        </p:nvGrpSpPr>
        <p:grpSpPr>
          <a:xfrm>
            <a:off x="10159166" y="2504233"/>
            <a:ext cx="623158" cy="397011"/>
            <a:chOff x="10864956" y="2506980"/>
            <a:chExt cx="623158" cy="397011"/>
          </a:xfrm>
        </p:grpSpPr>
        <p:sp>
          <p:nvSpPr>
            <p:cNvPr id="81" name="cloud">
              <a:extLst>
                <a:ext uri="{FF2B5EF4-FFF2-40B4-BE49-F238E27FC236}">
                  <a16:creationId xmlns:a16="http://schemas.microsoft.com/office/drawing/2014/main" id="{9F47C334-6516-42A0-A9EA-2A304F033149}"/>
                </a:ext>
              </a:extLst>
            </p:cNvPr>
            <p:cNvSpPr>
              <a:spLocks noChangeAspect="1"/>
            </p:cNvSpPr>
            <p:nvPr/>
          </p:nvSpPr>
          <p:spPr bwMode="auto">
            <a:xfrm>
              <a:off x="10864956" y="2506980"/>
              <a:ext cx="623158" cy="397011"/>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1"/>
            </a:solidFill>
            <a:ln w="15875" cap="sq">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gradFill>
                <a:effectLst/>
                <a:uLnTx/>
                <a:uFillTx/>
              </a:endParaRPr>
            </a:p>
          </p:txBody>
        </p:sp>
        <p:pic>
          <p:nvPicPr>
            <p:cNvPr id="82" name="Graphic 81">
              <a:extLst>
                <a:ext uri="{FF2B5EF4-FFF2-40B4-BE49-F238E27FC236}">
                  <a16:creationId xmlns:a16="http://schemas.microsoft.com/office/drawing/2014/main" id="{E40C35E1-BA54-40B0-B1FD-3450F9C28A9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50390" y="2590160"/>
              <a:ext cx="259911" cy="261131"/>
            </a:xfrm>
            <a:prstGeom prst="rect">
              <a:avLst/>
            </a:prstGeom>
          </p:spPr>
        </p:pic>
      </p:grpSp>
      <p:sp>
        <p:nvSpPr>
          <p:cNvPr id="84" name="GenericApp_EB3B">
            <a:extLst>
              <a:ext uri="{FF2B5EF4-FFF2-40B4-BE49-F238E27FC236}">
                <a16:creationId xmlns:a16="http://schemas.microsoft.com/office/drawing/2014/main" id="{EE388AD3-5770-47ED-B29D-9FCB6FB2ADCB}"/>
              </a:ext>
              <a:ext uri="{C183D7F6-B498-43B3-948B-1728B52AA6E4}">
                <adec:decorative xmlns:adec="http://schemas.microsoft.com/office/drawing/2017/decorative" val="1"/>
              </a:ext>
            </a:extLst>
          </p:cNvPr>
          <p:cNvSpPr>
            <a:spLocks noChangeAspect="1" noEditPoints="1"/>
          </p:cNvSpPr>
          <p:nvPr/>
        </p:nvSpPr>
        <p:spPr bwMode="auto">
          <a:xfrm>
            <a:off x="10935260" y="2540804"/>
            <a:ext cx="409878" cy="328032"/>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grpSp>
        <p:nvGrpSpPr>
          <p:cNvPr id="29" name="Group 28">
            <a:extLst>
              <a:ext uri="{FF2B5EF4-FFF2-40B4-BE49-F238E27FC236}">
                <a16:creationId xmlns:a16="http://schemas.microsoft.com/office/drawing/2014/main" id="{11D50C11-539A-44C3-A345-CAFDDEA21014}"/>
              </a:ext>
              <a:ext uri="{C183D7F6-B498-43B3-948B-1728B52AA6E4}">
                <adec:decorative xmlns:adec="http://schemas.microsoft.com/office/drawing/2017/decorative" val="1"/>
              </a:ext>
            </a:extLst>
          </p:cNvPr>
          <p:cNvGrpSpPr/>
          <p:nvPr/>
        </p:nvGrpSpPr>
        <p:grpSpPr>
          <a:xfrm>
            <a:off x="5441679" y="2421857"/>
            <a:ext cx="518991" cy="518991"/>
            <a:chOff x="727696" y="5640539"/>
            <a:chExt cx="518991" cy="518991"/>
          </a:xfrm>
        </p:grpSpPr>
        <p:sp>
          <p:nvSpPr>
            <p:cNvPr id="30" name="Oval 29">
              <a:extLst>
                <a:ext uri="{FF2B5EF4-FFF2-40B4-BE49-F238E27FC236}">
                  <a16:creationId xmlns:a16="http://schemas.microsoft.com/office/drawing/2014/main" id="{F0EFE2A9-AA18-4E2C-AB0B-C103794CF582}"/>
                </a:ext>
              </a:extLst>
            </p:cNvPr>
            <p:cNvSpPr/>
            <p:nvPr/>
          </p:nvSpPr>
          <p:spPr bwMode="auto">
            <a:xfrm>
              <a:off x="727696" y="5640539"/>
              <a:ext cx="518991" cy="518991"/>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3" name="people_4">
              <a:extLst>
                <a:ext uri="{FF2B5EF4-FFF2-40B4-BE49-F238E27FC236}">
                  <a16:creationId xmlns:a16="http://schemas.microsoft.com/office/drawing/2014/main" id="{308AD052-C24A-49CF-83B5-BB867783C3DB}"/>
                </a:ext>
              </a:extLst>
            </p:cNvPr>
            <p:cNvSpPr>
              <a:spLocks noChangeAspect="1" noEditPoints="1"/>
            </p:cNvSpPr>
            <p:nvPr/>
          </p:nvSpPr>
          <p:spPr bwMode="auto">
            <a:xfrm>
              <a:off x="882604" y="5787924"/>
              <a:ext cx="194148" cy="217053"/>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952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grpSp>
      <p:grpSp>
        <p:nvGrpSpPr>
          <p:cNvPr id="37" name="Group 36">
            <a:extLst>
              <a:ext uri="{FF2B5EF4-FFF2-40B4-BE49-F238E27FC236}">
                <a16:creationId xmlns:a16="http://schemas.microsoft.com/office/drawing/2014/main" id="{0E56C71D-6C20-4A83-9F72-74BF62E10F24}"/>
              </a:ext>
              <a:ext uri="{C183D7F6-B498-43B3-948B-1728B52AA6E4}">
                <adec:decorative xmlns:adec="http://schemas.microsoft.com/office/drawing/2017/decorative" val="1"/>
              </a:ext>
            </a:extLst>
          </p:cNvPr>
          <p:cNvGrpSpPr/>
          <p:nvPr/>
        </p:nvGrpSpPr>
        <p:grpSpPr>
          <a:xfrm>
            <a:off x="6070734" y="2421857"/>
            <a:ext cx="518991" cy="518991"/>
            <a:chOff x="1283752" y="5648306"/>
            <a:chExt cx="518991" cy="518991"/>
          </a:xfrm>
        </p:grpSpPr>
        <p:sp>
          <p:nvSpPr>
            <p:cNvPr id="38" name="Oval 37">
              <a:extLst>
                <a:ext uri="{FF2B5EF4-FFF2-40B4-BE49-F238E27FC236}">
                  <a16:creationId xmlns:a16="http://schemas.microsoft.com/office/drawing/2014/main" id="{D2F7B5F3-B78D-42BB-A59A-059F8318B939}"/>
                </a:ext>
              </a:extLst>
            </p:cNvPr>
            <p:cNvSpPr/>
            <p:nvPr/>
          </p:nvSpPr>
          <p:spPr bwMode="auto">
            <a:xfrm>
              <a:off x="1283752" y="5648306"/>
              <a:ext cx="518991" cy="518991"/>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1" name="people_12">
              <a:extLst>
                <a:ext uri="{FF2B5EF4-FFF2-40B4-BE49-F238E27FC236}">
                  <a16:creationId xmlns:a16="http://schemas.microsoft.com/office/drawing/2014/main" id="{761117AE-8B19-4CD6-BB55-93FCAB8B3C8E}"/>
                </a:ext>
                <a:ext uri="{C183D7F6-B498-43B3-948B-1728B52AA6E4}">
                  <adec:decorative xmlns:adec="http://schemas.microsoft.com/office/drawing/2017/decorative" val="1"/>
                </a:ext>
              </a:extLst>
            </p:cNvPr>
            <p:cNvSpPr>
              <a:spLocks noChangeAspect="1" noEditPoints="1"/>
            </p:cNvSpPr>
            <p:nvPr/>
          </p:nvSpPr>
          <p:spPr bwMode="auto">
            <a:xfrm>
              <a:off x="1366434" y="5789300"/>
              <a:ext cx="340047" cy="290119"/>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952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grpSp>
      <p:grpSp>
        <p:nvGrpSpPr>
          <p:cNvPr id="22" name="Group 21">
            <a:extLst>
              <a:ext uri="{FF2B5EF4-FFF2-40B4-BE49-F238E27FC236}">
                <a16:creationId xmlns:a16="http://schemas.microsoft.com/office/drawing/2014/main" id="{58AE9929-5788-45D1-A545-233E634A645E}"/>
              </a:ext>
              <a:ext uri="{C183D7F6-B498-43B3-948B-1728B52AA6E4}">
                <adec:decorative xmlns:adec="http://schemas.microsoft.com/office/drawing/2017/decorative" val="1"/>
              </a:ext>
            </a:extLst>
          </p:cNvPr>
          <p:cNvGrpSpPr/>
          <p:nvPr/>
        </p:nvGrpSpPr>
        <p:grpSpPr>
          <a:xfrm>
            <a:off x="5441679" y="5109376"/>
            <a:ext cx="518991" cy="518991"/>
            <a:chOff x="727697" y="2377110"/>
            <a:chExt cx="518991" cy="518991"/>
          </a:xfrm>
        </p:grpSpPr>
        <p:sp>
          <p:nvSpPr>
            <p:cNvPr id="23" name="Oval 22">
              <a:extLst>
                <a:ext uri="{FF2B5EF4-FFF2-40B4-BE49-F238E27FC236}">
                  <a16:creationId xmlns:a16="http://schemas.microsoft.com/office/drawing/2014/main" id="{B2A25069-2226-46FA-8BFC-65A80A502E81}"/>
                </a:ext>
              </a:extLst>
            </p:cNvPr>
            <p:cNvSpPr/>
            <p:nvPr/>
          </p:nvSpPr>
          <p:spPr bwMode="auto">
            <a:xfrm>
              <a:off x="727697" y="2377110"/>
              <a:ext cx="518991" cy="518991"/>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4" name="people_12">
              <a:extLst>
                <a:ext uri="{FF2B5EF4-FFF2-40B4-BE49-F238E27FC236}">
                  <a16:creationId xmlns:a16="http://schemas.microsoft.com/office/drawing/2014/main" id="{7C1AB711-F143-48AA-97DC-7A7FC1CB291A}"/>
                </a:ext>
                <a:ext uri="{C183D7F6-B498-43B3-948B-1728B52AA6E4}">
                  <adec:decorative xmlns:adec="http://schemas.microsoft.com/office/drawing/2017/decorative" val="1"/>
                </a:ext>
              </a:extLst>
            </p:cNvPr>
            <p:cNvSpPr>
              <a:spLocks noChangeAspect="1" noEditPoints="1"/>
            </p:cNvSpPr>
            <p:nvPr/>
          </p:nvSpPr>
          <p:spPr bwMode="auto">
            <a:xfrm>
              <a:off x="813771" y="2488647"/>
              <a:ext cx="346842" cy="295916"/>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grpSp>
      <p:grpSp>
        <p:nvGrpSpPr>
          <p:cNvPr id="25" name="Group 24">
            <a:extLst>
              <a:ext uri="{FF2B5EF4-FFF2-40B4-BE49-F238E27FC236}">
                <a16:creationId xmlns:a16="http://schemas.microsoft.com/office/drawing/2014/main" id="{E71A0110-D05E-496E-80CA-2B7BEDB0D1C3}"/>
              </a:ext>
              <a:ext uri="{C183D7F6-B498-43B3-948B-1728B52AA6E4}">
                <adec:decorative xmlns:adec="http://schemas.microsoft.com/office/drawing/2017/decorative" val="1"/>
              </a:ext>
            </a:extLst>
          </p:cNvPr>
          <p:cNvGrpSpPr/>
          <p:nvPr/>
        </p:nvGrpSpPr>
        <p:grpSpPr>
          <a:xfrm>
            <a:off x="6070734" y="5109376"/>
            <a:ext cx="518991" cy="518991"/>
            <a:chOff x="1354534" y="2377110"/>
            <a:chExt cx="518991" cy="518991"/>
          </a:xfrm>
        </p:grpSpPr>
        <p:sp>
          <p:nvSpPr>
            <p:cNvPr id="26" name="Oval 25">
              <a:extLst>
                <a:ext uri="{FF2B5EF4-FFF2-40B4-BE49-F238E27FC236}">
                  <a16:creationId xmlns:a16="http://schemas.microsoft.com/office/drawing/2014/main" id="{F7AD73F9-3F4C-4B5D-B1FF-124804239B53}"/>
                </a:ext>
              </a:extLst>
            </p:cNvPr>
            <p:cNvSpPr/>
            <p:nvPr/>
          </p:nvSpPr>
          <p:spPr bwMode="auto">
            <a:xfrm>
              <a:off x="1354534" y="2377110"/>
              <a:ext cx="518991" cy="518991"/>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7" name="Graphic 7">
              <a:extLst>
                <a:ext uri="{FF2B5EF4-FFF2-40B4-BE49-F238E27FC236}">
                  <a16:creationId xmlns:a16="http://schemas.microsoft.com/office/drawing/2014/main" id="{B3D894CF-B8DD-4737-AA2B-09C5854D69EE}"/>
                </a:ext>
                <a:ext uri="{C183D7F6-B498-43B3-948B-1728B52AA6E4}">
                  <adec:decorative xmlns:adec="http://schemas.microsoft.com/office/drawing/2017/decorative" val="1"/>
                </a:ext>
              </a:extLst>
            </p:cNvPr>
            <p:cNvSpPr/>
            <p:nvPr/>
          </p:nvSpPr>
          <p:spPr>
            <a:xfrm>
              <a:off x="1483069" y="2493782"/>
              <a:ext cx="261921" cy="285647"/>
            </a:xfrm>
            <a:custGeom>
              <a:avLst/>
              <a:gdLst>
                <a:gd name="connsiteX0" fmla="*/ 261502 w 345463"/>
                <a:gd name="connsiteY0" fmla="*/ 124874 h 376759"/>
                <a:gd name="connsiteX1" fmla="*/ 261502 w 345463"/>
                <a:gd name="connsiteY1" fmla="*/ 376759 h 376759"/>
                <a:gd name="connsiteX2" fmla="*/ 211583 w 345463"/>
                <a:gd name="connsiteY2" fmla="*/ 376759 h 376759"/>
                <a:gd name="connsiteX3" fmla="*/ 211583 w 345463"/>
                <a:gd name="connsiteY3" fmla="*/ 292492 h 376759"/>
                <a:gd name="connsiteX4" fmla="*/ 158306 w 345463"/>
                <a:gd name="connsiteY4" fmla="*/ 292492 h 376759"/>
                <a:gd name="connsiteX5" fmla="*/ 158306 w 345463"/>
                <a:gd name="connsiteY5" fmla="*/ 376759 h 376759"/>
                <a:gd name="connsiteX6" fmla="*/ 105944 w 345463"/>
                <a:gd name="connsiteY6" fmla="*/ 376759 h 376759"/>
                <a:gd name="connsiteX7" fmla="*/ 105944 w 345463"/>
                <a:gd name="connsiteY7" fmla="*/ 132507 h 376759"/>
                <a:gd name="connsiteX8" fmla="*/ 184716 w 345463"/>
                <a:gd name="connsiteY8" fmla="*/ 132507 h 376759"/>
                <a:gd name="connsiteX9" fmla="*/ 261655 w 345463"/>
                <a:gd name="connsiteY9" fmla="*/ 132507 h 376759"/>
                <a:gd name="connsiteX10" fmla="*/ 184563 w 345463"/>
                <a:gd name="connsiteY10" fmla="*/ 132660 h 376759"/>
                <a:gd name="connsiteX11" fmla="*/ 184563 w 345463"/>
                <a:gd name="connsiteY11" fmla="*/ 80756 h 376759"/>
                <a:gd name="connsiteX12" fmla="*/ 0 w 345463"/>
                <a:gd name="connsiteY12" fmla="*/ 80756 h 376759"/>
                <a:gd name="connsiteX13" fmla="*/ 0 w 345463"/>
                <a:gd name="connsiteY13" fmla="*/ 376759 h 376759"/>
                <a:gd name="connsiteX14" fmla="*/ 345464 w 345463"/>
                <a:gd name="connsiteY14" fmla="*/ 376759 h 376759"/>
                <a:gd name="connsiteX15" fmla="*/ 345464 w 345463"/>
                <a:gd name="connsiteY15" fmla="*/ 108082 h 376759"/>
                <a:gd name="connsiteX16" fmla="*/ 234329 w 345463"/>
                <a:gd name="connsiteY16" fmla="*/ 0 h 376759"/>
                <a:gd name="connsiteX17" fmla="*/ 234329 w 345463"/>
                <a:gd name="connsiteY17" fmla="*/ 132660 h 376759"/>
                <a:gd name="connsiteX18" fmla="*/ 54346 w 345463"/>
                <a:gd name="connsiteY18" fmla="*/ 132660 h 376759"/>
                <a:gd name="connsiteX19" fmla="*/ 49003 w 345463"/>
                <a:gd name="connsiteY19" fmla="*/ 132660 h 376759"/>
                <a:gd name="connsiteX20" fmla="*/ 49003 w 345463"/>
                <a:gd name="connsiteY20" fmla="*/ 136171 h 376759"/>
                <a:gd name="connsiteX21" fmla="*/ 54193 w 345463"/>
                <a:gd name="connsiteY21" fmla="*/ 136171 h 376759"/>
                <a:gd name="connsiteX22" fmla="*/ 54193 w 345463"/>
                <a:gd name="connsiteY22" fmla="*/ 132660 h 376759"/>
                <a:gd name="connsiteX23" fmla="*/ 54346 w 345463"/>
                <a:gd name="connsiteY23" fmla="*/ 185326 h 376759"/>
                <a:gd name="connsiteX24" fmla="*/ 49003 w 345463"/>
                <a:gd name="connsiteY24" fmla="*/ 185326 h 376759"/>
                <a:gd name="connsiteX25" fmla="*/ 49003 w 345463"/>
                <a:gd name="connsiteY25" fmla="*/ 190669 h 376759"/>
                <a:gd name="connsiteX26" fmla="*/ 54193 w 345463"/>
                <a:gd name="connsiteY26" fmla="*/ 190669 h 376759"/>
                <a:gd name="connsiteX27" fmla="*/ 54193 w 345463"/>
                <a:gd name="connsiteY27" fmla="*/ 185326 h 376759"/>
                <a:gd name="connsiteX28" fmla="*/ 54346 w 345463"/>
                <a:gd name="connsiteY28" fmla="*/ 237993 h 376759"/>
                <a:gd name="connsiteX29" fmla="*/ 49003 w 345463"/>
                <a:gd name="connsiteY29" fmla="*/ 237993 h 376759"/>
                <a:gd name="connsiteX30" fmla="*/ 49003 w 345463"/>
                <a:gd name="connsiteY30" fmla="*/ 243336 h 376759"/>
                <a:gd name="connsiteX31" fmla="*/ 54193 w 345463"/>
                <a:gd name="connsiteY31" fmla="*/ 243336 h 376759"/>
                <a:gd name="connsiteX32" fmla="*/ 54193 w 345463"/>
                <a:gd name="connsiteY32" fmla="*/ 237993 h 376759"/>
                <a:gd name="connsiteX33" fmla="*/ 54346 w 345463"/>
                <a:gd name="connsiteY33" fmla="*/ 291576 h 376759"/>
                <a:gd name="connsiteX34" fmla="*/ 49003 w 345463"/>
                <a:gd name="connsiteY34" fmla="*/ 291576 h 376759"/>
                <a:gd name="connsiteX35" fmla="*/ 49003 w 345463"/>
                <a:gd name="connsiteY35" fmla="*/ 296003 h 376759"/>
                <a:gd name="connsiteX36" fmla="*/ 54193 w 345463"/>
                <a:gd name="connsiteY36" fmla="*/ 296003 h 376759"/>
                <a:gd name="connsiteX37" fmla="*/ 54193 w 345463"/>
                <a:gd name="connsiteY37" fmla="*/ 291576 h 376759"/>
                <a:gd name="connsiteX38" fmla="*/ 54346 w 345463"/>
                <a:gd name="connsiteY38" fmla="*/ 344243 h 376759"/>
                <a:gd name="connsiteX39" fmla="*/ 49003 w 345463"/>
                <a:gd name="connsiteY39" fmla="*/ 344243 h 376759"/>
                <a:gd name="connsiteX40" fmla="*/ 49003 w 345463"/>
                <a:gd name="connsiteY40" fmla="*/ 348670 h 376759"/>
                <a:gd name="connsiteX41" fmla="*/ 54193 w 345463"/>
                <a:gd name="connsiteY41" fmla="*/ 348670 h 376759"/>
                <a:gd name="connsiteX42" fmla="*/ 54193 w 345463"/>
                <a:gd name="connsiteY42" fmla="*/ 344243 h 376759"/>
                <a:gd name="connsiteX43" fmla="*/ 159222 w 345463"/>
                <a:gd name="connsiteY43" fmla="*/ 185326 h 376759"/>
                <a:gd name="connsiteX44" fmla="*/ 154795 w 345463"/>
                <a:gd name="connsiteY44" fmla="*/ 185326 h 376759"/>
                <a:gd name="connsiteX45" fmla="*/ 154795 w 345463"/>
                <a:gd name="connsiteY45" fmla="*/ 190669 h 376759"/>
                <a:gd name="connsiteX46" fmla="*/ 159222 w 345463"/>
                <a:gd name="connsiteY46" fmla="*/ 190669 h 376759"/>
                <a:gd name="connsiteX47" fmla="*/ 159222 w 345463"/>
                <a:gd name="connsiteY47" fmla="*/ 185326 h 376759"/>
                <a:gd name="connsiteX48" fmla="*/ 159222 w 345463"/>
                <a:gd name="connsiteY48" fmla="*/ 239825 h 376759"/>
                <a:gd name="connsiteX49" fmla="*/ 154795 w 345463"/>
                <a:gd name="connsiteY49" fmla="*/ 239825 h 376759"/>
                <a:gd name="connsiteX50" fmla="*/ 154795 w 345463"/>
                <a:gd name="connsiteY50" fmla="*/ 243336 h 376759"/>
                <a:gd name="connsiteX51" fmla="*/ 159222 w 345463"/>
                <a:gd name="connsiteY51" fmla="*/ 243336 h 376759"/>
                <a:gd name="connsiteX52" fmla="*/ 159222 w 345463"/>
                <a:gd name="connsiteY52" fmla="*/ 239825 h 376759"/>
                <a:gd name="connsiteX53" fmla="*/ 212652 w 345463"/>
                <a:gd name="connsiteY53" fmla="*/ 185326 h 376759"/>
                <a:gd name="connsiteX54" fmla="*/ 207462 w 345463"/>
                <a:gd name="connsiteY54" fmla="*/ 185326 h 376759"/>
                <a:gd name="connsiteX55" fmla="*/ 207462 w 345463"/>
                <a:gd name="connsiteY55" fmla="*/ 190669 h 376759"/>
                <a:gd name="connsiteX56" fmla="*/ 212652 w 345463"/>
                <a:gd name="connsiteY56" fmla="*/ 190669 h 376759"/>
                <a:gd name="connsiteX57" fmla="*/ 212652 w 345463"/>
                <a:gd name="connsiteY57" fmla="*/ 185326 h 376759"/>
                <a:gd name="connsiteX58" fmla="*/ 212652 w 345463"/>
                <a:gd name="connsiteY58" fmla="*/ 239825 h 376759"/>
                <a:gd name="connsiteX59" fmla="*/ 207462 w 345463"/>
                <a:gd name="connsiteY59" fmla="*/ 239825 h 376759"/>
                <a:gd name="connsiteX60" fmla="*/ 207462 w 345463"/>
                <a:gd name="connsiteY60" fmla="*/ 243336 h 376759"/>
                <a:gd name="connsiteX61" fmla="*/ 212652 w 345463"/>
                <a:gd name="connsiteY61" fmla="*/ 243336 h 376759"/>
                <a:gd name="connsiteX62" fmla="*/ 212652 w 345463"/>
                <a:gd name="connsiteY62" fmla="*/ 239825 h 376759"/>
                <a:gd name="connsiteX0" fmla="*/ 261502 w 345464"/>
                <a:gd name="connsiteY0" fmla="*/ 124874 h 376759"/>
                <a:gd name="connsiteX1" fmla="*/ 261502 w 345464"/>
                <a:gd name="connsiteY1" fmla="*/ 376759 h 376759"/>
                <a:gd name="connsiteX2" fmla="*/ 211583 w 345464"/>
                <a:gd name="connsiteY2" fmla="*/ 376759 h 376759"/>
                <a:gd name="connsiteX3" fmla="*/ 211583 w 345464"/>
                <a:gd name="connsiteY3" fmla="*/ 292492 h 376759"/>
                <a:gd name="connsiteX4" fmla="*/ 158306 w 345464"/>
                <a:gd name="connsiteY4" fmla="*/ 292492 h 376759"/>
                <a:gd name="connsiteX5" fmla="*/ 158306 w 345464"/>
                <a:gd name="connsiteY5" fmla="*/ 376759 h 376759"/>
                <a:gd name="connsiteX6" fmla="*/ 105944 w 345464"/>
                <a:gd name="connsiteY6" fmla="*/ 376759 h 376759"/>
                <a:gd name="connsiteX7" fmla="*/ 105944 w 345464"/>
                <a:gd name="connsiteY7" fmla="*/ 132507 h 376759"/>
                <a:gd name="connsiteX8" fmla="*/ 184716 w 345464"/>
                <a:gd name="connsiteY8" fmla="*/ 132507 h 376759"/>
                <a:gd name="connsiteX9" fmla="*/ 261655 w 345464"/>
                <a:gd name="connsiteY9" fmla="*/ 132507 h 376759"/>
                <a:gd name="connsiteX10" fmla="*/ 184563 w 345464"/>
                <a:gd name="connsiteY10" fmla="*/ 132660 h 376759"/>
                <a:gd name="connsiteX11" fmla="*/ 184563 w 345464"/>
                <a:gd name="connsiteY11" fmla="*/ 80756 h 376759"/>
                <a:gd name="connsiteX12" fmla="*/ 0 w 345464"/>
                <a:gd name="connsiteY12" fmla="*/ 80756 h 376759"/>
                <a:gd name="connsiteX13" fmla="*/ 0 w 345464"/>
                <a:gd name="connsiteY13" fmla="*/ 376759 h 376759"/>
                <a:gd name="connsiteX14" fmla="*/ 345464 w 345464"/>
                <a:gd name="connsiteY14" fmla="*/ 376759 h 376759"/>
                <a:gd name="connsiteX15" fmla="*/ 345464 w 345464"/>
                <a:gd name="connsiteY15" fmla="*/ 108082 h 376759"/>
                <a:gd name="connsiteX16" fmla="*/ 234329 w 345464"/>
                <a:gd name="connsiteY16" fmla="*/ 0 h 376759"/>
                <a:gd name="connsiteX17" fmla="*/ 234329 w 345464"/>
                <a:gd name="connsiteY17" fmla="*/ 132660 h 376759"/>
                <a:gd name="connsiteX18" fmla="*/ 54346 w 345464"/>
                <a:gd name="connsiteY18" fmla="*/ 132660 h 376759"/>
                <a:gd name="connsiteX19" fmla="*/ 49003 w 345464"/>
                <a:gd name="connsiteY19" fmla="*/ 132660 h 376759"/>
                <a:gd name="connsiteX20" fmla="*/ 49003 w 345464"/>
                <a:gd name="connsiteY20" fmla="*/ 136171 h 376759"/>
                <a:gd name="connsiteX21" fmla="*/ 54193 w 345464"/>
                <a:gd name="connsiteY21" fmla="*/ 136171 h 376759"/>
                <a:gd name="connsiteX22" fmla="*/ 54193 w 345464"/>
                <a:gd name="connsiteY22" fmla="*/ 132660 h 376759"/>
                <a:gd name="connsiteX23" fmla="*/ 54346 w 345464"/>
                <a:gd name="connsiteY23" fmla="*/ 185326 h 376759"/>
                <a:gd name="connsiteX24" fmla="*/ 49003 w 345464"/>
                <a:gd name="connsiteY24" fmla="*/ 185326 h 376759"/>
                <a:gd name="connsiteX25" fmla="*/ 49003 w 345464"/>
                <a:gd name="connsiteY25" fmla="*/ 190669 h 376759"/>
                <a:gd name="connsiteX26" fmla="*/ 54193 w 345464"/>
                <a:gd name="connsiteY26" fmla="*/ 190669 h 376759"/>
                <a:gd name="connsiteX27" fmla="*/ 54193 w 345464"/>
                <a:gd name="connsiteY27" fmla="*/ 185326 h 376759"/>
                <a:gd name="connsiteX28" fmla="*/ 54346 w 345464"/>
                <a:gd name="connsiteY28" fmla="*/ 237993 h 376759"/>
                <a:gd name="connsiteX29" fmla="*/ 49003 w 345464"/>
                <a:gd name="connsiteY29" fmla="*/ 237993 h 376759"/>
                <a:gd name="connsiteX30" fmla="*/ 49003 w 345464"/>
                <a:gd name="connsiteY30" fmla="*/ 243336 h 376759"/>
                <a:gd name="connsiteX31" fmla="*/ 54193 w 345464"/>
                <a:gd name="connsiteY31" fmla="*/ 243336 h 376759"/>
                <a:gd name="connsiteX32" fmla="*/ 54193 w 345464"/>
                <a:gd name="connsiteY32" fmla="*/ 237993 h 376759"/>
                <a:gd name="connsiteX33" fmla="*/ 54346 w 345464"/>
                <a:gd name="connsiteY33" fmla="*/ 291576 h 376759"/>
                <a:gd name="connsiteX34" fmla="*/ 49003 w 345464"/>
                <a:gd name="connsiteY34" fmla="*/ 291576 h 376759"/>
                <a:gd name="connsiteX35" fmla="*/ 49003 w 345464"/>
                <a:gd name="connsiteY35" fmla="*/ 296003 h 376759"/>
                <a:gd name="connsiteX36" fmla="*/ 54193 w 345464"/>
                <a:gd name="connsiteY36" fmla="*/ 296003 h 376759"/>
                <a:gd name="connsiteX37" fmla="*/ 54193 w 345464"/>
                <a:gd name="connsiteY37" fmla="*/ 291576 h 376759"/>
                <a:gd name="connsiteX38" fmla="*/ 54346 w 345464"/>
                <a:gd name="connsiteY38" fmla="*/ 344243 h 376759"/>
                <a:gd name="connsiteX39" fmla="*/ 49003 w 345464"/>
                <a:gd name="connsiteY39" fmla="*/ 344243 h 376759"/>
                <a:gd name="connsiteX40" fmla="*/ 49003 w 345464"/>
                <a:gd name="connsiteY40" fmla="*/ 348670 h 376759"/>
                <a:gd name="connsiteX41" fmla="*/ 54193 w 345464"/>
                <a:gd name="connsiteY41" fmla="*/ 348670 h 376759"/>
                <a:gd name="connsiteX42" fmla="*/ 54193 w 345464"/>
                <a:gd name="connsiteY42" fmla="*/ 344243 h 376759"/>
                <a:gd name="connsiteX43" fmla="*/ 159222 w 345464"/>
                <a:gd name="connsiteY43" fmla="*/ 185326 h 376759"/>
                <a:gd name="connsiteX44" fmla="*/ 154795 w 345464"/>
                <a:gd name="connsiteY44" fmla="*/ 185326 h 376759"/>
                <a:gd name="connsiteX45" fmla="*/ 154795 w 345464"/>
                <a:gd name="connsiteY45" fmla="*/ 190669 h 376759"/>
                <a:gd name="connsiteX46" fmla="*/ 159222 w 345464"/>
                <a:gd name="connsiteY46" fmla="*/ 190669 h 376759"/>
                <a:gd name="connsiteX47" fmla="*/ 159222 w 345464"/>
                <a:gd name="connsiteY47" fmla="*/ 185326 h 376759"/>
                <a:gd name="connsiteX48" fmla="*/ 159222 w 345464"/>
                <a:gd name="connsiteY48" fmla="*/ 239825 h 376759"/>
                <a:gd name="connsiteX49" fmla="*/ 154795 w 345464"/>
                <a:gd name="connsiteY49" fmla="*/ 239825 h 376759"/>
                <a:gd name="connsiteX50" fmla="*/ 154795 w 345464"/>
                <a:gd name="connsiteY50" fmla="*/ 243336 h 376759"/>
                <a:gd name="connsiteX51" fmla="*/ 159222 w 345464"/>
                <a:gd name="connsiteY51" fmla="*/ 243336 h 376759"/>
                <a:gd name="connsiteX52" fmla="*/ 159222 w 345464"/>
                <a:gd name="connsiteY52" fmla="*/ 239825 h 376759"/>
                <a:gd name="connsiteX53" fmla="*/ 212652 w 345464"/>
                <a:gd name="connsiteY53" fmla="*/ 185326 h 376759"/>
                <a:gd name="connsiteX54" fmla="*/ 207462 w 345464"/>
                <a:gd name="connsiteY54" fmla="*/ 185326 h 376759"/>
                <a:gd name="connsiteX55" fmla="*/ 207462 w 345464"/>
                <a:gd name="connsiteY55" fmla="*/ 190669 h 376759"/>
                <a:gd name="connsiteX56" fmla="*/ 212652 w 345464"/>
                <a:gd name="connsiteY56" fmla="*/ 190669 h 376759"/>
                <a:gd name="connsiteX57" fmla="*/ 212652 w 345464"/>
                <a:gd name="connsiteY57" fmla="*/ 185326 h 376759"/>
                <a:gd name="connsiteX58" fmla="*/ 212652 w 345464"/>
                <a:gd name="connsiteY58" fmla="*/ 239825 h 376759"/>
                <a:gd name="connsiteX59" fmla="*/ 207462 w 345464"/>
                <a:gd name="connsiteY59" fmla="*/ 239825 h 376759"/>
                <a:gd name="connsiteX60" fmla="*/ 207462 w 345464"/>
                <a:gd name="connsiteY60" fmla="*/ 243336 h 376759"/>
                <a:gd name="connsiteX61" fmla="*/ 212652 w 345464"/>
                <a:gd name="connsiteY61" fmla="*/ 243336 h 376759"/>
                <a:gd name="connsiteX62" fmla="*/ 212652 w 345464"/>
                <a:gd name="connsiteY62" fmla="*/ 239825 h 3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5464" h="376759">
                  <a:moveTo>
                    <a:pt x="261502" y="124874"/>
                  </a:moveTo>
                  <a:lnTo>
                    <a:pt x="261502" y="376759"/>
                  </a:lnTo>
                  <a:lnTo>
                    <a:pt x="211583" y="376759"/>
                  </a:lnTo>
                  <a:lnTo>
                    <a:pt x="211583" y="292492"/>
                  </a:lnTo>
                  <a:lnTo>
                    <a:pt x="158306" y="292492"/>
                  </a:lnTo>
                  <a:lnTo>
                    <a:pt x="158306" y="376759"/>
                  </a:lnTo>
                  <a:lnTo>
                    <a:pt x="105944" y="376759"/>
                  </a:lnTo>
                  <a:lnTo>
                    <a:pt x="105944" y="132507"/>
                  </a:lnTo>
                  <a:lnTo>
                    <a:pt x="184716" y="132507"/>
                  </a:lnTo>
                  <a:lnTo>
                    <a:pt x="261655" y="132507"/>
                  </a:lnTo>
                  <a:moveTo>
                    <a:pt x="184563" y="132660"/>
                  </a:moveTo>
                  <a:lnTo>
                    <a:pt x="184563" y="80756"/>
                  </a:lnTo>
                  <a:lnTo>
                    <a:pt x="0" y="80756"/>
                  </a:lnTo>
                  <a:lnTo>
                    <a:pt x="0" y="376759"/>
                  </a:lnTo>
                  <a:moveTo>
                    <a:pt x="345464" y="376759"/>
                  </a:moveTo>
                  <a:lnTo>
                    <a:pt x="345464" y="108082"/>
                  </a:lnTo>
                  <a:lnTo>
                    <a:pt x="234329" y="0"/>
                  </a:lnTo>
                  <a:lnTo>
                    <a:pt x="234329" y="132660"/>
                  </a:lnTo>
                  <a:moveTo>
                    <a:pt x="54346" y="132660"/>
                  </a:moveTo>
                  <a:lnTo>
                    <a:pt x="49003" y="132660"/>
                  </a:lnTo>
                  <a:lnTo>
                    <a:pt x="49003" y="136171"/>
                  </a:lnTo>
                  <a:lnTo>
                    <a:pt x="54193" y="136171"/>
                  </a:lnTo>
                  <a:lnTo>
                    <a:pt x="54193" y="132660"/>
                  </a:lnTo>
                  <a:moveTo>
                    <a:pt x="54346" y="185326"/>
                  </a:moveTo>
                  <a:lnTo>
                    <a:pt x="49003" y="185326"/>
                  </a:lnTo>
                  <a:lnTo>
                    <a:pt x="49003" y="190669"/>
                  </a:lnTo>
                  <a:lnTo>
                    <a:pt x="54193" y="190669"/>
                  </a:lnTo>
                  <a:lnTo>
                    <a:pt x="54193" y="185326"/>
                  </a:lnTo>
                  <a:moveTo>
                    <a:pt x="54346" y="237993"/>
                  </a:moveTo>
                  <a:lnTo>
                    <a:pt x="49003" y="237993"/>
                  </a:lnTo>
                  <a:lnTo>
                    <a:pt x="49003" y="243336"/>
                  </a:lnTo>
                  <a:lnTo>
                    <a:pt x="54193" y="243336"/>
                  </a:lnTo>
                  <a:lnTo>
                    <a:pt x="54193" y="237993"/>
                  </a:lnTo>
                  <a:moveTo>
                    <a:pt x="54346" y="291576"/>
                  </a:moveTo>
                  <a:lnTo>
                    <a:pt x="49003" y="291576"/>
                  </a:lnTo>
                  <a:lnTo>
                    <a:pt x="49003" y="296003"/>
                  </a:lnTo>
                  <a:lnTo>
                    <a:pt x="54193" y="296003"/>
                  </a:lnTo>
                  <a:lnTo>
                    <a:pt x="54193" y="291576"/>
                  </a:lnTo>
                  <a:moveTo>
                    <a:pt x="54346" y="344243"/>
                  </a:moveTo>
                  <a:lnTo>
                    <a:pt x="49003" y="344243"/>
                  </a:lnTo>
                  <a:lnTo>
                    <a:pt x="49003" y="348670"/>
                  </a:lnTo>
                  <a:lnTo>
                    <a:pt x="54193" y="348670"/>
                  </a:lnTo>
                  <a:lnTo>
                    <a:pt x="54193" y="344243"/>
                  </a:lnTo>
                  <a:moveTo>
                    <a:pt x="159222" y="185326"/>
                  </a:moveTo>
                  <a:lnTo>
                    <a:pt x="154795" y="185326"/>
                  </a:lnTo>
                  <a:lnTo>
                    <a:pt x="154795" y="190669"/>
                  </a:lnTo>
                  <a:lnTo>
                    <a:pt x="159222" y="190669"/>
                  </a:lnTo>
                  <a:lnTo>
                    <a:pt x="159222" y="185326"/>
                  </a:lnTo>
                  <a:moveTo>
                    <a:pt x="159222" y="239825"/>
                  </a:moveTo>
                  <a:lnTo>
                    <a:pt x="154795" y="239825"/>
                  </a:lnTo>
                  <a:lnTo>
                    <a:pt x="154795" y="243336"/>
                  </a:lnTo>
                  <a:lnTo>
                    <a:pt x="159222" y="243336"/>
                  </a:lnTo>
                  <a:lnTo>
                    <a:pt x="159222" y="239825"/>
                  </a:lnTo>
                  <a:moveTo>
                    <a:pt x="212652" y="185326"/>
                  </a:moveTo>
                  <a:lnTo>
                    <a:pt x="207462" y="185326"/>
                  </a:lnTo>
                  <a:lnTo>
                    <a:pt x="207462" y="190669"/>
                  </a:lnTo>
                  <a:lnTo>
                    <a:pt x="212652" y="190669"/>
                  </a:lnTo>
                  <a:lnTo>
                    <a:pt x="212652" y="185326"/>
                  </a:lnTo>
                  <a:moveTo>
                    <a:pt x="212652" y="239825"/>
                  </a:moveTo>
                  <a:lnTo>
                    <a:pt x="207462" y="239825"/>
                  </a:lnTo>
                  <a:lnTo>
                    <a:pt x="207462" y="243336"/>
                  </a:lnTo>
                  <a:lnTo>
                    <a:pt x="212652" y="243336"/>
                  </a:lnTo>
                  <a:lnTo>
                    <a:pt x="212652" y="239825"/>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gradFill>
                <a:effectLst/>
                <a:uLnTx/>
                <a:uFillTx/>
              </a:endParaRPr>
            </a:p>
          </p:txBody>
        </p:sp>
      </p:grpSp>
      <p:grpSp>
        <p:nvGrpSpPr>
          <p:cNvPr id="6" name="Group 5">
            <a:extLst>
              <a:ext uri="{FF2B5EF4-FFF2-40B4-BE49-F238E27FC236}">
                <a16:creationId xmlns:a16="http://schemas.microsoft.com/office/drawing/2014/main" id="{4005A183-8EB9-4A63-BC28-0C3CB7644C37}"/>
              </a:ext>
            </a:extLst>
          </p:cNvPr>
          <p:cNvGrpSpPr/>
          <p:nvPr/>
        </p:nvGrpSpPr>
        <p:grpSpPr>
          <a:xfrm>
            <a:off x="10366096" y="4920078"/>
            <a:ext cx="783990" cy="578987"/>
            <a:chOff x="10380964" y="4800373"/>
            <a:chExt cx="1058639" cy="781820"/>
          </a:xfrm>
        </p:grpSpPr>
        <p:sp>
          <p:nvSpPr>
            <p:cNvPr id="45" name="cloud">
              <a:extLst>
                <a:ext uri="{FF2B5EF4-FFF2-40B4-BE49-F238E27FC236}">
                  <a16:creationId xmlns:a16="http://schemas.microsoft.com/office/drawing/2014/main" id="{1C6E1685-5AD1-4F55-8E5D-6E3FE11681EC}"/>
                </a:ext>
              </a:extLst>
            </p:cNvPr>
            <p:cNvSpPr>
              <a:spLocks noChangeAspect="1"/>
            </p:cNvSpPr>
            <p:nvPr/>
          </p:nvSpPr>
          <p:spPr bwMode="auto">
            <a:xfrm>
              <a:off x="10380964" y="4800373"/>
              <a:ext cx="892031" cy="568309"/>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1"/>
            </a:solidFill>
            <a:ln w="15875" cap="sq">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gradFill>
                <a:effectLst/>
                <a:uLnTx/>
                <a:uFillTx/>
              </a:endParaRPr>
            </a:p>
          </p:txBody>
        </p:sp>
        <p:sp>
          <p:nvSpPr>
            <p:cNvPr id="4" name="shield_3" title="Icon of a shield with an exclamation point inside">
              <a:extLst>
                <a:ext uri="{FF2B5EF4-FFF2-40B4-BE49-F238E27FC236}">
                  <a16:creationId xmlns:a16="http://schemas.microsoft.com/office/drawing/2014/main" id="{800A6062-CC4E-4DDD-9876-8379900D49D9}"/>
                </a:ext>
              </a:extLst>
            </p:cNvPr>
            <p:cNvSpPr>
              <a:spLocks noChangeAspect="1" noEditPoints="1"/>
            </p:cNvSpPr>
            <p:nvPr/>
          </p:nvSpPr>
          <p:spPr bwMode="auto">
            <a:xfrm>
              <a:off x="10973090" y="5109376"/>
              <a:ext cx="466513" cy="472817"/>
            </a:xfrm>
            <a:custGeom>
              <a:avLst/>
              <a:gdLst>
                <a:gd name="T0" fmla="*/ 55 w 322"/>
                <a:gd name="T1" fmla="*/ 246 h 329"/>
                <a:gd name="T2" fmla="*/ 4 w 322"/>
                <a:gd name="T3" fmla="*/ 101 h 329"/>
                <a:gd name="T4" fmla="*/ 4 w 322"/>
                <a:gd name="T5" fmla="*/ 44 h 329"/>
                <a:gd name="T6" fmla="*/ 72 w 322"/>
                <a:gd name="T7" fmla="*/ 34 h 329"/>
                <a:gd name="T8" fmla="*/ 161 w 322"/>
                <a:gd name="T9" fmla="*/ 0 h 329"/>
                <a:gd name="T10" fmla="*/ 250 w 322"/>
                <a:gd name="T11" fmla="*/ 34 h 329"/>
                <a:gd name="T12" fmla="*/ 318 w 322"/>
                <a:gd name="T13" fmla="*/ 44 h 329"/>
                <a:gd name="T14" fmla="*/ 318 w 322"/>
                <a:gd name="T15" fmla="*/ 101 h 329"/>
                <a:gd name="T16" fmla="*/ 267 w 322"/>
                <a:gd name="T17" fmla="*/ 246 h 329"/>
                <a:gd name="T18" fmla="*/ 161 w 322"/>
                <a:gd name="T19" fmla="*/ 329 h 329"/>
                <a:gd name="T20" fmla="*/ 55 w 322"/>
                <a:gd name="T21" fmla="*/ 246 h 329"/>
                <a:gd name="T22" fmla="*/ 161 w 322"/>
                <a:gd name="T23" fmla="*/ 53 h 329"/>
                <a:gd name="T24" fmla="*/ 161 w 322"/>
                <a:gd name="T25" fmla="*/ 207 h 329"/>
                <a:gd name="T26" fmla="*/ 161 w 322"/>
                <a:gd name="T27" fmla="*/ 231 h 329"/>
                <a:gd name="T28" fmla="*/ 161 w 322"/>
                <a:gd name="T29" fmla="*/ 25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 h="329">
                  <a:moveTo>
                    <a:pt x="55" y="246"/>
                  </a:moveTo>
                  <a:cubicBezTo>
                    <a:pt x="0" y="179"/>
                    <a:pt x="4" y="101"/>
                    <a:pt x="4" y="101"/>
                  </a:cubicBezTo>
                  <a:cubicBezTo>
                    <a:pt x="4" y="44"/>
                    <a:pt x="4" y="44"/>
                    <a:pt x="4" y="44"/>
                  </a:cubicBezTo>
                  <a:cubicBezTo>
                    <a:pt x="4" y="44"/>
                    <a:pt x="38" y="45"/>
                    <a:pt x="72" y="34"/>
                  </a:cubicBezTo>
                  <a:cubicBezTo>
                    <a:pt x="107" y="22"/>
                    <a:pt x="124" y="0"/>
                    <a:pt x="161" y="0"/>
                  </a:cubicBezTo>
                  <a:cubicBezTo>
                    <a:pt x="198" y="0"/>
                    <a:pt x="215" y="22"/>
                    <a:pt x="250" y="34"/>
                  </a:cubicBezTo>
                  <a:cubicBezTo>
                    <a:pt x="284" y="45"/>
                    <a:pt x="318" y="44"/>
                    <a:pt x="318" y="44"/>
                  </a:cubicBezTo>
                  <a:cubicBezTo>
                    <a:pt x="318" y="101"/>
                    <a:pt x="318" y="101"/>
                    <a:pt x="318" y="101"/>
                  </a:cubicBezTo>
                  <a:cubicBezTo>
                    <a:pt x="318" y="101"/>
                    <a:pt x="322" y="179"/>
                    <a:pt x="267" y="246"/>
                  </a:cubicBezTo>
                  <a:cubicBezTo>
                    <a:pt x="234" y="286"/>
                    <a:pt x="161" y="329"/>
                    <a:pt x="161" y="329"/>
                  </a:cubicBezTo>
                  <a:cubicBezTo>
                    <a:pt x="161" y="329"/>
                    <a:pt x="88" y="286"/>
                    <a:pt x="55" y="246"/>
                  </a:cubicBezTo>
                  <a:close/>
                  <a:moveTo>
                    <a:pt x="161" y="53"/>
                  </a:moveTo>
                  <a:cubicBezTo>
                    <a:pt x="161" y="207"/>
                    <a:pt x="161" y="207"/>
                    <a:pt x="161" y="207"/>
                  </a:cubicBezTo>
                  <a:moveTo>
                    <a:pt x="161" y="231"/>
                  </a:moveTo>
                  <a:cubicBezTo>
                    <a:pt x="161" y="251"/>
                    <a:pt x="161" y="251"/>
                    <a:pt x="161" y="251"/>
                  </a:cubicBezTo>
                </a:path>
              </a:pathLst>
            </a:custGeom>
            <a:solidFill>
              <a:schemeClr val="bg1"/>
            </a:solidFill>
            <a:ln w="15875" cap="sq">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grpSp>
      <p:pic>
        <p:nvPicPr>
          <p:cNvPr id="8" name="Picture 7">
            <a:extLst>
              <a:ext uri="{FF2B5EF4-FFF2-40B4-BE49-F238E27FC236}">
                <a16:creationId xmlns:a16="http://schemas.microsoft.com/office/drawing/2014/main" id="{EDCD1449-E5CA-0B92-C59A-6DA6FFBC129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98713" y="2028187"/>
            <a:ext cx="863600" cy="876300"/>
          </a:xfrm>
          <a:prstGeom prst="rect">
            <a:avLst/>
          </a:prstGeom>
        </p:spPr>
      </p:pic>
    </p:spTree>
    <p:extLst>
      <p:ext uri="{BB962C8B-B14F-4D97-AF65-F5344CB8AC3E}">
        <p14:creationId xmlns:p14="http://schemas.microsoft.com/office/powerpoint/2010/main" val="71757296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5A275606-9A08-4EA0-8066-9E8768DFF795}"/>
              </a:ext>
              <a:ext uri="{C183D7F6-B498-43B3-948B-1728B52AA6E4}">
                <adec:decorative xmlns:adec="http://schemas.microsoft.com/office/drawing/2017/decorative" val="1"/>
              </a:ext>
            </a:extLst>
          </p:cNvPr>
          <p:cNvSpPr/>
          <p:nvPr/>
        </p:nvSpPr>
        <p:spPr bwMode="auto">
          <a:xfrm rot="5400000">
            <a:off x="1903440" y="4545636"/>
            <a:ext cx="333777" cy="20408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defTabSz="1243265" fontAlgn="base">
              <a:spcBef>
                <a:spcPct val="0"/>
              </a:spcBef>
              <a:spcAft>
                <a:spcPct val="0"/>
              </a:spcAft>
            </a:pPr>
            <a:endParaRPr lang="en-US" sz="2667" err="1">
              <a:solidFill>
                <a:srgbClr val="FFFFFF"/>
              </a:solidFill>
              <a:ea typeface="Segoe UI" pitchFamily="34" charset="0"/>
              <a:cs typeface="Segoe UI" pitchFamily="34" charset="0"/>
            </a:endParaRPr>
          </a:p>
        </p:txBody>
      </p:sp>
      <p:sp>
        <p:nvSpPr>
          <p:cNvPr id="354" name="Rectangle 353">
            <a:extLst>
              <a:ext uri="{FF2B5EF4-FFF2-40B4-BE49-F238E27FC236}">
                <a16:creationId xmlns:a16="http://schemas.microsoft.com/office/drawing/2014/main" id="{28CA4A84-3513-40FF-AF99-D14B806C3C53}"/>
              </a:ext>
              <a:ext uri="{C183D7F6-B498-43B3-948B-1728B52AA6E4}">
                <adec:decorative xmlns:adec="http://schemas.microsoft.com/office/drawing/2017/decorative" val="1"/>
              </a:ext>
            </a:extLst>
          </p:cNvPr>
          <p:cNvSpPr/>
          <p:nvPr/>
        </p:nvSpPr>
        <p:spPr bwMode="auto">
          <a:xfrm>
            <a:off x="3075053" y="3064178"/>
            <a:ext cx="333777" cy="22648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defTabSz="1243265" fontAlgn="base">
              <a:spcBef>
                <a:spcPct val="0"/>
              </a:spcBef>
              <a:spcAft>
                <a:spcPct val="0"/>
              </a:spcAft>
            </a:pPr>
            <a:endParaRPr lang="en-US" sz="2667" err="1">
              <a:solidFill>
                <a:srgbClr val="FFFFFF"/>
              </a:solidFill>
              <a:ea typeface="Segoe UI" pitchFamily="34" charset="0"/>
              <a:cs typeface="Segoe UI" pitchFamily="34" charset="0"/>
            </a:endParaRPr>
          </a:p>
        </p:txBody>
      </p:sp>
      <p:sp>
        <p:nvSpPr>
          <p:cNvPr id="186" name="Title 1">
            <a:extLst>
              <a:ext uri="{FF2B5EF4-FFF2-40B4-BE49-F238E27FC236}">
                <a16:creationId xmlns:a16="http://schemas.microsoft.com/office/drawing/2014/main" id="{3658C596-16E0-4BCF-AA1F-8B1729B22555}"/>
              </a:ext>
            </a:extLst>
          </p:cNvPr>
          <p:cNvSpPr>
            <a:spLocks noGrp="1"/>
          </p:cNvSpPr>
          <p:nvPr>
            <p:ph type="title"/>
          </p:nvPr>
        </p:nvSpPr>
        <p:spPr/>
        <p:txBody>
          <a:bodyPr/>
          <a:lstStyle/>
          <a:p>
            <a:r>
              <a:rPr lang="en-US"/>
              <a:t>Connect your workforce to any app</a:t>
            </a:r>
          </a:p>
        </p:txBody>
      </p:sp>
      <p:cxnSp>
        <p:nvCxnSpPr>
          <p:cNvPr id="143" name="Straight Connector 142">
            <a:extLst>
              <a:ext uri="{FF2B5EF4-FFF2-40B4-BE49-F238E27FC236}">
                <a16:creationId xmlns:a16="http://schemas.microsoft.com/office/drawing/2014/main" id="{74F35244-2C32-4B13-8E31-49050B01AC3F}"/>
              </a:ext>
              <a:ext uri="{C183D7F6-B498-43B3-948B-1728B52AA6E4}">
                <adec:decorative xmlns:adec="http://schemas.microsoft.com/office/drawing/2017/decorative" val="1"/>
              </a:ext>
            </a:extLst>
          </p:cNvPr>
          <p:cNvCxnSpPr>
            <a:cxnSpLocks/>
          </p:cNvCxnSpPr>
          <p:nvPr/>
        </p:nvCxnSpPr>
        <p:spPr>
          <a:xfrm>
            <a:off x="6982453" y="3589169"/>
            <a:ext cx="0" cy="365760"/>
          </a:xfrm>
          <a:prstGeom prst="line">
            <a:avLst/>
          </a:prstGeom>
          <a:noFill/>
          <a:ln w="15875" cap="rnd" cmpd="sng" algn="ctr">
            <a:solidFill>
              <a:srgbClr val="F2F2F2">
                <a:lumMod val="90000"/>
              </a:srgbClr>
            </a:solidFill>
            <a:prstDash val="solid"/>
            <a:headEnd type="none"/>
            <a:tailEnd type="arrow" w="med" len="sm"/>
          </a:ln>
          <a:effectLst/>
        </p:spPr>
      </p:cxnSp>
      <p:cxnSp>
        <p:nvCxnSpPr>
          <p:cNvPr id="144" name="Straight Connector 143">
            <a:extLst>
              <a:ext uri="{FF2B5EF4-FFF2-40B4-BE49-F238E27FC236}">
                <a16:creationId xmlns:a16="http://schemas.microsoft.com/office/drawing/2014/main" id="{0AAA2170-3978-46CB-B6DF-5E122B5A530B}"/>
              </a:ext>
              <a:ext uri="{C183D7F6-B498-43B3-948B-1728B52AA6E4}">
                <adec:decorative xmlns:adec="http://schemas.microsoft.com/office/drawing/2017/decorative" val="1"/>
              </a:ext>
            </a:extLst>
          </p:cNvPr>
          <p:cNvCxnSpPr>
            <a:cxnSpLocks/>
          </p:cNvCxnSpPr>
          <p:nvPr/>
        </p:nvCxnSpPr>
        <p:spPr>
          <a:xfrm>
            <a:off x="9958701" y="3589169"/>
            <a:ext cx="0" cy="365760"/>
          </a:xfrm>
          <a:prstGeom prst="line">
            <a:avLst/>
          </a:prstGeom>
          <a:noFill/>
          <a:ln w="15875" cap="rnd" cmpd="sng" algn="ctr">
            <a:solidFill>
              <a:srgbClr val="F2F2F2">
                <a:lumMod val="90000"/>
              </a:srgbClr>
            </a:solidFill>
            <a:prstDash val="solid"/>
            <a:headEnd type="none"/>
            <a:tailEnd type="arrow" w="med" len="sm"/>
          </a:ln>
          <a:effectLst/>
        </p:spPr>
      </p:cxnSp>
      <p:sp>
        <p:nvSpPr>
          <p:cNvPr id="145" name="Arc 144">
            <a:extLst>
              <a:ext uri="{FF2B5EF4-FFF2-40B4-BE49-F238E27FC236}">
                <a16:creationId xmlns:a16="http://schemas.microsoft.com/office/drawing/2014/main" id="{38EF4D54-2C0D-4FB0-A1A0-EAC9BFA2CA02}"/>
              </a:ext>
              <a:ext uri="{C183D7F6-B498-43B3-948B-1728B52AA6E4}">
                <adec:decorative xmlns:adec="http://schemas.microsoft.com/office/drawing/2017/decorative" val="1"/>
              </a:ext>
            </a:extLst>
          </p:cNvPr>
          <p:cNvSpPr/>
          <p:nvPr/>
        </p:nvSpPr>
        <p:spPr>
          <a:xfrm>
            <a:off x="8855827" y="4364152"/>
            <a:ext cx="1096749" cy="1096749"/>
          </a:xfrm>
          <a:prstGeom prst="arc">
            <a:avLst>
              <a:gd name="adj1" fmla="val 21484747"/>
              <a:gd name="adj2" fmla="val 3226241"/>
            </a:avLst>
          </a:prstGeom>
          <a:noFill/>
          <a:ln w="15875" cap="rnd" cmpd="sng" algn="ctr">
            <a:solidFill>
              <a:srgbClr val="F2F2F2">
                <a:lumMod val="90000"/>
              </a:srgbClr>
            </a:solidFill>
            <a:prstDash val="solid"/>
            <a:headEnd type="none"/>
            <a:tailEnd type="arrow" w="med" len="sm"/>
          </a:ln>
          <a:effectLst/>
        </p:spPr>
        <p:txBody>
          <a:bodyPr rtlCol="0" anchor="ctr"/>
          <a:lstStyle/>
          <a:p>
            <a:pPr algn="ctr" defTabSz="914344">
              <a:defRPr/>
            </a:pPr>
            <a:endParaRPr lang="en-US" sz="1765" kern="0">
              <a:solidFill>
                <a:srgbClr val="000000"/>
              </a:solidFill>
              <a:latin typeface="Segoe UI"/>
            </a:endParaRPr>
          </a:p>
        </p:txBody>
      </p:sp>
      <p:sp>
        <p:nvSpPr>
          <p:cNvPr id="146" name="Arc 145">
            <a:extLst>
              <a:ext uri="{FF2B5EF4-FFF2-40B4-BE49-F238E27FC236}">
                <a16:creationId xmlns:a16="http://schemas.microsoft.com/office/drawing/2014/main" id="{0D79A862-89D2-4234-A82B-6D48D153E666}"/>
              </a:ext>
              <a:ext uri="{C183D7F6-B498-43B3-948B-1728B52AA6E4}">
                <adec:decorative xmlns:adec="http://schemas.microsoft.com/office/drawing/2017/decorative" val="1"/>
              </a:ext>
            </a:extLst>
          </p:cNvPr>
          <p:cNvSpPr/>
          <p:nvPr/>
        </p:nvSpPr>
        <p:spPr>
          <a:xfrm rot="18279488" flipV="1">
            <a:off x="6970588" y="4364152"/>
            <a:ext cx="1096749" cy="1096749"/>
          </a:xfrm>
          <a:prstGeom prst="arc">
            <a:avLst>
              <a:gd name="adj1" fmla="val 7293995"/>
              <a:gd name="adj2" fmla="val 10820873"/>
            </a:avLst>
          </a:prstGeom>
          <a:noFill/>
          <a:ln w="15875" cap="rnd" cmpd="sng" algn="ctr">
            <a:solidFill>
              <a:srgbClr val="F2F2F2">
                <a:lumMod val="90000"/>
              </a:srgbClr>
            </a:solidFill>
            <a:prstDash val="solid"/>
            <a:headEnd type="none"/>
            <a:tailEnd type="arrow" w="med" len="sm"/>
          </a:ln>
          <a:effectLst/>
        </p:spPr>
        <p:txBody>
          <a:bodyPr rtlCol="0" anchor="ctr"/>
          <a:lstStyle/>
          <a:p>
            <a:pPr algn="ctr" defTabSz="914344">
              <a:defRPr/>
            </a:pPr>
            <a:endParaRPr lang="en-US" sz="1765" kern="0">
              <a:solidFill>
                <a:srgbClr val="000000"/>
              </a:solidFill>
              <a:latin typeface="Segoe UI"/>
            </a:endParaRPr>
          </a:p>
        </p:txBody>
      </p:sp>
      <p:cxnSp>
        <p:nvCxnSpPr>
          <p:cNvPr id="147" name="Straight Connector 146">
            <a:extLst>
              <a:ext uri="{FF2B5EF4-FFF2-40B4-BE49-F238E27FC236}">
                <a16:creationId xmlns:a16="http://schemas.microsoft.com/office/drawing/2014/main" id="{3928623E-3113-4421-BA03-F9CB10A5C5C6}"/>
              </a:ext>
              <a:ext uri="{C183D7F6-B498-43B3-948B-1728B52AA6E4}">
                <adec:decorative xmlns:adec="http://schemas.microsoft.com/office/drawing/2017/decorative" val="1"/>
              </a:ext>
            </a:extLst>
          </p:cNvPr>
          <p:cNvCxnSpPr>
            <a:cxnSpLocks/>
          </p:cNvCxnSpPr>
          <p:nvPr/>
        </p:nvCxnSpPr>
        <p:spPr>
          <a:xfrm>
            <a:off x="2269873" y="2994711"/>
            <a:ext cx="807899" cy="0"/>
          </a:xfrm>
          <a:prstGeom prst="line">
            <a:avLst/>
          </a:prstGeom>
          <a:noFill/>
          <a:ln w="15875" cap="rnd" cmpd="sng" algn="ctr">
            <a:solidFill>
              <a:srgbClr val="F2F2F2">
                <a:lumMod val="90000"/>
              </a:srgbClr>
            </a:solidFill>
            <a:prstDash val="solid"/>
            <a:headEnd type="none"/>
            <a:tailEnd type="arrow" w="med" len="sm"/>
          </a:ln>
          <a:effectLst/>
        </p:spPr>
      </p:cxnSp>
      <p:cxnSp>
        <p:nvCxnSpPr>
          <p:cNvPr id="148" name="Connector: Elbow 147">
            <a:extLst>
              <a:ext uri="{FF2B5EF4-FFF2-40B4-BE49-F238E27FC236}">
                <a16:creationId xmlns:a16="http://schemas.microsoft.com/office/drawing/2014/main" id="{8D9C4F4A-C0FC-400F-A914-06346A583510}"/>
              </a:ext>
              <a:ext uri="{C183D7F6-B498-43B3-948B-1728B52AA6E4}">
                <adec:decorative xmlns:adec="http://schemas.microsoft.com/office/drawing/2017/decorative" val="1"/>
              </a:ext>
            </a:extLst>
          </p:cNvPr>
          <p:cNvCxnSpPr>
            <a:cxnSpLocks/>
          </p:cNvCxnSpPr>
          <p:nvPr/>
        </p:nvCxnSpPr>
        <p:spPr>
          <a:xfrm>
            <a:off x="5447698" y="2970487"/>
            <a:ext cx="4513529" cy="619596"/>
          </a:xfrm>
          <a:prstGeom prst="bentConnector3">
            <a:avLst>
              <a:gd name="adj1" fmla="val 13451"/>
            </a:avLst>
          </a:prstGeom>
          <a:noFill/>
          <a:ln w="15875" cap="rnd" cmpd="sng" algn="ctr">
            <a:solidFill>
              <a:srgbClr val="F2F2F2">
                <a:lumMod val="90000"/>
              </a:srgbClr>
            </a:solidFill>
            <a:prstDash val="solid"/>
            <a:headEnd type="none"/>
            <a:tailEnd type="none" w="med" len="med"/>
          </a:ln>
          <a:effectLst/>
        </p:spPr>
      </p:cxnSp>
      <p:cxnSp>
        <p:nvCxnSpPr>
          <p:cNvPr id="149" name="Connector: Elbow 148">
            <a:extLst>
              <a:ext uri="{FF2B5EF4-FFF2-40B4-BE49-F238E27FC236}">
                <a16:creationId xmlns:a16="http://schemas.microsoft.com/office/drawing/2014/main" id="{B933C8D9-775E-426C-92DA-255F80386C6B}"/>
              </a:ext>
              <a:ext uri="{C183D7F6-B498-43B3-948B-1728B52AA6E4}">
                <adec:decorative xmlns:adec="http://schemas.microsoft.com/office/drawing/2017/decorative" val="1"/>
              </a:ext>
            </a:extLst>
          </p:cNvPr>
          <p:cNvCxnSpPr>
            <a:cxnSpLocks/>
          </p:cNvCxnSpPr>
          <p:nvPr/>
        </p:nvCxnSpPr>
        <p:spPr>
          <a:xfrm flipV="1">
            <a:off x="5469805" y="2341540"/>
            <a:ext cx="1348263" cy="628949"/>
          </a:xfrm>
          <a:prstGeom prst="bentConnector3">
            <a:avLst>
              <a:gd name="adj1" fmla="val 43272"/>
            </a:avLst>
          </a:prstGeom>
          <a:noFill/>
          <a:ln w="15875" cap="rnd" cmpd="sng" algn="ctr">
            <a:solidFill>
              <a:srgbClr val="F2F2F2">
                <a:lumMod val="90000"/>
              </a:srgbClr>
            </a:solidFill>
            <a:prstDash val="solid"/>
            <a:headEnd type="none"/>
            <a:tailEnd type="arrow" w="med" len="sm"/>
          </a:ln>
          <a:effectLst/>
        </p:spPr>
      </p:cxnSp>
      <p:sp>
        <p:nvSpPr>
          <p:cNvPr id="150" name="Rectangle 149">
            <a:extLst>
              <a:ext uri="{FF2B5EF4-FFF2-40B4-BE49-F238E27FC236}">
                <a16:creationId xmlns:a16="http://schemas.microsoft.com/office/drawing/2014/main" id="{07630C99-7369-4330-AC59-8DB4167CE7DD}"/>
              </a:ext>
              <a:ext uri="{C183D7F6-B498-43B3-948B-1728B52AA6E4}">
                <adec:decorative xmlns:adec="http://schemas.microsoft.com/office/drawing/2017/decorative" val="1"/>
              </a:ext>
            </a:extLst>
          </p:cNvPr>
          <p:cNvSpPr/>
          <p:nvPr/>
        </p:nvSpPr>
        <p:spPr bwMode="auto">
          <a:xfrm>
            <a:off x="8420686" y="4008097"/>
            <a:ext cx="3081081" cy="975360"/>
          </a:xfrm>
          <a:prstGeom prst="rect">
            <a:avLst/>
          </a:prstGeom>
          <a:solidFill>
            <a:srgbClr val="FFFFFF"/>
          </a:solidFill>
          <a:ln w="19050" cap="flat" cmpd="sng" algn="ctr">
            <a:solidFill>
              <a:schemeClr val="bg2"/>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pPr>
            <a:endParaRPr lang="en-US" sz="2353" kern="0">
              <a:gradFill>
                <a:gsLst>
                  <a:gs pos="0">
                    <a:srgbClr val="FFFFFF"/>
                  </a:gs>
                  <a:gs pos="100000">
                    <a:srgbClr val="FFFFFF"/>
                  </a:gs>
                </a:gsLst>
                <a:lin ang="5400000" scaled="0"/>
              </a:gradFill>
              <a:latin typeface="Segoe UI"/>
              <a:cs typeface="Segoe UI" pitchFamily="34" charset="0"/>
            </a:endParaRPr>
          </a:p>
        </p:txBody>
      </p:sp>
      <p:sp>
        <p:nvSpPr>
          <p:cNvPr id="151" name="Rectangle 150">
            <a:extLst>
              <a:ext uri="{FF2B5EF4-FFF2-40B4-BE49-F238E27FC236}">
                <a16:creationId xmlns:a16="http://schemas.microsoft.com/office/drawing/2014/main" id="{DD3BCAD1-424F-4851-BF7D-6234C64A88BC}"/>
              </a:ext>
              <a:ext uri="{C183D7F6-B498-43B3-948B-1728B52AA6E4}">
                <adec:decorative xmlns:adec="http://schemas.microsoft.com/office/drawing/2017/decorative" val="1"/>
              </a:ext>
            </a:extLst>
          </p:cNvPr>
          <p:cNvSpPr/>
          <p:nvPr/>
        </p:nvSpPr>
        <p:spPr bwMode="auto">
          <a:xfrm>
            <a:off x="6014707" y="4008097"/>
            <a:ext cx="1935495" cy="975360"/>
          </a:xfrm>
          <a:prstGeom prst="rect">
            <a:avLst/>
          </a:prstGeom>
          <a:solidFill>
            <a:srgbClr val="FFFFFF"/>
          </a:solidFill>
          <a:ln w="19050" cap="flat" cmpd="sng" algn="ctr">
            <a:solidFill>
              <a:schemeClr val="bg2"/>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pPr>
            <a:endParaRPr lang="en-US" sz="2353" kern="0">
              <a:gradFill>
                <a:gsLst>
                  <a:gs pos="0">
                    <a:srgbClr val="FFFFFF"/>
                  </a:gs>
                  <a:gs pos="100000">
                    <a:srgbClr val="FFFFFF"/>
                  </a:gs>
                </a:gsLst>
                <a:lin ang="5400000" scaled="0"/>
              </a:gradFill>
              <a:latin typeface="Segoe UI"/>
              <a:cs typeface="Segoe UI" pitchFamily="34" charset="0"/>
            </a:endParaRPr>
          </a:p>
        </p:txBody>
      </p:sp>
      <p:sp>
        <p:nvSpPr>
          <p:cNvPr id="152" name="TextBox 151">
            <a:extLst>
              <a:ext uri="{FF2B5EF4-FFF2-40B4-BE49-F238E27FC236}">
                <a16:creationId xmlns:a16="http://schemas.microsoft.com/office/drawing/2014/main" id="{F7C3554D-240C-4871-A709-907DB4B633FB}"/>
              </a:ext>
            </a:extLst>
          </p:cNvPr>
          <p:cNvSpPr txBox="1"/>
          <p:nvPr/>
        </p:nvSpPr>
        <p:spPr>
          <a:xfrm>
            <a:off x="786189" y="3238841"/>
            <a:ext cx="1178145" cy="246221"/>
          </a:xfrm>
          <a:prstGeom prst="rect">
            <a:avLst/>
          </a:prstGeom>
          <a:noFill/>
        </p:spPr>
        <p:txBody>
          <a:bodyPr wrap="square" lIns="0" tIns="0" rIns="0" bIns="0" rtlCol="0">
            <a:spAutoFit/>
          </a:bodyPr>
          <a:lstStyle/>
          <a:p>
            <a:pPr algn="ctr" defTabSz="914344">
              <a:defRPr/>
            </a:pPr>
            <a:r>
              <a:rPr lang="en-US" sz="1600">
                <a:gradFill>
                  <a:gsLst>
                    <a:gs pos="2917">
                      <a:srgbClr val="000000"/>
                    </a:gs>
                    <a:gs pos="100000">
                      <a:srgbClr val="000000"/>
                    </a:gs>
                  </a:gsLst>
                  <a:lin ang="5400000" scaled="0"/>
                </a:gradFill>
                <a:latin typeface="Segoe UI Semibold"/>
                <a:cs typeface="Segoe UI Semilight" panose="020B0402040204020203" pitchFamily="34" charset="0"/>
              </a:rPr>
              <a:t>HR systems</a:t>
            </a:r>
          </a:p>
        </p:txBody>
      </p:sp>
      <p:sp>
        <p:nvSpPr>
          <p:cNvPr id="156" name="TextBox 155">
            <a:extLst>
              <a:ext uri="{FF2B5EF4-FFF2-40B4-BE49-F238E27FC236}">
                <a16:creationId xmlns:a16="http://schemas.microsoft.com/office/drawing/2014/main" id="{3DBE9670-0AE6-48BD-8670-BBE57D2C6B9E}"/>
              </a:ext>
            </a:extLst>
          </p:cNvPr>
          <p:cNvSpPr txBox="1"/>
          <p:nvPr/>
        </p:nvSpPr>
        <p:spPr>
          <a:xfrm>
            <a:off x="997165" y="5719674"/>
            <a:ext cx="1414271" cy="492443"/>
          </a:xfrm>
          <a:prstGeom prst="rect">
            <a:avLst/>
          </a:prstGeom>
          <a:noFill/>
        </p:spPr>
        <p:txBody>
          <a:bodyPr wrap="square" lIns="0" tIns="0" rIns="0" bIns="0" rtlCol="0">
            <a:spAutoFit/>
          </a:bodyPr>
          <a:lstStyle/>
          <a:p>
            <a:pPr algn="ctr" defTabSz="914344">
              <a:defRPr/>
            </a:pPr>
            <a:r>
              <a:rPr lang="en-US" sz="1600">
                <a:gradFill>
                  <a:gsLst>
                    <a:gs pos="2917">
                      <a:srgbClr val="000000"/>
                    </a:gs>
                    <a:gs pos="100000">
                      <a:srgbClr val="000000"/>
                    </a:gs>
                  </a:gsLst>
                  <a:lin ang="5400000" scaled="0"/>
                </a:gradFill>
                <a:latin typeface="Segoe UI Semibold"/>
                <a:cs typeface="Segoe UI Semilight" panose="020B0402040204020203" pitchFamily="34" charset="0"/>
              </a:rPr>
              <a:t>External identities</a:t>
            </a:r>
          </a:p>
        </p:txBody>
      </p:sp>
      <p:sp>
        <p:nvSpPr>
          <p:cNvPr id="153" name="TextBox 152">
            <a:extLst>
              <a:ext uri="{FF2B5EF4-FFF2-40B4-BE49-F238E27FC236}">
                <a16:creationId xmlns:a16="http://schemas.microsoft.com/office/drawing/2014/main" id="{16A84A31-914F-42C0-A6A9-DCC38D49A6A8}"/>
              </a:ext>
            </a:extLst>
          </p:cNvPr>
          <p:cNvSpPr txBox="1"/>
          <p:nvPr/>
        </p:nvSpPr>
        <p:spPr>
          <a:xfrm>
            <a:off x="2992795" y="3206183"/>
            <a:ext cx="1591119" cy="246221"/>
          </a:xfrm>
          <a:prstGeom prst="rect">
            <a:avLst/>
          </a:prstGeom>
          <a:noFill/>
        </p:spPr>
        <p:txBody>
          <a:bodyPr wrap="square" lIns="0" tIns="0" rIns="0" bIns="0" rtlCol="0">
            <a:spAutoFit/>
          </a:bodyPr>
          <a:lstStyle/>
          <a:p>
            <a:pPr algn="ctr" defTabSz="914344">
              <a:defRPr/>
            </a:pPr>
            <a:r>
              <a:rPr lang="en-US" sz="1600">
                <a:gradFill>
                  <a:gsLst>
                    <a:gs pos="2917">
                      <a:srgbClr val="000000"/>
                    </a:gs>
                    <a:gs pos="100000">
                      <a:srgbClr val="000000"/>
                    </a:gs>
                  </a:gsLst>
                  <a:lin ang="5400000" scaled="0"/>
                </a:gradFill>
                <a:latin typeface="Segoe UI Semibold"/>
                <a:cs typeface="Segoe UI Semilight" panose="020B0402040204020203" pitchFamily="34" charset="0"/>
              </a:rPr>
              <a:t>Azure AD</a:t>
            </a:r>
          </a:p>
        </p:txBody>
      </p:sp>
      <p:sp>
        <p:nvSpPr>
          <p:cNvPr id="158" name="Text">
            <a:extLst>
              <a:ext uri="{FF2B5EF4-FFF2-40B4-BE49-F238E27FC236}">
                <a16:creationId xmlns:a16="http://schemas.microsoft.com/office/drawing/2014/main" id="{2183C690-1770-4C52-BDA0-8B20F0BB8A92}"/>
              </a:ext>
            </a:extLst>
          </p:cNvPr>
          <p:cNvSpPr/>
          <p:nvPr/>
        </p:nvSpPr>
        <p:spPr bwMode="auto">
          <a:xfrm>
            <a:off x="3020896" y="5744297"/>
            <a:ext cx="1668699" cy="221599"/>
          </a:xfrm>
          <a:prstGeom prst="rect">
            <a:avLst/>
          </a:prstGeom>
          <a:noFill/>
          <a:ln w="10795" cap="flat" cmpd="sng" algn="ctr">
            <a:noFill/>
            <a:prstDash val="solid"/>
            <a:headEnd type="none" w="med" len="med"/>
            <a:tailEnd type="none" w="med" len="med"/>
          </a:ln>
          <a:effectLst/>
        </p:spPr>
        <p:txBody>
          <a:bodyPr wrap="square" lIns="0" tIns="0" rIns="0" bIns="0">
            <a:spAutoFit/>
          </a:bodyPr>
          <a:lstStyle/>
          <a:p>
            <a:pPr algn="ctr" defTabSz="914344" fontAlgn="base">
              <a:lnSpc>
                <a:spcPct val="90000"/>
              </a:lnSpc>
              <a:spcBef>
                <a:spcPct val="0"/>
              </a:spcBef>
              <a:spcAft>
                <a:spcPct val="0"/>
              </a:spcAft>
              <a:defRPr/>
            </a:pPr>
            <a:r>
              <a:rPr lang="en-US" sz="1600">
                <a:gradFill>
                  <a:gsLst>
                    <a:gs pos="2917">
                      <a:srgbClr val="000000"/>
                    </a:gs>
                    <a:gs pos="100000">
                      <a:srgbClr val="000000"/>
                    </a:gs>
                  </a:gsLst>
                  <a:lin ang="5400000" scaled="0"/>
                </a:gradFill>
                <a:latin typeface="Segoe UI Semibold"/>
                <a:cs typeface="Segoe UI Semilight" panose="020B0402040204020203" pitchFamily="34" charset="0"/>
              </a:rPr>
              <a:t>Active Directory</a:t>
            </a:r>
          </a:p>
        </p:txBody>
      </p:sp>
      <p:sp>
        <p:nvSpPr>
          <p:cNvPr id="154" name="TextBox 153">
            <a:extLst>
              <a:ext uri="{FF2B5EF4-FFF2-40B4-BE49-F238E27FC236}">
                <a16:creationId xmlns:a16="http://schemas.microsoft.com/office/drawing/2014/main" id="{F9DFAD02-F3FC-44D2-9E3F-48DE9451CD50}"/>
              </a:ext>
            </a:extLst>
          </p:cNvPr>
          <p:cNvSpPr txBox="1"/>
          <p:nvPr/>
        </p:nvSpPr>
        <p:spPr>
          <a:xfrm>
            <a:off x="5307251" y="2801993"/>
            <a:ext cx="1534756" cy="361999"/>
          </a:xfrm>
          <a:prstGeom prst="rect">
            <a:avLst/>
          </a:prstGeom>
          <a:solidFill>
            <a:srgbClr val="FFFFFF"/>
          </a:solidFill>
        </p:spPr>
        <p:txBody>
          <a:bodyPr wrap="square" lIns="0" tIns="0" rIns="0" bIns="0" rtlCol="0" anchor="ctr">
            <a:noAutofit/>
          </a:bodyPr>
          <a:lstStyle/>
          <a:p>
            <a:pPr algn="ctr" defTabSz="914344">
              <a:defRPr/>
            </a:pPr>
            <a:r>
              <a:rPr lang="en-US" sz="1600" kern="0">
                <a:gradFill>
                  <a:gsLst>
                    <a:gs pos="2917">
                      <a:srgbClr val="000000"/>
                    </a:gs>
                    <a:gs pos="100000">
                      <a:srgbClr val="000000"/>
                    </a:gs>
                  </a:gsLst>
                  <a:lin ang="5400000" scaled="0"/>
                </a:gradFill>
                <a:latin typeface="Segoe UI Semibold"/>
                <a:cs typeface="Segoe UI Semilight" panose="020B0402040204020203" pitchFamily="34" charset="0"/>
              </a:rPr>
              <a:t>Single sign-on</a:t>
            </a:r>
          </a:p>
        </p:txBody>
      </p:sp>
      <p:sp>
        <p:nvSpPr>
          <p:cNvPr id="155" name="TextBox 154">
            <a:extLst>
              <a:ext uri="{FF2B5EF4-FFF2-40B4-BE49-F238E27FC236}">
                <a16:creationId xmlns:a16="http://schemas.microsoft.com/office/drawing/2014/main" id="{276BC4DD-95CA-4A5E-8197-CFCC397CEDBE}"/>
              </a:ext>
            </a:extLst>
          </p:cNvPr>
          <p:cNvSpPr txBox="1"/>
          <p:nvPr/>
        </p:nvSpPr>
        <p:spPr>
          <a:xfrm>
            <a:off x="6667527" y="1557811"/>
            <a:ext cx="1328720" cy="535803"/>
          </a:xfrm>
          <a:prstGeom prst="rect">
            <a:avLst/>
          </a:prstGeom>
          <a:noFill/>
        </p:spPr>
        <p:txBody>
          <a:bodyPr wrap="square" rtlCol="0" anchor="ctr" anchorCtr="0">
            <a:noAutofit/>
          </a:bodyPr>
          <a:lstStyle>
            <a:defPPr>
              <a:defRPr lang="en-US"/>
            </a:defPPr>
            <a:lvl1pPr marR="0" lvl="0" indent="0" algn="ctr" defTabSz="913400" fontAlgn="base">
              <a:lnSpc>
                <a:spcPct val="100000"/>
              </a:lnSpc>
              <a:spcBef>
                <a:spcPct val="0"/>
              </a:spcBef>
              <a:spcAft>
                <a:spcPct val="0"/>
              </a:spcAft>
              <a:buClrTx/>
              <a:buSzTx/>
              <a:buFontTx/>
              <a:buNone/>
              <a:tabLst/>
              <a:defRPr kumimoji="0" sz="1600" b="0" i="0" u="none" strike="noStrike" kern="0" cap="none" spc="0" normalizeH="0" baseline="0">
                <a:ln>
                  <a:noFill/>
                </a:ln>
                <a:effectLst/>
                <a:uLnTx/>
                <a:uFillTx/>
                <a:latin typeface="+mj-lt"/>
                <a:ea typeface="Segoe UI" charset="0"/>
                <a:cs typeface="Segoe UI" charset="0"/>
              </a:defRPr>
            </a:lvl1pPr>
          </a:lstStyle>
          <a:p>
            <a:pPr algn="l" defTabSz="914136">
              <a:lnSpc>
                <a:spcPct val="90000"/>
              </a:lnSpc>
              <a:defRPr/>
            </a:pPr>
            <a:r>
              <a:rPr lang="en-US" sz="1400" kern="1200">
                <a:ln w="3175">
                  <a:noFill/>
                </a:ln>
                <a:gradFill>
                  <a:gsLst>
                    <a:gs pos="2917">
                      <a:srgbClr val="000000"/>
                    </a:gs>
                    <a:gs pos="100000">
                      <a:srgbClr val="000000"/>
                    </a:gs>
                  </a:gsLst>
                  <a:lin ang="5400000" scaled="0"/>
                </a:gradFill>
                <a:ea typeface="ＭＳ Ｐゴシック"/>
                <a:cs typeface="Segoe UI"/>
              </a:rPr>
              <a:t>SaaS apps</a:t>
            </a:r>
          </a:p>
        </p:txBody>
      </p:sp>
      <p:sp>
        <p:nvSpPr>
          <p:cNvPr id="263" name="TextBox 262">
            <a:extLst>
              <a:ext uri="{FF2B5EF4-FFF2-40B4-BE49-F238E27FC236}">
                <a16:creationId xmlns:a16="http://schemas.microsoft.com/office/drawing/2014/main" id="{619FA294-4B51-43C1-B327-2ED95626995F}"/>
              </a:ext>
            </a:extLst>
          </p:cNvPr>
          <p:cNvSpPr txBox="1"/>
          <p:nvPr/>
        </p:nvSpPr>
        <p:spPr>
          <a:xfrm>
            <a:off x="9157975" y="1458162"/>
            <a:ext cx="1568744" cy="535803"/>
          </a:xfrm>
          <a:prstGeom prst="rect">
            <a:avLst/>
          </a:prstGeom>
          <a:noFill/>
        </p:spPr>
        <p:txBody>
          <a:bodyPr wrap="square" rtlCol="0" anchor="ctr" anchorCtr="0">
            <a:noAutofit/>
          </a:bodyPr>
          <a:lstStyle>
            <a:defPPr>
              <a:defRPr lang="en-US"/>
            </a:defPPr>
            <a:lvl1pPr marR="0" lvl="0" indent="0" algn="ctr" defTabSz="913400" fontAlgn="base">
              <a:lnSpc>
                <a:spcPct val="100000"/>
              </a:lnSpc>
              <a:spcBef>
                <a:spcPct val="0"/>
              </a:spcBef>
              <a:spcAft>
                <a:spcPct val="0"/>
              </a:spcAft>
              <a:buClrTx/>
              <a:buSzTx/>
              <a:buFontTx/>
              <a:buNone/>
              <a:tabLst/>
              <a:defRPr kumimoji="0" sz="1600" b="0" i="0" u="none" strike="noStrike" kern="0" cap="none" spc="0" normalizeH="0" baseline="0">
                <a:ln>
                  <a:noFill/>
                </a:ln>
                <a:effectLst/>
                <a:uLnTx/>
                <a:uFillTx/>
                <a:latin typeface="+mj-lt"/>
                <a:ea typeface="Segoe UI" charset="0"/>
                <a:cs typeface="Segoe UI" charset="0"/>
              </a:defRPr>
            </a:lvl1pPr>
          </a:lstStyle>
          <a:p>
            <a:pPr algn="l" defTabSz="914136">
              <a:lnSpc>
                <a:spcPct val="90000"/>
              </a:lnSpc>
              <a:defRPr/>
            </a:pPr>
            <a:r>
              <a:rPr lang="en-US" sz="1400" kern="1200">
                <a:ln w="3175">
                  <a:noFill/>
                </a:ln>
                <a:gradFill>
                  <a:gsLst>
                    <a:gs pos="0">
                      <a:srgbClr val="000000"/>
                    </a:gs>
                    <a:gs pos="100000">
                      <a:srgbClr val="000000"/>
                    </a:gs>
                  </a:gsLst>
                  <a:lin ang="0" scaled="0"/>
                </a:gradFill>
                <a:latin typeface="Segoe UI Semibold"/>
                <a:ea typeface="ＭＳ Ｐゴシック"/>
                <a:cs typeface="Segoe UI"/>
              </a:rPr>
              <a:t>Cloud-hosted apps</a:t>
            </a:r>
          </a:p>
        </p:txBody>
      </p:sp>
      <p:sp>
        <p:nvSpPr>
          <p:cNvPr id="159" name="Rectangle 158">
            <a:extLst>
              <a:ext uri="{FF2B5EF4-FFF2-40B4-BE49-F238E27FC236}">
                <a16:creationId xmlns:a16="http://schemas.microsoft.com/office/drawing/2014/main" id="{B20CC819-7E9B-4C0A-937A-5D3762A88CE0}"/>
              </a:ext>
            </a:extLst>
          </p:cNvPr>
          <p:cNvSpPr/>
          <p:nvPr/>
        </p:nvSpPr>
        <p:spPr>
          <a:xfrm>
            <a:off x="6454363" y="4329579"/>
            <a:ext cx="1056183" cy="332399"/>
          </a:xfrm>
          <a:prstGeom prst="rect">
            <a:avLst/>
          </a:prstGeom>
          <a:noFill/>
        </p:spPr>
        <p:txBody>
          <a:bodyPr wrap="square" lIns="0" tIns="0" rIns="0" bIns="0" rtlCol="0" anchor="ctr">
            <a:spAutoFit/>
          </a:bodyPr>
          <a:lstStyle/>
          <a:p>
            <a:pPr algn="ctr" defTabSz="914344">
              <a:lnSpc>
                <a:spcPct val="90000"/>
              </a:lnSpc>
              <a:defRPr/>
            </a:pPr>
            <a:r>
              <a:rPr lang="en-US" sz="1200" kern="0">
                <a:gradFill>
                  <a:gsLst>
                    <a:gs pos="2917">
                      <a:srgbClr val="000000"/>
                    </a:gs>
                    <a:gs pos="100000">
                      <a:srgbClr val="000000"/>
                    </a:gs>
                  </a:gsLst>
                  <a:lin ang="5400000" scaled="0"/>
                </a:gradFill>
                <a:latin typeface="Segoe UI Semibold"/>
              </a:rPr>
              <a:t>Azure AD</a:t>
            </a:r>
            <a:br>
              <a:rPr lang="en-US" sz="1200" kern="0">
                <a:gradFill>
                  <a:gsLst>
                    <a:gs pos="2917">
                      <a:srgbClr val="000000"/>
                    </a:gs>
                    <a:gs pos="100000">
                      <a:srgbClr val="000000"/>
                    </a:gs>
                  </a:gsLst>
                  <a:lin ang="5400000" scaled="0"/>
                </a:gradFill>
                <a:latin typeface="Segoe UI Semibold"/>
              </a:rPr>
            </a:br>
            <a:r>
              <a:rPr lang="en-US" sz="1200" kern="0">
                <a:gradFill>
                  <a:gsLst>
                    <a:gs pos="2917">
                      <a:srgbClr val="000000"/>
                    </a:gs>
                    <a:gs pos="100000">
                      <a:srgbClr val="000000"/>
                    </a:gs>
                  </a:gsLst>
                  <a:lin ang="5400000" scaled="0"/>
                </a:gradFill>
                <a:latin typeface="Segoe UI Semibold"/>
              </a:rPr>
              <a:t>App Proxy</a:t>
            </a:r>
          </a:p>
        </p:txBody>
      </p:sp>
      <p:sp>
        <p:nvSpPr>
          <p:cNvPr id="160" name="TextBox 159" descr="App delivery controllers &amp; networks&#10;">
            <a:extLst>
              <a:ext uri="{FF2B5EF4-FFF2-40B4-BE49-F238E27FC236}">
                <a16:creationId xmlns:a16="http://schemas.microsoft.com/office/drawing/2014/main" id="{8BF6D13B-71F8-492C-B61F-6D84E89243E0}"/>
              </a:ext>
            </a:extLst>
          </p:cNvPr>
          <p:cNvSpPr txBox="1"/>
          <p:nvPr/>
        </p:nvSpPr>
        <p:spPr>
          <a:xfrm>
            <a:off x="8605733" y="4181102"/>
            <a:ext cx="2710987" cy="166199"/>
          </a:xfrm>
          <a:prstGeom prst="rect">
            <a:avLst/>
          </a:prstGeom>
          <a:noFill/>
        </p:spPr>
        <p:txBody>
          <a:bodyPr wrap="square" lIns="0" tIns="0" rIns="0" bIns="0" rtlCol="0" anchor="ctr">
            <a:spAutoFit/>
          </a:bodyPr>
          <a:lstStyle/>
          <a:p>
            <a:pPr algn="ctr" defTabSz="914344">
              <a:lnSpc>
                <a:spcPct val="90000"/>
              </a:lnSpc>
              <a:defRPr/>
            </a:pPr>
            <a:r>
              <a:rPr lang="en-US" sz="1200" kern="0">
                <a:gradFill>
                  <a:gsLst>
                    <a:gs pos="2917">
                      <a:srgbClr val="000000"/>
                    </a:gs>
                    <a:gs pos="100000">
                      <a:srgbClr val="000000"/>
                    </a:gs>
                  </a:gsLst>
                  <a:lin ang="5400000" scaled="0"/>
                </a:gradFill>
                <a:latin typeface="Segoe UI Semibold"/>
              </a:rPr>
              <a:t>App delivery controllers &amp; networks</a:t>
            </a:r>
          </a:p>
        </p:txBody>
      </p:sp>
      <p:sp>
        <p:nvSpPr>
          <p:cNvPr id="161" name="Text">
            <a:extLst>
              <a:ext uri="{FF2B5EF4-FFF2-40B4-BE49-F238E27FC236}">
                <a16:creationId xmlns:a16="http://schemas.microsoft.com/office/drawing/2014/main" id="{D274A455-9363-49DE-A14B-86D197F48E5A}"/>
              </a:ext>
            </a:extLst>
          </p:cNvPr>
          <p:cNvSpPr/>
          <p:nvPr/>
        </p:nvSpPr>
        <p:spPr bwMode="auto">
          <a:xfrm>
            <a:off x="6231647" y="5957135"/>
            <a:ext cx="4483740" cy="221599"/>
          </a:xfrm>
          <a:prstGeom prst="rect">
            <a:avLst/>
          </a:prstGeom>
          <a:noFill/>
          <a:ln w="10795" cap="flat" cmpd="sng" algn="ctr">
            <a:noFill/>
            <a:prstDash val="solid"/>
            <a:headEnd type="none" w="med" len="med"/>
            <a:tailEnd type="none" w="med" len="med"/>
          </a:ln>
          <a:effectLst/>
        </p:spPr>
        <p:txBody>
          <a:bodyPr wrap="square" lIns="0" tIns="0" rIns="0" bIns="0" anchor="ctr" anchorCtr="1">
            <a:spAutoFit/>
          </a:bodyPr>
          <a:lstStyle/>
          <a:p>
            <a:pPr algn="ctr" defTabSz="671846" fontAlgn="base">
              <a:lnSpc>
                <a:spcPct val="90000"/>
              </a:lnSpc>
              <a:spcBef>
                <a:spcPct val="0"/>
              </a:spcBef>
              <a:spcAft>
                <a:spcPct val="0"/>
              </a:spcAft>
              <a:defRPr/>
            </a:pPr>
            <a:r>
              <a:rPr lang="en-US" sz="1600">
                <a:gradFill>
                  <a:gsLst>
                    <a:gs pos="2917">
                      <a:srgbClr val="000000"/>
                    </a:gs>
                    <a:gs pos="100000">
                      <a:srgbClr val="000000"/>
                    </a:gs>
                  </a:gsLst>
                  <a:lin ang="5400000" scaled="0"/>
                </a:gradFill>
                <a:latin typeface="Segoe UI Semibold"/>
                <a:cs typeface="Segoe UI Semilight" panose="020B0402040204020203" pitchFamily="34" charset="0"/>
              </a:rPr>
              <a:t>On-premises perimeter-based networks</a:t>
            </a:r>
          </a:p>
        </p:txBody>
      </p:sp>
      <p:pic>
        <p:nvPicPr>
          <p:cNvPr id="162" name="Picture 2">
            <a:extLst>
              <a:ext uri="{FF2B5EF4-FFF2-40B4-BE49-F238E27FC236}">
                <a16:creationId xmlns:a16="http://schemas.microsoft.com/office/drawing/2014/main" id="{D53B9FF6-1AC0-4407-9DCC-F2157BDBA0DD}"/>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58253" y="1922238"/>
            <a:ext cx="544751" cy="544751"/>
          </a:xfrm>
          <a:prstGeom prst="rect">
            <a:avLst/>
          </a:prstGeom>
          <a:extLst>
            <a:ext uri="{909E8E84-426E-40DD-AFC4-6F175D3DCCD1}">
              <a14:hiddenFill xmlns:a14="http://schemas.microsoft.com/office/drawing/2010/main">
                <a:solidFill>
                  <a:srgbClr val="FFFFFF"/>
                </a:solidFill>
              </a14:hiddenFill>
            </a:ext>
          </a:extLst>
        </p:spPr>
      </p:pic>
      <p:pic>
        <p:nvPicPr>
          <p:cNvPr id="163" name="Picture 162">
            <a:extLst>
              <a:ext uri="{FF2B5EF4-FFF2-40B4-BE49-F238E27FC236}">
                <a16:creationId xmlns:a16="http://schemas.microsoft.com/office/drawing/2014/main" id="{59CF9453-D9ED-44EB-82B9-9A1BCFCA35CB}"/>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62190" y="5499678"/>
            <a:ext cx="548335" cy="362983"/>
          </a:xfrm>
          <a:prstGeom prst="rect">
            <a:avLst/>
          </a:prstGeom>
        </p:spPr>
      </p:pic>
      <p:pic>
        <p:nvPicPr>
          <p:cNvPr id="164" name="Picture 163">
            <a:extLst>
              <a:ext uri="{FF2B5EF4-FFF2-40B4-BE49-F238E27FC236}">
                <a16:creationId xmlns:a16="http://schemas.microsoft.com/office/drawing/2014/main" id="{A163C1B4-D5B4-4BD9-BCD8-551512F2CF5A}"/>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15579" y="5011126"/>
            <a:ext cx="879333" cy="582095"/>
          </a:xfrm>
          <a:prstGeom prst="rect">
            <a:avLst/>
          </a:prstGeom>
        </p:spPr>
      </p:pic>
      <p:cxnSp>
        <p:nvCxnSpPr>
          <p:cNvPr id="165" name="Straight Arrow Connector 164">
            <a:extLst>
              <a:ext uri="{FF2B5EF4-FFF2-40B4-BE49-F238E27FC236}">
                <a16:creationId xmlns:a16="http://schemas.microsoft.com/office/drawing/2014/main" id="{5383FAB4-8415-498A-ABC0-AB6C108B6312}"/>
              </a:ext>
              <a:ext uri="{C183D7F6-B498-43B3-948B-1728B52AA6E4}">
                <adec:decorative xmlns:adec="http://schemas.microsoft.com/office/drawing/2017/decorative" val="1"/>
              </a:ext>
            </a:extLst>
          </p:cNvPr>
          <p:cNvCxnSpPr>
            <a:cxnSpLocks/>
          </p:cNvCxnSpPr>
          <p:nvPr/>
        </p:nvCxnSpPr>
        <p:spPr>
          <a:xfrm flipV="1">
            <a:off x="3823396" y="3686333"/>
            <a:ext cx="0" cy="1007505"/>
          </a:xfrm>
          <a:prstGeom prst="straightConnector1">
            <a:avLst/>
          </a:prstGeom>
          <a:noFill/>
          <a:ln w="15875" cap="rnd" cmpd="sng" algn="ctr">
            <a:solidFill>
              <a:srgbClr val="F2F2F2">
                <a:lumMod val="90000"/>
              </a:srgbClr>
            </a:solidFill>
            <a:prstDash val="solid"/>
            <a:headEnd type="arrow" w="med" len="sm"/>
            <a:tailEnd type="arrow" w="med" len="sm"/>
          </a:ln>
          <a:effectLst/>
        </p:spPr>
      </p:cxnSp>
      <p:sp useBgFill="1">
        <p:nvSpPr>
          <p:cNvPr id="166" name="Oval 165">
            <a:extLst>
              <a:ext uri="{FF2B5EF4-FFF2-40B4-BE49-F238E27FC236}">
                <a16:creationId xmlns:a16="http://schemas.microsoft.com/office/drawing/2014/main" id="{A23D842C-9EA3-44EB-BDBF-09D28A175E5B}"/>
              </a:ext>
              <a:ext uri="{C183D7F6-B498-43B3-948B-1728B52AA6E4}">
                <adec:decorative xmlns:adec="http://schemas.microsoft.com/office/drawing/2017/decorative" val="1"/>
              </a:ext>
            </a:extLst>
          </p:cNvPr>
          <p:cNvSpPr/>
          <p:nvPr/>
        </p:nvSpPr>
        <p:spPr bwMode="auto">
          <a:xfrm rot="2187612">
            <a:off x="3636008" y="3962397"/>
            <a:ext cx="374776" cy="426467"/>
          </a:xfrm>
          <a:prstGeom prst="ellipse">
            <a:avLst/>
          </a:prstGeom>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169" name="Picture 168">
            <a:extLst>
              <a:ext uri="{FF2B5EF4-FFF2-40B4-BE49-F238E27FC236}">
                <a16:creationId xmlns:a16="http://schemas.microsoft.com/office/drawing/2014/main" id="{B9C95BF2-1D5B-4259-A5E3-8DD546E0537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7541" y="2430995"/>
            <a:ext cx="601184" cy="366619"/>
          </a:xfrm>
          <a:prstGeom prst="rect">
            <a:avLst/>
          </a:prstGeom>
        </p:spPr>
      </p:pic>
      <p:cxnSp>
        <p:nvCxnSpPr>
          <p:cNvPr id="170" name="Straight Connector 169">
            <a:extLst>
              <a:ext uri="{FF2B5EF4-FFF2-40B4-BE49-F238E27FC236}">
                <a16:creationId xmlns:a16="http://schemas.microsoft.com/office/drawing/2014/main" id="{8BA55C0C-FE5A-4F8F-BE61-E3A0694564A5}"/>
              </a:ext>
              <a:ext uri="{C183D7F6-B498-43B3-948B-1728B52AA6E4}">
                <adec:decorative xmlns:adec="http://schemas.microsoft.com/office/drawing/2017/decorative" val="1"/>
              </a:ext>
            </a:extLst>
          </p:cNvPr>
          <p:cNvCxnSpPr>
            <a:cxnSpLocks/>
          </p:cNvCxnSpPr>
          <p:nvPr/>
        </p:nvCxnSpPr>
        <p:spPr>
          <a:xfrm>
            <a:off x="4562308" y="2990304"/>
            <a:ext cx="699411" cy="0"/>
          </a:xfrm>
          <a:prstGeom prst="line">
            <a:avLst/>
          </a:prstGeom>
          <a:noFill/>
          <a:ln w="15875" cap="rnd" cmpd="sng" algn="ctr">
            <a:solidFill>
              <a:srgbClr val="F2F2F2">
                <a:lumMod val="90000"/>
              </a:srgbClr>
            </a:solidFill>
            <a:prstDash val="solid"/>
            <a:headEnd type="none"/>
            <a:tailEnd type="arrow" w="med" len="sm"/>
          </a:ln>
          <a:effectLst/>
        </p:spPr>
      </p:cxnSp>
      <p:grpSp>
        <p:nvGrpSpPr>
          <p:cNvPr id="171" name="Group 170">
            <a:extLst>
              <a:ext uri="{FF2B5EF4-FFF2-40B4-BE49-F238E27FC236}">
                <a16:creationId xmlns:a16="http://schemas.microsoft.com/office/drawing/2014/main" id="{C8009DE2-33AF-4892-9AE9-92E02F146D2C}"/>
              </a:ext>
              <a:ext uri="{C183D7F6-B498-43B3-948B-1728B52AA6E4}">
                <adec:decorative xmlns:adec="http://schemas.microsoft.com/office/drawing/2017/decorative" val="1"/>
              </a:ext>
            </a:extLst>
          </p:cNvPr>
          <p:cNvGrpSpPr/>
          <p:nvPr/>
        </p:nvGrpSpPr>
        <p:grpSpPr>
          <a:xfrm>
            <a:off x="486871" y="4952795"/>
            <a:ext cx="576072" cy="576072"/>
            <a:chOff x="365153" y="3714596"/>
            <a:chExt cx="432054" cy="432054"/>
          </a:xfrm>
        </p:grpSpPr>
        <p:sp>
          <p:nvSpPr>
            <p:cNvPr id="172" name="Oval 171">
              <a:extLst>
                <a:ext uri="{FF2B5EF4-FFF2-40B4-BE49-F238E27FC236}">
                  <a16:creationId xmlns:a16="http://schemas.microsoft.com/office/drawing/2014/main" id="{D7F8D33C-7A70-4F3C-8C48-E6723B434C3E}"/>
                </a:ext>
              </a:extLst>
            </p:cNvPr>
            <p:cNvSpPr/>
            <p:nvPr/>
          </p:nvSpPr>
          <p:spPr bwMode="auto">
            <a:xfrm>
              <a:off x="365153" y="3714596"/>
              <a:ext cx="432054" cy="432054"/>
            </a:xfrm>
            <a:prstGeom prst="ellipse">
              <a:avLst/>
            </a:prstGeom>
            <a:solidFill>
              <a:srgbClr val="FFFFFF"/>
            </a:solidFill>
            <a:ln w="10795" cap="flat" cmpd="sng" algn="ctr">
              <a:noFill/>
              <a:prstDash val="solid"/>
              <a:headEnd type="none" w="med" len="med"/>
              <a:tailEnd type="none" w="med" len="med"/>
            </a:ln>
            <a:effectLst>
              <a:outerShdw blurRad="152400" dist="38100" dir="2700000" algn="ctr" rotWithShape="0">
                <a:prstClr val="black">
                  <a:alpha val="19000"/>
                </a:prstClr>
              </a:outerShdw>
            </a:effectLst>
          </p:spPr>
          <p:txBody>
            <a:bodyPr vert="horz" wrap="square" lIns="134464" tIns="134464" rIns="134464" bIns="46616" numCol="1" rtlCol="0" anchor="t" anchorCtr="0" compatLnSpc="1">
              <a:prstTxWarp prst="textNoShape">
                <a:avLst/>
              </a:prstTxWarp>
            </a:bodyPr>
            <a:lstStyle/>
            <a:p>
              <a:pPr defTabSz="914136" fontAlgn="base">
                <a:lnSpc>
                  <a:spcPct val="90000"/>
                </a:lnSpc>
                <a:spcBef>
                  <a:spcPct val="0"/>
                </a:spcBef>
                <a:spcAft>
                  <a:spcPct val="0"/>
                </a:spcAft>
                <a:defRPr/>
              </a:pPr>
              <a:endParaRPr lang="en-US" sz="1372" kern="0">
                <a:ln w="3175">
                  <a:noFill/>
                </a:ln>
                <a:gradFill>
                  <a:gsLst>
                    <a:gs pos="0">
                      <a:srgbClr val="282828"/>
                    </a:gs>
                    <a:gs pos="100000">
                      <a:srgbClr val="282828"/>
                    </a:gs>
                  </a:gsLst>
                  <a:lin ang="0" scaled="0"/>
                </a:gradFill>
                <a:latin typeface="Segoe UI Semibold"/>
                <a:ea typeface="ＭＳ Ｐゴシック"/>
                <a:cs typeface="Segoe UI"/>
              </a:endParaRPr>
            </a:p>
          </p:txBody>
        </p:sp>
        <p:pic>
          <p:nvPicPr>
            <p:cNvPr id="173" name="Graphic 172">
              <a:extLst>
                <a:ext uri="{FF2B5EF4-FFF2-40B4-BE49-F238E27FC236}">
                  <a16:creationId xmlns:a16="http://schemas.microsoft.com/office/drawing/2014/main" id="{420FBE4B-5AA1-4531-8011-0E423DEBB6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4887" y="3801076"/>
              <a:ext cx="252587" cy="259095"/>
            </a:xfrm>
            <a:prstGeom prst="rect">
              <a:avLst/>
            </a:prstGeom>
          </p:spPr>
        </p:pic>
      </p:grpSp>
      <p:grpSp>
        <p:nvGrpSpPr>
          <p:cNvPr id="187" name="Group 186">
            <a:extLst>
              <a:ext uri="{FF2B5EF4-FFF2-40B4-BE49-F238E27FC236}">
                <a16:creationId xmlns:a16="http://schemas.microsoft.com/office/drawing/2014/main" id="{D57927B5-D51B-4D18-BD12-FF7A2B170576}"/>
              </a:ext>
              <a:ext uri="{C183D7F6-B498-43B3-948B-1728B52AA6E4}">
                <adec:decorative xmlns:adec="http://schemas.microsoft.com/office/drawing/2017/decorative" val="1"/>
              </a:ext>
            </a:extLst>
          </p:cNvPr>
          <p:cNvGrpSpPr/>
          <p:nvPr/>
        </p:nvGrpSpPr>
        <p:grpSpPr>
          <a:xfrm>
            <a:off x="1099313" y="4952795"/>
            <a:ext cx="576072" cy="576072"/>
            <a:chOff x="824485" y="3714596"/>
            <a:chExt cx="432054" cy="432054"/>
          </a:xfrm>
        </p:grpSpPr>
        <p:sp>
          <p:nvSpPr>
            <p:cNvPr id="188" name="Oval 187">
              <a:extLst>
                <a:ext uri="{FF2B5EF4-FFF2-40B4-BE49-F238E27FC236}">
                  <a16:creationId xmlns:a16="http://schemas.microsoft.com/office/drawing/2014/main" id="{D0F1F25A-C648-4C98-A415-D559EF4F4C8E}"/>
                </a:ext>
              </a:extLst>
            </p:cNvPr>
            <p:cNvSpPr/>
            <p:nvPr/>
          </p:nvSpPr>
          <p:spPr bwMode="auto">
            <a:xfrm>
              <a:off x="824485" y="3714596"/>
              <a:ext cx="432054" cy="432054"/>
            </a:xfrm>
            <a:prstGeom prst="ellipse">
              <a:avLst/>
            </a:prstGeom>
            <a:solidFill>
              <a:srgbClr val="FFFFFF"/>
            </a:solidFill>
            <a:ln w="10795" cap="flat" cmpd="sng" algn="ctr">
              <a:noFill/>
              <a:prstDash val="solid"/>
              <a:headEnd type="none" w="med" len="med"/>
              <a:tailEnd type="none" w="med" len="med"/>
            </a:ln>
            <a:effectLst>
              <a:outerShdw blurRad="152400" dist="38100" dir="2700000" algn="ctr" rotWithShape="0">
                <a:prstClr val="black">
                  <a:alpha val="19000"/>
                </a:prstClr>
              </a:outerShdw>
            </a:effectLst>
          </p:spPr>
          <p:txBody>
            <a:bodyPr vert="horz" wrap="square" lIns="134464" tIns="134464" rIns="134464" bIns="46616" numCol="1" rtlCol="0" anchor="t" anchorCtr="0" compatLnSpc="1">
              <a:prstTxWarp prst="textNoShape">
                <a:avLst/>
              </a:prstTxWarp>
            </a:bodyPr>
            <a:lstStyle/>
            <a:p>
              <a:pPr defTabSz="914136" fontAlgn="base">
                <a:lnSpc>
                  <a:spcPct val="90000"/>
                </a:lnSpc>
                <a:spcBef>
                  <a:spcPct val="0"/>
                </a:spcBef>
                <a:spcAft>
                  <a:spcPct val="0"/>
                </a:spcAft>
                <a:defRPr/>
              </a:pPr>
              <a:endParaRPr lang="en-US" sz="1372" kern="0" err="1">
                <a:ln w="3175">
                  <a:noFill/>
                </a:ln>
                <a:gradFill>
                  <a:gsLst>
                    <a:gs pos="0">
                      <a:srgbClr val="282828"/>
                    </a:gs>
                    <a:gs pos="100000">
                      <a:srgbClr val="282828"/>
                    </a:gs>
                  </a:gsLst>
                  <a:lin ang="0" scaled="0"/>
                </a:gradFill>
                <a:latin typeface="Segoe UI Semibold"/>
                <a:ea typeface="ＭＳ Ｐゴシック"/>
                <a:cs typeface="Segoe UI"/>
              </a:endParaRPr>
            </a:p>
          </p:txBody>
        </p:sp>
        <p:pic>
          <p:nvPicPr>
            <p:cNvPr id="189" name="Picture 188">
              <a:extLst>
                <a:ext uri="{FF2B5EF4-FFF2-40B4-BE49-F238E27FC236}">
                  <a16:creationId xmlns:a16="http://schemas.microsoft.com/office/drawing/2014/main" id="{C09545C2-E95F-40BF-AB0E-21CD6CBCD8D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86333" y="3776443"/>
              <a:ext cx="308359" cy="308360"/>
            </a:xfrm>
            <a:prstGeom prst="rect">
              <a:avLst/>
            </a:prstGeom>
          </p:spPr>
        </p:pic>
      </p:grpSp>
      <p:pic>
        <p:nvPicPr>
          <p:cNvPr id="197" name="Picture 196">
            <a:extLst>
              <a:ext uri="{FF2B5EF4-FFF2-40B4-BE49-F238E27FC236}">
                <a16:creationId xmlns:a16="http://schemas.microsoft.com/office/drawing/2014/main" id="{1920FF65-6D01-42E8-90BB-4DBB119AAE11}"/>
              </a:ext>
              <a:ext uri="{C183D7F6-B498-43B3-948B-1728B52AA6E4}">
                <adec:decorative xmlns:adec="http://schemas.microsoft.com/office/drawing/2017/decorative" val="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659891" y="4409980"/>
            <a:ext cx="602671" cy="253029"/>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198">
            <a:extLst>
              <a:ext uri="{FF2B5EF4-FFF2-40B4-BE49-F238E27FC236}">
                <a16:creationId xmlns:a16="http://schemas.microsoft.com/office/drawing/2014/main" id="{AA70DC28-76A8-4F69-A6C4-F4A9F28C144C}"/>
              </a:ext>
              <a:ext uri="{C183D7F6-B498-43B3-948B-1728B52AA6E4}">
                <adec:decorative xmlns:adec="http://schemas.microsoft.com/office/drawing/2017/decorative" val="1"/>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p:blipFill>
        <p:spPr>
          <a:xfrm>
            <a:off x="8699071" y="4438193"/>
            <a:ext cx="505484" cy="190568"/>
          </a:xfrm>
          <a:prstGeom prst="rect">
            <a:avLst/>
          </a:prstGeom>
        </p:spPr>
      </p:pic>
      <p:pic>
        <p:nvPicPr>
          <p:cNvPr id="204" name="Graphic 203">
            <a:extLst>
              <a:ext uri="{FF2B5EF4-FFF2-40B4-BE49-F238E27FC236}">
                <a16:creationId xmlns:a16="http://schemas.microsoft.com/office/drawing/2014/main" id="{55932208-302C-415A-9065-B91A975AEA51}"/>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915741" y="4391933"/>
            <a:ext cx="283089" cy="283089"/>
          </a:xfrm>
          <a:prstGeom prst="rect">
            <a:avLst/>
          </a:prstGeom>
        </p:spPr>
      </p:pic>
      <p:sp>
        <p:nvSpPr>
          <p:cNvPr id="205" name="Freeform 13">
            <a:extLst>
              <a:ext uri="{FF2B5EF4-FFF2-40B4-BE49-F238E27FC236}">
                <a16:creationId xmlns:a16="http://schemas.microsoft.com/office/drawing/2014/main" id="{AA42A170-7088-4662-B7A6-5EC6746E2A45}"/>
              </a:ext>
              <a:ext uri="{C183D7F6-B498-43B3-948B-1728B52AA6E4}">
                <adec:decorative xmlns:adec="http://schemas.microsoft.com/office/drawing/2017/decorative" val="1"/>
              </a:ext>
            </a:extLst>
          </p:cNvPr>
          <p:cNvSpPr>
            <a:spLocks noChangeAspect="1"/>
          </p:cNvSpPr>
          <p:nvPr/>
        </p:nvSpPr>
        <p:spPr bwMode="auto">
          <a:xfrm flipH="1">
            <a:off x="7004432" y="1758843"/>
            <a:ext cx="2191395" cy="1160811"/>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solidFill>
            <a:srgbClr val="FFFFFF"/>
          </a:solidFill>
          <a:ln w="19050" cap="flat" cmpd="sng" algn="ctr">
            <a:solidFill>
              <a:schemeClr val="bg2"/>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pPr>
            <a:endParaRPr lang="en-US" sz="2353" kern="0">
              <a:gradFill>
                <a:gsLst>
                  <a:gs pos="0">
                    <a:srgbClr val="FFFFFF"/>
                  </a:gs>
                  <a:gs pos="100000">
                    <a:srgbClr val="FFFFFF"/>
                  </a:gs>
                </a:gsLst>
                <a:lin ang="5400000" scaled="0"/>
              </a:gradFill>
              <a:latin typeface="Segoe UI"/>
              <a:cs typeface="Segoe UI" pitchFamily="34" charset="0"/>
            </a:endParaRPr>
          </a:p>
        </p:txBody>
      </p:sp>
      <p:cxnSp>
        <p:nvCxnSpPr>
          <p:cNvPr id="13" name="Connector: Elbow 12">
            <a:extLst>
              <a:ext uri="{FF2B5EF4-FFF2-40B4-BE49-F238E27FC236}">
                <a16:creationId xmlns:a16="http://schemas.microsoft.com/office/drawing/2014/main" id="{F856A491-9B97-4B16-9BB7-F5BA28592EFD}"/>
              </a:ext>
              <a:ext uri="{C183D7F6-B498-43B3-948B-1728B52AA6E4}">
                <adec:decorative xmlns:adec="http://schemas.microsoft.com/office/drawing/2017/decorative" val="1"/>
              </a:ext>
            </a:extLst>
          </p:cNvPr>
          <p:cNvCxnSpPr>
            <a:cxnSpLocks/>
            <a:stCxn id="100" idx="0"/>
            <a:endCxn id="354" idx="1"/>
          </p:cNvCxnSpPr>
          <p:nvPr/>
        </p:nvCxnSpPr>
        <p:spPr>
          <a:xfrm flipV="1">
            <a:off x="2172369" y="3177420"/>
            <a:ext cx="902684" cy="1470256"/>
          </a:xfrm>
          <a:prstGeom prst="bentConnector3">
            <a:avLst>
              <a:gd name="adj1" fmla="val 50000"/>
            </a:avLst>
          </a:prstGeom>
          <a:noFill/>
          <a:ln w="15875" cap="rnd" cmpd="sng" algn="ctr">
            <a:solidFill>
              <a:srgbClr val="F2F2F2">
                <a:lumMod val="90000"/>
              </a:srgbClr>
            </a:solidFill>
            <a:prstDash val="solid"/>
            <a:headEnd type="none"/>
            <a:tailEnd type="arrow" w="med" len="sm"/>
          </a:ln>
          <a:effectLst/>
        </p:spPr>
      </p:cxnSp>
      <p:pic>
        <p:nvPicPr>
          <p:cNvPr id="361" name="Picture 2">
            <a:extLst>
              <a:ext uri="{FF2B5EF4-FFF2-40B4-BE49-F238E27FC236}">
                <a16:creationId xmlns:a16="http://schemas.microsoft.com/office/drawing/2014/main" id="{98BDF8B3-8695-4770-8636-3B260B6CCC16}"/>
              </a:ext>
              <a:ext uri="{C183D7F6-B498-43B3-948B-1728B52AA6E4}">
                <adec:decorative xmlns:adec="http://schemas.microsoft.com/office/drawing/2017/decorative" val="1"/>
              </a:ext>
            </a:extLst>
          </p:cNvPr>
          <p:cNvPicPr>
            <a:picLocks noChangeAspect="1" noChangeArrowheads="1"/>
          </p:cNvPicPr>
          <p:nvPr/>
        </p:nvPicPr>
        <p:blipFill>
          <a:blip r:embed="rId14"/>
          <a:srcRect/>
          <a:stretch/>
        </p:blipFill>
        <p:spPr bwMode="auto">
          <a:xfrm>
            <a:off x="9087954" y="4722536"/>
            <a:ext cx="688538" cy="166198"/>
          </a:xfrm>
          <a:prstGeom prst="rect">
            <a:avLst/>
          </a:prstGeom>
          <a:noFill/>
          <a:extLst>
            <a:ext uri="{909E8E84-426E-40DD-AFC4-6F175D3DCCD1}">
              <a14:hiddenFill xmlns:a14="http://schemas.microsoft.com/office/drawing/2010/main">
                <a:solidFill>
                  <a:srgbClr val="FFFFFF"/>
                </a:solidFill>
              </a14:hiddenFill>
            </a:ext>
          </a:extLst>
        </p:spPr>
      </p:pic>
      <p:pic>
        <p:nvPicPr>
          <p:cNvPr id="365" name="Picture 2">
            <a:extLst>
              <a:ext uri="{FF2B5EF4-FFF2-40B4-BE49-F238E27FC236}">
                <a16:creationId xmlns:a16="http://schemas.microsoft.com/office/drawing/2014/main" id="{8CE250A5-EF94-4C96-B68E-5C5D06CB5B70}"/>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03939" y="4722536"/>
            <a:ext cx="570425" cy="16499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D33EEEEF-81B0-4342-9F2F-FC36501D2BC6}"/>
              </a:ext>
              <a:ext uri="{C183D7F6-B498-43B3-948B-1728B52AA6E4}">
                <adec:decorative xmlns:adec="http://schemas.microsoft.com/office/drawing/2017/decorative" val="1"/>
              </a:ext>
            </a:extLst>
          </p:cNvPr>
          <p:cNvGrpSpPr/>
          <p:nvPr/>
        </p:nvGrpSpPr>
        <p:grpSpPr>
          <a:xfrm>
            <a:off x="9393674" y="1788980"/>
            <a:ext cx="2172793" cy="1150957"/>
            <a:chOff x="9393674" y="1788980"/>
            <a:chExt cx="2172793" cy="1150957"/>
          </a:xfrm>
        </p:grpSpPr>
        <p:sp>
          <p:nvSpPr>
            <p:cNvPr id="264" name="Freeform 13" title="Icon of a cloud">
              <a:extLst>
                <a:ext uri="{FF2B5EF4-FFF2-40B4-BE49-F238E27FC236}">
                  <a16:creationId xmlns:a16="http://schemas.microsoft.com/office/drawing/2014/main" id="{9243A1F2-3390-4147-A5FC-B4E749A1A98D}"/>
                </a:ext>
              </a:extLst>
            </p:cNvPr>
            <p:cNvSpPr>
              <a:spLocks noChangeAspect="1"/>
            </p:cNvSpPr>
            <p:nvPr/>
          </p:nvSpPr>
          <p:spPr bwMode="auto">
            <a:xfrm flipH="1">
              <a:off x="9393674" y="1788980"/>
              <a:ext cx="2172793" cy="1150957"/>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solidFill>
              <a:srgbClr val="FFFFFF"/>
            </a:solidFill>
            <a:ln w="19050" cap="flat" cmpd="sng" algn="ctr">
              <a:solidFill>
                <a:schemeClr val="bg2"/>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pPr>
              <a:endParaRPr lang="en-US" sz="2353" kern="0">
                <a:gradFill>
                  <a:gsLst>
                    <a:gs pos="0">
                      <a:srgbClr val="FFFFFF"/>
                    </a:gs>
                    <a:gs pos="100000">
                      <a:srgbClr val="FFFFFF"/>
                    </a:gs>
                  </a:gsLst>
                  <a:lin ang="5400000" scaled="0"/>
                </a:gradFill>
                <a:latin typeface="Segoe UI"/>
                <a:cs typeface="Segoe UI" pitchFamily="34" charset="0"/>
              </a:endParaRPr>
            </a:p>
          </p:txBody>
        </p:sp>
        <p:grpSp>
          <p:nvGrpSpPr>
            <p:cNvPr id="4" name="Group 3">
              <a:extLst>
                <a:ext uri="{FF2B5EF4-FFF2-40B4-BE49-F238E27FC236}">
                  <a16:creationId xmlns:a16="http://schemas.microsoft.com/office/drawing/2014/main" id="{C2B7F260-040A-4EBC-BEF3-15DBAA3C7603}"/>
                </a:ext>
              </a:extLst>
            </p:cNvPr>
            <p:cNvGrpSpPr/>
            <p:nvPr/>
          </p:nvGrpSpPr>
          <p:grpSpPr>
            <a:xfrm>
              <a:off x="9595902" y="1971325"/>
              <a:ext cx="1721345" cy="861111"/>
              <a:chOff x="9595902" y="1971325"/>
              <a:chExt cx="1721345" cy="861111"/>
            </a:xfrm>
          </p:grpSpPr>
          <p:sp>
            <p:nvSpPr>
              <p:cNvPr id="295" name="TextBox 294">
                <a:extLst>
                  <a:ext uri="{FF2B5EF4-FFF2-40B4-BE49-F238E27FC236}">
                    <a16:creationId xmlns:a16="http://schemas.microsoft.com/office/drawing/2014/main" id="{661257B7-ECE5-46C1-B22F-626CFF9E0E8C}"/>
                  </a:ext>
                </a:extLst>
              </p:cNvPr>
              <p:cNvSpPr txBox="1"/>
              <p:nvPr/>
            </p:nvSpPr>
            <p:spPr>
              <a:xfrm>
                <a:off x="9595902" y="2656675"/>
                <a:ext cx="652764" cy="175761"/>
              </a:xfrm>
              <a:prstGeom prst="rect">
                <a:avLst/>
              </a:prstGeom>
              <a:solidFill>
                <a:srgbClr val="FFFFFF"/>
              </a:solidFill>
            </p:spPr>
            <p:txBody>
              <a:bodyPr wrap="square" lIns="0" tIns="0" rIns="0" bIns="0" rtlCol="0" anchor="ctr" anchorCtr="0">
                <a:noAutofit/>
              </a:bodyPr>
              <a:lstStyle>
                <a:defPPr>
                  <a:defRPr lang="en-US"/>
                </a:defPPr>
                <a:lvl1pPr marR="0" lvl="0" indent="0" algn="ctr" defTabSz="913400" fontAlgn="base">
                  <a:lnSpc>
                    <a:spcPct val="100000"/>
                  </a:lnSpc>
                  <a:spcBef>
                    <a:spcPct val="0"/>
                  </a:spcBef>
                  <a:spcAft>
                    <a:spcPct val="0"/>
                  </a:spcAft>
                  <a:buClrTx/>
                  <a:buSzTx/>
                  <a:buFontTx/>
                  <a:buNone/>
                  <a:tabLst/>
                  <a:defRPr kumimoji="0" sz="1600" b="0" i="0" u="none" strike="noStrike" kern="0" cap="none" spc="0" normalizeH="0" baseline="0">
                    <a:ln>
                      <a:noFill/>
                    </a:ln>
                    <a:effectLst/>
                    <a:uLnTx/>
                    <a:uFillTx/>
                    <a:latin typeface="+mj-lt"/>
                    <a:ea typeface="Segoe UI" charset="0"/>
                    <a:cs typeface="Segoe UI" charset="0"/>
                  </a:defRPr>
                </a:lvl1pPr>
              </a:lstStyle>
              <a:p>
                <a:pPr defTabSz="896127">
                  <a:lnSpc>
                    <a:spcPct val="90000"/>
                  </a:lnSpc>
                  <a:defRPr/>
                </a:pPr>
                <a:r>
                  <a:rPr lang="en-US" sz="687" kern="1200" spc="-20">
                    <a:ln w="3175">
                      <a:noFill/>
                    </a:ln>
                    <a:gradFill>
                      <a:gsLst>
                        <a:gs pos="0">
                          <a:srgbClr val="000000"/>
                        </a:gs>
                        <a:gs pos="100000">
                          <a:srgbClr val="000000"/>
                        </a:gs>
                      </a:gsLst>
                      <a:lin ang="0" scaled="0"/>
                    </a:gradFill>
                    <a:latin typeface="Segoe UI Semibold"/>
                    <a:ea typeface="ＭＳ Ｐゴシック"/>
                    <a:cs typeface="Segoe UI"/>
                  </a:rPr>
                  <a:t>Microsoft </a:t>
                </a:r>
                <a:br>
                  <a:rPr lang="en-US" sz="687" kern="1200" spc="-20">
                    <a:ln w="3175">
                      <a:noFill/>
                    </a:ln>
                    <a:gradFill>
                      <a:gsLst>
                        <a:gs pos="0">
                          <a:srgbClr val="000000"/>
                        </a:gs>
                        <a:gs pos="100000">
                          <a:srgbClr val="000000"/>
                        </a:gs>
                      </a:gsLst>
                      <a:lin ang="0" scaled="0"/>
                    </a:gradFill>
                    <a:latin typeface="Segoe UI Semibold"/>
                    <a:ea typeface="ＭＳ Ｐゴシック"/>
                    <a:cs typeface="Segoe UI"/>
                  </a:rPr>
                </a:br>
                <a:r>
                  <a:rPr lang="en-US" sz="687" kern="1200" spc="-20">
                    <a:ln w="3175">
                      <a:noFill/>
                    </a:ln>
                    <a:gradFill>
                      <a:gsLst>
                        <a:gs pos="0">
                          <a:srgbClr val="000000"/>
                        </a:gs>
                        <a:gs pos="100000">
                          <a:srgbClr val="000000"/>
                        </a:gs>
                      </a:gsLst>
                      <a:lin ang="0" scaled="0"/>
                    </a:gradFill>
                    <a:latin typeface="Segoe UI Semibold"/>
                    <a:ea typeface="ＭＳ Ｐゴシック"/>
                    <a:cs typeface="Segoe UI"/>
                  </a:rPr>
                  <a:t>Azure</a:t>
                </a:r>
              </a:p>
            </p:txBody>
          </p:sp>
          <p:grpSp>
            <p:nvGrpSpPr>
              <p:cNvPr id="288" name="Group 287">
                <a:extLst>
                  <a:ext uri="{FF2B5EF4-FFF2-40B4-BE49-F238E27FC236}">
                    <a16:creationId xmlns:a16="http://schemas.microsoft.com/office/drawing/2014/main" id="{558CCA8E-724A-4D51-A29E-AF471732696F}"/>
                  </a:ext>
                </a:extLst>
              </p:cNvPr>
              <p:cNvGrpSpPr/>
              <p:nvPr/>
            </p:nvGrpSpPr>
            <p:grpSpPr>
              <a:xfrm>
                <a:off x="10014598" y="1971325"/>
                <a:ext cx="854106" cy="428431"/>
                <a:chOff x="2407769" y="1765190"/>
                <a:chExt cx="871232" cy="437022"/>
              </a:xfrm>
            </p:grpSpPr>
            <p:sp>
              <p:nvSpPr>
                <p:cNvPr id="292" name="TextBox 291">
                  <a:extLst>
                    <a:ext uri="{FF2B5EF4-FFF2-40B4-BE49-F238E27FC236}">
                      <a16:creationId xmlns:a16="http://schemas.microsoft.com/office/drawing/2014/main" id="{4F86A04E-EDCB-437A-BE63-E3A196EFF6D3}"/>
                    </a:ext>
                  </a:extLst>
                </p:cNvPr>
                <p:cNvSpPr txBox="1"/>
                <p:nvPr/>
              </p:nvSpPr>
              <p:spPr>
                <a:xfrm>
                  <a:off x="2407769" y="2044975"/>
                  <a:ext cx="871232" cy="157237"/>
                </a:xfrm>
                <a:prstGeom prst="rect">
                  <a:avLst/>
                </a:prstGeom>
                <a:solidFill>
                  <a:srgbClr val="FFFFFF"/>
                </a:solidFill>
              </p:spPr>
              <p:txBody>
                <a:bodyPr wrap="square" lIns="0" tIns="0" rIns="0" bIns="0" rtlCol="0" anchor="ctr" anchorCtr="0">
                  <a:noAutofit/>
                </a:bodyPr>
                <a:lstStyle>
                  <a:defPPr>
                    <a:defRPr lang="en-US"/>
                  </a:defPPr>
                  <a:lvl1pPr marR="0" lvl="0" indent="0" algn="ctr" defTabSz="913400" fontAlgn="base">
                    <a:lnSpc>
                      <a:spcPct val="100000"/>
                    </a:lnSpc>
                    <a:spcBef>
                      <a:spcPct val="0"/>
                    </a:spcBef>
                    <a:spcAft>
                      <a:spcPct val="0"/>
                    </a:spcAft>
                    <a:buClrTx/>
                    <a:buSzTx/>
                    <a:buFontTx/>
                    <a:buNone/>
                    <a:tabLst/>
                    <a:defRPr kumimoji="0" sz="1600" b="0" i="0" u="none" strike="noStrike" kern="0" cap="none" spc="0" normalizeH="0" baseline="0">
                      <a:ln>
                        <a:noFill/>
                      </a:ln>
                      <a:effectLst/>
                      <a:uLnTx/>
                      <a:uFillTx/>
                      <a:latin typeface="+mj-lt"/>
                      <a:ea typeface="Segoe UI" charset="0"/>
                      <a:cs typeface="Segoe UI" charset="0"/>
                    </a:defRPr>
                  </a:lvl1pPr>
                </a:lstStyle>
                <a:p>
                  <a:pPr defTabSz="896127">
                    <a:lnSpc>
                      <a:spcPct val="90000"/>
                    </a:lnSpc>
                    <a:defRPr/>
                  </a:pPr>
                  <a:r>
                    <a:rPr lang="en-US" sz="687" kern="1200" spc="-20">
                      <a:ln w="3175">
                        <a:noFill/>
                      </a:ln>
                      <a:gradFill>
                        <a:gsLst>
                          <a:gs pos="0">
                            <a:srgbClr val="000000"/>
                          </a:gs>
                          <a:gs pos="100000">
                            <a:srgbClr val="000000"/>
                          </a:gs>
                        </a:gsLst>
                        <a:lin ang="0" scaled="0"/>
                      </a:gradFill>
                      <a:latin typeface="Segoe UI Semibold"/>
                      <a:ea typeface="ＭＳ Ｐゴシック"/>
                      <a:cs typeface="Segoe UI"/>
                    </a:rPr>
                    <a:t>Amazon </a:t>
                  </a:r>
                  <a:br>
                    <a:rPr lang="en-US" sz="687" kern="1200" spc="-20">
                      <a:ln w="3175">
                        <a:noFill/>
                      </a:ln>
                      <a:gradFill>
                        <a:gsLst>
                          <a:gs pos="0">
                            <a:srgbClr val="000000"/>
                          </a:gs>
                          <a:gs pos="100000">
                            <a:srgbClr val="000000"/>
                          </a:gs>
                        </a:gsLst>
                        <a:lin ang="0" scaled="0"/>
                      </a:gradFill>
                      <a:latin typeface="Segoe UI Semibold"/>
                      <a:ea typeface="ＭＳ Ｐゴシック"/>
                      <a:cs typeface="Segoe UI"/>
                    </a:rPr>
                  </a:br>
                  <a:r>
                    <a:rPr lang="en-US" sz="687" kern="1200" spc="-20">
                      <a:ln w="3175">
                        <a:noFill/>
                      </a:ln>
                      <a:gradFill>
                        <a:gsLst>
                          <a:gs pos="0">
                            <a:srgbClr val="000000"/>
                          </a:gs>
                          <a:gs pos="100000">
                            <a:srgbClr val="000000"/>
                          </a:gs>
                        </a:gsLst>
                        <a:lin ang="0" scaled="0"/>
                      </a:gradFill>
                      <a:latin typeface="Segoe UI Semibold"/>
                      <a:ea typeface="ＭＳ Ｐゴシック"/>
                      <a:cs typeface="Segoe UI"/>
                    </a:rPr>
                    <a:t>Web Services</a:t>
                  </a:r>
                </a:p>
              </p:txBody>
            </p:sp>
            <p:pic>
              <p:nvPicPr>
                <p:cNvPr id="293" name="Picture 2">
                  <a:extLst>
                    <a:ext uri="{FF2B5EF4-FFF2-40B4-BE49-F238E27FC236}">
                      <a16:creationId xmlns:a16="http://schemas.microsoft.com/office/drawing/2014/main" id="{F80E2C93-D5B0-4785-B7CA-916B97756B9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76992" y="1765190"/>
                  <a:ext cx="332787" cy="199139"/>
                </a:xfrm>
                <a:prstGeom prst="rect">
                  <a:avLst/>
                </a:prstGeom>
                <a:solidFill>
                  <a:srgbClr val="FFFFFF"/>
                </a:solidFill>
              </p:spPr>
            </p:pic>
          </p:grpSp>
          <p:pic>
            <p:nvPicPr>
              <p:cNvPr id="290" name="Picture 4" descr="See the source image">
                <a:extLst>
                  <a:ext uri="{FF2B5EF4-FFF2-40B4-BE49-F238E27FC236}">
                    <a16:creationId xmlns:a16="http://schemas.microsoft.com/office/drawing/2014/main" id="{CD05B72A-605C-401E-901B-7B04A33C5A33}"/>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27156" t="9388" r="27156" b="39903"/>
              <a:stretch/>
            </p:blipFill>
            <p:spPr bwMode="auto">
              <a:xfrm>
                <a:off x="10782899" y="2346496"/>
                <a:ext cx="415931" cy="259667"/>
              </a:xfrm>
              <a:prstGeom prst="rect">
                <a:avLst/>
              </a:prstGeom>
              <a:solidFill>
                <a:srgbClr val="FFFFFF"/>
              </a:solidFill>
            </p:spPr>
          </p:pic>
          <p:sp>
            <p:nvSpPr>
              <p:cNvPr id="291" name="TextBox 290">
                <a:extLst>
                  <a:ext uri="{FF2B5EF4-FFF2-40B4-BE49-F238E27FC236}">
                    <a16:creationId xmlns:a16="http://schemas.microsoft.com/office/drawing/2014/main" id="{9AEBEA4F-43D9-4DCA-ACBA-4A16A872D897}"/>
                  </a:ext>
                </a:extLst>
              </p:cNvPr>
              <p:cNvSpPr txBox="1"/>
              <p:nvPr/>
            </p:nvSpPr>
            <p:spPr>
              <a:xfrm>
                <a:off x="10664482" y="2656672"/>
                <a:ext cx="652765" cy="175760"/>
              </a:xfrm>
              <a:prstGeom prst="rect">
                <a:avLst/>
              </a:prstGeom>
              <a:solidFill>
                <a:srgbClr val="FFFFFF"/>
              </a:solidFill>
            </p:spPr>
            <p:txBody>
              <a:bodyPr wrap="square" lIns="0" tIns="0" rIns="0" bIns="0" rtlCol="0" anchor="ctr" anchorCtr="0">
                <a:noAutofit/>
              </a:bodyPr>
              <a:lstStyle>
                <a:defPPr>
                  <a:defRPr lang="en-US"/>
                </a:defPPr>
                <a:lvl1pPr marR="0" lvl="0" indent="0" algn="ctr" defTabSz="913400" fontAlgn="base">
                  <a:lnSpc>
                    <a:spcPct val="100000"/>
                  </a:lnSpc>
                  <a:spcBef>
                    <a:spcPct val="0"/>
                  </a:spcBef>
                  <a:spcAft>
                    <a:spcPct val="0"/>
                  </a:spcAft>
                  <a:buClrTx/>
                  <a:buSzTx/>
                  <a:buFontTx/>
                  <a:buNone/>
                  <a:tabLst/>
                  <a:defRPr kumimoji="0" sz="1600" b="0" i="0" u="none" strike="noStrike" kern="0" cap="none" spc="0" normalizeH="0" baseline="0">
                    <a:ln>
                      <a:noFill/>
                    </a:ln>
                    <a:effectLst/>
                    <a:uLnTx/>
                    <a:uFillTx/>
                    <a:latin typeface="+mj-lt"/>
                    <a:ea typeface="Segoe UI" charset="0"/>
                    <a:cs typeface="Segoe UI" charset="0"/>
                  </a:defRPr>
                </a:lvl1pPr>
              </a:lstStyle>
              <a:p>
                <a:pPr defTabSz="896127">
                  <a:lnSpc>
                    <a:spcPct val="90000"/>
                  </a:lnSpc>
                  <a:defRPr/>
                </a:pPr>
                <a:r>
                  <a:rPr lang="en-US" sz="687" kern="1200" spc="-20">
                    <a:ln w="3175">
                      <a:noFill/>
                    </a:ln>
                    <a:gradFill>
                      <a:gsLst>
                        <a:gs pos="0">
                          <a:srgbClr val="000000"/>
                        </a:gs>
                        <a:gs pos="100000">
                          <a:srgbClr val="000000"/>
                        </a:gs>
                      </a:gsLst>
                      <a:lin ang="0" scaled="0"/>
                    </a:gradFill>
                    <a:latin typeface="Segoe UI Semibold"/>
                    <a:ea typeface="ＭＳ Ｐゴシック"/>
                    <a:cs typeface="Segoe UI"/>
                  </a:rPr>
                  <a:t>Google </a:t>
                </a:r>
                <a:br>
                  <a:rPr lang="en-US" sz="687" kern="1200" spc="-20">
                    <a:ln w="3175">
                      <a:noFill/>
                    </a:ln>
                    <a:gradFill>
                      <a:gsLst>
                        <a:gs pos="0">
                          <a:srgbClr val="000000"/>
                        </a:gs>
                        <a:gs pos="100000">
                          <a:srgbClr val="000000"/>
                        </a:gs>
                      </a:gsLst>
                      <a:lin ang="0" scaled="0"/>
                    </a:gradFill>
                    <a:latin typeface="Segoe UI Semibold"/>
                    <a:ea typeface="ＭＳ Ｐゴシック"/>
                    <a:cs typeface="Segoe UI"/>
                  </a:rPr>
                </a:br>
                <a:r>
                  <a:rPr lang="en-US" sz="687" kern="1200" spc="-20">
                    <a:ln w="3175">
                      <a:noFill/>
                    </a:ln>
                    <a:gradFill>
                      <a:gsLst>
                        <a:gs pos="0">
                          <a:srgbClr val="000000"/>
                        </a:gs>
                        <a:gs pos="100000">
                          <a:srgbClr val="000000"/>
                        </a:gs>
                      </a:gsLst>
                      <a:lin ang="0" scaled="0"/>
                    </a:gradFill>
                    <a:latin typeface="Segoe UI Semibold"/>
                    <a:ea typeface="ＭＳ Ｐゴシック"/>
                    <a:cs typeface="Segoe UI"/>
                  </a:rPr>
                  <a:t>Cloud</a:t>
                </a:r>
              </a:p>
            </p:txBody>
          </p:sp>
          <p:pic>
            <p:nvPicPr>
              <p:cNvPr id="3" name="Graphic 2">
                <a:extLst>
                  <a:ext uri="{FF2B5EF4-FFF2-40B4-BE49-F238E27FC236}">
                    <a16:creationId xmlns:a16="http://schemas.microsoft.com/office/drawing/2014/main" id="{196575DA-5378-4564-91B9-3AF785537F9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09351" y="2366662"/>
                <a:ext cx="219335" cy="219335"/>
              </a:xfrm>
              <a:prstGeom prst="rect">
                <a:avLst/>
              </a:prstGeom>
            </p:spPr>
          </p:pic>
        </p:grpSp>
      </p:grpSp>
      <p:sp>
        <p:nvSpPr>
          <p:cNvPr id="198" name="people_12">
            <a:extLst>
              <a:ext uri="{FF2B5EF4-FFF2-40B4-BE49-F238E27FC236}">
                <a16:creationId xmlns:a16="http://schemas.microsoft.com/office/drawing/2014/main" id="{1814C39E-6D0F-4154-9078-904E7F72F848}"/>
              </a:ext>
              <a:ext uri="{C183D7F6-B498-43B3-948B-1728B52AA6E4}">
                <adec:decorative xmlns:adec="http://schemas.microsoft.com/office/drawing/2017/decorative" val="1"/>
              </a:ext>
            </a:extLst>
          </p:cNvPr>
          <p:cNvSpPr>
            <a:spLocks noChangeAspect="1" noEditPoints="1"/>
          </p:cNvSpPr>
          <p:nvPr/>
        </p:nvSpPr>
        <p:spPr bwMode="auto">
          <a:xfrm>
            <a:off x="1387469" y="4324243"/>
            <a:ext cx="616161" cy="525693"/>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sp>
        <p:nvSpPr>
          <p:cNvPr id="200" name="Graphic 7">
            <a:extLst>
              <a:ext uri="{FF2B5EF4-FFF2-40B4-BE49-F238E27FC236}">
                <a16:creationId xmlns:a16="http://schemas.microsoft.com/office/drawing/2014/main" id="{521A7741-E7C5-44E1-B28F-6418F8195A58}"/>
              </a:ext>
              <a:ext uri="{C183D7F6-B498-43B3-948B-1728B52AA6E4}">
                <adec:decorative xmlns:adec="http://schemas.microsoft.com/office/drawing/2017/decorative" val="1"/>
              </a:ext>
            </a:extLst>
          </p:cNvPr>
          <p:cNvSpPr/>
          <p:nvPr/>
        </p:nvSpPr>
        <p:spPr>
          <a:xfrm>
            <a:off x="8339139" y="5493296"/>
            <a:ext cx="355988" cy="355844"/>
          </a:xfrm>
          <a:custGeom>
            <a:avLst/>
            <a:gdLst>
              <a:gd name="connsiteX0" fmla="*/ 99128 w 363126"/>
              <a:gd name="connsiteY0" fmla="*/ 45152 h 362979"/>
              <a:gd name="connsiteX1" fmla="*/ 99128 w 363126"/>
              <a:gd name="connsiteY1" fmla="*/ 0 h 362979"/>
              <a:gd name="connsiteX2" fmla="*/ 363126 w 363126"/>
              <a:gd name="connsiteY2" fmla="*/ 0 h 362979"/>
              <a:gd name="connsiteX3" fmla="*/ 363126 w 363126"/>
              <a:gd name="connsiteY3" fmla="*/ 166194 h 362979"/>
              <a:gd name="connsiteX4" fmla="*/ 326211 w 363126"/>
              <a:gd name="connsiteY4" fmla="*/ 166194 h 362979"/>
              <a:gd name="connsiteX5" fmla="*/ 268116 w 363126"/>
              <a:gd name="connsiteY5" fmla="*/ 226053 h 362979"/>
              <a:gd name="connsiteX6" fmla="*/ 268116 w 363126"/>
              <a:gd name="connsiteY6" fmla="*/ 168841 h 362979"/>
              <a:gd name="connsiteX7" fmla="*/ 239143 w 363126"/>
              <a:gd name="connsiteY7" fmla="*/ 168841 h 362979"/>
              <a:gd name="connsiteX8" fmla="*/ 121483 w 363126"/>
              <a:gd name="connsiteY8" fmla="*/ 94275 h 362979"/>
              <a:gd name="connsiteX9" fmla="*/ 50152 w 363126"/>
              <a:gd name="connsiteY9" fmla="*/ 167370 h 362979"/>
              <a:gd name="connsiteX10" fmla="*/ 121483 w 363126"/>
              <a:gd name="connsiteY10" fmla="*/ 240466 h 362979"/>
              <a:gd name="connsiteX11" fmla="*/ 194138 w 363126"/>
              <a:gd name="connsiteY11" fmla="*/ 167370 h 362979"/>
              <a:gd name="connsiteX12" fmla="*/ 121483 w 363126"/>
              <a:gd name="connsiteY12" fmla="*/ 94275 h 362979"/>
              <a:gd name="connsiteX13" fmla="*/ 121483 w 363126"/>
              <a:gd name="connsiteY13" fmla="*/ 94275 h 362979"/>
              <a:gd name="connsiteX14" fmla="*/ 244290 w 363126"/>
              <a:gd name="connsiteY14" fmla="*/ 362979 h 362979"/>
              <a:gd name="connsiteX15" fmla="*/ 121483 w 363126"/>
              <a:gd name="connsiteY15" fmla="*/ 240613 h 362979"/>
              <a:gd name="connsiteX16" fmla="*/ 0 w 363126"/>
              <a:gd name="connsiteY16" fmla="*/ 362979 h 362979"/>
              <a:gd name="connsiteX0" fmla="*/ 99128 w 363126"/>
              <a:gd name="connsiteY0" fmla="*/ 45152 h 362979"/>
              <a:gd name="connsiteX1" fmla="*/ 99128 w 363126"/>
              <a:gd name="connsiteY1" fmla="*/ 0 h 362979"/>
              <a:gd name="connsiteX2" fmla="*/ 363126 w 363126"/>
              <a:gd name="connsiteY2" fmla="*/ 0 h 362979"/>
              <a:gd name="connsiteX3" fmla="*/ 363126 w 363126"/>
              <a:gd name="connsiteY3" fmla="*/ 166194 h 362979"/>
              <a:gd name="connsiteX4" fmla="*/ 326211 w 363126"/>
              <a:gd name="connsiteY4" fmla="*/ 166194 h 362979"/>
              <a:gd name="connsiteX5" fmla="*/ 268116 w 363126"/>
              <a:gd name="connsiteY5" fmla="*/ 226053 h 362979"/>
              <a:gd name="connsiteX6" fmla="*/ 268116 w 363126"/>
              <a:gd name="connsiteY6" fmla="*/ 168841 h 362979"/>
              <a:gd name="connsiteX7" fmla="*/ 239143 w 363126"/>
              <a:gd name="connsiteY7" fmla="*/ 168841 h 362979"/>
              <a:gd name="connsiteX8" fmla="*/ 121483 w 363126"/>
              <a:gd name="connsiteY8" fmla="*/ 94275 h 362979"/>
              <a:gd name="connsiteX9" fmla="*/ 50152 w 363126"/>
              <a:gd name="connsiteY9" fmla="*/ 167370 h 362979"/>
              <a:gd name="connsiteX10" fmla="*/ 121483 w 363126"/>
              <a:gd name="connsiteY10" fmla="*/ 240466 h 362979"/>
              <a:gd name="connsiteX11" fmla="*/ 194138 w 363126"/>
              <a:gd name="connsiteY11" fmla="*/ 167370 h 362979"/>
              <a:gd name="connsiteX12" fmla="*/ 121483 w 363126"/>
              <a:gd name="connsiteY12" fmla="*/ 94275 h 362979"/>
              <a:gd name="connsiteX13" fmla="*/ 121483 w 363126"/>
              <a:gd name="connsiteY13" fmla="*/ 94275 h 362979"/>
              <a:gd name="connsiteX14" fmla="*/ 244290 w 363126"/>
              <a:gd name="connsiteY14" fmla="*/ 362979 h 362979"/>
              <a:gd name="connsiteX15" fmla="*/ 121483 w 363126"/>
              <a:gd name="connsiteY15" fmla="*/ 240613 h 362979"/>
              <a:gd name="connsiteX16" fmla="*/ 0 w 363126"/>
              <a:gd name="connsiteY16" fmla="*/ 362979 h 3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126" h="362979">
                <a:moveTo>
                  <a:pt x="99128" y="45152"/>
                </a:moveTo>
                <a:lnTo>
                  <a:pt x="99128" y="0"/>
                </a:lnTo>
                <a:lnTo>
                  <a:pt x="363126" y="0"/>
                </a:lnTo>
                <a:lnTo>
                  <a:pt x="363126" y="166194"/>
                </a:lnTo>
                <a:lnTo>
                  <a:pt x="326211" y="166194"/>
                </a:lnTo>
                <a:lnTo>
                  <a:pt x="268116" y="226053"/>
                </a:lnTo>
                <a:lnTo>
                  <a:pt x="268116" y="168841"/>
                </a:lnTo>
                <a:lnTo>
                  <a:pt x="239143" y="168841"/>
                </a:lnTo>
                <a:moveTo>
                  <a:pt x="121483" y="94275"/>
                </a:moveTo>
                <a:cubicBezTo>
                  <a:pt x="81920" y="94275"/>
                  <a:pt x="50152" y="127513"/>
                  <a:pt x="50152" y="167370"/>
                </a:cubicBezTo>
                <a:cubicBezTo>
                  <a:pt x="50152" y="207228"/>
                  <a:pt x="81773" y="240466"/>
                  <a:pt x="121483" y="240466"/>
                </a:cubicBezTo>
                <a:cubicBezTo>
                  <a:pt x="162370" y="240466"/>
                  <a:pt x="194138" y="207228"/>
                  <a:pt x="194138" y="167370"/>
                </a:cubicBezTo>
                <a:cubicBezTo>
                  <a:pt x="194138" y="127513"/>
                  <a:pt x="162517" y="94275"/>
                  <a:pt x="121483" y="94275"/>
                </a:cubicBezTo>
                <a:lnTo>
                  <a:pt x="121483" y="94275"/>
                </a:lnTo>
                <a:close/>
                <a:moveTo>
                  <a:pt x="244290" y="362979"/>
                </a:moveTo>
                <a:cubicBezTo>
                  <a:pt x="244290" y="295178"/>
                  <a:pt x="190167" y="240613"/>
                  <a:pt x="121483" y="240613"/>
                </a:cubicBezTo>
                <a:cubicBezTo>
                  <a:pt x="54123" y="240613"/>
                  <a:pt x="0" y="295178"/>
                  <a:pt x="0" y="362979"/>
                </a:cubicBez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endParaRPr>
          </a:p>
        </p:txBody>
      </p:sp>
      <p:sp>
        <p:nvSpPr>
          <p:cNvPr id="201" name="Graphic 10">
            <a:extLst>
              <a:ext uri="{FF2B5EF4-FFF2-40B4-BE49-F238E27FC236}">
                <a16:creationId xmlns:a16="http://schemas.microsoft.com/office/drawing/2014/main" id="{6BBD8BB2-EB10-46F0-8BE6-004EFFB7D647}"/>
              </a:ext>
              <a:ext uri="{C183D7F6-B498-43B3-948B-1728B52AA6E4}">
                <adec:decorative xmlns:adec="http://schemas.microsoft.com/office/drawing/2017/decorative" val="1"/>
              </a:ext>
            </a:extLst>
          </p:cNvPr>
          <p:cNvSpPr/>
          <p:nvPr/>
        </p:nvSpPr>
        <p:spPr>
          <a:xfrm>
            <a:off x="7684200" y="5315551"/>
            <a:ext cx="478639" cy="547110"/>
          </a:xfrm>
          <a:custGeom>
            <a:avLst/>
            <a:gdLst>
              <a:gd name="connsiteX0" fmla="*/ 183583 w 303862"/>
              <a:gd name="connsiteY0" fmla="*/ 142084 h 347331"/>
              <a:gd name="connsiteX1" fmla="*/ 217205 w 303862"/>
              <a:gd name="connsiteY1" fmla="*/ 142084 h 347331"/>
              <a:gd name="connsiteX2" fmla="*/ 303862 w 303862"/>
              <a:gd name="connsiteY2" fmla="*/ 227334 h 347331"/>
              <a:gd name="connsiteX3" fmla="*/ 303862 w 303862"/>
              <a:gd name="connsiteY3" fmla="*/ 347331 h 347331"/>
              <a:gd name="connsiteX4" fmla="*/ 183583 w 303862"/>
              <a:gd name="connsiteY4" fmla="*/ 121404 h 347331"/>
              <a:gd name="connsiteX5" fmla="*/ 183583 w 303862"/>
              <a:gd name="connsiteY5" fmla="*/ 92987 h 347331"/>
              <a:gd name="connsiteX6" fmla="*/ 0 w 303862"/>
              <a:gd name="connsiteY6" fmla="*/ 92987 h 347331"/>
              <a:gd name="connsiteX7" fmla="*/ 0 w 303862"/>
              <a:gd name="connsiteY7" fmla="*/ 347331 h 347331"/>
              <a:gd name="connsiteX8" fmla="*/ 69776 w 303862"/>
              <a:gd name="connsiteY8" fmla="*/ 347331 h 347331"/>
              <a:gd name="connsiteX9" fmla="*/ 69776 w 303862"/>
              <a:gd name="connsiteY9" fmla="*/ 277556 h 347331"/>
              <a:gd name="connsiteX10" fmla="*/ 117606 w 303862"/>
              <a:gd name="connsiteY10" fmla="*/ 277556 h 347331"/>
              <a:gd name="connsiteX11" fmla="*/ 117606 w 303862"/>
              <a:gd name="connsiteY11" fmla="*/ 347331 h 347331"/>
              <a:gd name="connsiteX12" fmla="*/ 183583 w 303862"/>
              <a:gd name="connsiteY12" fmla="*/ 347331 h 347331"/>
              <a:gd name="connsiteX13" fmla="*/ 183583 w 303862"/>
              <a:gd name="connsiteY13" fmla="*/ 142084 h 347331"/>
              <a:gd name="connsiteX14" fmla="*/ 183583 w 303862"/>
              <a:gd name="connsiteY14" fmla="*/ 121404 h 347331"/>
              <a:gd name="connsiteX15" fmla="*/ 183583 w 303862"/>
              <a:gd name="connsiteY15" fmla="*/ 121404 h 347331"/>
              <a:gd name="connsiteX16" fmla="*/ 183583 w 303862"/>
              <a:gd name="connsiteY16" fmla="*/ 121404 h 347331"/>
              <a:gd name="connsiteX17" fmla="*/ 164170 w 303862"/>
              <a:gd name="connsiteY17" fmla="*/ 92987 h 347331"/>
              <a:gd name="connsiteX18" fmla="*/ 164170 w 303862"/>
              <a:gd name="connsiteY18" fmla="*/ 47830 h 347331"/>
              <a:gd name="connsiteX19" fmla="*/ 20680 w 303862"/>
              <a:gd name="connsiteY19" fmla="*/ 47830 h 347331"/>
              <a:gd name="connsiteX20" fmla="*/ 20680 w 303862"/>
              <a:gd name="connsiteY20" fmla="*/ 92987 h 347331"/>
              <a:gd name="connsiteX21" fmla="*/ 116340 w 303862"/>
              <a:gd name="connsiteY21" fmla="*/ 47830 h 347331"/>
              <a:gd name="connsiteX22" fmla="*/ 116340 w 303862"/>
              <a:gd name="connsiteY22" fmla="*/ 0 h 347331"/>
              <a:gd name="connsiteX23" fmla="*/ 68510 w 303862"/>
              <a:gd name="connsiteY23" fmla="*/ 0 h 347331"/>
              <a:gd name="connsiteX24" fmla="*/ 68510 w 303862"/>
              <a:gd name="connsiteY24" fmla="*/ 47830 h 347331"/>
              <a:gd name="connsiteX25" fmla="*/ 46423 w 303862"/>
              <a:gd name="connsiteY25" fmla="*/ 136879 h 347331"/>
              <a:gd name="connsiteX26" fmla="*/ 46423 w 303862"/>
              <a:gd name="connsiteY26" fmla="*/ 166561 h 347331"/>
              <a:gd name="connsiteX27" fmla="*/ 91721 w 303862"/>
              <a:gd name="connsiteY27" fmla="*/ 136879 h 347331"/>
              <a:gd name="connsiteX28" fmla="*/ 91721 w 303862"/>
              <a:gd name="connsiteY28" fmla="*/ 166561 h 347331"/>
              <a:gd name="connsiteX29" fmla="*/ 139552 w 303862"/>
              <a:gd name="connsiteY29" fmla="*/ 136879 h 347331"/>
              <a:gd name="connsiteX30" fmla="*/ 139552 w 303862"/>
              <a:gd name="connsiteY30" fmla="*/ 166561 h 347331"/>
              <a:gd name="connsiteX31" fmla="*/ 46423 w 303862"/>
              <a:gd name="connsiteY31" fmla="*/ 206654 h 347331"/>
              <a:gd name="connsiteX32" fmla="*/ 46423 w 303862"/>
              <a:gd name="connsiteY32" fmla="*/ 237603 h 347331"/>
              <a:gd name="connsiteX33" fmla="*/ 91721 w 303862"/>
              <a:gd name="connsiteY33" fmla="*/ 206654 h 347331"/>
              <a:gd name="connsiteX34" fmla="*/ 91721 w 303862"/>
              <a:gd name="connsiteY34" fmla="*/ 237603 h 347331"/>
              <a:gd name="connsiteX35" fmla="*/ 139552 w 303862"/>
              <a:gd name="connsiteY35" fmla="*/ 206654 h 347331"/>
              <a:gd name="connsiteX36" fmla="*/ 139552 w 303862"/>
              <a:gd name="connsiteY36" fmla="*/ 237603 h 347331"/>
              <a:gd name="connsiteX37" fmla="*/ 226209 w 303862"/>
              <a:gd name="connsiteY37" fmla="*/ 347331 h 347331"/>
              <a:gd name="connsiteX38" fmla="*/ 259830 w 303862"/>
              <a:gd name="connsiteY38" fmla="*/ 347331 h 347331"/>
              <a:gd name="connsiteX39" fmla="*/ 226209 w 303862"/>
              <a:gd name="connsiteY39" fmla="*/ 303440 h 347331"/>
              <a:gd name="connsiteX40" fmla="*/ 259830 w 303862"/>
              <a:gd name="connsiteY40" fmla="*/ 303440 h 347331"/>
              <a:gd name="connsiteX41" fmla="*/ 226209 w 303862"/>
              <a:gd name="connsiteY41" fmla="*/ 258283 h 347331"/>
              <a:gd name="connsiteX42" fmla="*/ 259830 w 303862"/>
              <a:gd name="connsiteY42" fmla="*/ 258283 h 347331"/>
              <a:gd name="connsiteX43" fmla="*/ 226209 w 303862"/>
              <a:gd name="connsiteY43" fmla="*/ 214392 h 347331"/>
              <a:gd name="connsiteX44" fmla="*/ 259830 w 303862"/>
              <a:gd name="connsiteY44" fmla="*/ 214392 h 347331"/>
              <a:gd name="connsiteX0" fmla="*/ 183583 w 303862"/>
              <a:gd name="connsiteY0" fmla="*/ 142084 h 347331"/>
              <a:gd name="connsiteX1" fmla="*/ 217205 w 303862"/>
              <a:gd name="connsiteY1" fmla="*/ 142084 h 347331"/>
              <a:gd name="connsiteX2" fmla="*/ 303862 w 303862"/>
              <a:gd name="connsiteY2" fmla="*/ 227334 h 347331"/>
              <a:gd name="connsiteX3" fmla="*/ 303862 w 303862"/>
              <a:gd name="connsiteY3" fmla="*/ 347331 h 347331"/>
              <a:gd name="connsiteX4" fmla="*/ 183583 w 303862"/>
              <a:gd name="connsiteY4" fmla="*/ 121404 h 347331"/>
              <a:gd name="connsiteX5" fmla="*/ 183583 w 303862"/>
              <a:gd name="connsiteY5" fmla="*/ 92987 h 347331"/>
              <a:gd name="connsiteX6" fmla="*/ 0 w 303862"/>
              <a:gd name="connsiteY6" fmla="*/ 92987 h 347331"/>
              <a:gd name="connsiteX7" fmla="*/ 0 w 303862"/>
              <a:gd name="connsiteY7" fmla="*/ 347331 h 347331"/>
              <a:gd name="connsiteX8" fmla="*/ 69776 w 303862"/>
              <a:gd name="connsiteY8" fmla="*/ 347331 h 347331"/>
              <a:gd name="connsiteX9" fmla="*/ 69776 w 303862"/>
              <a:gd name="connsiteY9" fmla="*/ 277556 h 347331"/>
              <a:gd name="connsiteX10" fmla="*/ 117606 w 303862"/>
              <a:gd name="connsiteY10" fmla="*/ 277556 h 347331"/>
              <a:gd name="connsiteX11" fmla="*/ 117606 w 303862"/>
              <a:gd name="connsiteY11" fmla="*/ 347331 h 347331"/>
              <a:gd name="connsiteX12" fmla="*/ 183583 w 303862"/>
              <a:gd name="connsiteY12" fmla="*/ 347331 h 347331"/>
              <a:gd name="connsiteX13" fmla="*/ 183583 w 303862"/>
              <a:gd name="connsiteY13" fmla="*/ 142084 h 347331"/>
              <a:gd name="connsiteX14" fmla="*/ 183583 w 303862"/>
              <a:gd name="connsiteY14" fmla="*/ 121404 h 347331"/>
              <a:gd name="connsiteX15" fmla="*/ 183583 w 303862"/>
              <a:gd name="connsiteY15" fmla="*/ 121404 h 347331"/>
              <a:gd name="connsiteX16" fmla="*/ 183583 w 303862"/>
              <a:gd name="connsiteY16" fmla="*/ 121404 h 347331"/>
              <a:gd name="connsiteX17" fmla="*/ 164170 w 303862"/>
              <a:gd name="connsiteY17" fmla="*/ 92987 h 347331"/>
              <a:gd name="connsiteX18" fmla="*/ 164170 w 303862"/>
              <a:gd name="connsiteY18" fmla="*/ 47830 h 347331"/>
              <a:gd name="connsiteX19" fmla="*/ 20680 w 303862"/>
              <a:gd name="connsiteY19" fmla="*/ 47830 h 347331"/>
              <a:gd name="connsiteX20" fmla="*/ 20680 w 303862"/>
              <a:gd name="connsiteY20" fmla="*/ 92987 h 347331"/>
              <a:gd name="connsiteX21" fmla="*/ 116340 w 303862"/>
              <a:gd name="connsiteY21" fmla="*/ 47830 h 347331"/>
              <a:gd name="connsiteX22" fmla="*/ 116340 w 303862"/>
              <a:gd name="connsiteY22" fmla="*/ 0 h 347331"/>
              <a:gd name="connsiteX23" fmla="*/ 68510 w 303862"/>
              <a:gd name="connsiteY23" fmla="*/ 0 h 347331"/>
              <a:gd name="connsiteX24" fmla="*/ 68510 w 303862"/>
              <a:gd name="connsiteY24" fmla="*/ 47830 h 347331"/>
              <a:gd name="connsiteX25" fmla="*/ 46423 w 303862"/>
              <a:gd name="connsiteY25" fmla="*/ 136879 h 347331"/>
              <a:gd name="connsiteX26" fmla="*/ 46423 w 303862"/>
              <a:gd name="connsiteY26" fmla="*/ 166561 h 347331"/>
              <a:gd name="connsiteX27" fmla="*/ 91721 w 303862"/>
              <a:gd name="connsiteY27" fmla="*/ 136879 h 347331"/>
              <a:gd name="connsiteX28" fmla="*/ 91721 w 303862"/>
              <a:gd name="connsiteY28" fmla="*/ 166561 h 347331"/>
              <a:gd name="connsiteX29" fmla="*/ 139552 w 303862"/>
              <a:gd name="connsiteY29" fmla="*/ 136879 h 347331"/>
              <a:gd name="connsiteX30" fmla="*/ 139552 w 303862"/>
              <a:gd name="connsiteY30" fmla="*/ 166561 h 347331"/>
              <a:gd name="connsiteX31" fmla="*/ 46423 w 303862"/>
              <a:gd name="connsiteY31" fmla="*/ 206654 h 347331"/>
              <a:gd name="connsiteX32" fmla="*/ 46423 w 303862"/>
              <a:gd name="connsiteY32" fmla="*/ 237603 h 347331"/>
              <a:gd name="connsiteX33" fmla="*/ 91721 w 303862"/>
              <a:gd name="connsiteY33" fmla="*/ 206654 h 347331"/>
              <a:gd name="connsiteX34" fmla="*/ 91721 w 303862"/>
              <a:gd name="connsiteY34" fmla="*/ 237603 h 347331"/>
              <a:gd name="connsiteX35" fmla="*/ 139552 w 303862"/>
              <a:gd name="connsiteY35" fmla="*/ 206654 h 347331"/>
              <a:gd name="connsiteX36" fmla="*/ 139552 w 303862"/>
              <a:gd name="connsiteY36" fmla="*/ 237603 h 347331"/>
              <a:gd name="connsiteX37" fmla="*/ 226209 w 303862"/>
              <a:gd name="connsiteY37" fmla="*/ 347331 h 347331"/>
              <a:gd name="connsiteX38" fmla="*/ 259830 w 303862"/>
              <a:gd name="connsiteY38" fmla="*/ 347331 h 347331"/>
              <a:gd name="connsiteX39" fmla="*/ 226209 w 303862"/>
              <a:gd name="connsiteY39" fmla="*/ 303440 h 347331"/>
              <a:gd name="connsiteX40" fmla="*/ 259830 w 303862"/>
              <a:gd name="connsiteY40" fmla="*/ 303440 h 347331"/>
              <a:gd name="connsiteX41" fmla="*/ 226209 w 303862"/>
              <a:gd name="connsiteY41" fmla="*/ 258283 h 347331"/>
              <a:gd name="connsiteX42" fmla="*/ 259830 w 303862"/>
              <a:gd name="connsiteY42" fmla="*/ 258283 h 347331"/>
              <a:gd name="connsiteX43" fmla="*/ 226209 w 303862"/>
              <a:gd name="connsiteY43" fmla="*/ 214392 h 347331"/>
              <a:gd name="connsiteX44" fmla="*/ 259830 w 303862"/>
              <a:gd name="connsiteY44" fmla="*/ 214392 h 34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3862" h="347331">
                <a:moveTo>
                  <a:pt x="183583" y="142084"/>
                </a:moveTo>
                <a:lnTo>
                  <a:pt x="217205" y="142084"/>
                </a:lnTo>
                <a:cubicBezTo>
                  <a:pt x="265035" y="142084"/>
                  <a:pt x="303862" y="180770"/>
                  <a:pt x="303862" y="227334"/>
                </a:cubicBezTo>
                <a:lnTo>
                  <a:pt x="303862" y="347331"/>
                </a:lnTo>
                <a:moveTo>
                  <a:pt x="183583" y="121404"/>
                </a:moveTo>
                <a:lnTo>
                  <a:pt x="183583" y="92987"/>
                </a:lnTo>
                <a:lnTo>
                  <a:pt x="0" y="92987"/>
                </a:lnTo>
                <a:lnTo>
                  <a:pt x="0" y="347331"/>
                </a:lnTo>
                <a:lnTo>
                  <a:pt x="69776" y="347331"/>
                </a:lnTo>
                <a:lnTo>
                  <a:pt x="69776" y="277556"/>
                </a:lnTo>
                <a:lnTo>
                  <a:pt x="117606" y="277556"/>
                </a:lnTo>
                <a:lnTo>
                  <a:pt x="117606" y="347331"/>
                </a:lnTo>
                <a:lnTo>
                  <a:pt x="183583" y="347331"/>
                </a:lnTo>
                <a:lnTo>
                  <a:pt x="183583" y="142084"/>
                </a:lnTo>
                <a:lnTo>
                  <a:pt x="183583" y="121404"/>
                </a:lnTo>
                <a:lnTo>
                  <a:pt x="183583" y="121404"/>
                </a:lnTo>
                <a:lnTo>
                  <a:pt x="183583" y="121404"/>
                </a:lnTo>
                <a:close/>
                <a:moveTo>
                  <a:pt x="164170" y="92987"/>
                </a:moveTo>
                <a:lnTo>
                  <a:pt x="164170" y="47830"/>
                </a:lnTo>
                <a:lnTo>
                  <a:pt x="20680" y="47830"/>
                </a:lnTo>
                <a:lnTo>
                  <a:pt x="20680" y="92987"/>
                </a:lnTo>
                <a:moveTo>
                  <a:pt x="116340" y="47830"/>
                </a:moveTo>
                <a:lnTo>
                  <a:pt x="116340" y="0"/>
                </a:lnTo>
                <a:lnTo>
                  <a:pt x="68510" y="0"/>
                </a:lnTo>
                <a:lnTo>
                  <a:pt x="68510" y="47830"/>
                </a:lnTo>
                <a:moveTo>
                  <a:pt x="46423" y="136879"/>
                </a:moveTo>
                <a:lnTo>
                  <a:pt x="46423" y="166561"/>
                </a:lnTo>
                <a:moveTo>
                  <a:pt x="91721" y="136879"/>
                </a:moveTo>
                <a:lnTo>
                  <a:pt x="91721" y="166561"/>
                </a:lnTo>
                <a:moveTo>
                  <a:pt x="139552" y="136879"/>
                </a:moveTo>
                <a:lnTo>
                  <a:pt x="139552" y="166561"/>
                </a:lnTo>
                <a:moveTo>
                  <a:pt x="46423" y="206654"/>
                </a:moveTo>
                <a:lnTo>
                  <a:pt x="46423" y="237603"/>
                </a:lnTo>
                <a:moveTo>
                  <a:pt x="91721" y="206654"/>
                </a:moveTo>
                <a:lnTo>
                  <a:pt x="91721" y="237603"/>
                </a:lnTo>
                <a:moveTo>
                  <a:pt x="139552" y="206654"/>
                </a:moveTo>
                <a:lnTo>
                  <a:pt x="139552" y="237603"/>
                </a:lnTo>
                <a:moveTo>
                  <a:pt x="226209" y="347331"/>
                </a:moveTo>
                <a:lnTo>
                  <a:pt x="259830" y="347331"/>
                </a:lnTo>
                <a:moveTo>
                  <a:pt x="226209" y="303440"/>
                </a:moveTo>
                <a:lnTo>
                  <a:pt x="259830" y="303440"/>
                </a:lnTo>
                <a:moveTo>
                  <a:pt x="226209" y="258283"/>
                </a:moveTo>
                <a:lnTo>
                  <a:pt x="259830" y="258283"/>
                </a:lnTo>
                <a:moveTo>
                  <a:pt x="226209" y="214392"/>
                </a:moveTo>
                <a:lnTo>
                  <a:pt x="259830" y="214392"/>
                </a:lnTo>
              </a:path>
            </a:pathLst>
          </a:custGeom>
          <a:noFill/>
          <a:ln w="158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gradFill>
              <a:effectLst/>
              <a:uLnTx/>
              <a:uFillTx/>
            </a:endParaRPr>
          </a:p>
        </p:txBody>
      </p:sp>
      <p:grpSp>
        <p:nvGrpSpPr>
          <p:cNvPr id="11" name="Group 10">
            <a:extLst>
              <a:ext uri="{FF2B5EF4-FFF2-40B4-BE49-F238E27FC236}">
                <a16:creationId xmlns:a16="http://schemas.microsoft.com/office/drawing/2014/main" id="{AB941687-7027-48A7-B039-10B8BF0A3571}"/>
              </a:ext>
              <a:ext uri="{C183D7F6-B498-43B3-948B-1728B52AA6E4}">
                <adec:decorative xmlns:adec="http://schemas.microsoft.com/office/drawing/2017/decorative" val="1"/>
              </a:ext>
            </a:extLst>
          </p:cNvPr>
          <p:cNvGrpSpPr/>
          <p:nvPr/>
        </p:nvGrpSpPr>
        <p:grpSpPr>
          <a:xfrm>
            <a:off x="1711755" y="4952795"/>
            <a:ext cx="580031" cy="580028"/>
            <a:chOff x="1711755" y="4952795"/>
            <a:chExt cx="580031" cy="580028"/>
          </a:xfrm>
        </p:grpSpPr>
        <p:sp>
          <p:nvSpPr>
            <p:cNvPr id="191" name="Oval 190">
              <a:extLst>
                <a:ext uri="{FF2B5EF4-FFF2-40B4-BE49-F238E27FC236}">
                  <a16:creationId xmlns:a16="http://schemas.microsoft.com/office/drawing/2014/main" id="{481BAD51-21BA-4E0F-A134-381AD4628A02}"/>
                </a:ext>
              </a:extLst>
            </p:cNvPr>
            <p:cNvSpPr/>
            <p:nvPr/>
          </p:nvSpPr>
          <p:spPr bwMode="auto">
            <a:xfrm>
              <a:off x="1711755" y="4952795"/>
              <a:ext cx="580031" cy="580028"/>
            </a:xfrm>
            <a:prstGeom prst="ellipse">
              <a:avLst/>
            </a:prstGeom>
            <a:solidFill>
              <a:srgbClr val="FFFFFF"/>
            </a:solidFill>
            <a:ln w="10795" cap="flat" cmpd="sng" algn="ctr">
              <a:noFill/>
              <a:prstDash val="solid"/>
              <a:headEnd type="none" w="med" len="med"/>
              <a:tailEnd type="none" w="med" len="med"/>
            </a:ln>
            <a:effectLst>
              <a:outerShdw blurRad="152400" dist="38100" dir="2700000" algn="ctr" rotWithShape="0">
                <a:prstClr val="black">
                  <a:alpha val="19000"/>
                </a:prstClr>
              </a:outerShdw>
            </a:effectLst>
          </p:spPr>
          <p:txBody>
            <a:bodyPr vert="horz" wrap="square" lIns="134464" tIns="134464" rIns="134464" bIns="46616" numCol="1" rtlCol="0" anchor="t" anchorCtr="0" compatLnSpc="1">
              <a:prstTxWarp prst="textNoShape">
                <a:avLst/>
              </a:prstTxWarp>
            </a:bodyPr>
            <a:lstStyle/>
            <a:p>
              <a:pPr defTabSz="914136" fontAlgn="base">
                <a:lnSpc>
                  <a:spcPct val="90000"/>
                </a:lnSpc>
                <a:spcBef>
                  <a:spcPct val="0"/>
                </a:spcBef>
                <a:spcAft>
                  <a:spcPct val="0"/>
                </a:spcAft>
                <a:defRPr/>
              </a:pPr>
              <a:endParaRPr lang="en-US" sz="1372" kern="0">
                <a:ln w="3175">
                  <a:noFill/>
                </a:ln>
                <a:gradFill>
                  <a:gsLst>
                    <a:gs pos="0">
                      <a:srgbClr val="282828"/>
                    </a:gs>
                    <a:gs pos="100000">
                      <a:srgbClr val="282828"/>
                    </a:gs>
                  </a:gsLst>
                  <a:lin ang="0" scaled="0"/>
                </a:gradFill>
                <a:latin typeface="Segoe UI Semibold"/>
                <a:ea typeface="ＭＳ Ｐゴシック"/>
                <a:cs typeface="Segoe UI"/>
              </a:endParaRPr>
            </a:p>
          </p:txBody>
        </p:sp>
        <p:sp>
          <p:nvSpPr>
            <p:cNvPr id="202" name="mail">
              <a:extLst>
                <a:ext uri="{FF2B5EF4-FFF2-40B4-BE49-F238E27FC236}">
                  <a16:creationId xmlns:a16="http://schemas.microsoft.com/office/drawing/2014/main" id="{979A8C56-18C2-4969-8077-638292BC7807}"/>
                </a:ext>
              </a:extLst>
            </p:cNvPr>
            <p:cNvSpPr>
              <a:spLocks noChangeAspect="1" noEditPoints="1"/>
            </p:cNvSpPr>
            <p:nvPr/>
          </p:nvSpPr>
          <p:spPr bwMode="auto">
            <a:xfrm>
              <a:off x="1837254" y="5144099"/>
              <a:ext cx="329033" cy="197420"/>
            </a:xfrm>
            <a:custGeom>
              <a:avLst/>
              <a:gdLst>
                <a:gd name="T0" fmla="*/ 245 w 245"/>
                <a:gd name="T1" fmla="*/ 75 h 147"/>
                <a:gd name="T2" fmla="*/ 245 w 245"/>
                <a:gd name="T3" fmla="*/ 147 h 147"/>
                <a:gd name="T4" fmla="*/ 0 w 245"/>
                <a:gd name="T5" fmla="*/ 147 h 147"/>
                <a:gd name="T6" fmla="*/ 0 w 245"/>
                <a:gd name="T7" fmla="*/ 0 h 147"/>
                <a:gd name="T8" fmla="*/ 245 w 245"/>
                <a:gd name="T9" fmla="*/ 0 h 147"/>
                <a:gd name="T10" fmla="*/ 245 w 245"/>
                <a:gd name="T11" fmla="*/ 75 h 147"/>
                <a:gd name="T12" fmla="*/ 0 w 245"/>
                <a:gd name="T13" fmla="*/ 0 h 147"/>
                <a:gd name="T14" fmla="*/ 123 w 245"/>
                <a:gd name="T15" fmla="*/ 73 h 147"/>
                <a:gd name="T16" fmla="*/ 245 w 245"/>
                <a:gd name="T1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147">
                  <a:moveTo>
                    <a:pt x="245" y="75"/>
                  </a:moveTo>
                  <a:lnTo>
                    <a:pt x="245" y="147"/>
                  </a:lnTo>
                  <a:lnTo>
                    <a:pt x="0" y="147"/>
                  </a:lnTo>
                  <a:lnTo>
                    <a:pt x="0" y="0"/>
                  </a:lnTo>
                  <a:lnTo>
                    <a:pt x="245" y="0"/>
                  </a:lnTo>
                  <a:lnTo>
                    <a:pt x="245" y="75"/>
                  </a:lnTo>
                  <a:moveTo>
                    <a:pt x="0" y="0"/>
                  </a:moveTo>
                  <a:lnTo>
                    <a:pt x="123" y="73"/>
                  </a:lnTo>
                  <a:lnTo>
                    <a:pt x="245" y="0"/>
                  </a:ln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gradFill>
                <a:effectLst/>
                <a:uLnTx/>
                <a:uFillTx/>
              </a:endParaRPr>
            </a:p>
          </p:txBody>
        </p:sp>
      </p:grpSp>
      <p:grpSp>
        <p:nvGrpSpPr>
          <p:cNvPr id="2" name="Group 1">
            <a:extLst>
              <a:ext uri="{FF2B5EF4-FFF2-40B4-BE49-F238E27FC236}">
                <a16:creationId xmlns:a16="http://schemas.microsoft.com/office/drawing/2014/main" id="{343F456A-B2C4-4121-9892-EB7433635C5C}"/>
              </a:ext>
              <a:ext uri="{C183D7F6-B498-43B3-948B-1728B52AA6E4}">
                <adec:decorative xmlns:adec="http://schemas.microsoft.com/office/drawing/2017/decorative" val="1"/>
              </a:ext>
            </a:extLst>
          </p:cNvPr>
          <p:cNvGrpSpPr/>
          <p:nvPr/>
        </p:nvGrpSpPr>
        <p:grpSpPr>
          <a:xfrm>
            <a:off x="1203270" y="2561544"/>
            <a:ext cx="612015" cy="626786"/>
            <a:chOff x="1203270" y="2561544"/>
            <a:chExt cx="612015" cy="626786"/>
          </a:xfrm>
        </p:grpSpPr>
        <p:sp>
          <p:nvSpPr>
            <p:cNvPr id="196" name="people_4">
              <a:extLst>
                <a:ext uri="{FF2B5EF4-FFF2-40B4-BE49-F238E27FC236}">
                  <a16:creationId xmlns:a16="http://schemas.microsoft.com/office/drawing/2014/main" id="{0063A34B-9AAD-4F37-80E1-0AF964672685}"/>
                </a:ext>
              </a:extLst>
            </p:cNvPr>
            <p:cNvSpPr>
              <a:spLocks noChangeAspect="1" noEditPoints="1"/>
            </p:cNvSpPr>
            <p:nvPr/>
          </p:nvSpPr>
          <p:spPr bwMode="auto">
            <a:xfrm>
              <a:off x="1203270" y="2561544"/>
              <a:ext cx="449590" cy="502633"/>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grpSp>
          <p:nvGrpSpPr>
            <p:cNvPr id="210" name="Group 209">
              <a:extLst>
                <a:ext uri="{FF2B5EF4-FFF2-40B4-BE49-F238E27FC236}">
                  <a16:creationId xmlns:a16="http://schemas.microsoft.com/office/drawing/2014/main" id="{FE66ED96-D2C6-4CA3-B3A5-68BEBCB4E0EA}"/>
                </a:ext>
              </a:extLst>
            </p:cNvPr>
            <p:cNvGrpSpPr/>
            <p:nvPr/>
          </p:nvGrpSpPr>
          <p:grpSpPr>
            <a:xfrm>
              <a:off x="1536951" y="2912333"/>
              <a:ext cx="278334" cy="275997"/>
              <a:chOff x="7919361" y="6258105"/>
              <a:chExt cx="349409" cy="346475"/>
            </a:xfrm>
          </p:grpSpPr>
          <p:sp>
            <p:nvSpPr>
              <p:cNvPr id="211" name="Oval 210">
                <a:extLst>
                  <a:ext uri="{FF2B5EF4-FFF2-40B4-BE49-F238E27FC236}">
                    <a16:creationId xmlns:a16="http://schemas.microsoft.com/office/drawing/2014/main" id="{E1EA28B6-AA11-4D25-BE8F-AC01CA5B3451}"/>
                  </a:ext>
                </a:extLst>
              </p:cNvPr>
              <p:cNvSpPr/>
              <p:nvPr/>
            </p:nvSpPr>
            <p:spPr bwMode="auto">
              <a:xfrm>
                <a:off x="7919361" y="6258105"/>
                <a:ext cx="346450" cy="34645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2" name="check 3">
                <a:extLst>
                  <a:ext uri="{FF2B5EF4-FFF2-40B4-BE49-F238E27FC236}">
                    <a16:creationId xmlns:a16="http://schemas.microsoft.com/office/drawing/2014/main" id="{063A8A28-0098-4EAC-BEF0-9F7184DE529B}"/>
                  </a:ext>
                </a:extLst>
              </p:cNvPr>
              <p:cNvSpPr>
                <a:spLocks noChangeAspect="1" noEditPoints="1"/>
              </p:cNvSpPr>
              <p:nvPr/>
            </p:nvSpPr>
            <p:spPr bwMode="auto">
              <a:xfrm>
                <a:off x="7951141" y="6288793"/>
                <a:ext cx="317629" cy="315787"/>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grpSp>
      </p:grpSp>
      <p:grpSp>
        <p:nvGrpSpPr>
          <p:cNvPr id="10" name="Group 9">
            <a:extLst>
              <a:ext uri="{FF2B5EF4-FFF2-40B4-BE49-F238E27FC236}">
                <a16:creationId xmlns:a16="http://schemas.microsoft.com/office/drawing/2014/main" id="{AAD66677-9A92-438B-9E33-160379C87F48}"/>
              </a:ext>
              <a:ext uri="{C183D7F6-B498-43B3-948B-1728B52AA6E4}">
                <adec:decorative xmlns:adec="http://schemas.microsoft.com/office/drawing/2017/decorative" val="1"/>
              </a:ext>
            </a:extLst>
          </p:cNvPr>
          <p:cNvGrpSpPr/>
          <p:nvPr/>
        </p:nvGrpSpPr>
        <p:grpSpPr>
          <a:xfrm>
            <a:off x="804181" y="2409030"/>
            <a:ext cx="290192" cy="476842"/>
            <a:chOff x="804181" y="2409030"/>
            <a:chExt cx="290192" cy="476842"/>
          </a:xfrm>
        </p:grpSpPr>
        <p:sp>
          <p:nvSpPr>
            <p:cNvPr id="298" name="Freeform: Shape 297">
              <a:extLst>
                <a:ext uri="{FF2B5EF4-FFF2-40B4-BE49-F238E27FC236}">
                  <a16:creationId xmlns:a16="http://schemas.microsoft.com/office/drawing/2014/main" id="{6B1E0901-7B75-4BD1-8D93-8CEF38DAADFE}"/>
                </a:ext>
              </a:extLst>
            </p:cNvPr>
            <p:cNvSpPr>
              <a:spLocks noChangeAspect="1"/>
            </p:cNvSpPr>
            <p:nvPr/>
          </p:nvSpPr>
          <p:spPr bwMode="auto">
            <a:xfrm>
              <a:off x="804181" y="2409030"/>
              <a:ext cx="290192" cy="476842"/>
            </a:xfrm>
            <a:custGeom>
              <a:avLst/>
              <a:gdLst>
                <a:gd name="connsiteX0" fmla="*/ 767228 w 1947672"/>
                <a:gd name="connsiteY0" fmla="*/ 197644 h 3200400"/>
                <a:gd name="connsiteX1" fmla="*/ 699516 w 1947672"/>
                <a:gd name="connsiteY1" fmla="*/ 265356 h 3200400"/>
                <a:gd name="connsiteX2" fmla="*/ 699516 w 1947672"/>
                <a:gd name="connsiteY2" fmla="*/ 276236 h 3200400"/>
                <a:gd name="connsiteX3" fmla="*/ 767228 w 1947672"/>
                <a:gd name="connsiteY3" fmla="*/ 343948 h 3200400"/>
                <a:gd name="connsiteX4" fmla="*/ 1180444 w 1947672"/>
                <a:gd name="connsiteY4" fmla="*/ 343948 h 3200400"/>
                <a:gd name="connsiteX5" fmla="*/ 1248156 w 1947672"/>
                <a:gd name="connsiteY5" fmla="*/ 276236 h 3200400"/>
                <a:gd name="connsiteX6" fmla="*/ 1248156 w 1947672"/>
                <a:gd name="connsiteY6" fmla="*/ 265356 h 3200400"/>
                <a:gd name="connsiteX7" fmla="*/ 1180444 w 1947672"/>
                <a:gd name="connsiteY7" fmla="*/ 197644 h 3200400"/>
                <a:gd name="connsiteX8" fmla="*/ 89885 w 1947672"/>
                <a:gd name="connsiteY8" fmla="*/ 0 h 3200400"/>
                <a:gd name="connsiteX9" fmla="*/ 1857787 w 1947672"/>
                <a:gd name="connsiteY9" fmla="*/ 0 h 3200400"/>
                <a:gd name="connsiteX10" fmla="*/ 1947672 w 1947672"/>
                <a:gd name="connsiteY10" fmla="*/ 89885 h 3200400"/>
                <a:gd name="connsiteX11" fmla="*/ 1947672 w 1947672"/>
                <a:gd name="connsiteY11" fmla="*/ 3110515 h 3200400"/>
                <a:gd name="connsiteX12" fmla="*/ 1857787 w 1947672"/>
                <a:gd name="connsiteY12" fmla="*/ 3200400 h 3200400"/>
                <a:gd name="connsiteX13" fmla="*/ 89885 w 1947672"/>
                <a:gd name="connsiteY13" fmla="*/ 3200400 h 3200400"/>
                <a:gd name="connsiteX14" fmla="*/ 0 w 1947672"/>
                <a:gd name="connsiteY14" fmla="*/ 3110515 h 3200400"/>
                <a:gd name="connsiteX15" fmla="*/ 0 w 1947672"/>
                <a:gd name="connsiteY15" fmla="*/ 89885 h 3200400"/>
                <a:gd name="connsiteX16" fmla="*/ 89885 w 1947672"/>
                <a:gd name="connsiteY1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7672" h="3200400">
                  <a:moveTo>
                    <a:pt x="767228" y="197644"/>
                  </a:moveTo>
                  <a:cubicBezTo>
                    <a:pt x="729832" y="197644"/>
                    <a:pt x="699516" y="227960"/>
                    <a:pt x="699516" y="265356"/>
                  </a:cubicBezTo>
                  <a:lnTo>
                    <a:pt x="699516" y="276236"/>
                  </a:lnTo>
                  <a:cubicBezTo>
                    <a:pt x="699516" y="313632"/>
                    <a:pt x="729832" y="343948"/>
                    <a:pt x="767228" y="343948"/>
                  </a:cubicBezTo>
                  <a:lnTo>
                    <a:pt x="1180444" y="343948"/>
                  </a:lnTo>
                  <a:cubicBezTo>
                    <a:pt x="1217840" y="343948"/>
                    <a:pt x="1248156" y="313632"/>
                    <a:pt x="1248156" y="276236"/>
                  </a:cubicBezTo>
                  <a:lnTo>
                    <a:pt x="1248156" y="265356"/>
                  </a:lnTo>
                  <a:cubicBezTo>
                    <a:pt x="1248156" y="227960"/>
                    <a:pt x="1217840" y="197644"/>
                    <a:pt x="1180444" y="197644"/>
                  </a:cubicBezTo>
                  <a:close/>
                  <a:moveTo>
                    <a:pt x="89885" y="0"/>
                  </a:moveTo>
                  <a:lnTo>
                    <a:pt x="1857787" y="0"/>
                  </a:lnTo>
                  <a:cubicBezTo>
                    <a:pt x="1907429" y="0"/>
                    <a:pt x="1947672" y="40243"/>
                    <a:pt x="1947672" y="89885"/>
                  </a:cubicBezTo>
                  <a:lnTo>
                    <a:pt x="1947672" y="3110515"/>
                  </a:lnTo>
                  <a:cubicBezTo>
                    <a:pt x="1947672" y="3160157"/>
                    <a:pt x="1907429" y="3200400"/>
                    <a:pt x="1857787" y="3200400"/>
                  </a:cubicBezTo>
                  <a:lnTo>
                    <a:pt x="89885" y="3200400"/>
                  </a:lnTo>
                  <a:cubicBezTo>
                    <a:pt x="40243" y="3200400"/>
                    <a:pt x="0" y="3160157"/>
                    <a:pt x="0" y="3110515"/>
                  </a:cubicBezTo>
                  <a:lnTo>
                    <a:pt x="0" y="89885"/>
                  </a:lnTo>
                  <a:cubicBezTo>
                    <a:pt x="0" y="40243"/>
                    <a:pt x="40243" y="0"/>
                    <a:pt x="89885" y="0"/>
                  </a:cubicBezTo>
                  <a:close/>
                </a:path>
              </a:pathLst>
            </a:custGeom>
            <a:solidFill>
              <a:schemeClr val="bg1"/>
            </a:solidFill>
            <a:ln w="15875" cap="flat" cmpd="sng" algn="ctr">
              <a:solidFill>
                <a:schemeClr val="tx1"/>
              </a:solid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00" fontAlgn="base">
                <a:lnSpc>
                  <a:spcPct val="90000"/>
                </a:lnSpc>
                <a:spcBef>
                  <a:spcPct val="0"/>
                </a:spcBef>
                <a:spcAft>
                  <a:spcPct val="0"/>
                </a:spcAft>
                <a:defRPr/>
              </a:pPr>
              <a:endParaRPr lang="en-US" sz="2307"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99" name="Oval 298">
              <a:extLst>
                <a:ext uri="{FF2B5EF4-FFF2-40B4-BE49-F238E27FC236}">
                  <a16:creationId xmlns:a16="http://schemas.microsoft.com/office/drawing/2014/main" id="{AFB4A791-0045-4523-984E-FA1DD8D34F5A}"/>
                </a:ext>
              </a:extLst>
            </p:cNvPr>
            <p:cNvSpPr/>
            <p:nvPr/>
          </p:nvSpPr>
          <p:spPr bwMode="auto">
            <a:xfrm>
              <a:off x="834669" y="2501341"/>
              <a:ext cx="229217" cy="229218"/>
            </a:xfrm>
            <a:prstGeom prst="ellipse">
              <a:avLst/>
            </a:prstGeom>
            <a:solidFill>
              <a:schemeClr val="bg1"/>
            </a:solidFill>
            <a:ln w="9525" cap="flat" cmpd="sng" algn="ctr">
              <a:solidFill>
                <a:schemeClr val="tx1"/>
              </a:solid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00" fontAlgn="base">
                <a:lnSpc>
                  <a:spcPct val="90000"/>
                </a:lnSpc>
                <a:spcBef>
                  <a:spcPct val="0"/>
                </a:spcBef>
                <a:spcAft>
                  <a:spcPct val="0"/>
                </a:spcAft>
                <a:defRPr/>
              </a:pPr>
              <a:endParaRPr lang="en-US" sz="2307"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cxnSp>
          <p:nvCxnSpPr>
            <p:cNvPr id="9" name="Straight Connector 8">
              <a:extLst>
                <a:ext uri="{FF2B5EF4-FFF2-40B4-BE49-F238E27FC236}">
                  <a16:creationId xmlns:a16="http://schemas.microsoft.com/office/drawing/2014/main" id="{363DAC54-716D-49B3-A18E-01961C39F24A}"/>
                </a:ext>
              </a:extLst>
            </p:cNvPr>
            <p:cNvCxnSpPr>
              <a:cxnSpLocks/>
            </p:cNvCxnSpPr>
            <p:nvPr/>
          </p:nvCxnSpPr>
          <p:spPr>
            <a:xfrm>
              <a:off x="845220" y="2797151"/>
              <a:ext cx="208114" cy="0"/>
            </a:xfrm>
            <a:prstGeom prst="line">
              <a:avLst/>
            </a:prstGeom>
            <a:noFill/>
            <a:ln w="9525" cap="flat" cmpd="sng" algn="ctr">
              <a:solidFill>
                <a:schemeClr val="tx1"/>
              </a:solidFill>
              <a:prstDash val="solid"/>
              <a:headEnd type="none"/>
              <a:tailEnd type="none"/>
            </a:ln>
            <a:effectLst/>
          </p:spPr>
        </p:cxnSp>
        <p:cxnSp>
          <p:nvCxnSpPr>
            <p:cNvPr id="213" name="Straight Connector 212">
              <a:extLst>
                <a:ext uri="{FF2B5EF4-FFF2-40B4-BE49-F238E27FC236}">
                  <a16:creationId xmlns:a16="http://schemas.microsoft.com/office/drawing/2014/main" id="{15CE955B-8783-4B10-B466-BB7545BBAF01}"/>
                </a:ext>
              </a:extLst>
            </p:cNvPr>
            <p:cNvCxnSpPr>
              <a:cxnSpLocks/>
            </p:cNvCxnSpPr>
            <p:nvPr/>
          </p:nvCxnSpPr>
          <p:spPr>
            <a:xfrm>
              <a:off x="857837" y="2832432"/>
              <a:ext cx="182880" cy="0"/>
            </a:xfrm>
            <a:prstGeom prst="line">
              <a:avLst/>
            </a:prstGeom>
            <a:noFill/>
            <a:ln w="9525" cap="flat" cmpd="sng" algn="ctr">
              <a:solidFill>
                <a:schemeClr val="tx1"/>
              </a:solidFill>
              <a:prstDash val="solid"/>
              <a:headEnd type="none"/>
              <a:tailEnd type="none"/>
            </a:ln>
            <a:effectLst/>
          </p:spPr>
        </p:cxnSp>
        <p:sp>
          <p:nvSpPr>
            <p:cNvPr id="214" name="people_4">
              <a:extLst>
                <a:ext uri="{FF2B5EF4-FFF2-40B4-BE49-F238E27FC236}">
                  <a16:creationId xmlns:a16="http://schemas.microsoft.com/office/drawing/2014/main" id="{E4646277-CE29-42F5-80A1-C0151E7CF939}"/>
                </a:ext>
              </a:extLst>
            </p:cNvPr>
            <p:cNvSpPr>
              <a:spLocks noChangeAspect="1" noEditPoints="1"/>
            </p:cNvSpPr>
            <p:nvPr/>
          </p:nvSpPr>
          <p:spPr bwMode="auto">
            <a:xfrm>
              <a:off x="898846" y="2559569"/>
              <a:ext cx="100863" cy="112763"/>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952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grpSp>
      <p:grpSp>
        <p:nvGrpSpPr>
          <p:cNvPr id="24" name="Group 23">
            <a:extLst>
              <a:ext uri="{FF2B5EF4-FFF2-40B4-BE49-F238E27FC236}">
                <a16:creationId xmlns:a16="http://schemas.microsoft.com/office/drawing/2014/main" id="{621DB280-0258-4445-A272-AAD218D9F755}"/>
              </a:ext>
              <a:ext uri="{C183D7F6-B498-43B3-948B-1728B52AA6E4}">
                <adec:decorative xmlns:adec="http://schemas.microsoft.com/office/drawing/2017/decorative" val="1"/>
              </a:ext>
            </a:extLst>
          </p:cNvPr>
          <p:cNvGrpSpPr/>
          <p:nvPr/>
        </p:nvGrpSpPr>
        <p:grpSpPr>
          <a:xfrm>
            <a:off x="2328155" y="4952795"/>
            <a:ext cx="580031" cy="580028"/>
            <a:chOff x="2328155" y="4952795"/>
            <a:chExt cx="580031" cy="580028"/>
          </a:xfrm>
        </p:grpSpPr>
        <p:sp>
          <p:nvSpPr>
            <p:cNvPr id="175" name="Oval 174">
              <a:extLst>
                <a:ext uri="{FF2B5EF4-FFF2-40B4-BE49-F238E27FC236}">
                  <a16:creationId xmlns:a16="http://schemas.microsoft.com/office/drawing/2014/main" id="{EDCBCD41-3C79-4A56-ABAA-07FD02AF01BB}"/>
                </a:ext>
              </a:extLst>
            </p:cNvPr>
            <p:cNvSpPr/>
            <p:nvPr/>
          </p:nvSpPr>
          <p:spPr bwMode="auto">
            <a:xfrm>
              <a:off x="2328155" y="4952795"/>
              <a:ext cx="580031" cy="580028"/>
            </a:xfrm>
            <a:prstGeom prst="ellipse">
              <a:avLst/>
            </a:prstGeom>
            <a:solidFill>
              <a:srgbClr val="FFFFFF"/>
            </a:solidFill>
            <a:ln w="10795" cap="flat" cmpd="sng" algn="ctr">
              <a:noFill/>
              <a:prstDash val="solid"/>
              <a:headEnd type="none" w="med" len="med"/>
              <a:tailEnd type="none" w="med" len="med"/>
            </a:ln>
            <a:effectLst>
              <a:outerShdw blurRad="152400" dist="38100" dir="2700000" algn="ctr" rotWithShape="0">
                <a:prstClr val="black">
                  <a:alpha val="19000"/>
                </a:prstClr>
              </a:outerShdw>
            </a:effectLst>
          </p:spPr>
          <p:txBody>
            <a:bodyPr vert="horz" wrap="square" lIns="134464" tIns="134464" rIns="134464" bIns="46616" numCol="1" rtlCol="0" anchor="t" anchorCtr="0" compatLnSpc="1">
              <a:prstTxWarp prst="textNoShape">
                <a:avLst/>
              </a:prstTxWarp>
            </a:bodyPr>
            <a:lstStyle/>
            <a:p>
              <a:pPr defTabSz="914136" fontAlgn="base">
                <a:lnSpc>
                  <a:spcPct val="90000"/>
                </a:lnSpc>
                <a:spcBef>
                  <a:spcPct val="0"/>
                </a:spcBef>
                <a:spcAft>
                  <a:spcPct val="0"/>
                </a:spcAft>
                <a:defRPr/>
              </a:pPr>
              <a:endParaRPr lang="en-US" sz="1372" kern="0">
                <a:ln w="3175">
                  <a:noFill/>
                </a:ln>
                <a:gradFill>
                  <a:gsLst>
                    <a:gs pos="0">
                      <a:srgbClr val="282828"/>
                    </a:gs>
                    <a:gs pos="100000">
                      <a:srgbClr val="282828"/>
                    </a:gs>
                  </a:gsLst>
                  <a:lin ang="0" scaled="0"/>
                </a:gradFill>
                <a:latin typeface="Segoe UI Semibold"/>
                <a:ea typeface="ＭＳ Ｐゴシック"/>
                <a:cs typeface="Segoe UI"/>
              </a:endParaRPr>
            </a:p>
          </p:txBody>
        </p:sp>
        <p:grpSp>
          <p:nvGrpSpPr>
            <p:cNvPr id="23" name="Group 22">
              <a:extLst>
                <a:ext uri="{FF2B5EF4-FFF2-40B4-BE49-F238E27FC236}">
                  <a16:creationId xmlns:a16="http://schemas.microsoft.com/office/drawing/2014/main" id="{549EFFE9-BDB3-4D1B-88B4-558ABF3592EB}"/>
                </a:ext>
              </a:extLst>
            </p:cNvPr>
            <p:cNvGrpSpPr/>
            <p:nvPr/>
          </p:nvGrpSpPr>
          <p:grpSpPr>
            <a:xfrm>
              <a:off x="2441840" y="5089992"/>
              <a:ext cx="337046" cy="305635"/>
              <a:chOff x="2441840" y="5053827"/>
              <a:chExt cx="337046" cy="305635"/>
            </a:xfrm>
          </p:grpSpPr>
          <p:grpSp>
            <p:nvGrpSpPr>
              <p:cNvPr id="176" name="Graphic 10">
                <a:extLst>
                  <a:ext uri="{FF2B5EF4-FFF2-40B4-BE49-F238E27FC236}">
                    <a16:creationId xmlns:a16="http://schemas.microsoft.com/office/drawing/2014/main" id="{B869BD3F-6E4D-4A88-97AD-BC25ACC2670A}"/>
                  </a:ext>
                </a:extLst>
              </p:cNvPr>
              <p:cNvGrpSpPr/>
              <p:nvPr/>
            </p:nvGrpSpPr>
            <p:grpSpPr>
              <a:xfrm flipV="1">
                <a:off x="2441840" y="5288267"/>
                <a:ext cx="337046" cy="71195"/>
                <a:chOff x="0" y="1551621"/>
                <a:chExt cx="763343" cy="161554"/>
              </a:xfrm>
              <a:solidFill>
                <a:schemeClr val="tx1"/>
              </a:solidFill>
            </p:grpSpPr>
            <p:sp>
              <p:nvSpPr>
                <p:cNvPr id="182" name="Freeform: Shape 181">
                  <a:extLst>
                    <a:ext uri="{FF2B5EF4-FFF2-40B4-BE49-F238E27FC236}">
                      <a16:creationId xmlns:a16="http://schemas.microsoft.com/office/drawing/2014/main" id="{3B79DA6B-EBD8-48B0-893B-CDA21E6E95FA}"/>
                    </a:ext>
                  </a:extLst>
                </p:cNvPr>
                <p:cNvSpPr/>
                <p:nvPr/>
              </p:nvSpPr>
              <p:spPr>
                <a:xfrm>
                  <a:off x="0" y="1551621"/>
                  <a:ext cx="161554" cy="161554"/>
                </a:xfrm>
                <a:custGeom>
                  <a:avLst/>
                  <a:gdLst>
                    <a:gd name="connsiteX0" fmla="*/ 145399 w 161554"/>
                    <a:gd name="connsiteY0" fmla="*/ 16155 h 161554"/>
                    <a:gd name="connsiteX1" fmla="*/ 96932 w 161554"/>
                    <a:gd name="connsiteY1" fmla="*/ 76738 h 161554"/>
                    <a:gd name="connsiteX2" fmla="*/ 96932 w 161554"/>
                    <a:gd name="connsiteY2" fmla="*/ 76738 h 161554"/>
                    <a:gd name="connsiteX3" fmla="*/ 169632 w 161554"/>
                    <a:gd name="connsiteY3" fmla="*/ 68660 h 161554"/>
                    <a:gd name="connsiteX4" fmla="*/ 169632 w 161554"/>
                    <a:gd name="connsiteY4" fmla="*/ 100971 h 161554"/>
                    <a:gd name="connsiteX5" fmla="*/ 96932 w 161554"/>
                    <a:gd name="connsiteY5" fmla="*/ 92894 h 161554"/>
                    <a:gd name="connsiteX6" fmla="*/ 96932 w 161554"/>
                    <a:gd name="connsiteY6" fmla="*/ 92894 h 161554"/>
                    <a:gd name="connsiteX7" fmla="*/ 145399 w 161554"/>
                    <a:gd name="connsiteY7" fmla="*/ 149437 h 161554"/>
                    <a:gd name="connsiteX8" fmla="*/ 113088 w 161554"/>
                    <a:gd name="connsiteY8" fmla="*/ 169632 h 161554"/>
                    <a:gd name="connsiteX9" fmla="*/ 84816 w 161554"/>
                    <a:gd name="connsiteY9" fmla="*/ 100971 h 161554"/>
                    <a:gd name="connsiteX10" fmla="*/ 84816 w 161554"/>
                    <a:gd name="connsiteY10" fmla="*/ 100971 h 161554"/>
                    <a:gd name="connsiteX11" fmla="*/ 52505 w 161554"/>
                    <a:gd name="connsiteY11" fmla="*/ 169632 h 161554"/>
                    <a:gd name="connsiteX12" fmla="*/ 24233 w 161554"/>
                    <a:gd name="connsiteY12" fmla="*/ 153476 h 161554"/>
                    <a:gd name="connsiteX13" fmla="*/ 68660 w 161554"/>
                    <a:gd name="connsiteY13" fmla="*/ 92894 h 161554"/>
                    <a:gd name="connsiteX14" fmla="*/ 68660 w 161554"/>
                    <a:gd name="connsiteY14" fmla="*/ 92894 h 161554"/>
                    <a:gd name="connsiteX15" fmla="*/ 0 w 161554"/>
                    <a:gd name="connsiteY15" fmla="*/ 100971 h 161554"/>
                    <a:gd name="connsiteX16" fmla="*/ 0 w 161554"/>
                    <a:gd name="connsiteY16" fmla="*/ 68660 h 161554"/>
                    <a:gd name="connsiteX17" fmla="*/ 72699 w 161554"/>
                    <a:gd name="connsiteY17" fmla="*/ 76738 h 161554"/>
                    <a:gd name="connsiteX18" fmla="*/ 72699 w 161554"/>
                    <a:gd name="connsiteY18" fmla="*/ 76738 h 161554"/>
                    <a:gd name="connsiteX19" fmla="*/ 24233 w 161554"/>
                    <a:gd name="connsiteY19" fmla="*/ 16155 h 161554"/>
                    <a:gd name="connsiteX20" fmla="*/ 56544 w 161554"/>
                    <a:gd name="connsiteY20" fmla="*/ 0 h 161554"/>
                    <a:gd name="connsiteX21" fmla="*/ 84816 w 161554"/>
                    <a:gd name="connsiteY21" fmla="*/ 68660 h 161554"/>
                    <a:gd name="connsiteX22" fmla="*/ 84816 w 161554"/>
                    <a:gd name="connsiteY22" fmla="*/ 68660 h 161554"/>
                    <a:gd name="connsiteX23" fmla="*/ 117127 w 161554"/>
                    <a:gd name="connsiteY23" fmla="*/ 0 h 161554"/>
                    <a:gd name="connsiteX24" fmla="*/ 145399 w 161554"/>
                    <a:gd name="connsiteY24" fmla="*/ 16155 h 16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554" h="161554">
                      <a:moveTo>
                        <a:pt x="145399" y="16155"/>
                      </a:moveTo>
                      <a:lnTo>
                        <a:pt x="96932" y="76738"/>
                      </a:lnTo>
                      <a:lnTo>
                        <a:pt x="96932" y="76738"/>
                      </a:lnTo>
                      <a:lnTo>
                        <a:pt x="169632" y="68660"/>
                      </a:lnTo>
                      <a:lnTo>
                        <a:pt x="169632" y="100971"/>
                      </a:lnTo>
                      <a:lnTo>
                        <a:pt x="96932" y="92894"/>
                      </a:lnTo>
                      <a:lnTo>
                        <a:pt x="96932" y="92894"/>
                      </a:lnTo>
                      <a:lnTo>
                        <a:pt x="145399" y="149437"/>
                      </a:lnTo>
                      <a:lnTo>
                        <a:pt x="113088" y="169632"/>
                      </a:lnTo>
                      <a:lnTo>
                        <a:pt x="84816" y="100971"/>
                      </a:lnTo>
                      <a:lnTo>
                        <a:pt x="84816" y="100971"/>
                      </a:lnTo>
                      <a:lnTo>
                        <a:pt x="52505" y="169632"/>
                      </a:lnTo>
                      <a:lnTo>
                        <a:pt x="24233" y="153476"/>
                      </a:lnTo>
                      <a:lnTo>
                        <a:pt x="68660" y="92894"/>
                      </a:lnTo>
                      <a:lnTo>
                        <a:pt x="68660" y="92894"/>
                      </a:lnTo>
                      <a:lnTo>
                        <a:pt x="0" y="100971"/>
                      </a:lnTo>
                      <a:lnTo>
                        <a:pt x="0" y="68660"/>
                      </a:lnTo>
                      <a:lnTo>
                        <a:pt x="72699" y="76738"/>
                      </a:lnTo>
                      <a:lnTo>
                        <a:pt x="72699" y="76738"/>
                      </a:lnTo>
                      <a:lnTo>
                        <a:pt x="24233" y="16155"/>
                      </a:lnTo>
                      <a:lnTo>
                        <a:pt x="56544" y="0"/>
                      </a:lnTo>
                      <a:lnTo>
                        <a:pt x="84816" y="68660"/>
                      </a:lnTo>
                      <a:lnTo>
                        <a:pt x="84816" y="68660"/>
                      </a:lnTo>
                      <a:lnTo>
                        <a:pt x="117127" y="0"/>
                      </a:lnTo>
                      <a:lnTo>
                        <a:pt x="145399" y="16155"/>
                      </a:lnTo>
                      <a:close/>
                    </a:path>
                  </a:pathLst>
                </a:custGeom>
                <a:grpFill/>
                <a:ln w="4007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defRPr/>
                  </a:pPr>
                  <a:endParaRPr lang="en-US" sz="2400" kern="0">
                    <a:solidFill>
                      <a:srgbClr val="1A1A1A"/>
                    </a:solidFill>
                  </a:endParaRPr>
                </a:p>
              </p:txBody>
            </p:sp>
            <p:sp>
              <p:nvSpPr>
                <p:cNvPr id="183" name="Freeform: Shape 182">
                  <a:extLst>
                    <a:ext uri="{FF2B5EF4-FFF2-40B4-BE49-F238E27FC236}">
                      <a16:creationId xmlns:a16="http://schemas.microsoft.com/office/drawing/2014/main" id="{59986E85-8E70-47BB-9D0A-6FD16306106F}"/>
                    </a:ext>
                  </a:extLst>
                </p:cNvPr>
                <p:cNvSpPr/>
                <p:nvPr/>
              </p:nvSpPr>
              <p:spPr>
                <a:xfrm>
                  <a:off x="201943" y="1551621"/>
                  <a:ext cx="161554" cy="161554"/>
                </a:xfrm>
                <a:custGeom>
                  <a:avLst/>
                  <a:gdLst>
                    <a:gd name="connsiteX0" fmla="*/ 145399 w 161554"/>
                    <a:gd name="connsiteY0" fmla="*/ 16155 h 161554"/>
                    <a:gd name="connsiteX1" fmla="*/ 96932 w 161554"/>
                    <a:gd name="connsiteY1" fmla="*/ 76738 h 161554"/>
                    <a:gd name="connsiteX2" fmla="*/ 96932 w 161554"/>
                    <a:gd name="connsiteY2" fmla="*/ 76738 h 161554"/>
                    <a:gd name="connsiteX3" fmla="*/ 169632 w 161554"/>
                    <a:gd name="connsiteY3" fmla="*/ 68660 h 161554"/>
                    <a:gd name="connsiteX4" fmla="*/ 169632 w 161554"/>
                    <a:gd name="connsiteY4" fmla="*/ 100971 h 161554"/>
                    <a:gd name="connsiteX5" fmla="*/ 96932 w 161554"/>
                    <a:gd name="connsiteY5" fmla="*/ 92894 h 161554"/>
                    <a:gd name="connsiteX6" fmla="*/ 96932 w 161554"/>
                    <a:gd name="connsiteY6" fmla="*/ 92894 h 161554"/>
                    <a:gd name="connsiteX7" fmla="*/ 145399 w 161554"/>
                    <a:gd name="connsiteY7" fmla="*/ 149437 h 161554"/>
                    <a:gd name="connsiteX8" fmla="*/ 113088 w 161554"/>
                    <a:gd name="connsiteY8" fmla="*/ 169632 h 161554"/>
                    <a:gd name="connsiteX9" fmla="*/ 84816 w 161554"/>
                    <a:gd name="connsiteY9" fmla="*/ 100971 h 161554"/>
                    <a:gd name="connsiteX10" fmla="*/ 84816 w 161554"/>
                    <a:gd name="connsiteY10" fmla="*/ 100971 h 161554"/>
                    <a:gd name="connsiteX11" fmla="*/ 52505 w 161554"/>
                    <a:gd name="connsiteY11" fmla="*/ 169632 h 161554"/>
                    <a:gd name="connsiteX12" fmla="*/ 24233 w 161554"/>
                    <a:gd name="connsiteY12" fmla="*/ 153476 h 161554"/>
                    <a:gd name="connsiteX13" fmla="*/ 68660 w 161554"/>
                    <a:gd name="connsiteY13" fmla="*/ 92894 h 161554"/>
                    <a:gd name="connsiteX14" fmla="*/ 68660 w 161554"/>
                    <a:gd name="connsiteY14" fmla="*/ 92894 h 161554"/>
                    <a:gd name="connsiteX15" fmla="*/ 0 w 161554"/>
                    <a:gd name="connsiteY15" fmla="*/ 100971 h 161554"/>
                    <a:gd name="connsiteX16" fmla="*/ 0 w 161554"/>
                    <a:gd name="connsiteY16" fmla="*/ 68660 h 161554"/>
                    <a:gd name="connsiteX17" fmla="*/ 72699 w 161554"/>
                    <a:gd name="connsiteY17" fmla="*/ 76738 h 161554"/>
                    <a:gd name="connsiteX18" fmla="*/ 72699 w 161554"/>
                    <a:gd name="connsiteY18" fmla="*/ 76738 h 161554"/>
                    <a:gd name="connsiteX19" fmla="*/ 24233 w 161554"/>
                    <a:gd name="connsiteY19" fmla="*/ 16155 h 161554"/>
                    <a:gd name="connsiteX20" fmla="*/ 52505 w 161554"/>
                    <a:gd name="connsiteY20" fmla="*/ 0 h 161554"/>
                    <a:gd name="connsiteX21" fmla="*/ 80777 w 161554"/>
                    <a:gd name="connsiteY21" fmla="*/ 68660 h 161554"/>
                    <a:gd name="connsiteX22" fmla="*/ 80777 w 161554"/>
                    <a:gd name="connsiteY22" fmla="*/ 68660 h 161554"/>
                    <a:gd name="connsiteX23" fmla="*/ 113088 w 161554"/>
                    <a:gd name="connsiteY23" fmla="*/ 0 h 161554"/>
                    <a:gd name="connsiteX24" fmla="*/ 145399 w 161554"/>
                    <a:gd name="connsiteY24" fmla="*/ 16155 h 16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554" h="161554">
                      <a:moveTo>
                        <a:pt x="145399" y="16155"/>
                      </a:moveTo>
                      <a:lnTo>
                        <a:pt x="96932" y="76738"/>
                      </a:lnTo>
                      <a:lnTo>
                        <a:pt x="96932" y="76738"/>
                      </a:lnTo>
                      <a:lnTo>
                        <a:pt x="169632" y="68660"/>
                      </a:lnTo>
                      <a:lnTo>
                        <a:pt x="169632" y="100971"/>
                      </a:lnTo>
                      <a:lnTo>
                        <a:pt x="96932" y="92894"/>
                      </a:lnTo>
                      <a:lnTo>
                        <a:pt x="96932" y="92894"/>
                      </a:lnTo>
                      <a:lnTo>
                        <a:pt x="145399" y="149437"/>
                      </a:lnTo>
                      <a:lnTo>
                        <a:pt x="113088" y="169632"/>
                      </a:lnTo>
                      <a:lnTo>
                        <a:pt x="84816" y="100971"/>
                      </a:lnTo>
                      <a:lnTo>
                        <a:pt x="84816" y="100971"/>
                      </a:lnTo>
                      <a:lnTo>
                        <a:pt x="52505" y="169632"/>
                      </a:lnTo>
                      <a:lnTo>
                        <a:pt x="24233" y="153476"/>
                      </a:lnTo>
                      <a:lnTo>
                        <a:pt x="68660" y="92894"/>
                      </a:lnTo>
                      <a:lnTo>
                        <a:pt x="68660" y="92894"/>
                      </a:lnTo>
                      <a:lnTo>
                        <a:pt x="0" y="100971"/>
                      </a:lnTo>
                      <a:lnTo>
                        <a:pt x="0" y="68660"/>
                      </a:lnTo>
                      <a:lnTo>
                        <a:pt x="72699" y="76738"/>
                      </a:lnTo>
                      <a:lnTo>
                        <a:pt x="72699" y="76738"/>
                      </a:lnTo>
                      <a:lnTo>
                        <a:pt x="24233" y="16155"/>
                      </a:lnTo>
                      <a:lnTo>
                        <a:pt x="52505" y="0"/>
                      </a:lnTo>
                      <a:lnTo>
                        <a:pt x="80777" y="68660"/>
                      </a:lnTo>
                      <a:lnTo>
                        <a:pt x="80777" y="68660"/>
                      </a:lnTo>
                      <a:lnTo>
                        <a:pt x="113088" y="0"/>
                      </a:lnTo>
                      <a:lnTo>
                        <a:pt x="145399" y="16155"/>
                      </a:lnTo>
                      <a:close/>
                    </a:path>
                  </a:pathLst>
                </a:custGeom>
                <a:grpFill/>
                <a:ln w="4007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defRPr/>
                  </a:pPr>
                  <a:endParaRPr lang="en-US" sz="2400" kern="0">
                    <a:solidFill>
                      <a:srgbClr val="1A1A1A"/>
                    </a:solidFill>
                  </a:endParaRPr>
                </a:p>
              </p:txBody>
            </p:sp>
            <p:sp>
              <p:nvSpPr>
                <p:cNvPr id="184" name="Freeform: Shape 183">
                  <a:extLst>
                    <a:ext uri="{FF2B5EF4-FFF2-40B4-BE49-F238E27FC236}">
                      <a16:creationId xmlns:a16="http://schemas.microsoft.com/office/drawing/2014/main" id="{1A42601B-C321-4ED3-8510-48D959B1BF90}"/>
                    </a:ext>
                  </a:extLst>
                </p:cNvPr>
                <p:cNvSpPr/>
                <p:nvPr/>
              </p:nvSpPr>
              <p:spPr>
                <a:xfrm>
                  <a:off x="403885" y="1551621"/>
                  <a:ext cx="161554" cy="161554"/>
                </a:xfrm>
                <a:custGeom>
                  <a:avLst/>
                  <a:gdLst>
                    <a:gd name="connsiteX0" fmla="*/ 141360 w 161554"/>
                    <a:gd name="connsiteY0" fmla="*/ 16155 h 161554"/>
                    <a:gd name="connsiteX1" fmla="*/ 96932 w 161554"/>
                    <a:gd name="connsiteY1" fmla="*/ 76738 h 161554"/>
                    <a:gd name="connsiteX2" fmla="*/ 96932 w 161554"/>
                    <a:gd name="connsiteY2" fmla="*/ 76738 h 161554"/>
                    <a:gd name="connsiteX3" fmla="*/ 169632 w 161554"/>
                    <a:gd name="connsiteY3" fmla="*/ 68660 h 161554"/>
                    <a:gd name="connsiteX4" fmla="*/ 169632 w 161554"/>
                    <a:gd name="connsiteY4" fmla="*/ 100971 h 161554"/>
                    <a:gd name="connsiteX5" fmla="*/ 96932 w 161554"/>
                    <a:gd name="connsiteY5" fmla="*/ 92894 h 161554"/>
                    <a:gd name="connsiteX6" fmla="*/ 96932 w 161554"/>
                    <a:gd name="connsiteY6" fmla="*/ 92894 h 161554"/>
                    <a:gd name="connsiteX7" fmla="*/ 145399 w 161554"/>
                    <a:gd name="connsiteY7" fmla="*/ 149437 h 161554"/>
                    <a:gd name="connsiteX8" fmla="*/ 113088 w 161554"/>
                    <a:gd name="connsiteY8" fmla="*/ 165593 h 161554"/>
                    <a:gd name="connsiteX9" fmla="*/ 84816 w 161554"/>
                    <a:gd name="connsiteY9" fmla="*/ 96932 h 161554"/>
                    <a:gd name="connsiteX10" fmla="*/ 84816 w 161554"/>
                    <a:gd name="connsiteY10" fmla="*/ 96932 h 161554"/>
                    <a:gd name="connsiteX11" fmla="*/ 52505 w 161554"/>
                    <a:gd name="connsiteY11" fmla="*/ 165593 h 161554"/>
                    <a:gd name="connsiteX12" fmla="*/ 24233 w 161554"/>
                    <a:gd name="connsiteY12" fmla="*/ 149437 h 161554"/>
                    <a:gd name="connsiteX13" fmla="*/ 68660 w 161554"/>
                    <a:gd name="connsiteY13" fmla="*/ 88855 h 161554"/>
                    <a:gd name="connsiteX14" fmla="*/ 68660 w 161554"/>
                    <a:gd name="connsiteY14" fmla="*/ 88855 h 161554"/>
                    <a:gd name="connsiteX15" fmla="*/ 0 w 161554"/>
                    <a:gd name="connsiteY15" fmla="*/ 100971 h 161554"/>
                    <a:gd name="connsiteX16" fmla="*/ 0 w 161554"/>
                    <a:gd name="connsiteY16" fmla="*/ 68660 h 161554"/>
                    <a:gd name="connsiteX17" fmla="*/ 72699 w 161554"/>
                    <a:gd name="connsiteY17" fmla="*/ 76738 h 161554"/>
                    <a:gd name="connsiteX18" fmla="*/ 72699 w 161554"/>
                    <a:gd name="connsiteY18" fmla="*/ 76738 h 161554"/>
                    <a:gd name="connsiteX19" fmla="*/ 28272 w 161554"/>
                    <a:gd name="connsiteY19" fmla="*/ 16155 h 161554"/>
                    <a:gd name="connsiteX20" fmla="*/ 52505 w 161554"/>
                    <a:gd name="connsiteY20" fmla="*/ 0 h 161554"/>
                    <a:gd name="connsiteX21" fmla="*/ 80777 w 161554"/>
                    <a:gd name="connsiteY21" fmla="*/ 68660 h 161554"/>
                    <a:gd name="connsiteX22" fmla="*/ 80777 w 161554"/>
                    <a:gd name="connsiteY22" fmla="*/ 68660 h 161554"/>
                    <a:gd name="connsiteX23" fmla="*/ 113088 w 161554"/>
                    <a:gd name="connsiteY23" fmla="*/ 0 h 161554"/>
                    <a:gd name="connsiteX24" fmla="*/ 141360 w 161554"/>
                    <a:gd name="connsiteY24" fmla="*/ 16155 h 16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554" h="161554">
                      <a:moveTo>
                        <a:pt x="141360" y="16155"/>
                      </a:moveTo>
                      <a:lnTo>
                        <a:pt x="96932" y="76738"/>
                      </a:lnTo>
                      <a:lnTo>
                        <a:pt x="96932" y="76738"/>
                      </a:lnTo>
                      <a:lnTo>
                        <a:pt x="169632" y="68660"/>
                      </a:lnTo>
                      <a:lnTo>
                        <a:pt x="169632" y="100971"/>
                      </a:lnTo>
                      <a:lnTo>
                        <a:pt x="96932" y="92894"/>
                      </a:lnTo>
                      <a:lnTo>
                        <a:pt x="96932" y="92894"/>
                      </a:lnTo>
                      <a:lnTo>
                        <a:pt x="145399" y="149437"/>
                      </a:lnTo>
                      <a:lnTo>
                        <a:pt x="113088" y="165593"/>
                      </a:lnTo>
                      <a:lnTo>
                        <a:pt x="84816" y="96932"/>
                      </a:lnTo>
                      <a:lnTo>
                        <a:pt x="84816" y="96932"/>
                      </a:lnTo>
                      <a:lnTo>
                        <a:pt x="52505" y="165593"/>
                      </a:lnTo>
                      <a:lnTo>
                        <a:pt x="24233" y="149437"/>
                      </a:lnTo>
                      <a:lnTo>
                        <a:pt x="68660" y="88855"/>
                      </a:lnTo>
                      <a:lnTo>
                        <a:pt x="68660" y="88855"/>
                      </a:lnTo>
                      <a:lnTo>
                        <a:pt x="0" y="100971"/>
                      </a:lnTo>
                      <a:lnTo>
                        <a:pt x="0" y="68660"/>
                      </a:lnTo>
                      <a:lnTo>
                        <a:pt x="72699" y="76738"/>
                      </a:lnTo>
                      <a:lnTo>
                        <a:pt x="72699" y="76738"/>
                      </a:lnTo>
                      <a:lnTo>
                        <a:pt x="28272" y="16155"/>
                      </a:lnTo>
                      <a:lnTo>
                        <a:pt x="52505" y="0"/>
                      </a:lnTo>
                      <a:lnTo>
                        <a:pt x="80777" y="68660"/>
                      </a:lnTo>
                      <a:lnTo>
                        <a:pt x="80777" y="68660"/>
                      </a:lnTo>
                      <a:lnTo>
                        <a:pt x="113088" y="0"/>
                      </a:lnTo>
                      <a:lnTo>
                        <a:pt x="141360" y="16155"/>
                      </a:lnTo>
                      <a:close/>
                    </a:path>
                  </a:pathLst>
                </a:custGeom>
                <a:grpFill/>
                <a:ln w="4007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defRPr/>
                  </a:pPr>
                  <a:endParaRPr lang="en-US" sz="2400" kern="0">
                    <a:solidFill>
                      <a:srgbClr val="1A1A1A"/>
                    </a:solidFill>
                  </a:endParaRPr>
                </a:p>
              </p:txBody>
            </p:sp>
            <p:sp>
              <p:nvSpPr>
                <p:cNvPr id="185" name="Freeform: Shape 184">
                  <a:extLst>
                    <a:ext uri="{FF2B5EF4-FFF2-40B4-BE49-F238E27FC236}">
                      <a16:creationId xmlns:a16="http://schemas.microsoft.com/office/drawing/2014/main" id="{78097273-54C5-4EEC-921D-605C6CAABD4F}"/>
                    </a:ext>
                  </a:extLst>
                </p:cNvPr>
                <p:cNvSpPr/>
                <p:nvPr/>
              </p:nvSpPr>
              <p:spPr>
                <a:xfrm>
                  <a:off x="601789" y="1551621"/>
                  <a:ext cx="161554" cy="161554"/>
                </a:xfrm>
                <a:custGeom>
                  <a:avLst/>
                  <a:gdLst>
                    <a:gd name="connsiteX0" fmla="*/ 145399 w 161554"/>
                    <a:gd name="connsiteY0" fmla="*/ 16155 h 161554"/>
                    <a:gd name="connsiteX1" fmla="*/ 100971 w 161554"/>
                    <a:gd name="connsiteY1" fmla="*/ 76738 h 161554"/>
                    <a:gd name="connsiteX2" fmla="*/ 100971 w 161554"/>
                    <a:gd name="connsiteY2" fmla="*/ 76738 h 161554"/>
                    <a:gd name="connsiteX3" fmla="*/ 173671 w 161554"/>
                    <a:gd name="connsiteY3" fmla="*/ 68660 h 161554"/>
                    <a:gd name="connsiteX4" fmla="*/ 173671 w 161554"/>
                    <a:gd name="connsiteY4" fmla="*/ 100971 h 161554"/>
                    <a:gd name="connsiteX5" fmla="*/ 100971 w 161554"/>
                    <a:gd name="connsiteY5" fmla="*/ 92894 h 161554"/>
                    <a:gd name="connsiteX6" fmla="*/ 100971 w 161554"/>
                    <a:gd name="connsiteY6" fmla="*/ 92894 h 161554"/>
                    <a:gd name="connsiteX7" fmla="*/ 149438 w 161554"/>
                    <a:gd name="connsiteY7" fmla="*/ 149437 h 161554"/>
                    <a:gd name="connsiteX8" fmla="*/ 117127 w 161554"/>
                    <a:gd name="connsiteY8" fmla="*/ 165593 h 161554"/>
                    <a:gd name="connsiteX9" fmla="*/ 88855 w 161554"/>
                    <a:gd name="connsiteY9" fmla="*/ 96932 h 161554"/>
                    <a:gd name="connsiteX10" fmla="*/ 88855 w 161554"/>
                    <a:gd name="connsiteY10" fmla="*/ 96932 h 161554"/>
                    <a:gd name="connsiteX11" fmla="*/ 56544 w 161554"/>
                    <a:gd name="connsiteY11" fmla="*/ 165593 h 161554"/>
                    <a:gd name="connsiteX12" fmla="*/ 28272 w 161554"/>
                    <a:gd name="connsiteY12" fmla="*/ 149437 h 161554"/>
                    <a:gd name="connsiteX13" fmla="*/ 72699 w 161554"/>
                    <a:gd name="connsiteY13" fmla="*/ 88855 h 161554"/>
                    <a:gd name="connsiteX14" fmla="*/ 72699 w 161554"/>
                    <a:gd name="connsiteY14" fmla="*/ 88855 h 161554"/>
                    <a:gd name="connsiteX15" fmla="*/ 0 w 161554"/>
                    <a:gd name="connsiteY15" fmla="*/ 96932 h 161554"/>
                    <a:gd name="connsiteX16" fmla="*/ 0 w 161554"/>
                    <a:gd name="connsiteY16" fmla="*/ 68660 h 161554"/>
                    <a:gd name="connsiteX17" fmla="*/ 72699 w 161554"/>
                    <a:gd name="connsiteY17" fmla="*/ 76738 h 161554"/>
                    <a:gd name="connsiteX18" fmla="*/ 72699 w 161554"/>
                    <a:gd name="connsiteY18" fmla="*/ 76738 h 161554"/>
                    <a:gd name="connsiteX19" fmla="*/ 28272 w 161554"/>
                    <a:gd name="connsiteY19" fmla="*/ 16155 h 161554"/>
                    <a:gd name="connsiteX20" fmla="*/ 56544 w 161554"/>
                    <a:gd name="connsiteY20" fmla="*/ 0 h 161554"/>
                    <a:gd name="connsiteX21" fmla="*/ 84816 w 161554"/>
                    <a:gd name="connsiteY21" fmla="*/ 68660 h 161554"/>
                    <a:gd name="connsiteX22" fmla="*/ 84816 w 161554"/>
                    <a:gd name="connsiteY22" fmla="*/ 68660 h 161554"/>
                    <a:gd name="connsiteX23" fmla="*/ 117127 w 161554"/>
                    <a:gd name="connsiteY23" fmla="*/ 0 h 161554"/>
                    <a:gd name="connsiteX24" fmla="*/ 145399 w 161554"/>
                    <a:gd name="connsiteY24" fmla="*/ 16155 h 16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554" h="161554">
                      <a:moveTo>
                        <a:pt x="145399" y="16155"/>
                      </a:moveTo>
                      <a:lnTo>
                        <a:pt x="100971" y="76738"/>
                      </a:lnTo>
                      <a:lnTo>
                        <a:pt x="100971" y="76738"/>
                      </a:lnTo>
                      <a:lnTo>
                        <a:pt x="173671" y="68660"/>
                      </a:lnTo>
                      <a:lnTo>
                        <a:pt x="173671" y="100971"/>
                      </a:lnTo>
                      <a:lnTo>
                        <a:pt x="100971" y="92894"/>
                      </a:lnTo>
                      <a:lnTo>
                        <a:pt x="100971" y="92894"/>
                      </a:lnTo>
                      <a:lnTo>
                        <a:pt x="149438" y="149437"/>
                      </a:lnTo>
                      <a:lnTo>
                        <a:pt x="117127" y="165593"/>
                      </a:lnTo>
                      <a:lnTo>
                        <a:pt x="88855" y="96932"/>
                      </a:lnTo>
                      <a:lnTo>
                        <a:pt x="88855" y="96932"/>
                      </a:lnTo>
                      <a:lnTo>
                        <a:pt x="56544" y="165593"/>
                      </a:lnTo>
                      <a:lnTo>
                        <a:pt x="28272" y="149437"/>
                      </a:lnTo>
                      <a:lnTo>
                        <a:pt x="72699" y="88855"/>
                      </a:lnTo>
                      <a:lnTo>
                        <a:pt x="72699" y="88855"/>
                      </a:lnTo>
                      <a:lnTo>
                        <a:pt x="0" y="96932"/>
                      </a:lnTo>
                      <a:lnTo>
                        <a:pt x="0" y="68660"/>
                      </a:lnTo>
                      <a:lnTo>
                        <a:pt x="72699" y="76738"/>
                      </a:lnTo>
                      <a:lnTo>
                        <a:pt x="72699" y="76738"/>
                      </a:lnTo>
                      <a:lnTo>
                        <a:pt x="28272" y="16155"/>
                      </a:lnTo>
                      <a:lnTo>
                        <a:pt x="56544" y="0"/>
                      </a:lnTo>
                      <a:lnTo>
                        <a:pt x="84816" y="68660"/>
                      </a:lnTo>
                      <a:lnTo>
                        <a:pt x="84816" y="68660"/>
                      </a:lnTo>
                      <a:lnTo>
                        <a:pt x="117127" y="0"/>
                      </a:lnTo>
                      <a:lnTo>
                        <a:pt x="145399" y="16155"/>
                      </a:lnTo>
                      <a:close/>
                    </a:path>
                  </a:pathLst>
                </a:custGeom>
                <a:grpFill/>
                <a:ln w="4007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defRPr/>
                  </a:pPr>
                  <a:endParaRPr lang="en-US" sz="2400" kern="0">
                    <a:solidFill>
                      <a:srgbClr val="1A1A1A"/>
                    </a:solidFill>
                  </a:endParaRPr>
                </a:p>
              </p:txBody>
            </p:sp>
          </p:grpSp>
          <p:grpSp>
            <p:nvGrpSpPr>
              <p:cNvPr id="12" name="Group 11">
                <a:extLst>
                  <a:ext uri="{FF2B5EF4-FFF2-40B4-BE49-F238E27FC236}">
                    <a16:creationId xmlns:a16="http://schemas.microsoft.com/office/drawing/2014/main" id="{C0B09914-EE9D-4D98-8BF7-68C7EA5F90D2}"/>
                  </a:ext>
                </a:extLst>
              </p:cNvPr>
              <p:cNvGrpSpPr/>
              <p:nvPr/>
            </p:nvGrpSpPr>
            <p:grpSpPr>
              <a:xfrm>
                <a:off x="2519926" y="5053827"/>
                <a:ext cx="196489" cy="196490"/>
                <a:chOff x="987069" y="2653741"/>
                <a:chExt cx="229217" cy="229218"/>
              </a:xfrm>
            </p:grpSpPr>
            <p:sp>
              <p:nvSpPr>
                <p:cNvPr id="215" name="Oval 214">
                  <a:extLst>
                    <a:ext uri="{FF2B5EF4-FFF2-40B4-BE49-F238E27FC236}">
                      <a16:creationId xmlns:a16="http://schemas.microsoft.com/office/drawing/2014/main" id="{FC6D71BD-08EF-467B-9871-682E8352F438}"/>
                    </a:ext>
                  </a:extLst>
                </p:cNvPr>
                <p:cNvSpPr/>
                <p:nvPr/>
              </p:nvSpPr>
              <p:spPr bwMode="auto">
                <a:xfrm>
                  <a:off x="987069" y="2653741"/>
                  <a:ext cx="229217" cy="229218"/>
                </a:xfrm>
                <a:prstGeom prst="ellipse">
                  <a:avLst/>
                </a:prstGeom>
                <a:solidFill>
                  <a:schemeClr val="bg1"/>
                </a:solidFill>
                <a:ln w="9525" cap="flat" cmpd="sng" algn="ctr">
                  <a:solidFill>
                    <a:schemeClr val="tx1"/>
                  </a:solid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00" fontAlgn="base">
                    <a:lnSpc>
                      <a:spcPct val="90000"/>
                    </a:lnSpc>
                    <a:spcBef>
                      <a:spcPct val="0"/>
                    </a:spcBef>
                    <a:spcAft>
                      <a:spcPct val="0"/>
                    </a:spcAft>
                    <a:defRPr/>
                  </a:pPr>
                  <a:endParaRPr lang="en-US" sz="2307"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16" name="people_4">
                  <a:extLst>
                    <a:ext uri="{FF2B5EF4-FFF2-40B4-BE49-F238E27FC236}">
                      <a16:creationId xmlns:a16="http://schemas.microsoft.com/office/drawing/2014/main" id="{F39E7E0B-7A86-4E19-8D69-1BC20A797157}"/>
                    </a:ext>
                  </a:extLst>
                </p:cNvPr>
                <p:cNvSpPr>
                  <a:spLocks noChangeAspect="1" noEditPoints="1"/>
                </p:cNvSpPr>
                <p:nvPr/>
              </p:nvSpPr>
              <p:spPr bwMode="auto">
                <a:xfrm>
                  <a:off x="1051246" y="2711969"/>
                  <a:ext cx="100863" cy="112763"/>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952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grpSp>
        </p:grpSp>
      </p:grpSp>
      <p:sp>
        <p:nvSpPr>
          <p:cNvPr id="223" name="arrow_11">
            <a:extLst>
              <a:ext uri="{FF2B5EF4-FFF2-40B4-BE49-F238E27FC236}">
                <a16:creationId xmlns:a16="http://schemas.microsoft.com/office/drawing/2014/main" id="{410A8F08-A87E-46B1-8785-AD6F8DD0949D}"/>
              </a:ext>
              <a:ext uri="{C183D7F6-B498-43B3-948B-1728B52AA6E4}">
                <adec:decorative xmlns:adec="http://schemas.microsoft.com/office/drawing/2017/decorative" val="1"/>
              </a:ext>
            </a:extLst>
          </p:cNvPr>
          <p:cNvSpPr>
            <a:spLocks noChangeAspect="1" noEditPoints="1"/>
          </p:cNvSpPr>
          <p:nvPr/>
        </p:nvSpPr>
        <p:spPr bwMode="auto">
          <a:xfrm>
            <a:off x="3696571" y="4020506"/>
            <a:ext cx="265824" cy="277692"/>
          </a:xfrm>
          <a:custGeom>
            <a:avLst/>
            <a:gdLst>
              <a:gd name="T0" fmla="*/ 310 w 310"/>
              <a:gd name="T1" fmla="*/ 199 h 322"/>
              <a:gd name="T2" fmla="*/ 154 w 310"/>
              <a:gd name="T3" fmla="*/ 322 h 322"/>
              <a:gd name="T4" fmla="*/ 1 w 310"/>
              <a:gd name="T5" fmla="*/ 211 h 322"/>
              <a:gd name="T6" fmla="*/ 304 w 310"/>
              <a:gd name="T7" fmla="*/ 104 h 322"/>
              <a:gd name="T8" fmla="*/ 154 w 310"/>
              <a:gd name="T9" fmla="*/ 0 h 322"/>
              <a:gd name="T10" fmla="*/ 0 w 310"/>
              <a:gd name="T11" fmla="*/ 114 h 322"/>
              <a:gd name="T12" fmla="*/ 299 w 310"/>
              <a:gd name="T13" fmla="*/ 104 h 322"/>
              <a:gd name="T14" fmla="*/ 230 w 310"/>
              <a:gd name="T15" fmla="*/ 104 h 322"/>
              <a:gd name="T16" fmla="*/ 295 w 310"/>
              <a:gd name="T17" fmla="*/ 104 h 322"/>
              <a:gd name="T18" fmla="*/ 304 w 310"/>
              <a:gd name="T19" fmla="*/ 104 h 322"/>
              <a:gd name="T20" fmla="*/ 304 w 310"/>
              <a:gd name="T21" fmla="*/ 29 h 322"/>
              <a:gd name="T22" fmla="*/ 9 w 310"/>
              <a:gd name="T23" fmla="*/ 211 h 322"/>
              <a:gd name="T24" fmla="*/ 75 w 310"/>
              <a:gd name="T25" fmla="*/ 211 h 322"/>
              <a:gd name="T26" fmla="*/ 9 w 310"/>
              <a:gd name="T27" fmla="*/ 211 h 322"/>
              <a:gd name="T28" fmla="*/ 1 w 310"/>
              <a:gd name="T29" fmla="*/ 211 h 322"/>
              <a:gd name="T30" fmla="*/ 1 w 310"/>
              <a:gd name="T31" fmla="*/ 28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322">
                <a:moveTo>
                  <a:pt x="310" y="199"/>
                </a:moveTo>
                <a:cubicBezTo>
                  <a:pt x="293" y="270"/>
                  <a:pt x="229" y="322"/>
                  <a:pt x="154" y="322"/>
                </a:cubicBezTo>
                <a:cubicBezTo>
                  <a:pt x="83" y="322"/>
                  <a:pt x="22" y="275"/>
                  <a:pt x="1" y="211"/>
                </a:cubicBezTo>
                <a:moveTo>
                  <a:pt x="304" y="104"/>
                </a:moveTo>
                <a:cubicBezTo>
                  <a:pt x="281" y="43"/>
                  <a:pt x="223" y="0"/>
                  <a:pt x="154" y="0"/>
                </a:cubicBezTo>
                <a:cubicBezTo>
                  <a:pt x="82" y="0"/>
                  <a:pt x="20" y="48"/>
                  <a:pt x="0" y="114"/>
                </a:cubicBezTo>
                <a:moveTo>
                  <a:pt x="299" y="104"/>
                </a:moveTo>
                <a:cubicBezTo>
                  <a:pt x="230" y="104"/>
                  <a:pt x="230" y="104"/>
                  <a:pt x="230" y="104"/>
                </a:cubicBezTo>
                <a:moveTo>
                  <a:pt x="295" y="104"/>
                </a:moveTo>
                <a:cubicBezTo>
                  <a:pt x="304" y="104"/>
                  <a:pt x="304" y="104"/>
                  <a:pt x="304" y="104"/>
                </a:cubicBezTo>
                <a:cubicBezTo>
                  <a:pt x="304" y="29"/>
                  <a:pt x="304" y="29"/>
                  <a:pt x="304" y="29"/>
                </a:cubicBezTo>
                <a:moveTo>
                  <a:pt x="9" y="211"/>
                </a:moveTo>
                <a:cubicBezTo>
                  <a:pt x="75" y="211"/>
                  <a:pt x="75" y="211"/>
                  <a:pt x="75" y="211"/>
                </a:cubicBezTo>
                <a:moveTo>
                  <a:pt x="9" y="211"/>
                </a:moveTo>
                <a:cubicBezTo>
                  <a:pt x="1" y="211"/>
                  <a:pt x="1" y="211"/>
                  <a:pt x="1" y="211"/>
                </a:cubicBezTo>
                <a:cubicBezTo>
                  <a:pt x="1" y="286"/>
                  <a:pt x="1" y="286"/>
                  <a:pt x="1" y="286"/>
                </a:cubicBezTo>
              </a:path>
            </a:pathLst>
          </a:custGeom>
          <a:noFill/>
          <a:ln w="15875" cap="sq">
            <a:solidFill>
              <a:srgbClr val="000000"/>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endParaRPr>
          </a:p>
        </p:txBody>
      </p:sp>
      <p:grpSp>
        <p:nvGrpSpPr>
          <p:cNvPr id="28" name="Group 27">
            <a:extLst>
              <a:ext uri="{FF2B5EF4-FFF2-40B4-BE49-F238E27FC236}">
                <a16:creationId xmlns:a16="http://schemas.microsoft.com/office/drawing/2014/main" id="{9C93CC9A-3463-4151-9752-FD5BAC45443C}"/>
              </a:ext>
              <a:ext uri="{C183D7F6-B498-43B3-948B-1728B52AA6E4}">
                <adec:decorative xmlns:adec="http://schemas.microsoft.com/office/drawing/2017/decorative" val="1"/>
              </a:ext>
            </a:extLst>
          </p:cNvPr>
          <p:cNvGrpSpPr/>
          <p:nvPr/>
        </p:nvGrpSpPr>
        <p:grpSpPr>
          <a:xfrm>
            <a:off x="8909846" y="5479776"/>
            <a:ext cx="382885" cy="382885"/>
            <a:chOff x="10862397" y="5717102"/>
            <a:chExt cx="547109" cy="547109"/>
          </a:xfrm>
        </p:grpSpPr>
        <p:sp>
          <p:nvSpPr>
            <p:cNvPr id="224" name="graph_4">
              <a:extLst>
                <a:ext uri="{FF2B5EF4-FFF2-40B4-BE49-F238E27FC236}">
                  <a16:creationId xmlns:a16="http://schemas.microsoft.com/office/drawing/2014/main" id="{BEA87EBD-D356-494C-A75B-AB045B8213DC}"/>
                </a:ext>
              </a:extLst>
            </p:cNvPr>
            <p:cNvSpPr>
              <a:spLocks noChangeAspect="1" noEditPoints="1"/>
            </p:cNvSpPr>
            <p:nvPr/>
          </p:nvSpPr>
          <p:spPr bwMode="auto">
            <a:xfrm>
              <a:off x="10893481" y="6051617"/>
              <a:ext cx="182824" cy="182069"/>
            </a:xfrm>
            <a:custGeom>
              <a:avLst/>
              <a:gdLst>
                <a:gd name="T0" fmla="*/ 310 w 334"/>
                <a:gd name="T1" fmla="*/ 178 h 333"/>
                <a:gd name="T2" fmla="*/ 155 w 334"/>
                <a:gd name="T3" fmla="*/ 333 h 333"/>
                <a:gd name="T4" fmla="*/ 0 w 334"/>
                <a:gd name="T5" fmla="*/ 178 h 333"/>
                <a:gd name="T6" fmla="*/ 155 w 334"/>
                <a:gd name="T7" fmla="*/ 23 h 333"/>
                <a:gd name="T8" fmla="*/ 155 w 334"/>
                <a:gd name="T9" fmla="*/ 178 h 333"/>
                <a:gd name="T10" fmla="*/ 310 w 334"/>
                <a:gd name="T11" fmla="*/ 178 h 333"/>
                <a:gd name="T12" fmla="*/ 334 w 334"/>
                <a:gd name="T13" fmla="*/ 139 h 333"/>
                <a:gd name="T14" fmla="*/ 195 w 334"/>
                <a:gd name="T15" fmla="*/ 0 h 333"/>
                <a:gd name="T16" fmla="*/ 195 w 334"/>
                <a:gd name="T17" fmla="*/ 139 h 333"/>
                <a:gd name="T18" fmla="*/ 334 w 334"/>
                <a:gd name="T19" fmla="*/ 139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4" h="333">
                  <a:moveTo>
                    <a:pt x="310" y="178"/>
                  </a:moveTo>
                  <a:cubicBezTo>
                    <a:pt x="310" y="264"/>
                    <a:pt x="241" y="333"/>
                    <a:pt x="155" y="333"/>
                  </a:cubicBezTo>
                  <a:cubicBezTo>
                    <a:pt x="69" y="333"/>
                    <a:pt x="0" y="264"/>
                    <a:pt x="0" y="178"/>
                  </a:cubicBezTo>
                  <a:cubicBezTo>
                    <a:pt x="0" y="93"/>
                    <a:pt x="69" y="23"/>
                    <a:pt x="155" y="23"/>
                  </a:cubicBezTo>
                  <a:cubicBezTo>
                    <a:pt x="155" y="178"/>
                    <a:pt x="155" y="178"/>
                    <a:pt x="155" y="178"/>
                  </a:cubicBezTo>
                  <a:lnTo>
                    <a:pt x="310" y="178"/>
                  </a:lnTo>
                  <a:close/>
                  <a:moveTo>
                    <a:pt x="334" y="139"/>
                  </a:moveTo>
                  <a:cubicBezTo>
                    <a:pt x="334" y="62"/>
                    <a:pt x="272" y="0"/>
                    <a:pt x="195" y="0"/>
                  </a:cubicBezTo>
                  <a:cubicBezTo>
                    <a:pt x="195" y="139"/>
                    <a:pt x="195" y="139"/>
                    <a:pt x="195" y="139"/>
                  </a:cubicBezTo>
                  <a:lnTo>
                    <a:pt x="334" y="139"/>
                  </a:lnTo>
                  <a:close/>
                </a:path>
              </a:pathLst>
            </a:custGeom>
            <a:noFill/>
            <a:ln w="952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gradFill>
                <a:effectLst/>
                <a:uLnTx/>
                <a:uFillTx/>
              </a:endParaRPr>
            </a:p>
          </p:txBody>
        </p:sp>
        <p:sp>
          <p:nvSpPr>
            <p:cNvPr id="225" name="Market_EAFC">
              <a:extLst>
                <a:ext uri="{FF2B5EF4-FFF2-40B4-BE49-F238E27FC236}">
                  <a16:creationId xmlns:a16="http://schemas.microsoft.com/office/drawing/2014/main" id="{16CA434C-6E9C-4BAB-BC38-F99EA76A49B4}"/>
                </a:ext>
              </a:extLst>
            </p:cNvPr>
            <p:cNvSpPr>
              <a:spLocks noChangeAspect="1" noEditPoints="1"/>
            </p:cNvSpPr>
            <p:nvPr/>
          </p:nvSpPr>
          <p:spPr bwMode="auto">
            <a:xfrm>
              <a:off x="11181338" y="6077420"/>
              <a:ext cx="226501" cy="137357"/>
            </a:xfrm>
            <a:custGeom>
              <a:avLst/>
              <a:gdLst>
                <a:gd name="T0" fmla="*/ 4688 w 6657"/>
                <a:gd name="T1" fmla="*/ 0 h 4037"/>
                <a:gd name="T2" fmla="*/ 6657 w 6657"/>
                <a:gd name="T3" fmla="*/ 0 h 4037"/>
                <a:gd name="T4" fmla="*/ 6657 w 6657"/>
                <a:gd name="T5" fmla="*/ 1970 h 4037"/>
                <a:gd name="T6" fmla="*/ 0 w 6657"/>
                <a:gd name="T7" fmla="*/ 4037 h 4037"/>
                <a:gd name="T8" fmla="*/ 2501 w 6657"/>
                <a:gd name="T9" fmla="*/ 1532 h 4037"/>
                <a:gd name="T10" fmla="*/ 3813 w 6657"/>
                <a:gd name="T11" fmla="*/ 2846 h 4037"/>
                <a:gd name="T12" fmla="*/ 6657 w 6657"/>
                <a:gd name="T13" fmla="*/ 0 h 4037"/>
              </a:gdLst>
              <a:ahLst/>
              <a:cxnLst>
                <a:cxn ang="0">
                  <a:pos x="T0" y="T1"/>
                </a:cxn>
                <a:cxn ang="0">
                  <a:pos x="T2" y="T3"/>
                </a:cxn>
                <a:cxn ang="0">
                  <a:pos x="T4" y="T5"/>
                </a:cxn>
                <a:cxn ang="0">
                  <a:pos x="T6" y="T7"/>
                </a:cxn>
                <a:cxn ang="0">
                  <a:pos x="T8" y="T9"/>
                </a:cxn>
                <a:cxn ang="0">
                  <a:pos x="T10" y="T11"/>
                </a:cxn>
                <a:cxn ang="0">
                  <a:pos x="T12" y="T13"/>
                </a:cxn>
              </a:cxnLst>
              <a:rect l="0" t="0" r="r" b="b"/>
              <a:pathLst>
                <a:path w="6657" h="4037">
                  <a:moveTo>
                    <a:pt x="4688" y="0"/>
                  </a:moveTo>
                  <a:lnTo>
                    <a:pt x="6657" y="0"/>
                  </a:lnTo>
                  <a:lnTo>
                    <a:pt x="6657" y="1970"/>
                  </a:lnTo>
                  <a:moveTo>
                    <a:pt x="0" y="4037"/>
                  </a:moveTo>
                  <a:lnTo>
                    <a:pt x="2501" y="1532"/>
                  </a:lnTo>
                  <a:lnTo>
                    <a:pt x="3813" y="2846"/>
                  </a:lnTo>
                  <a:lnTo>
                    <a:pt x="6657" y="0"/>
                  </a:lnTo>
                </a:path>
              </a:pathLst>
            </a:custGeom>
            <a:noFill/>
            <a:ln w="9525" cap="flat">
              <a:solidFill>
                <a:srgbClr val="000000"/>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endParaRPr>
            </a:p>
          </p:txBody>
        </p:sp>
        <p:sp>
          <p:nvSpPr>
            <p:cNvPr id="226" name="plus">
              <a:extLst>
                <a:ext uri="{FF2B5EF4-FFF2-40B4-BE49-F238E27FC236}">
                  <a16:creationId xmlns:a16="http://schemas.microsoft.com/office/drawing/2014/main" id="{2AF60A4B-A89B-4D56-89C5-F654EF11647B}"/>
                </a:ext>
              </a:extLst>
            </p:cNvPr>
            <p:cNvSpPr>
              <a:spLocks noChangeAspect="1" noEditPoints="1"/>
            </p:cNvSpPr>
            <p:nvPr/>
          </p:nvSpPr>
          <p:spPr bwMode="auto">
            <a:xfrm>
              <a:off x="10862397" y="5717102"/>
              <a:ext cx="547109" cy="547109"/>
            </a:xfrm>
            <a:custGeom>
              <a:avLst/>
              <a:gdLst>
                <a:gd name="T0" fmla="*/ 0 w 256"/>
                <a:gd name="T1" fmla="*/ 128 h 256"/>
                <a:gd name="T2" fmla="*/ 256 w 256"/>
                <a:gd name="T3" fmla="*/ 128 h 256"/>
                <a:gd name="T4" fmla="*/ 128 w 256"/>
                <a:gd name="T5" fmla="*/ 0 h 256"/>
                <a:gd name="T6" fmla="*/ 128 w 256"/>
                <a:gd name="T7" fmla="*/ 256 h 256"/>
              </a:gdLst>
              <a:ahLst/>
              <a:cxnLst>
                <a:cxn ang="0">
                  <a:pos x="T0" y="T1"/>
                </a:cxn>
                <a:cxn ang="0">
                  <a:pos x="T2" y="T3"/>
                </a:cxn>
                <a:cxn ang="0">
                  <a:pos x="T4" y="T5"/>
                </a:cxn>
                <a:cxn ang="0">
                  <a:pos x="T6" y="T7"/>
                </a:cxn>
              </a:cxnLst>
              <a:rect l="0" t="0" r="r" b="b"/>
              <a:pathLst>
                <a:path w="256" h="256">
                  <a:moveTo>
                    <a:pt x="0" y="128"/>
                  </a:moveTo>
                  <a:lnTo>
                    <a:pt x="256" y="128"/>
                  </a:lnTo>
                  <a:moveTo>
                    <a:pt x="128" y="0"/>
                  </a:moveTo>
                  <a:lnTo>
                    <a:pt x="128" y="256"/>
                  </a:ln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lin ang="5400000" scaled="1"/>
                </a:gradFill>
                <a:effectLst/>
                <a:uLnTx/>
                <a:uFillTx/>
              </a:endParaRPr>
            </a:p>
          </p:txBody>
        </p:sp>
        <p:grpSp>
          <p:nvGrpSpPr>
            <p:cNvPr id="27" name="Group 26">
              <a:extLst>
                <a:ext uri="{FF2B5EF4-FFF2-40B4-BE49-F238E27FC236}">
                  <a16:creationId xmlns:a16="http://schemas.microsoft.com/office/drawing/2014/main" id="{86433E40-EB20-4774-881B-877158DF9CC4}"/>
                </a:ext>
              </a:extLst>
            </p:cNvPr>
            <p:cNvGrpSpPr/>
            <p:nvPr/>
          </p:nvGrpSpPr>
          <p:grpSpPr>
            <a:xfrm>
              <a:off x="10920911" y="5744297"/>
              <a:ext cx="150498" cy="199510"/>
              <a:chOff x="10635497" y="5546736"/>
              <a:chExt cx="150498" cy="360223"/>
            </a:xfrm>
          </p:grpSpPr>
          <p:cxnSp>
            <p:nvCxnSpPr>
              <p:cNvPr id="26" name="Straight Connector 25">
                <a:extLst>
                  <a:ext uri="{FF2B5EF4-FFF2-40B4-BE49-F238E27FC236}">
                    <a16:creationId xmlns:a16="http://schemas.microsoft.com/office/drawing/2014/main" id="{A3582530-CCF1-418A-9269-7D088EDD8357}"/>
                  </a:ext>
                </a:extLst>
              </p:cNvPr>
              <p:cNvCxnSpPr>
                <a:cxnSpLocks/>
              </p:cNvCxnSpPr>
              <p:nvPr/>
            </p:nvCxnSpPr>
            <p:spPr>
              <a:xfrm>
                <a:off x="10635497" y="5632638"/>
                <a:ext cx="0" cy="274321"/>
              </a:xfrm>
              <a:prstGeom prst="line">
                <a:avLst/>
              </a:prstGeom>
              <a:noFill/>
              <a:ln w="9525" cap="flat" cmpd="sng" algn="ctr">
                <a:solidFill>
                  <a:schemeClr val="tx1"/>
                </a:solidFill>
                <a:prstDash val="solid"/>
                <a:headEnd type="none"/>
                <a:tailEnd type="none"/>
              </a:ln>
              <a:effectLst/>
            </p:spPr>
          </p:cxnSp>
          <p:cxnSp>
            <p:nvCxnSpPr>
              <p:cNvPr id="227" name="Straight Connector 226">
                <a:extLst>
                  <a:ext uri="{FF2B5EF4-FFF2-40B4-BE49-F238E27FC236}">
                    <a16:creationId xmlns:a16="http://schemas.microsoft.com/office/drawing/2014/main" id="{C24F26B6-BFEB-4752-BAAB-3A30B8284D7F}"/>
                  </a:ext>
                </a:extLst>
              </p:cNvPr>
              <p:cNvCxnSpPr>
                <a:cxnSpLocks/>
              </p:cNvCxnSpPr>
              <p:nvPr/>
            </p:nvCxnSpPr>
            <p:spPr>
              <a:xfrm>
                <a:off x="10710746" y="5724080"/>
                <a:ext cx="0" cy="182879"/>
              </a:xfrm>
              <a:prstGeom prst="line">
                <a:avLst/>
              </a:prstGeom>
              <a:noFill/>
              <a:ln w="9525" cap="flat" cmpd="sng" algn="ctr">
                <a:solidFill>
                  <a:schemeClr val="tx1"/>
                </a:solidFill>
                <a:prstDash val="solid"/>
                <a:headEnd type="none"/>
                <a:tailEnd type="none"/>
              </a:ln>
              <a:effectLst/>
            </p:spPr>
          </p:cxnSp>
          <p:cxnSp>
            <p:nvCxnSpPr>
              <p:cNvPr id="228" name="Straight Connector 227">
                <a:extLst>
                  <a:ext uri="{FF2B5EF4-FFF2-40B4-BE49-F238E27FC236}">
                    <a16:creationId xmlns:a16="http://schemas.microsoft.com/office/drawing/2014/main" id="{A25A8A63-9D9D-4EAA-8B91-771405AA4E66}"/>
                  </a:ext>
                </a:extLst>
              </p:cNvPr>
              <p:cNvCxnSpPr>
                <a:cxnSpLocks/>
              </p:cNvCxnSpPr>
              <p:nvPr/>
            </p:nvCxnSpPr>
            <p:spPr>
              <a:xfrm>
                <a:off x="10785995" y="5546736"/>
                <a:ext cx="0" cy="360223"/>
              </a:xfrm>
              <a:prstGeom prst="line">
                <a:avLst/>
              </a:prstGeom>
              <a:noFill/>
              <a:ln w="9525" cap="flat" cmpd="sng" algn="ctr">
                <a:solidFill>
                  <a:schemeClr val="tx1"/>
                </a:solidFill>
                <a:prstDash val="solid"/>
                <a:headEnd type="none"/>
                <a:tailEnd type="none"/>
              </a:ln>
              <a:effectLst/>
            </p:spPr>
          </p:cxnSp>
        </p:grpSp>
        <p:grpSp>
          <p:nvGrpSpPr>
            <p:cNvPr id="229" name="Group 228">
              <a:extLst>
                <a:ext uri="{FF2B5EF4-FFF2-40B4-BE49-F238E27FC236}">
                  <a16:creationId xmlns:a16="http://schemas.microsoft.com/office/drawing/2014/main" id="{7605201C-3E2C-44B3-8C1F-4AB966D006BA}"/>
                </a:ext>
              </a:extLst>
            </p:cNvPr>
            <p:cNvGrpSpPr/>
            <p:nvPr/>
          </p:nvGrpSpPr>
          <p:grpSpPr>
            <a:xfrm rot="5400000">
              <a:off x="11207793" y="5748004"/>
              <a:ext cx="150498" cy="199510"/>
              <a:chOff x="10635497" y="5546736"/>
              <a:chExt cx="150498" cy="360223"/>
            </a:xfrm>
          </p:grpSpPr>
          <p:cxnSp>
            <p:nvCxnSpPr>
              <p:cNvPr id="230" name="Straight Connector 229">
                <a:extLst>
                  <a:ext uri="{FF2B5EF4-FFF2-40B4-BE49-F238E27FC236}">
                    <a16:creationId xmlns:a16="http://schemas.microsoft.com/office/drawing/2014/main" id="{A6DDF264-BF9D-4E4F-9910-1E26E4BCD8D4}"/>
                  </a:ext>
                </a:extLst>
              </p:cNvPr>
              <p:cNvCxnSpPr>
                <a:cxnSpLocks/>
              </p:cNvCxnSpPr>
              <p:nvPr/>
            </p:nvCxnSpPr>
            <p:spPr>
              <a:xfrm>
                <a:off x="10635497" y="5632638"/>
                <a:ext cx="0" cy="274321"/>
              </a:xfrm>
              <a:prstGeom prst="line">
                <a:avLst/>
              </a:prstGeom>
              <a:noFill/>
              <a:ln w="9525" cap="flat" cmpd="sng" algn="ctr">
                <a:solidFill>
                  <a:schemeClr val="tx1"/>
                </a:solidFill>
                <a:prstDash val="solid"/>
                <a:headEnd type="none"/>
                <a:tailEnd type="none"/>
              </a:ln>
              <a:effectLst/>
            </p:spPr>
          </p:cxnSp>
          <p:cxnSp>
            <p:nvCxnSpPr>
              <p:cNvPr id="231" name="Straight Connector 230">
                <a:extLst>
                  <a:ext uri="{FF2B5EF4-FFF2-40B4-BE49-F238E27FC236}">
                    <a16:creationId xmlns:a16="http://schemas.microsoft.com/office/drawing/2014/main" id="{38194B58-730E-4F94-9474-919B296A535A}"/>
                  </a:ext>
                </a:extLst>
              </p:cNvPr>
              <p:cNvCxnSpPr>
                <a:cxnSpLocks/>
              </p:cNvCxnSpPr>
              <p:nvPr/>
            </p:nvCxnSpPr>
            <p:spPr>
              <a:xfrm>
                <a:off x="10710746" y="5724080"/>
                <a:ext cx="0" cy="182879"/>
              </a:xfrm>
              <a:prstGeom prst="line">
                <a:avLst/>
              </a:prstGeom>
              <a:noFill/>
              <a:ln w="9525" cap="flat" cmpd="sng" algn="ctr">
                <a:solidFill>
                  <a:schemeClr val="tx1"/>
                </a:solidFill>
                <a:prstDash val="solid"/>
                <a:headEnd type="none"/>
                <a:tailEnd type="none"/>
              </a:ln>
              <a:effectLst/>
            </p:spPr>
          </p:cxnSp>
          <p:cxnSp>
            <p:nvCxnSpPr>
              <p:cNvPr id="232" name="Straight Connector 231">
                <a:extLst>
                  <a:ext uri="{FF2B5EF4-FFF2-40B4-BE49-F238E27FC236}">
                    <a16:creationId xmlns:a16="http://schemas.microsoft.com/office/drawing/2014/main" id="{D0A6852D-0D7B-4374-8F6D-18427DA9A64F}"/>
                  </a:ext>
                </a:extLst>
              </p:cNvPr>
              <p:cNvCxnSpPr>
                <a:cxnSpLocks/>
              </p:cNvCxnSpPr>
              <p:nvPr/>
            </p:nvCxnSpPr>
            <p:spPr>
              <a:xfrm>
                <a:off x="10785995" y="5546736"/>
                <a:ext cx="0" cy="360223"/>
              </a:xfrm>
              <a:prstGeom prst="line">
                <a:avLst/>
              </a:prstGeom>
              <a:noFill/>
              <a:ln w="9525" cap="flat" cmpd="sng" algn="ctr">
                <a:solidFill>
                  <a:schemeClr val="tx1"/>
                </a:solidFill>
                <a:prstDash val="solid"/>
                <a:headEnd type="none"/>
                <a:tailEnd type="none"/>
              </a:ln>
              <a:effectLst/>
            </p:spPr>
          </p:cxnSp>
        </p:grpSp>
      </p:grpSp>
      <p:grpSp>
        <p:nvGrpSpPr>
          <p:cNvPr id="29" name="Group 28">
            <a:extLst>
              <a:ext uri="{FF2B5EF4-FFF2-40B4-BE49-F238E27FC236}">
                <a16:creationId xmlns:a16="http://schemas.microsoft.com/office/drawing/2014/main" id="{0A2CB4F0-698A-4FA4-A92F-A4B3AF1E5809}"/>
              </a:ext>
              <a:ext uri="{C183D7F6-B498-43B3-948B-1728B52AA6E4}">
                <adec:decorative xmlns:adec="http://schemas.microsoft.com/office/drawing/2017/decorative" val="1"/>
              </a:ext>
            </a:extLst>
          </p:cNvPr>
          <p:cNvGrpSpPr/>
          <p:nvPr/>
        </p:nvGrpSpPr>
        <p:grpSpPr>
          <a:xfrm>
            <a:off x="9523065" y="5540584"/>
            <a:ext cx="323096" cy="261269"/>
            <a:chOff x="10154473" y="5495881"/>
            <a:chExt cx="323096" cy="261269"/>
          </a:xfrm>
        </p:grpSpPr>
        <p:sp>
          <p:nvSpPr>
            <p:cNvPr id="235" name="Freeform 25">
              <a:extLst>
                <a:ext uri="{FF2B5EF4-FFF2-40B4-BE49-F238E27FC236}">
                  <a16:creationId xmlns:a16="http://schemas.microsoft.com/office/drawing/2014/main" id="{8235F39B-6B21-4EFD-B10B-F86E675B37FC}"/>
                </a:ext>
              </a:extLst>
            </p:cNvPr>
            <p:cNvSpPr>
              <a:spLocks/>
            </p:cNvSpPr>
            <p:nvPr/>
          </p:nvSpPr>
          <p:spPr bwMode="auto">
            <a:xfrm>
              <a:off x="10256700" y="5605243"/>
              <a:ext cx="220869" cy="151907"/>
            </a:xfrm>
            <a:custGeom>
              <a:avLst/>
              <a:gdLst>
                <a:gd name="T0" fmla="*/ 169 w 169"/>
                <a:gd name="T1" fmla="*/ 0 h 113"/>
                <a:gd name="T2" fmla="*/ 169 w 169"/>
                <a:gd name="T3" fmla="*/ 0 h 113"/>
                <a:gd name="T4" fmla="*/ 0 w 169"/>
                <a:gd name="T5" fmla="*/ 0 h 113"/>
                <a:gd name="T6" fmla="*/ 0 w 169"/>
                <a:gd name="T7" fmla="*/ 113 h 113"/>
                <a:gd name="T8" fmla="*/ 169 w 169"/>
                <a:gd name="T9" fmla="*/ 113 h 113"/>
                <a:gd name="T10" fmla="*/ 169 w 169"/>
                <a:gd name="T11" fmla="*/ 0 h 113"/>
              </a:gdLst>
              <a:ahLst/>
              <a:cxnLst>
                <a:cxn ang="0">
                  <a:pos x="T0" y="T1"/>
                </a:cxn>
                <a:cxn ang="0">
                  <a:pos x="T2" y="T3"/>
                </a:cxn>
                <a:cxn ang="0">
                  <a:pos x="T4" y="T5"/>
                </a:cxn>
                <a:cxn ang="0">
                  <a:pos x="T6" y="T7"/>
                </a:cxn>
                <a:cxn ang="0">
                  <a:pos x="T8" y="T9"/>
                </a:cxn>
                <a:cxn ang="0">
                  <a:pos x="T10" y="T11"/>
                </a:cxn>
              </a:cxnLst>
              <a:rect l="0" t="0" r="r" b="b"/>
              <a:pathLst>
                <a:path w="169" h="113">
                  <a:moveTo>
                    <a:pt x="169" y="0"/>
                  </a:moveTo>
                  <a:lnTo>
                    <a:pt x="169" y="0"/>
                  </a:lnTo>
                  <a:lnTo>
                    <a:pt x="0" y="0"/>
                  </a:lnTo>
                  <a:lnTo>
                    <a:pt x="0" y="113"/>
                  </a:lnTo>
                  <a:lnTo>
                    <a:pt x="169" y="113"/>
                  </a:lnTo>
                  <a:lnTo>
                    <a:pt x="169" y="0"/>
                  </a:lnTo>
                  <a:close/>
                </a:path>
              </a:pathLst>
            </a:custGeom>
            <a:solidFill>
              <a:schemeClr val="bg1"/>
            </a:solidFill>
            <a:ln w="15875">
              <a:solidFill>
                <a:schemeClr val="tx1"/>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000000"/>
                </a:solidFill>
              </a:endParaRPr>
            </a:p>
          </p:txBody>
        </p:sp>
        <p:sp>
          <p:nvSpPr>
            <p:cNvPr id="234" name="Freeform 25">
              <a:extLst>
                <a:ext uri="{FF2B5EF4-FFF2-40B4-BE49-F238E27FC236}">
                  <a16:creationId xmlns:a16="http://schemas.microsoft.com/office/drawing/2014/main" id="{134FD9FA-2684-410D-B895-D7D2447ED63A}"/>
                </a:ext>
              </a:extLst>
            </p:cNvPr>
            <p:cNvSpPr>
              <a:spLocks/>
            </p:cNvSpPr>
            <p:nvPr/>
          </p:nvSpPr>
          <p:spPr bwMode="auto">
            <a:xfrm>
              <a:off x="10205586" y="5550562"/>
              <a:ext cx="220869" cy="151907"/>
            </a:xfrm>
            <a:custGeom>
              <a:avLst/>
              <a:gdLst>
                <a:gd name="T0" fmla="*/ 169 w 169"/>
                <a:gd name="T1" fmla="*/ 0 h 113"/>
                <a:gd name="T2" fmla="*/ 169 w 169"/>
                <a:gd name="T3" fmla="*/ 0 h 113"/>
                <a:gd name="T4" fmla="*/ 0 w 169"/>
                <a:gd name="T5" fmla="*/ 0 h 113"/>
                <a:gd name="T6" fmla="*/ 0 w 169"/>
                <a:gd name="T7" fmla="*/ 113 h 113"/>
                <a:gd name="T8" fmla="*/ 169 w 169"/>
                <a:gd name="T9" fmla="*/ 113 h 113"/>
                <a:gd name="T10" fmla="*/ 169 w 169"/>
                <a:gd name="T11" fmla="*/ 0 h 113"/>
              </a:gdLst>
              <a:ahLst/>
              <a:cxnLst>
                <a:cxn ang="0">
                  <a:pos x="T0" y="T1"/>
                </a:cxn>
                <a:cxn ang="0">
                  <a:pos x="T2" y="T3"/>
                </a:cxn>
                <a:cxn ang="0">
                  <a:pos x="T4" y="T5"/>
                </a:cxn>
                <a:cxn ang="0">
                  <a:pos x="T6" y="T7"/>
                </a:cxn>
                <a:cxn ang="0">
                  <a:pos x="T8" y="T9"/>
                </a:cxn>
                <a:cxn ang="0">
                  <a:pos x="T10" y="T11"/>
                </a:cxn>
              </a:cxnLst>
              <a:rect l="0" t="0" r="r" b="b"/>
              <a:pathLst>
                <a:path w="169" h="113">
                  <a:moveTo>
                    <a:pt x="169" y="0"/>
                  </a:moveTo>
                  <a:lnTo>
                    <a:pt x="169" y="0"/>
                  </a:lnTo>
                  <a:lnTo>
                    <a:pt x="0" y="0"/>
                  </a:lnTo>
                  <a:lnTo>
                    <a:pt x="0" y="113"/>
                  </a:lnTo>
                  <a:lnTo>
                    <a:pt x="169" y="113"/>
                  </a:lnTo>
                  <a:lnTo>
                    <a:pt x="169" y="0"/>
                  </a:lnTo>
                  <a:close/>
                </a:path>
              </a:pathLst>
            </a:custGeom>
            <a:solidFill>
              <a:schemeClr val="bg1"/>
            </a:solidFill>
            <a:ln w="15875">
              <a:solidFill>
                <a:schemeClr val="tx1"/>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000000"/>
                </a:solidFill>
              </a:endParaRPr>
            </a:p>
          </p:txBody>
        </p:sp>
        <p:sp>
          <p:nvSpPr>
            <p:cNvPr id="233" name="Freeform 25">
              <a:extLst>
                <a:ext uri="{FF2B5EF4-FFF2-40B4-BE49-F238E27FC236}">
                  <a16:creationId xmlns:a16="http://schemas.microsoft.com/office/drawing/2014/main" id="{640941D6-D172-4D50-B473-F0986C019698}"/>
                </a:ext>
              </a:extLst>
            </p:cNvPr>
            <p:cNvSpPr>
              <a:spLocks/>
            </p:cNvSpPr>
            <p:nvPr/>
          </p:nvSpPr>
          <p:spPr bwMode="auto">
            <a:xfrm>
              <a:off x="10154473" y="5495881"/>
              <a:ext cx="220869" cy="151907"/>
            </a:xfrm>
            <a:custGeom>
              <a:avLst/>
              <a:gdLst>
                <a:gd name="T0" fmla="*/ 169 w 169"/>
                <a:gd name="T1" fmla="*/ 0 h 113"/>
                <a:gd name="T2" fmla="*/ 169 w 169"/>
                <a:gd name="T3" fmla="*/ 0 h 113"/>
                <a:gd name="T4" fmla="*/ 0 w 169"/>
                <a:gd name="T5" fmla="*/ 0 h 113"/>
                <a:gd name="T6" fmla="*/ 0 w 169"/>
                <a:gd name="T7" fmla="*/ 113 h 113"/>
                <a:gd name="T8" fmla="*/ 169 w 169"/>
                <a:gd name="T9" fmla="*/ 113 h 113"/>
                <a:gd name="T10" fmla="*/ 169 w 169"/>
                <a:gd name="T11" fmla="*/ 0 h 113"/>
              </a:gdLst>
              <a:ahLst/>
              <a:cxnLst>
                <a:cxn ang="0">
                  <a:pos x="T0" y="T1"/>
                </a:cxn>
                <a:cxn ang="0">
                  <a:pos x="T2" y="T3"/>
                </a:cxn>
                <a:cxn ang="0">
                  <a:pos x="T4" y="T5"/>
                </a:cxn>
                <a:cxn ang="0">
                  <a:pos x="T6" y="T7"/>
                </a:cxn>
                <a:cxn ang="0">
                  <a:pos x="T8" y="T9"/>
                </a:cxn>
                <a:cxn ang="0">
                  <a:pos x="T10" y="T11"/>
                </a:cxn>
              </a:cxnLst>
              <a:rect l="0" t="0" r="r" b="b"/>
              <a:pathLst>
                <a:path w="169" h="113">
                  <a:moveTo>
                    <a:pt x="169" y="0"/>
                  </a:moveTo>
                  <a:lnTo>
                    <a:pt x="169" y="0"/>
                  </a:lnTo>
                  <a:lnTo>
                    <a:pt x="0" y="0"/>
                  </a:lnTo>
                  <a:lnTo>
                    <a:pt x="0" y="113"/>
                  </a:lnTo>
                  <a:lnTo>
                    <a:pt x="169" y="113"/>
                  </a:lnTo>
                  <a:lnTo>
                    <a:pt x="169" y="0"/>
                  </a:lnTo>
                  <a:close/>
                </a:path>
              </a:pathLst>
            </a:custGeom>
            <a:solidFill>
              <a:schemeClr val="bg1"/>
            </a:solidFill>
            <a:ln w="15875">
              <a:solidFill>
                <a:schemeClr val="tx1"/>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000000"/>
                </a:solidFill>
              </a:endParaRPr>
            </a:p>
          </p:txBody>
        </p:sp>
      </p:grpSp>
      <p:grpSp>
        <p:nvGrpSpPr>
          <p:cNvPr id="117" name="Group 116">
            <a:extLst>
              <a:ext uri="{FF2B5EF4-FFF2-40B4-BE49-F238E27FC236}">
                <a16:creationId xmlns:a16="http://schemas.microsoft.com/office/drawing/2014/main" id="{F42BDD58-D18F-48D1-AFC3-32FCE3CBC0BF}"/>
              </a:ext>
              <a:ext uri="{C183D7F6-B498-43B3-948B-1728B52AA6E4}">
                <adec:decorative xmlns:adec="http://schemas.microsoft.com/office/drawing/2017/decorative" val="1"/>
              </a:ext>
            </a:extLst>
          </p:cNvPr>
          <p:cNvGrpSpPr/>
          <p:nvPr/>
        </p:nvGrpSpPr>
        <p:grpSpPr>
          <a:xfrm>
            <a:off x="7394786" y="2167234"/>
            <a:ext cx="1400406" cy="657048"/>
            <a:chOff x="9963596" y="2217418"/>
            <a:chExt cx="1400406" cy="657048"/>
          </a:xfrm>
        </p:grpSpPr>
        <p:pic>
          <p:nvPicPr>
            <p:cNvPr id="118" name="Graphic 117">
              <a:extLst>
                <a:ext uri="{FF2B5EF4-FFF2-40B4-BE49-F238E27FC236}">
                  <a16:creationId xmlns:a16="http://schemas.microsoft.com/office/drawing/2014/main" id="{0EB25FCC-85EA-4DF4-8697-3298D29CF1E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963596" y="2545491"/>
              <a:ext cx="302082" cy="302083"/>
            </a:xfrm>
            <a:prstGeom prst="rect">
              <a:avLst/>
            </a:prstGeom>
          </p:spPr>
        </p:pic>
        <p:pic>
          <p:nvPicPr>
            <p:cNvPr id="119" name="Picture 118">
              <a:extLst>
                <a:ext uri="{FF2B5EF4-FFF2-40B4-BE49-F238E27FC236}">
                  <a16:creationId xmlns:a16="http://schemas.microsoft.com/office/drawing/2014/main" id="{8262195B-0BED-4189-B1E9-EFDB4BA59417}"/>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0196542" y="2245233"/>
              <a:ext cx="373497" cy="261579"/>
            </a:xfrm>
            <a:prstGeom prst="rect">
              <a:avLst/>
            </a:prstGeom>
          </p:spPr>
        </p:pic>
        <p:pic>
          <p:nvPicPr>
            <p:cNvPr id="120" name="Picture 4" descr="Zoom Video Conferencing - Shining Waters">
              <a:extLst>
                <a:ext uri="{FF2B5EF4-FFF2-40B4-BE49-F238E27FC236}">
                  <a16:creationId xmlns:a16="http://schemas.microsoft.com/office/drawing/2014/main" id="{67CEA080-259E-4649-8AC3-4464E49E283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008136" y="2518599"/>
              <a:ext cx="355866" cy="355867"/>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6" descr="Icon request: facebook-workplace · Issue #10185 · FortAwesome/Font-Awesome  · GitHub">
              <a:extLst>
                <a:ext uri="{FF2B5EF4-FFF2-40B4-BE49-F238E27FC236}">
                  <a16:creationId xmlns:a16="http://schemas.microsoft.com/office/drawing/2014/main" id="{0BE83089-2065-4B0C-AA1B-0EF108821FC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96692" y="2217418"/>
              <a:ext cx="280579" cy="298536"/>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a:extLst>
                <a:ext uri="{FF2B5EF4-FFF2-40B4-BE49-F238E27FC236}">
                  <a16:creationId xmlns:a16="http://schemas.microsoft.com/office/drawing/2014/main" id="{363DA714-F082-4A45-8FF3-ED02FF0281BE}"/>
                </a:ext>
                <a:ext uri="{C183D7F6-B498-43B3-948B-1728B52AA6E4}">
                  <adec:decorative xmlns:adec="http://schemas.microsoft.com/office/drawing/2017/decorative" val="1"/>
                </a:ext>
              </a:extLst>
            </p:cNvPr>
            <p:cNvPicPr>
              <a:picLocks noChangeAspect="1"/>
            </p:cNvPicPr>
            <p:nvPr/>
          </p:nvPicPr>
          <p:blipFill rotWithShape="1">
            <a:blip r:embed="rId25"/>
            <a:srcRect l="17702" t="36300" r="14211" b="39506"/>
            <a:stretch/>
          </p:blipFill>
          <p:spPr>
            <a:xfrm>
              <a:off x="10374263" y="2603206"/>
              <a:ext cx="525288" cy="186653"/>
            </a:xfrm>
            <a:prstGeom prst="rect">
              <a:avLst/>
            </a:prstGeom>
          </p:spPr>
        </p:pic>
      </p:grpSp>
      <p:pic>
        <p:nvPicPr>
          <p:cNvPr id="6" name="Picture 5">
            <a:extLst>
              <a:ext uri="{FF2B5EF4-FFF2-40B4-BE49-F238E27FC236}">
                <a16:creationId xmlns:a16="http://schemas.microsoft.com/office/drawing/2014/main" id="{21A0AC04-6741-3AAA-59A3-6FCDA4A225EB}"/>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380644" y="2208198"/>
            <a:ext cx="863600" cy="876300"/>
          </a:xfrm>
          <a:prstGeom prst="rect">
            <a:avLst/>
          </a:prstGeom>
        </p:spPr>
      </p:pic>
    </p:spTree>
    <p:extLst>
      <p:ext uri="{BB962C8B-B14F-4D97-AF65-F5344CB8AC3E}">
        <p14:creationId xmlns:p14="http://schemas.microsoft.com/office/powerpoint/2010/main" val="212658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 name="Group 165">
            <a:extLst>
              <a:ext uri="{FF2B5EF4-FFF2-40B4-BE49-F238E27FC236}">
                <a16:creationId xmlns:a16="http://schemas.microsoft.com/office/drawing/2014/main" id="{5593CCAB-73BE-479C-B9F1-2C978CD04903}"/>
              </a:ext>
              <a:ext uri="{C183D7F6-B498-43B3-948B-1728B52AA6E4}">
                <adec:decorative xmlns:adec="http://schemas.microsoft.com/office/drawing/2017/decorative" val="1"/>
              </a:ext>
            </a:extLst>
          </p:cNvPr>
          <p:cNvGrpSpPr/>
          <p:nvPr/>
        </p:nvGrpSpPr>
        <p:grpSpPr>
          <a:xfrm>
            <a:off x="253268" y="1960650"/>
            <a:ext cx="11685464" cy="4094719"/>
            <a:chOff x="203594" y="1889580"/>
            <a:chExt cx="11919783" cy="3639993"/>
          </a:xfrm>
        </p:grpSpPr>
        <p:sp>
          <p:nvSpPr>
            <p:cNvPr id="168" name="Trapezoid 167">
              <a:extLst>
                <a:ext uri="{FF2B5EF4-FFF2-40B4-BE49-F238E27FC236}">
                  <a16:creationId xmlns:a16="http://schemas.microsoft.com/office/drawing/2014/main" id="{C99417E1-5B54-4E2F-A5CB-49299671111B}"/>
                </a:ext>
              </a:extLst>
            </p:cNvPr>
            <p:cNvSpPr/>
            <p:nvPr/>
          </p:nvSpPr>
          <p:spPr bwMode="auto">
            <a:xfrm rot="16200000">
              <a:off x="7546946" y="953142"/>
              <a:ext cx="3639993" cy="5512869"/>
            </a:xfrm>
            <a:prstGeom prst="trapezoid">
              <a:avLst/>
            </a:prstGeom>
            <a:gradFill flip="none" rotWithShape="1">
              <a:gsLst>
                <a:gs pos="23000">
                  <a:srgbClr val="E6E6E6">
                    <a:alpha val="0"/>
                  </a:srgbClr>
                </a:gs>
                <a:gs pos="100000">
                  <a:srgbClr val="E6E6E6"/>
                </a:gs>
              </a:gsLst>
              <a:lin ang="162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defTabSz="913997" fontAlgn="base">
                <a:spcBef>
                  <a:spcPct val="0"/>
                </a:spcBef>
                <a:spcAft>
                  <a:spcPct val="0"/>
                </a:spcAft>
                <a:defRPr/>
              </a:pPr>
              <a:endParaRPr lang="en-US" sz="1961" kern="0" err="1">
                <a:gradFill>
                  <a:gsLst>
                    <a:gs pos="0">
                      <a:srgbClr val="FFFFFF"/>
                    </a:gs>
                    <a:gs pos="100000">
                      <a:srgbClr val="FFFFFF"/>
                    </a:gs>
                  </a:gsLst>
                  <a:lin ang="5400000" scaled="0"/>
                </a:gradFill>
                <a:latin typeface="Segoe UI"/>
                <a:cs typeface="Segoe UI" pitchFamily="34" charset="0"/>
              </a:endParaRPr>
            </a:p>
          </p:txBody>
        </p:sp>
        <p:sp>
          <p:nvSpPr>
            <p:cNvPr id="169" name="Trapezoid 168">
              <a:extLst>
                <a:ext uri="{FF2B5EF4-FFF2-40B4-BE49-F238E27FC236}">
                  <a16:creationId xmlns:a16="http://schemas.microsoft.com/office/drawing/2014/main" id="{9044516E-0DDE-4B28-BE94-F5AB03E52CA5}"/>
                </a:ext>
              </a:extLst>
            </p:cNvPr>
            <p:cNvSpPr/>
            <p:nvPr/>
          </p:nvSpPr>
          <p:spPr bwMode="auto">
            <a:xfrm rot="5400000" flipH="1">
              <a:off x="1230888" y="862288"/>
              <a:ext cx="3639991" cy="5694580"/>
            </a:xfrm>
            <a:prstGeom prst="trapezoid">
              <a:avLst/>
            </a:prstGeom>
            <a:gradFill flip="none" rotWithShape="1">
              <a:gsLst>
                <a:gs pos="17000">
                  <a:srgbClr val="E6E6E6">
                    <a:alpha val="0"/>
                  </a:srgbClr>
                </a:gs>
                <a:gs pos="100000">
                  <a:srgbClr val="E6E6E6"/>
                </a:gs>
              </a:gsLst>
              <a:lin ang="162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defTabSz="913997" fontAlgn="base">
                <a:spcBef>
                  <a:spcPct val="0"/>
                </a:spcBef>
                <a:spcAft>
                  <a:spcPct val="0"/>
                </a:spcAft>
                <a:defRPr/>
              </a:pPr>
              <a:endParaRPr lang="en-US" sz="1961" kern="0" err="1">
                <a:gradFill>
                  <a:gsLst>
                    <a:gs pos="0">
                      <a:srgbClr val="FFFFFF"/>
                    </a:gs>
                    <a:gs pos="100000">
                      <a:srgbClr val="FFFFFF"/>
                    </a:gs>
                  </a:gsLst>
                  <a:lin ang="5400000" scaled="0"/>
                </a:gradFill>
                <a:latin typeface="Segoe UI"/>
                <a:cs typeface="Segoe UI" pitchFamily="34" charset="0"/>
              </a:endParaRPr>
            </a:p>
          </p:txBody>
        </p:sp>
      </p:grpSp>
      <p:sp>
        <p:nvSpPr>
          <p:cNvPr id="134" name="Oval 133">
            <a:extLst>
              <a:ext uri="{FF2B5EF4-FFF2-40B4-BE49-F238E27FC236}">
                <a16:creationId xmlns:a16="http://schemas.microsoft.com/office/drawing/2014/main" id="{2E6D3AC7-BB08-4084-8B90-3B427179B67D}"/>
              </a:ext>
              <a:ext uri="{C183D7F6-B498-43B3-948B-1728B52AA6E4}">
                <adec:decorative xmlns:adec="http://schemas.microsoft.com/office/drawing/2017/decorative" val="1"/>
              </a:ext>
            </a:extLst>
          </p:cNvPr>
          <p:cNvSpPr/>
          <p:nvPr/>
        </p:nvSpPr>
        <p:spPr bwMode="auto">
          <a:xfrm>
            <a:off x="4665987" y="2601098"/>
            <a:ext cx="2860026" cy="2860028"/>
          </a:xfrm>
          <a:prstGeom prst="ellipse">
            <a:avLst/>
          </a:prstGeom>
          <a:solidFill>
            <a:srgbClr val="E6E6E6"/>
          </a:solidFill>
          <a:ln w="381000" cap="flat" cmpd="sng" algn="ctr">
            <a:solidFill>
              <a:srgbClr val="E6E6E6"/>
            </a:solidFill>
            <a:prstDash val="solid"/>
            <a:headEnd type="none" w="med" len="med"/>
            <a:tailEnd type="none" w="med" len="med"/>
          </a:ln>
          <a:effectLst/>
        </p:spPr>
        <p:txBody>
          <a:bodyPr vert="horz" wrap="square" lIns="134464" tIns="134464" rIns="134464" bIns="46616" numCol="1" rtlCol="0" anchor="ctr" anchorCtr="0" compatLnSpc="1">
            <a:prstTxWarp prst="textNoShape">
              <a:avLst/>
            </a:prstTxWarp>
          </a:bodyPr>
          <a:lstStyle/>
          <a:p>
            <a:pPr algn="ctr" defTabSz="914437">
              <a:spcBef>
                <a:spcPct val="0"/>
              </a:spcBef>
              <a:spcAft>
                <a:spcPts val="588"/>
              </a:spcAft>
            </a:pPr>
            <a:endParaRPr lang="en-US" sz="1176" kern="0" err="1">
              <a:ln w="3175">
                <a:noFill/>
              </a:ln>
              <a:gradFill>
                <a:gsLst>
                  <a:gs pos="0">
                    <a:srgbClr val="6C6E6C"/>
                  </a:gs>
                  <a:gs pos="100000">
                    <a:srgbClr val="6C6E6C"/>
                  </a:gs>
                </a:gsLst>
                <a:lin ang="5400000" scaled="0"/>
              </a:gradFill>
              <a:latin typeface="Segoe UI Semibold"/>
              <a:cs typeface="Segoe UI Semilight" panose="020B0402040204020203" pitchFamily="34" charset="0"/>
            </a:endParaRPr>
          </a:p>
        </p:txBody>
      </p:sp>
      <p:sp>
        <p:nvSpPr>
          <p:cNvPr id="167" name="Title 1">
            <a:extLst>
              <a:ext uri="{FF2B5EF4-FFF2-40B4-BE49-F238E27FC236}">
                <a16:creationId xmlns:a16="http://schemas.microsoft.com/office/drawing/2014/main" id="{E94CC198-15AF-4341-B33C-408A0B60575E}"/>
              </a:ext>
            </a:extLst>
          </p:cNvPr>
          <p:cNvSpPr>
            <a:spLocks noGrp="1"/>
          </p:cNvSpPr>
          <p:nvPr>
            <p:ph type="title"/>
          </p:nvPr>
        </p:nvSpPr>
        <p:spPr/>
        <p:txBody>
          <a:bodyPr/>
          <a:lstStyle/>
          <a:p>
            <a:r>
              <a:rPr lang="en-US"/>
              <a:t>Efficiently manage external identities</a:t>
            </a:r>
          </a:p>
        </p:txBody>
      </p:sp>
      <p:sp>
        <p:nvSpPr>
          <p:cNvPr id="2" name="Text Placeholder 1">
            <a:extLst>
              <a:ext uri="{FF2B5EF4-FFF2-40B4-BE49-F238E27FC236}">
                <a16:creationId xmlns:a16="http://schemas.microsoft.com/office/drawing/2014/main" id="{195B5706-4DC4-4C73-A711-5B034D93C40C}"/>
              </a:ext>
            </a:extLst>
          </p:cNvPr>
          <p:cNvSpPr>
            <a:spLocks noGrp="1"/>
          </p:cNvSpPr>
          <p:nvPr>
            <p:ph type="body" sz="quarter" idx="10"/>
          </p:nvPr>
        </p:nvSpPr>
        <p:spPr>
          <a:xfrm>
            <a:off x="585787" y="1065828"/>
            <a:ext cx="11150942" cy="330080"/>
          </a:xfrm>
        </p:spPr>
        <p:txBody>
          <a:bodyPr/>
          <a:lstStyle/>
          <a:p>
            <a:r>
              <a:rPr lang="en-US"/>
              <a:t>Grant secure access to your employees, partners, and customers and facilitate B2B collaboration</a:t>
            </a:r>
          </a:p>
        </p:txBody>
      </p:sp>
      <p:sp>
        <p:nvSpPr>
          <p:cNvPr id="349" name="Oval 348">
            <a:extLst>
              <a:ext uri="{FF2B5EF4-FFF2-40B4-BE49-F238E27FC236}">
                <a16:creationId xmlns:a16="http://schemas.microsoft.com/office/drawing/2014/main" id="{018C81D3-3AA3-43E3-91D1-901B28CD1E3F}"/>
              </a:ext>
              <a:ext uri="{C183D7F6-B498-43B3-948B-1728B52AA6E4}">
                <adec:decorative xmlns:adec="http://schemas.microsoft.com/office/drawing/2017/decorative" val="1"/>
              </a:ext>
            </a:extLst>
          </p:cNvPr>
          <p:cNvSpPr/>
          <p:nvPr/>
        </p:nvSpPr>
        <p:spPr bwMode="auto">
          <a:xfrm>
            <a:off x="4926201" y="2861312"/>
            <a:ext cx="2339598" cy="2339600"/>
          </a:xfrm>
          <a:prstGeom prst="ellipse">
            <a:avLst/>
          </a:prstGeom>
          <a:solidFill>
            <a:srgbClr val="FFFFFF"/>
          </a:solidFill>
          <a:ln w="76200" cap="flat" cmpd="sng" algn="ctr">
            <a:solidFill>
              <a:srgbClr val="E6E6E6"/>
            </a:solidFill>
            <a:prstDash val="solid"/>
            <a:headEnd type="none" w="med" len="med"/>
            <a:tailEnd type="none" w="med" len="med"/>
          </a:ln>
          <a:effectLst/>
        </p:spPr>
        <p:txBody>
          <a:bodyPr vert="horz" wrap="square" lIns="134464" tIns="134464" rIns="134464" bIns="46616" numCol="1" rtlCol="0" anchor="ctr" anchorCtr="0" compatLnSpc="1">
            <a:prstTxWarp prst="textNoShape">
              <a:avLst/>
            </a:prstTxWarp>
          </a:bodyPr>
          <a:lstStyle/>
          <a:p>
            <a:pPr algn="ctr" defTabSz="914437">
              <a:spcBef>
                <a:spcPct val="0"/>
              </a:spcBef>
              <a:spcAft>
                <a:spcPts val="588"/>
              </a:spcAft>
            </a:pPr>
            <a:endParaRPr lang="en-US" sz="1176" kern="0" err="1">
              <a:ln w="3175">
                <a:noFill/>
              </a:ln>
              <a:gradFill>
                <a:gsLst>
                  <a:gs pos="0">
                    <a:srgbClr val="6C6E6C"/>
                  </a:gs>
                  <a:gs pos="100000">
                    <a:srgbClr val="6C6E6C"/>
                  </a:gs>
                </a:gsLst>
                <a:lin ang="5400000" scaled="0"/>
              </a:gradFill>
              <a:latin typeface="Segoe UI Semibold"/>
              <a:cs typeface="Segoe UI Semilight" panose="020B0402040204020203" pitchFamily="34" charset="0"/>
            </a:endParaRPr>
          </a:p>
        </p:txBody>
      </p:sp>
      <p:sp>
        <p:nvSpPr>
          <p:cNvPr id="350" name="Rectangle 349">
            <a:extLst>
              <a:ext uri="{FF2B5EF4-FFF2-40B4-BE49-F238E27FC236}">
                <a16:creationId xmlns:a16="http://schemas.microsoft.com/office/drawing/2014/main" id="{AEC499B1-240E-403B-A3F8-FD27F47EDF30}"/>
              </a:ext>
            </a:extLst>
          </p:cNvPr>
          <p:cNvSpPr/>
          <p:nvPr/>
        </p:nvSpPr>
        <p:spPr>
          <a:xfrm>
            <a:off x="5031203" y="3202551"/>
            <a:ext cx="2129594" cy="2914776"/>
          </a:xfrm>
          <a:prstGeom prst="rect">
            <a:avLst/>
          </a:prstGeom>
        </p:spPr>
        <p:txBody>
          <a:bodyPr wrap="square" anchor="ctr">
            <a:prstTxWarp prst="textArchUp">
              <a:avLst>
                <a:gd name="adj" fmla="val 12930333"/>
              </a:avLst>
            </a:prstTxWarp>
            <a:spAutoFit/>
          </a:bodyPr>
          <a:lstStyle/>
          <a:p>
            <a:pPr algn="ctr" defTabSz="914086">
              <a:defRPr/>
            </a:pPr>
            <a:r>
              <a:rPr lang="en-US" sz="1961" kern="0">
                <a:gradFill>
                  <a:gsLst>
                    <a:gs pos="83000">
                      <a:srgbClr val="282828"/>
                    </a:gs>
                    <a:gs pos="100000">
                      <a:srgbClr val="282828"/>
                    </a:gs>
                  </a:gsLst>
                  <a:lin ang="5400000" scaled="1"/>
                </a:gradFill>
                <a:latin typeface="Segoe UI Semibold"/>
                <a:cs typeface="Segoe UI" pitchFamily="34" charset="0"/>
              </a:rPr>
              <a:t> </a:t>
            </a:r>
            <a:r>
              <a:rPr lang="en-US" sz="2000" kern="0">
                <a:gradFill>
                  <a:gsLst>
                    <a:gs pos="83000">
                      <a:srgbClr val="282828"/>
                    </a:gs>
                    <a:gs pos="100000">
                      <a:srgbClr val="282828"/>
                    </a:gs>
                  </a:gsLst>
                  <a:lin ang="5400000" scaled="1"/>
                </a:gradFill>
                <a:latin typeface="Segoe UI Semibold"/>
                <a:cs typeface="Segoe UI" pitchFamily="34" charset="0"/>
              </a:rPr>
              <a:t>Policy engine</a:t>
            </a:r>
            <a:endParaRPr lang="en-US" sz="1765" kern="0">
              <a:gradFill>
                <a:gsLst>
                  <a:gs pos="83000">
                    <a:srgbClr val="282828"/>
                  </a:gs>
                  <a:gs pos="100000">
                    <a:srgbClr val="282828"/>
                  </a:gs>
                </a:gsLst>
                <a:lin ang="5400000" scaled="1"/>
              </a:gradFill>
              <a:latin typeface="Segoe UI Semibold"/>
            </a:endParaRPr>
          </a:p>
        </p:txBody>
      </p:sp>
      <p:sp>
        <p:nvSpPr>
          <p:cNvPr id="351" name="check" title="Icon of a checkmark">
            <a:extLst>
              <a:ext uri="{FF2B5EF4-FFF2-40B4-BE49-F238E27FC236}">
                <a16:creationId xmlns:a16="http://schemas.microsoft.com/office/drawing/2014/main" id="{36ACA7CC-6953-4975-AC7C-1EA9E88D2D11}"/>
              </a:ext>
            </a:extLst>
          </p:cNvPr>
          <p:cNvSpPr>
            <a:spLocks noChangeAspect="1"/>
          </p:cNvSpPr>
          <p:nvPr/>
        </p:nvSpPr>
        <p:spPr bwMode="auto">
          <a:xfrm rot="21197882">
            <a:off x="6245339" y="3649994"/>
            <a:ext cx="80778" cy="57038"/>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28575"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3" tIns="45707" rIns="91413" bIns="45707" numCol="1" anchor="t" anchorCtr="0" compatLnSpc="1">
            <a:prstTxWarp prst="textNoShape">
              <a:avLst/>
            </a:prstTxWarp>
          </a:bodyPr>
          <a:lstStyle/>
          <a:p>
            <a:pPr defTabSz="914120">
              <a:defRPr/>
            </a:pPr>
            <a:endParaRPr lang="en-US" sz="900" kern="0">
              <a:gradFill>
                <a:gsLst>
                  <a:gs pos="0">
                    <a:srgbClr val="505050"/>
                  </a:gs>
                  <a:gs pos="100000">
                    <a:srgbClr val="505050"/>
                  </a:gs>
                </a:gsLst>
                <a:lin ang="5400000" scaled="1"/>
              </a:gradFill>
            </a:endParaRPr>
          </a:p>
        </p:txBody>
      </p:sp>
      <p:sp>
        <p:nvSpPr>
          <p:cNvPr id="352" name="Rectangle 351">
            <a:extLst>
              <a:ext uri="{FF2B5EF4-FFF2-40B4-BE49-F238E27FC236}">
                <a16:creationId xmlns:a16="http://schemas.microsoft.com/office/drawing/2014/main" id="{D2DFE5F5-34FB-4972-B360-8819E235089C}"/>
              </a:ext>
              <a:ext uri="{C183D7F6-B498-43B3-948B-1728B52AA6E4}">
                <adec:decorative xmlns:adec="http://schemas.microsoft.com/office/drawing/2017/decorative" val="1"/>
              </a:ext>
            </a:extLst>
          </p:cNvPr>
          <p:cNvSpPr/>
          <p:nvPr/>
        </p:nvSpPr>
        <p:spPr>
          <a:xfrm>
            <a:off x="5031203" y="2440625"/>
            <a:ext cx="2129594" cy="2475636"/>
          </a:xfrm>
          <a:prstGeom prst="rect">
            <a:avLst/>
          </a:prstGeom>
        </p:spPr>
        <p:txBody>
          <a:bodyPr wrap="square" anchor="ctr">
            <a:prstTxWarp prst="textArchDown">
              <a:avLst/>
            </a:prstTxWarp>
            <a:spAutoFit/>
          </a:bodyPr>
          <a:lstStyle/>
          <a:p>
            <a:pPr algn="ctr" defTabSz="914086">
              <a:defRPr/>
            </a:pPr>
            <a:endParaRPr lang="en-US" sz="1372" kern="0">
              <a:gradFill>
                <a:gsLst>
                  <a:gs pos="83000">
                    <a:srgbClr val="282828"/>
                  </a:gs>
                  <a:gs pos="100000">
                    <a:srgbClr val="282828"/>
                  </a:gs>
                </a:gsLst>
                <a:lin ang="5400000" scaled="1"/>
              </a:gradFill>
              <a:latin typeface="Segoe UI Semibold"/>
            </a:endParaRPr>
          </a:p>
        </p:txBody>
      </p:sp>
      <p:sp>
        <p:nvSpPr>
          <p:cNvPr id="328" name="Rectangle 327">
            <a:extLst>
              <a:ext uri="{FF2B5EF4-FFF2-40B4-BE49-F238E27FC236}">
                <a16:creationId xmlns:a16="http://schemas.microsoft.com/office/drawing/2014/main" id="{7EC568CD-2D46-433D-B2FC-29958516D633}"/>
              </a:ext>
              <a:ext uri="{C183D7F6-B498-43B3-948B-1728B52AA6E4}">
                <adec:decorative xmlns:adec="http://schemas.microsoft.com/office/drawing/2017/decorative" val="1"/>
              </a:ext>
            </a:extLst>
          </p:cNvPr>
          <p:cNvSpPr/>
          <p:nvPr/>
        </p:nvSpPr>
        <p:spPr>
          <a:xfrm>
            <a:off x="4940543" y="2709516"/>
            <a:ext cx="2310915" cy="2475632"/>
          </a:xfrm>
          <a:prstGeom prst="rect">
            <a:avLst/>
          </a:prstGeom>
        </p:spPr>
        <p:txBody>
          <a:bodyPr wrap="square" anchor="ctr">
            <a:prstTxWarp prst="textArchDown">
              <a:avLst/>
            </a:prstTxWarp>
            <a:spAutoFit/>
          </a:bodyPr>
          <a:lstStyle/>
          <a:p>
            <a:pPr algn="ctr" defTabSz="914086">
              <a:defRPr/>
            </a:pPr>
            <a:endParaRPr lang="en-US" sz="1568" kern="0">
              <a:gradFill>
                <a:gsLst>
                  <a:gs pos="83000">
                    <a:srgbClr val="282828"/>
                  </a:gs>
                  <a:gs pos="100000">
                    <a:srgbClr val="282828"/>
                  </a:gs>
                </a:gsLst>
                <a:lin ang="5400000" scaled="1"/>
              </a:gradFill>
              <a:latin typeface="Segoe UI Semibold"/>
            </a:endParaRPr>
          </a:p>
        </p:txBody>
      </p:sp>
      <p:grpSp>
        <p:nvGrpSpPr>
          <p:cNvPr id="331" name="!! Employee bar">
            <a:extLst>
              <a:ext uri="{FF2B5EF4-FFF2-40B4-BE49-F238E27FC236}">
                <a16:creationId xmlns:a16="http://schemas.microsoft.com/office/drawing/2014/main" id="{96D2E1E6-D273-4CF8-BED3-B58D27A135A7}"/>
              </a:ext>
              <a:ext uri="{C183D7F6-B498-43B3-948B-1728B52AA6E4}">
                <adec:decorative xmlns:adec="http://schemas.microsoft.com/office/drawing/2017/decorative" val="1"/>
              </a:ext>
            </a:extLst>
          </p:cNvPr>
          <p:cNvGrpSpPr/>
          <p:nvPr/>
        </p:nvGrpSpPr>
        <p:grpSpPr>
          <a:xfrm>
            <a:off x="5072559" y="4109638"/>
            <a:ext cx="2170097" cy="487953"/>
            <a:chOff x="4758122" y="1737737"/>
            <a:chExt cx="2583591" cy="580928"/>
          </a:xfrm>
        </p:grpSpPr>
        <p:sp>
          <p:nvSpPr>
            <p:cNvPr id="332" name="Rectangle 331">
              <a:extLst>
                <a:ext uri="{FF2B5EF4-FFF2-40B4-BE49-F238E27FC236}">
                  <a16:creationId xmlns:a16="http://schemas.microsoft.com/office/drawing/2014/main" id="{146452C8-6371-4218-AAF7-AAA8DD4ED9D2}"/>
                </a:ext>
              </a:extLst>
            </p:cNvPr>
            <p:cNvSpPr/>
            <p:nvPr/>
          </p:nvSpPr>
          <p:spPr bwMode="auto">
            <a:xfrm>
              <a:off x="4881805" y="1737737"/>
              <a:ext cx="2459908" cy="580928"/>
            </a:xfrm>
            <a:prstGeom prst="rect">
              <a:avLst/>
            </a:prstGeom>
            <a:noFill/>
            <a:ln w="9525" cap="flat" cmpd="sng" algn="ctr">
              <a:noFill/>
              <a:prstDash val="solid"/>
              <a:headEnd type="none" w="med" len="med"/>
              <a:tailEnd type="none" w="med" len="med"/>
            </a:ln>
            <a:effectLst>
              <a:outerShdw blurRad="190500" dist="63500" dir="2400000" algn="ctr" rotWithShape="0">
                <a:prstClr val="black">
                  <a:alpha val="30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a:cs typeface="Segoe UI" pitchFamily="34" charset="0"/>
              </a:endParaRPr>
            </a:p>
          </p:txBody>
        </p:sp>
        <p:sp>
          <p:nvSpPr>
            <p:cNvPr id="334" name="Rectangle 333">
              <a:extLst>
                <a:ext uri="{FF2B5EF4-FFF2-40B4-BE49-F238E27FC236}">
                  <a16:creationId xmlns:a16="http://schemas.microsoft.com/office/drawing/2014/main" id="{A4AFBABD-2EE7-4CAB-A612-EC3919FD325B}"/>
                </a:ext>
              </a:extLst>
            </p:cNvPr>
            <p:cNvSpPr/>
            <p:nvPr/>
          </p:nvSpPr>
          <p:spPr bwMode="auto">
            <a:xfrm rot="5400000">
              <a:off x="6639907" y="1532378"/>
              <a:ext cx="96222" cy="724394"/>
            </a:xfrm>
            <a:prstGeom prst="rect">
              <a:avLst/>
            </a:pr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36" name="TextBox 335">
              <a:extLst>
                <a:ext uri="{FF2B5EF4-FFF2-40B4-BE49-F238E27FC236}">
                  <a16:creationId xmlns:a16="http://schemas.microsoft.com/office/drawing/2014/main" id="{F2F093D3-0BCA-4114-AB56-0ECCE799F05C}"/>
                </a:ext>
              </a:extLst>
            </p:cNvPr>
            <p:cNvSpPr txBox="1"/>
            <p:nvPr/>
          </p:nvSpPr>
          <p:spPr>
            <a:xfrm>
              <a:off x="5267675" y="1737737"/>
              <a:ext cx="847226" cy="363932"/>
            </a:xfrm>
            <a:prstGeom prst="rect">
              <a:avLst/>
            </a:prstGeom>
            <a:noFill/>
          </p:spPr>
          <p:txBody>
            <a:bodyPr wrap="none" lIns="89643" tIns="89643" rIns="89643" bIns="89643" rtlCol="0">
              <a:spAutoFit/>
            </a:bodyPr>
            <a:lstStyle/>
            <a:p>
              <a:pPr algn="r" defTabSz="914384">
                <a:lnSpc>
                  <a:spcPct val="90000"/>
                </a:lnSpc>
                <a:spcAft>
                  <a:spcPts val="588"/>
                </a:spcAft>
                <a:defRPr/>
              </a:pPr>
              <a:r>
                <a:rPr lang="en-US" sz="900" b="1" kern="0">
                  <a:gradFill>
                    <a:gsLst>
                      <a:gs pos="2917">
                        <a:srgbClr val="000000"/>
                      </a:gs>
                      <a:gs pos="100000">
                        <a:srgbClr val="000000"/>
                      </a:gs>
                    </a:gsLst>
                    <a:lin ang="5400000" scaled="0"/>
                  </a:gradFill>
                </a:rPr>
                <a:t>SECURITY</a:t>
              </a:r>
            </a:p>
          </p:txBody>
        </p:sp>
        <p:sp>
          <p:nvSpPr>
            <p:cNvPr id="337" name="TextBox 336">
              <a:extLst>
                <a:ext uri="{FF2B5EF4-FFF2-40B4-BE49-F238E27FC236}">
                  <a16:creationId xmlns:a16="http://schemas.microsoft.com/office/drawing/2014/main" id="{3F0F0EF3-0441-421A-9646-AED065E8FC02}"/>
                </a:ext>
              </a:extLst>
            </p:cNvPr>
            <p:cNvSpPr txBox="1"/>
            <p:nvPr/>
          </p:nvSpPr>
          <p:spPr>
            <a:xfrm>
              <a:off x="4758122" y="1950859"/>
              <a:ext cx="1356781" cy="363932"/>
            </a:xfrm>
            <a:prstGeom prst="rect">
              <a:avLst/>
            </a:prstGeom>
            <a:noFill/>
          </p:spPr>
          <p:txBody>
            <a:bodyPr wrap="none" lIns="89643" tIns="89643" rIns="89643" bIns="89643" rtlCol="0">
              <a:spAutoFit/>
            </a:bodyPr>
            <a:lstStyle/>
            <a:p>
              <a:pPr algn="r" defTabSz="914384">
                <a:lnSpc>
                  <a:spcPct val="90000"/>
                </a:lnSpc>
                <a:spcAft>
                  <a:spcPts val="588"/>
                </a:spcAft>
                <a:defRPr/>
              </a:pPr>
              <a:r>
                <a:rPr lang="en-US" sz="900" b="1" kern="0">
                  <a:gradFill>
                    <a:gsLst>
                      <a:gs pos="2917">
                        <a:srgbClr val="000000"/>
                      </a:gs>
                      <a:gs pos="100000">
                        <a:srgbClr val="000000"/>
                      </a:gs>
                    </a:gsLst>
                    <a:lin ang="5400000" scaled="0"/>
                  </a:gradFill>
                </a:rPr>
                <a:t>CUSTOMIZATION</a:t>
              </a:r>
            </a:p>
          </p:txBody>
        </p:sp>
        <p:grpSp>
          <p:nvGrpSpPr>
            <p:cNvPr id="338" name="Group 337">
              <a:extLst>
                <a:ext uri="{FF2B5EF4-FFF2-40B4-BE49-F238E27FC236}">
                  <a16:creationId xmlns:a16="http://schemas.microsoft.com/office/drawing/2014/main" id="{DA7488BA-206B-412E-8B2E-6BCBCBC582E8}"/>
                </a:ext>
              </a:extLst>
            </p:cNvPr>
            <p:cNvGrpSpPr/>
            <p:nvPr/>
          </p:nvGrpSpPr>
          <p:grpSpPr>
            <a:xfrm>
              <a:off x="6325820" y="1842102"/>
              <a:ext cx="685937" cy="100584"/>
              <a:chOff x="2115655" y="1692171"/>
              <a:chExt cx="329270" cy="100584"/>
            </a:xfrm>
          </p:grpSpPr>
          <p:sp>
            <p:nvSpPr>
              <p:cNvPr id="343" name="Rectangle 342">
                <a:extLst>
                  <a:ext uri="{FF2B5EF4-FFF2-40B4-BE49-F238E27FC236}">
                    <a16:creationId xmlns:a16="http://schemas.microsoft.com/office/drawing/2014/main" id="{B1480483-3F8A-4620-93E4-1F6FCC643CD5}"/>
                  </a:ext>
                </a:extLst>
              </p:cNvPr>
              <p:cNvSpPr/>
              <p:nvPr/>
            </p:nvSpPr>
            <p:spPr bwMode="auto">
              <a:xfrm rot="5400000">
                <a:off x="2232179" y="1580009"/>
                <a:ext cx="96222" cy="329270"/>
              </a:xfrm>
              <a:prstGeom prst="rect">
                <a:avLst/>
              </a:pr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344" name="Straight Connector 343">
                <a:extLst>
                  <a:ext uri="{FF2B5EF4-FFF2-40B4-BE49-F238E27FC236}">
                    <a16:creationId xmlns:a16="http://schemas.microsoft.com/office/drawing/2014/main" id="{EC6AB79A-C1AC-4763-A242-E52C4D938083}"/>
                  </a:ext>
                </a:extLst>
              </p:cNvPr>
              <p:cNvCxnSpPr>
                <a:cxnSpLocks/>
              </p:cNvCxnSpPr>
              <p:nvPr/>
            </p:nvCxnSpPr>
            <p:spPr>
              <a:xfrm>
                <a:off x="2444925" y="1692171"/>
                <a:ext cx="0" cy="100584"/>
              </a:xfrm>
              <a:prstGeom prst="line">
                <a:avLst/>
              </a:prstGeom>
              <a:noFill/>
              <a:ln w="22225" cap="flat" cmpd="sng" algn="ctr">
                <a:solidFill>
                  <a:srgbClr val="FFFFFF"/>
                </a:solidFill>
                <a:prstDash val="solid"/>
                <a:headEnd type="none"/>
                <a:tailEnd type="none"/>
              </a:ln>
              <a:effectLst/>
            </p:spPr>
          </p:cxnSp>
        </p:grpSp>
        <p:sp>
          <p:nvSpPr>
            <p:cNvPr id="339" name="Rectangle 338">
              <a:extLst>
                <a:ext uri="{FF2B5EF4-FFF2-40B4-BE49-F238E27FC236}">
                  <a16:creationId xmlns:a16="http://schemas.microsoft.com/office/drawing/2014/main" id="{2E029241-1C59-4C09-8642-DB0B3C5E9088}"/>
                </a:ext>
              </a:extLst>
            </p:cNvPr>
            <p:cNvSpPr/>
            <p:nvPr/>
          </p:nvSpPr>
          <p:spPr bwMode="auto">
            <a:xfrm rot="5400000">
              <a:off x="6639907" y="1761292"/>
              <a:ext cx="96222" cy="724394"/>
            </a:xfrm>
            <a:prstGeom prst="rect">
              <a:avLst/>
            </a:pr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340" name="Group 339">
              <a:extLst>
                <a:ext uri="{FF2B5EF4-FFF2-40B4-BE49-F238E27FC236}">
                  <a16:creationId xmlns:a16="http://schemas.microsoft.com/office/drawing/2014/main" id="{1F3C0DA4-CEED-4567-9AA7-B4D428039F32}"/>
                </a:ext>
              </a:extLst>
            </p:cNvPr>
            <p:cNvGrpSpPr/>
            <p:nvPr/>
          </p:nvGrpSpPr>
          <p:grpSpPr>
            <a:xfrm>
              <a:off x="6325820" y="2071016"/>
              <a:ext cx="685947" cy="100584"/>
              <a:chOff x="2115655" y="1692171"/>
              <a:chExt cx="329270" cy="100584"/>
            </a:xfrm>
          </p:grpSpPr>
          <p:sp>
            <p:nvSpPr>
              <p:cNvPr id="341" name="Rectangle 340">
                <a:extLst>
                  <a:ext uri="{FF2B5EF4-FFF2-40B4-BE49-F238E27FC236}">
                    <a16:creationId xmlns:a16="http://schemas.microsoft.com/office/drawing/2014/main" id="{8FE7D429-3514-47C7-B8ED-3FE62B56947C}"/>
                  </a:ext>
                </a:extLst>
              </p:cNvPr>
              <p:cNvSpPr/>
              <p:nvPr/>
            </p:nvSpPr>
            <p:spPr bwMode="auto">
              <a:xfrm rot="5400000">
                <a:off x="2232179" y="1580009"/>
                <a:ext cx="96222" cy="329270"/>
              </a:xfrm>
              <a:prstGeom prst="rect">
                <a:avLst/>
              </a:pr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342" name="Straight Connector 341">
                <a:extLst>
                  <a:ext uri="{FF2B5EF4-FFF2-40B4-BE49-F238E27FC236}">
                    <a16:creationId xmlns:a16="http://schemas.microsoft.com/office/drawing/2014/main" id="{2937AA9B-DC3C-4A41-9767-538427D68E54}"/>
                  </a:ext>
                </a:extLst>
              </p:cNvPr>
              <p:cNvCxnSpPr>
                <a:cxnSpLocks/>
              </p:cNvCxnSpPr>
              <p:nvPr/>
            </p:nvCxnSpPr>
            <p:spPr>
              <a:xfrm>
                <a:off x="2444925" y="1692171"/>
                <a:ext cx="0" cy="100584"/>
              </a:xfrm>
              <a:prstGeom prst="line">
                <a:avLst/>
              </a:prstGeom>
              <a:noFill/>
              <a:ln w="22225" cap="flat" cmpd="sng" algn="ctr">
                <a:solidFill>
                  <a:srgbClr val="FFFFFF"/>
                </a:solidFill>
                <a:prstDash val="solid"/>
                <a:headEnd type="none"/>
                <a:tailEnd type="none"/>
              </a:ln>
              <a:effectLst/>
            </p:spPr>
          </p:cxnSp>
        </p:grpSp>
      </p:grpSp>
      <p:sp>
        <p:nvSpPr>
          <p:cNvPr id="154" name="Shield_EA18">
            <a:extLst>
              <a:ext uri="{FF2B5EF4-FFF2-40B4-BE49-F238E27FC236}">
                <a16:creationId xmlns:a16="http://schemas.microsoft.com/office/drawing/2014/main" id="{2700F1CE-DE01-4281-9443-DD470905029D}"/>
              </a:ext>
              <a:ext uri="{C183D7F6-B498-43B3-948B-1728B52AA6E4}">
                <adec:decorative xmlns:adec="http://schemas.microsoft.com/office/drawing/2017/decorative" val="1"/>
              </a:ext>
            </a:extLst>
          </p:cNvPr>
          <p:cNvSpPr>
            <a:spLocks noChangeAspect="1"/>
          </p:cNvSpPr>
          <p:nvPr/>
        </p:nvSpPr>
        <p:spPr bwMode="auto">
          <a:xfrm>
            <a:off x="6199842" y="4184472"/>
            <a:ext cx="103868" cy="110585"/>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solidFill>
            <a:srgbClr val="FFFFFF"/>
          </a:solidFill>
          <a:ln w="9525" cap="sq">
            <a:solidFill>
              <a:srgbClr val="000000"/>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gradFill>
              <a:effectLst/>
              <a:uLnTx/>
              <a:uFillTx/>
            </a:endParaRPr>
          </a:p>
        </p:txBody>
      </p:sp>
      <p:pic>
        <p:nvPicPr>
          <p:cNvPr id="5" name="Graphic 4">
            <a:extLst>
              <a:ext uri="{FF2B5EF4-FFF2-40B4-BE49-F238E27FC236}">
                <a16:creationId xmlns:a16="http://schemas.microsoft.com/office/drawing/2014/main" id="{1DF9964C-FB34-4879-98F8-44C2161DE27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6085" y="4370801"/>
            <a:ext cx="116728" cy="117276"/>
          </a:xfrm>
          <a:prstGeom prst="rect">
            <a:avLst/>
          </a:prstGeom>
        </p:spPr>
      </p:pic>
      <p:grpSp>
        <p:nvGrpSpPr>
          <p:cNvPr id="17" name="Group 16">
            <a:extLst>
              <a:ext uri="{FF2B5EF4-FFF2-40B4-BE49-F238E27FC236}">
                <a16:creationId xmlns:a16="http://schemas.microsoft.com/office/drawing/2014/main" id="{3CFA8333-334D-4EA3-A0C2-CE493BF6000C}"/>
              </a:ext>
              <a:ext uri="{C183D7F6-B498-43B3-948B-1728B52AA6E4}">
                <adec:decorative xmlns:adec="http://schemas.microsoft.com/office/drawing/2017/decorative" val="1"/>
              </a:ext>
            </a:extLst>
          </p:cNvPr>
          <p:cNvGrpSpPr/>
          <p:nvPr/>
        </p:nvGrpSpPr>
        <p:grpSpPr>
          <a:xfrm>
            <a:off x="8733878" y="2334707"/>
            <a:ext cx="2617023" cy="3343853"/>
            <a:chOff x="8733878" y="2196191"/>
            <a:chExt cx="2617023" cy="3343853"/>
          </a:xfrm>
        </p:grpSpPr>
        <p:grpSp>
          <p:nvGrpSpPr>
            <p:cNvPr id="172" name="!! Employee Azure">
              <a:extLst>
                <a:ext uri="{FF2B5EF4-FFF2-40B4-BE49-F238E27FC236}">
                  <a16:creationId xmlns:a16="http://schemas.microsoft.com/office/drawing/2014/main" id="{8B030C5F-FDCD-4F46-AD44-8E0A02CD3390}"/>
                </a:ext>
              </a:extLst>
            </p:cNvPr>
            <p:cNvGrpSpPr/>
            <p:nvPr/>
          </p:nvGrpSpPr>
          <p:grpSpPr>
            <a:xfrm>
              <a:off x="9814892" y="2196191"/>
              <a:ext cx="583433" cy="583431"/>
              <a:chOff x="1720683" y="3531961"/>
              <a:chExt cx="580030" cy="580028"/>
            </a:xfrm>
            <a:solidFill>
              <a:srgbClr val="FFFFFF">
                <a:alpha val="0"/>
              </a:srgbClr>
            </a:solidFill>
          </p:grpSpPr>
          <p:sp>
            <p:nvSpPr>
              <p:cNvPr id="325" name="Oval 324">
                <a:extLst>
                  <a:ext uri="{FF2B5EF4-FFF2-40B4-BE49-F238E27FC236}">
                    <a16:creationId xmlns:a16="http://schemas.microsoft.com/office/drawing/2014/main" id="{CEFDC28C-4BFD-487C-B106-34A908E84C1D}"/>
                  </a:ext>
                </a:extLst>
              </p:cNvPr>
              <p:cNvSpPr/>
              <p:nvPr/>
            </p:nvSpPr>
            <p:spPr bwMode="auto">
              <a:xfrm>
                <a:off x="1720683" y="3531961"/>
                <a:ext cx="580030" cy="580028"/>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a:cs typeface="Segoe UI" pitchFamily="34" charset="0"/>
                </a:endParaRPr>
              </a:p>
            </p:txBody>
          </p:sp>
          <p:pic>
            <p:nvPicPr>
              <p:cNvPr id="326" name="Graphic 325">
                <a:extLst>
                  <a:ext uri="{FF2B5EF4-FFF2-40B4-BE49-F238E27FC236}">
                    <a16:creationId xmlns:a16="http://schemas.microsoft.com/office/drawing/2014/main" id="{7EC5E8DB-C90E-4FFC-BE5E-D12D056D0B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8748" y="3630025"/>
                <a:ext cx="383900" cy="383901"/>
              </a:xfrm>
              <a:prstGeom prst="rect">
                <a:avLst/>
              </a:prstGeom>
            </p:spPr>
          </p:pic>
        </p:grpSp>
        <p:grpSp>
          <p:nvGrpSpPr>
            <p:cNvPr id="176" name="!! Partner Azure">
              <a:extLst>
                <a:ext uri="{FF2B5EF4-FFF2-40B4-BE49-F238E27FC236}">
                  <a16:creationId xmlns:a16="http://schemas.microsoft.com/office/drawing/2014/main" id="{30DB44E2-3910-4025-BB25-C0E7FD599116}"/>
                </a:ext>
              </a:extLst>
            </p:cNvPr>
            <p:cNvGrpSpPr/>
            <p:nvPr/>
          </p:nvGrpSpPr>
          <p:grpSpPr>
            <a:xfrm>
              <a:off x="8733878" y="2636558"/>
              <a:ext cx="743068" cy="743065"/>
              <a:chOff x="1720683" y="3531961"/>
              <a:chExt cx="580030" cy="580028"/>
            </a:xfrm>
          </p:grpSpPr>
          <p:sp>
            <p:nvSpPr>
              <p:cNvPr id="323" name="Oval 322">
                <a:extLst>
                  <a:ext uri="{FF2B5EF4-FFF2-40B4-BE49-F238E27FC236}">
                    <a16:creationId xmlns:a16="http://schemas.microsoft.com/office/drawing/2014/main" id="{0E48574C-7A46-4AD6-A171-648C63E3565E}"/>
                  </a:ext>
                </a:extLst>
              </p:cNvPr>
              <p:cNvSpPr/>
              <p:nvPr/>
            </p:nvSpPr>
            <p:spPr bwMode="auto">
              <a:xfrm>
                <a:off x="1720683" y="3531961"/>
                <a:ext cx="580030" cy="580028"/>
              </a:xfrm>
              <a:prstGeom prst="ellipse">
                <a:avLst/>
              </a:prstGeom>
              <a:solidFill>
                <a:srgbClr val="FFFFFF"/>
              </a:solidFill>
              <a:ln w="9525" cap="flat" cmpd="sng" algn="ctr">
                <a:noFill/>
                <a:prstDash val="solid"/>
                <a:headEnd type="none" w="med" len="med"/>
                <a:tailEnd type="none" w="med" len="med"/>
              </a:ln>
              <a:effectLst>
                <a:outerShdw blurRad="190500" dist="76200" dir="2400000" algn="ctr" rotWithShape="0">
                  <a:prstClr val="black">
                    <a:alpha val="30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a:cs typeface="Segoe UI" pitchFamily="34" charset="0"/>
                </a:endParaRPr>
              </a:p>
            </p:txBody>
          </p:sp>
          <p:pic>
            <p:nvPicPr>
              <p:cNvPr id="324" name="Graphic 323">
                <a:extLst>
                  <a:ext uri="{FF2B5EF4-FFF2-40B4-BE49-F238E27FC236}">
                    <a16:creationId xmlns:a16="http://schemas.microsoft.com/office/drawing/2014/main" id="{84BC6340-EA2B-400F-9515-09AD4F23FB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18748" y="3630025"/>
                <a:ext cx="383900" cy="383901"/>
              </a:xfrm>
              <a:prstGeom prst="rect">
                <a:avLst/>
              </a:prstGeom>
            </p:spPr>
          </p:pic>
        </p:grpSp>
        <p:grpSp>
          <p:nvGrpSpPr>
            <p:cNvPr id="177" name="!! Employee drobox">
              <a:extLst>
                <a:ext uri="{FF2B5EF4-FFF2-40B4-BE49-F238E27FC236}">
                  <a16:creationId xmlns:a16="http://schemas.microsoft.com/office/drawing/2014/main" id="{F7A3E426-5FD5-48ED-8659-6CD48534A759}"/>
                </a:ext>
              </a:extLst>
            </p:cNvPr>
            <p:cNvGrpSpPr/>
            <p:nvPr/>
          </p:nvGrpSpPr>
          <p:grpSpPr>
            <a:xfrm>
              <a:off x="9670856" y="2198937"/>
              <a:ext cx="743068" cy="743065"/>
              <a:chOff x="6574205" y="4882366"/>
              <a:chExt cx="580030" cy="580028"/>
            </a:xfrm>
          </p:grpSpPr>
          <p:sp>
            <p:nvSpPr>
              <p:cNvPr id="321" name="Oval 320">
                <a:extLst>
                  <a:ext uri="{FF2B5EF4-FFF2-40B4-BE49-F238E27FC236}">
                    <a16:creationId xmlns:a16="http://schemas.microsoft.com/office/drawing/2014/main" id="{1824447B-332E-4471-938E-2F9F12E5E60B}"/>
                  </a:ext>
                </a:extLst>
              </p:cNvPr>
              <p:cNvSpPr/>
              <p:nvPr/>
            </p:nvSpPr>
            <p:spPr bwMode="auto">
              <a:xfrm>
                <a:off x="6574205" y="4882366"/>
                <a:ext cx="580030" cy="580028"/>
              </a:xfrm>
              <a:prstGeom prst="ellipse">
                <a:avLst/>
              </a:prstGeom>
              <a:solidFill>
                <a:srgbClr val="FFFFFF"/>
              </a:solidFill>
              <a:ln w="9525" cap="flat" cmpd="sng" algn="ctr">
                <a:noFill/>
                <a:prstDash val="solid"/>
                <a:headEnd type="none" w="med" len="med"/>
                <a:tailEnd type="none" w="med" len="med"/>
              </a:ln>
              <a:effectLst>
                <a:outerShdw blurRad="190500" dist="76200" dir="2400000" algn="ctr" rotWithShape="0">
                  <a:prstClr val="black">
                    <a:alpha val="30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a:cs typeface="Segoe UI" pitchFamily="34" charset="0"/>
                </a:endParaRPr>
              </a:p>
            </p:txBody>
          </p:sp>
          <p:pic>
            <p:nvPicPr>
              <p:cNvPr id="322" name="Picture 6" descr="https://az495088.vo.msecnd.net/app-logo/dropbox_215.png">
                <a:extLst>
                  <a:ext uri="{FF2B5EF4-FFF2-40B4-BE49-F238E27FC236}">
                    <a16:creationId xmlns:a16="http://schemas.microsoft.com/office/drawing/2014/main" id="{26F91114-FFBA-47C6-8610-1F192DB804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6670" y="5024830"/>
                <a:ext cx="295100" cy="295100"/>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233" name="!! Partner microsoft">
              <a:extLst>
                <a:ext uri="{FF2B5EF4-FFF2-40B4-BE49-F238E27FC236}">
                  <a16:creationId xmlns:a16="http://schemas.microsoft.com/office/drawing/2014/main" id="{5CE106C4-A06F-49C1-8559-0FBF80662671}"/>
                </a:ext>
              </a:extLst>
            </p:cNvPr>
            <p:cNvGrpSpPr/>
            <p:nvPr/>
          </p:nvGrpSpPr>
          <p:grpSpPr>
            <a:xfrm>
              <a:off x="8733878" y="4355808"/>
              <a:ext cx="743068" cy="743065"/>
              <a:chOff x="10983594" y="5091201"/>
              <a:chExt cx="580030" cy="580028"/>
            </a:xfrm>
          </p:grpSpPr>
          <p:sp>
            <p:nvSpPr>
              <p:cNvPr id="312" name="Oval 311">
                <a:extLst>
                  <a:ext uri="{FF2B5EF4-FFF2-40B4-BE49-F238E27FC236}">
                    <a16:creationId xmlns:a16="http://schemas.microsoft.com/office/drawing/2014/main" id="{2E7BA1BD-11EC-4DA7-BB8F-9333C0401262}"/>
                  </a:ext>
                </a:extLst>
              </p:cNvPr>
              <p:cNvSpPr/>
              <p:nvPr/>
            </p:nvSpPr>
            <p:spPr bwMode="auto">
              <a:xfrm>
                <a:off x="10983594" y="5091201"/>
                <a:ext cx="580030" cy="580028"/>
              </a:xfrm>
              <a:prstGeom prst="ellipse">
                <a:avLst/>
              </a:prstGeom>
              <a:solidFill>
                <a:srgbClr val="FFFFFF"/>
              </a:solidFill>
              <a:ln w="9525" cap="flat" cmpd="sng" algn="ctr">
                <a:noFill/>
                <a:prstDash val="solid"/>
                <a:headEnd type="none" w="med" len="med"/>
                <a:tailEnd type="none" w="med" len="med"/>
              </a:ln>
              <a:effectLst>
                <a:outerShdw blurRad="190500" dist="76200" dir="2400000" algn="ctr" rotWithShape="0">
                  <a:prstClr val="black">
                    <a:alpha val="30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a:cs typeface="Segoe UI" pitchFamily="34" charset="0"/>
                </a:endParaRPr>
              </a:p>
            </p:txBody>
          </p:sp>
          <p:pic>
            <p:nvPicPr>
              <p:cNvPr id="313" name="Picture 312">
                <a:extLst>
                  <a:ext uri="{FF2B5EF4-FFF2-40B4-BE49-F238E27FC236}">
                    <a16:creationId xmlns:a16="http://schemas.microsoft.com/office/drawing/2014/main" id="{57BDF340-9149-444A-937B-0F5EF1D8608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1126934" y="5234540"/>
                <a:ext cx="293351" cy="293351"/>
              </a:xfrm>
              <a:prstGeom prst="rect">
                <a:avLst/>
              </a:prstGeom>
              <a:solidFill>
                <a:srgbClr val="E6E6E6"/>
              </a:solidFill>
            </p:spPr>
          </p:pic>
        </p:grpSp>
        <p:grpSp>
          <p:nvGrpSpPr>
            <p:cNvPr id="250" name="!! Customer facebook">
              <a:extLst>
                <a:ext uri="{FF2B5EF4-FFF2-40B4-BE49-F238E27FC236}">
                  <a16:creationId xmlns:a16="http://schemas.microsoft.com/office/drawing/2014/main" id="{B6A299FA-6581-4F82-8C01-F7F8EC489772}"/>
                </a:ext>
              </a:extLst>
            </p:cNvPr>
            <p:cNvGrpSpPr/>
            <p:nvPr/>
          </p:nvGrpSpPr>
          <p:grpSpPr>
            <a:xfrm>
              <a:off x="10607833" y="2636558"/>
              <a:ext cx="743068" cy="743065"/>
              <a:chOff x="10088872" y="5762368"/>
              <a:chExt cx="580030" cy="580028"/>
            </a:xfrm>
          </p:grpSpPr>
          <p:sp>
            <p:nvSpPr>
              <p:cNvPr id="285" name="Oval 284">
                <a:extLst>
                  <a:ext uri="{FF2B5EF4-FFF2-40B4-BE49-F238E27FC236}">
                    <a16:creationId xmlns:a16="http://schemas.microsoft.com/office/drawing/2014/main" id="{90E4A2B1-DF1D-4BAB-8382-1EAB6142742C}"/>
                  </a:ext>
                </a:extLst>
              </p:cNvPr>
              <p:cNvSpPr/>
              <p:nvPr/>
            </p:nvSpPr>
            <p:spPr bwMode="auto">
              <a:xfrm>
                <a:off x="10088872" y="5762368"/>
                <a:ext cx="580030" cy="580028"/>
              </a:xfrm>
              <a:prstGeom prst="ellipse">
                <a:avLst/>
              </a:prstGeom>
              <a:solidFill>
                <a:srgbClr val="FFFFFF"/>
              </a:solidFill>
              <a:ln w="9525" cap="flat" cmpd="sng" algn="ctr">
                <a:noFill/>
                <a:prstDash val="solid"/>
                <a:headEnd type="none" w="med" len="med"/>
                <a:tailEnd type="none" w="med" len="med"/>
              </a:ln>
              <a:effectLst>
                <a:outerShdw blurRad="190500" dist="76200" dir="2400000" algn="ctr" rotWithShape="0">
                  <a:prstClr val="black">
                    <a:alpha val="30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a:cs typeface="Segoe UI" pitchFamily="34" charset="0"/>
                </a:endParaRPr>
              </a:p>
            </p:txBody>
          </p:sp>
          <p:pic>
            <p:nvPicPr>
              <p:cNvPr id="286" name="Picture 285" descr="A close up of a sign&#10;&#10;Description generated with high confidence">
                <a:extLst>
                  <a:ext uri="{FF2B5EF4-FFF2-40B4-BE49-F238E27FC236}">
                    <a16:creationId xmlns:a16="http://schemas.microsoft.com/office/drawing/2014/main" id="{14919A22-B1FD-4CB0-B776-D1852A2AB958}"/>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0222144" y="5894005"/>
                <a:ext cx="297741" cy="297741"/>
              </a:xfrm>
              <a:prstGeom prst="rect">
                <a:avLst/>
              </a:prstGeom>
            </p:spPr>
          </p:pic>
        </p:grpSp>
        <p:grpSp>
          <p:nvGrpSpPr>
            <p:cNvPr id="276" name="!! Customer google">
              <a:extLst>
                <a:ext uri="{FF2B5EF4-FFF2-40B4-BE49-F238E27FC236}">
                  <a16:creationId xmlns:a16="http://schemas.microsoft.com/office/drawing/2014/main" id="{1505DCB9-B5BF-46FE-A041-FB8B130526D5}"/>
                </a:ext>
              </a:extLst>
            </p:cNvPr>
            <p:cNvGrpSpPr/>
            <p:nvPr/>
          </p:nvGrpSpPr>
          <p:grpSpPr>
            <a:xfrm>
              <a:off x="10607833" y="3496183"/>
              <a:ext cx="743068" cy="743065"/>
              <a:chOff x="10885586" y="5702449"/>
              <a:chExt cx="580030" cy="580028"/>
            </a:xfrm>
          </p:grpSpPr>
          <p:sp>
            <p:nvSpPr>
              <p:cNvPr id="283" name="Oval 282">
                <a:extLst>
                  <a:ext uri="{FF2B5EF4-FFF2-40B4-BE49-F238E27FC236}">
                    <a16:creationId xmlns:a16="http://schemas.microsoft.com/office/drawing/2014/main" id="{0ABB305A-5973-47B4-A950-5D52EE6CBADB}"/>
                  </a:ext>
                </a:extLst>
              </p:cNvPr>
              <p:cNvSpPr/>
              <p:nvPr/>
            </p:nvSpPr>
            <p:spPr bwMode="auto">
              <a:xfrm>
                <a:off x="10885586" y="5702449"/>
                <a:ext cx="580030" cy="580028"/>
              </a:xfrm>
              <a:prstGeom prst="ellipse">
                <a:avLst/>
              </a:prstGeom>
              <a:solidFill>
                <a:srgbClr val="FFFFFF"/>
              </a:solidFill>
              <a:ln w="9525" cap="flat" cmpd="sng" algn="ctr">
                <a:noFill/>
                <a:prstDash val="solid"/>
                <a:headEnd type="none" w="med" len="med"/>
                <a:tailEnd type="none" w="med" len="med"/>
              </a:ln>
              <a:effectLst>
                <a:outerShdw blurRad="190500" dist="76200" dir="2400000" algn="ctr" rotWithShape="0">
                  <a:prstClr val="black">
                    <a:alpha val="30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a:cs typeface="Segoe UI" pitchFamily="34" charset="0"/>
                </a:endParaRPr>
              </a:p>
            </p:txBody>
          </p:sp>
          <p:pic>
            <p:nvPicPr>
              <p:cNvPr id="284" name="Picture 283">
                <a:extLst>
                  <a:ext uri="{FF2B5EF4-FFF2-40B4-BE49-F238E27FC236}">
                    <a16:creationId xmlns:a16="http://schemas.microsoft.com/office/drawing/2014/main" id="{7D4C124D-7449-44F8-BD98-418796CDD58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968616" y="5785478"/>
                <a:ext cx="413970" cy="413970"/>
              </a:xfrm>
              <a:prstGeom prst="rect">
                <a:avLst/>
              </a:prstGeom>
            </p:spPr>
          </p:pic>
        </p:grpSp>
        <p:grpSp>
          <p:nvGrpSpPr>
            <p:cNvPr id="277" name="!! Customer more">
              <a:extLst>
                <a:ext uri="{FF2B5EF4-FFF2-40B4-BE49-F238E27FC236}">
                  <a16:creationId xmlns:a16="http://schemas.microsoft.com/office/drawing/2014/main" id="{F831BDD1-D918-4B91-890C-C0424E97F192}"/>
                </a:ext>
              </a:extLst>
            </p:cNvPr>
            <p:cNvGrpSpPr/>
            <p:nvPr/>
          </p:nvGrpSpPr>
          <p:grpSpPr>
            <a:xfrm>
              <a:off x="10607833" y="4355808"/>
              <a:ext cx="743068" cy="743065"/>
              <a:chOff x="10836919" y="6232527"/>
              <a:chExt cx="580030" cy="580028"/>
            </a:xfrm>
          </p:grpSpPr>
          <p:sp>
            <p:nvSpPr>
              <p:cNvPr id="278" name="Oval 277">
                <a:extLst>
                  <a:ext uri="{FF2B5EF4-FFF2-40B4-BE49-F238E27FC236}">
                    <a16:creationId xmlns:a16="http://schemas.microsoft.com/office/drawing/2014/main" id="{730EDFA3-B1BA-4353-8AD2-C00E11AB52E4}"/>
                  </a:ext>
                </a:extLst>
              </p:cNvPr>
              <p:cNvSpPr/>
              <p:nvPr/>
            </p:nvSpPr>
            <p:spPr bwMode="auto">
              <a:xfrm>
                <a:off x="10836919" y="6232527"/>
                <a:ext cx="580030" cy="580028"/>
              </a:xfrm>
              <a:prstGeom prst="ellipse">
                <a:avLst/>
              </a:prstGeom>
              <a:solidFill>
                <a:srgbClr val="FFFFFF"/>
              </a:solidFill>
              <a:ln w="9525" cap="flat" cmpd="sng" algn="ctr">
                <a:noFill/>
                <a:prstDash val="solid"/>
                <a:headEnd type="none" w="med" len="med"/>
                <a:tailEnd type="none" w="med" len="med"/>
              </a:ln>
              <a:effectLst>
                <a:outerShdw blurRad="190500" dist="76200" dir="2400000" algn="ctr" rotWithShape="0">
                  <a:prstClr val="black">
                    <a:alpha val="30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a:cs typeface="Segoe UI" pitchFamily="34" charset="0"/>
                </a:endParaRPr>
              </a:p>
            </p:txBody>
          </p:sp>
          <p:grpSp>
            <p:nvGrpSpPr>
              <p:cNvPr id="279" name="Group 278">
                <a:extLst>
                  <a:ext uri="{FF2B5EF4-FFF2-40B4-BE49-F238E27FC236}">
                    <a16:creationId xmlns:a16="http://schemas.microsoft.com/office/drawing/2014/main" id="{92895A40-16F9-4C72-8A81-FDB55995E9BF}"/>
                  </a:ext>
                </a:extLst>
              </p:cNvPr>
              <p:cNvGrpSpPr/>
              <p:nvPr/>
            </p:nvGrpSpPr>
            <p:grpSpPr>
              <a:xfrm>
                <a:off x="10962904" y="6481483"/>
                <a:ext cx="335620" cy="73152"/>
                <a:chOff x="11807837" y="6052457"/>
                <a:chExt cx="335620" cy="73152"/>
              </a:xfrm>
            </p:grpSpPr>
            <p:sp>
              <p:nvSpPr>
                <p:cNvPr id="280" name="Oval 279">
                  <a:extLst>
                    <a:ext uri="{FF2B5EF4-FFF2-40B4-BE49-F238E27FC236}">
                      <a16:creationId xmlns:a16="http://schemas.microsoft.com/office/drawing/2014/main" id="{4A2D018D-0F60-4E1F-985C-410BE96E861C}"/>
                    </a:ext>
                  </a:extLst>
                </p:cNvPr>
                <p:cNvSpPr/>
                <p:nvPr/>
              </p:nvSpPr>
              <p:spPr bwMode="auto">
                <a:xfrm>
                  <a:off x="11807837" y="6052457"/>
                  <a:ext cx="73152" cy="73152"/>
                </a:xfrm>
                <a:prstGeom prst="ellipse">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81" name="Oval 280">
                  <a:extLst>
                    <a:ext uri="{FF2B5EF4-FFF2-40B4-BE49-F238E27FC236}">
                      <a16:creationId xmlns:a16="http://schemas.microsoft.com/office/drawing/2014/main" id="{0E80746B-CAC0-4F90-8DC2-18448A553B8D}"/>
                    </a:ext>
                  </a:extLst>
                </p:cNvPr>
                <p:cNvSpPr/>
                <p:nvPr/>
              </p:nvSpPr>
              <p:spPr bwMode="auto">
                <a:xfrm>
                  <a:off x="11939071" y="6052457"/>
                  <a:ext cx="73152" cy="73152"/>
                </a:xfrm>
                <a:prstGeom prst="ellipse">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82" name="Oval 281">
                  <a:extLst>
                    <a:ext uri="{FF2B5EF4-FFF2-40B4-BE49-F238E27FC236}">
                      <a16:creationId xmlns:a16="http://schemas.microsoft.com/office/drawing/2014/main" id="{015419EC-3707-4813-BC2C-264C1634F437}"/>
                    </a:ext>
                  </a:extLst>
                </p:cNvPr>
                <p:cNvSpPr/>
                <p:nvPr/>
              </p:nvSpPr>
              <p:spPr bwMode="auto">
                <a:xfrm>
                  <a:off x="12070305" y="6052457"/>
                  <a:ext cx="73152" cy="73152"/>
                </a:xfrm>
                <a:prstGeom prst="ellipse">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nvGrpSpPr>
            <p:cNvPr id="14" name="Group 13">
              <a:extLst>
                <a:ext uri="{FF2B5EF4-FFF2-40B4-BE49-F238E27FC236}">
                  <a16:creationId xmlns:a16="http://schemas.microsoft.com/office/drawing/2014/main" id="{0053E03D-73F9-42FD-BB4E-1B32E8E59ACB}"/>
                </a:ext>
              </a:extLst>
            </p:cNvPr>
            <p:cNvGrpSpPr/>
            <p:nvPr/>
          </p:nvGrpSpPr>
          <p:grpSpPr>
            <a:xfrm>
              <a:off x="9670856" y="3064951"/>
              <a:ext cx="743068" cy="743065"/>
              <a:chOff x="9670856" y="3064951"/>
              <a:chExt cx="743068" cy="743065"/>
            </a:xfrm>
          </p:grpSpPr>
          <p:sp>
            <p:nvSpPr>
              <p:cNvPr id="305" name="Oval 304">
                <a:extLst>
                  <a:ext uri="{FF2B5EF4-FFF2-40B4-BE49-F238E27FC236}">
                    <a16:creationId xmlns:a16="http://schemas.microsoft.com/office/drawing/2014/main" id="{B9D08099-B239-4FC3-91FC-6728A3DDE1FE}"/>
                  </a:ext>
                </a:extLst>
              </p:cNvPr>
              <p:cNvSpPr/>
              <p:nvPr/>
            </p:nvSpPr>
            <p:spPr bwMode="auto">
              <a:xfrm>
                <a:off x="9670856" y="3064951"/>
                <a:ext cx="743068" cy="743065"/>
              </a:xfrm>
              <a:prstGeom prst="ellipse">
                <a:avLst/>
              </a:prstGeom>
              <a:solidFill>
                <a:srgbClr val="FFFFFF"/>
              </a:solidFill>
              <a:ln w="9525" cap="flat" cmpd="sng" algn="ctr">
                <a:noFill/>
                <a:prstDash val="solid"/>
                <a:headEnd type="none" w="med" len="med"/>
                <a:tailEnd type="none" w="med" len="med"/>
              </a:ln>
              <a:effectLst>
                <a:outerShdw blurRad="190500" dist="76200" dir="2400000" algn="ctr" rotWithShape="0">
                  <a:prstClr val="black">
                    <a:alpha val="30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a:cs typeface="Segoe UI" pitchFamily="34" charset="0"/>
                </a:endParaRPr>
              </a:p>
            </p:txBody>
          </p:sp>
          <p:sp>
            <p:nvSpPr>
              <p:cNvPr id="162" name="mail">
                <a:extLst>
                  <a:ext uri="{FF2B5EF4-FFF2-40B4-BE49-F238E27FC236}">
                    <a16:creationId xmlns:a16="http://schemas.microsoft.com/office/drawing/2014/main" id="{6E8026B8-86B4-454D-ABBC-89A3DC208815}"/>
                  </a:ext>
                </a:extLst>
              </p:cNvPr>
              <p:cNvSpPr>
                <a:spLocks noChangeAspect="1" noEditPoints="1"/>
              </p:cNvSpPr>
              <p:nvPr/>
            </p:nvSpPr>
            <p:spPr bwMode="auto">
              <a:xfrm>
                <a:off x="9803340" y="3293053"/>
                <a:ext cx="478101" cy="286861"/>
              </a:xfrm>
              <a:custGeom>
                <a:avLst/>
                <a:gdLst>
                  <a:gd name="T0" fmla="*/ 245 w 245"/>
                  <a:gd name="T1" fmla="*/ 75 h 147"/>
                  <a:gd name="T2" fmla="*/ 245 w 245"/>
                  <a:gd name="T3" fmla="*/ 147 h 147"/>
                  <a:gd name="T4" fmla="*/ 0 w 245"/>
                  <a:gd name="T5" fmla="*/ 147 h 147"/>
                  <a:gd name="T6" fmla="*/ 0 w 245"/>
                  <a:gd name="T7" fmla="*/ 0 h 147"/>
                  <a:gd name="T8" fmla="*/ 245 w 245"/>
                  <a:gd name="T9" fmla="*/ 0 h 147"/>
                  <a:gd name="T10" fmla="*/ 245 w 245"/>
                  <a:gd name="T11" fmla="*/ 75 h 147"/>
                  <a:gd name="T12" fmla="*/ 0 w 245"/>
                  <a:gd name="T13" fmla="*/ 0 h 147"/>
                  <a:gd name="T14" fmla="*/ 123 w 245"/>
                  <a:gd name="T15" fmla="*/ 73 h 147"/>
                  <a:gd name="T16" fmla="*/ 245 w 245"/>
                  <a:gd name="T1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147">
                    <a:moveTo>
                      <a:pt x="245" y="75"/>
                    </a:moveTo>
                    <a:lnTo>
                      <a:pt x="245" y="147"/>
                    </a:lnTo>
                    <a:lnTo>
                      <a:pt x="0" y="147"/>
                    </a:lnTo>
                    <a:lnTo>
                      <a:pt x="0" y="0"/>
                    </a:lnTo>
                    <a:lnTo>
                      <a:pt x="245" y="0"/>
                    </a:lnTo>
                    <a:lnTo>
                      <a:pt x="245" y="75"/>
                    </a:lnTo>
                    <a:moveTo>
                      <a:pt x="0" y="0"/>
                    </a:moveTo>
                    <a:lnTo>
                      <a:pt x="123" y="73"/>
                    </a:lnTo>
                    <a:lnTo>
                      <a:pt x="245" y="0"/>
                    </a:ln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gradFill>
                  <a:effectLst/>
                  <a:uLnTx/>
                  <a:uFillTx/>
                </a:endParaRPr>
              </a:p>
            </p:txBody>
          </p:sp>
        </p:grpSp>
        <p:grpSp>
          <p:nvGrpSpPr>
            <p:cNvPr id="13" name="Group 12">
              <a:extLst>
                <a:ext uri="{FF2B5EF4-FFF2-40B4-BE49-F238E27FC236}">
                  <a16:creationId xmlns:a16="http://schemas.microsoft.com/office/drawing/2014/main" id="{210AB36C-1E9C-48E4-BDC2-1272F131BC0C}"/>
                </a:ext>
              </a:extLst>
            </p:cNvPr>
            <p:cNvGrpSpPr/>
            <p:nvPr/>
          </p:nvGrpSpPr>
          <p:grpSpPr>
            <a:xfrm>
              <a:off x="8733878" y="3496183"/>
              <a:ext cx="743068" cy="743065"/>
              <a:chOff x="8733878" y="3496183"/>
              <a:chExt cx="743068" cy="743065"/>
            </a:xfrm>
          </p:grpSpPr>
          <p:sp>
            <p:nvSpPr>
              <p:cNvPr id="314" name="Oval 313">
                <a:extLst>
                  <a:ext uri="{FF2B5EF4-FFF2-40B4-BE49-F238E27FC236}">
                    <a16:creationId xmlns:a16="http://schemas.microsoft.com/office/drawing/2014/main" id="{F2066461-8E54-4C8D-AB08-BBAF060F1433}"/>
                  </a:ext>
                </a:extLst>
              </p:cNvPr>
              <p:cNvSpPr/>
              <p:nvPr/>
            </p:nvSpPr>
            <p:spPr bwMode="auto">
              <a:xfrm>
                <a:off x="8733878" y="3496183"/>
                <a:ext cx="743068" cy="743065"/>
              </a:xfrm>
              <a:prstGeom prst="ellipse">
                <a:avLst/>
              </a:prstGeom>
              <a:solidFill>
                <a:srgbClr val="FFFFFF"/>
              </a:solidFill>
              <a:ln w="9525" cap="flat" cmpd="sng" algn="ctr">
                <a:noFill/>
                <a:prstDash val="solid"/>
                <a:headEnd type="none" w="med" len="med"/>
                <a:tailEnd type="none" w="med" len="med"/>
              </a:ln>
              <a:effectLst>
                <a:outerShdw blurRad="190500" dist="76200" dir="2400000" algn="ctr" rotWithShape="0">
                  <a:prstClr val="black">
                    <a:alpha val="30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a:cs typeface="Segoe UI" pitchFamily="34" charset="0"/>
                </a:endParaRPr>
              </a:p>
            </p:txBody>
          </p:sp>
          <p:grpSp>
            <p:nvGrpSpPr>
              <p:cNvPr id="163" name="Group 162">
                <a:extLst>
                  <a:ext uri="{FF2B5EF4-FFF2-40B4-BE49-F238E27FC236}">
                    <a16:creationId xmlns:a16="http://schemas.microsoft.com/office/drawing/2014/main" id="{204F90BA-B3A2-4B46-BED9-7FEA87CD3D67}"/>
                  </a:ext>
                  <a:ext uri="{C183D7F6-B498-43B3-948B-1728B52AA6E4}">
                    <adec:decorative xmlns:adec="http://schemas.microsoft.com/office/drawing/2017/decorative" val="1"/>
                  </a:ext>
                </a:extLst>
              </p:cNvPr>
              <p:cNvGrpSpPr/>
              <p:nvPr/>
            </p:nvGrpSpPr>
            <p:grpSpPr>
              <a:xfrm>
                <a:off x="8960316" y="3629294"/>
                <a:ext cx="290192" cy="476842"/>
                <a:chOff x="804181" y="2409030"/>
                <a:chExt cx="290192" cy="476842"/>
              </a:xfrm>
            </p:grpSpPr>
            <p:sp>
              <p:nvSpPr>
                <p:cNvPr id="164" name="Freeform: Shape 163">
                  <a:extLst>
                    <a:ext uri="{FF2B5EF4-FFF2-40B4-BE49-F238E27FC236}">
                      <a16:creationId xmlns:a16="http://schemas.microsoft.com/office/drawing/2014/main" id="{F84410CF-98F5-4148-830F-0F4BD7FD7C97}"/>
                    </a:ext>
                  </a:extLst>
                </p:cNvPr>
                <p:cNvSpPr>
                  <a:spLocks noChangeAspect="1"/>
                </p:cNvSpPr>
                <p:nvPr/>
              </p:nvSpPr>
              <p:spPr bwMode="auto">
                <a:xfrm>
                  <a:off x="804181" y="2409030"/>
                  <a:ext cx="290192" cy="476842"/>
                </a:xfrm>
                <a:custGeom>
                  <a:avLst/>
                  <a:gdLst>
                    <a:gd name="connsiteX0" fmla="*/ 767228 w 1947672"/>
                    <a:gd name="connsiteY0" fmla="*/ 197644 h 3200400"/>
                    <a:gd name="connsiteX1" fmla="*/ 699516 w 1947672"/>
                    <a:gd name="connsiteY1" fmla="*/ 265356 h 3200400"/>
                    <a:gd name="connsiteX2" fmla="*/ 699516 w 1947672"/>
                    <a:gd name="connsiteY2" fmla="*/ 276236 h 3200400"/>
                    <a:gd name="connsiteX3" fmla="*/ 767228 w 1947672"/>
                    <a:gd name="connsiteY3" fmla="*/ 343948 h 3200400"/>
                    <a:gd name="connsiteX4" fmla="*/ 1180444 w 1947672"/>
                    <a:gd name="connsiteY4" fmla="*/ 343948 h 3200400"/>
                    <a:gd name="connsiteX5" fmla="*/ 1248156 w 1947672"/>
                    <a:gd name="connsiteY5" fmla="*/ 276236 h 3200400"/>
                    <a:gd name="connsiteX6" fmla="*/ 1248156 w 1947672"/>
                    <a:gd name="connsiteY6" fmla="*/ 265356 h 3200400"/>
                    <a:gd name="connsiteX7" fmla="*/ 1180444 w 1947672"/>
                    <a:gd name="connsiteY7" fmla="*/ 197644 h 3200400"/>
                    <a:gd name="connsiteX8" fmla="*/ 89885 w 1947672"/>
                    <a:gd name="connsiteY8" fmla="*/ 0 h 3200400"/>
                    <a:gd name="connsiteX9" fmla="*/ 1857787 w 1947672"/>
                    <a:gd name="connsiteY9" fmla="*/ 0 h 3200400"/>
                    <a:gd name="connsiteX10" fmla="*/ 1947672 w 1947672"/>
                    <a:gd name="connsiteY10" fmla="*/ 89885 h 3200400"/>
                    <a:gd name="connsiteX11" fmla="*/ 1947672 w 1947672"/>
                    <a:gd name="connsiteY11" fmla="*/ 3110515 h 3200400"/>
                    <a:gd name="connsiteX12" fmla="*/ 1857787 w 1947672"/>
                    <a:gd name="connsiteY12" fmla="*/ 3200400 h 3200400"/>
                    <a:gd name="connsiteX13" fmla="*/ 89885 w 1947672"/>
                    <a:gd name="connsiteY13" fmla="*/ 3200400 h 3200400"/>
                    <a:gd name="connsiteX14" fmla="*/ 0 w 1947672"/>
                    <a:gd name="connsiteY14" fmla="*/ 3110515 h 3200400"/>
                    <a:gd name="connsiteX15" fmla="*/ 0 w 1947672"/>
                    <a:gd name="connsiteY15" fmla="*/ 89885 h 3200400"/>
                    <a:gd name="connsiteX16" fmla="*/ 89885 w 1947672"/>
                    <a:gd name="connsiteY1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7672" h="3200400">
                      <a:moveTo>
                        <a:pt x="767228" y="197644"/>
                      </a:moveTo>
                      <a:cubicBezTo>
                        <a:pt x="729832" y="197644"/>
                        <a:pt x="699516" y="227960"/>
                        <a:pt x="699516" y="265356"/>
                      </a:cubicBezTo>
                      <a:lnTo>
                        <a:pt x="699516" y="276236"/>
                      </a:lnTo>
                      <a:cubicBezTo>
                        <a:pt x="699516" y="313632"/>
                        <a:pt x="729832" y="343948"/>
                        <a:pt x="767228" y="343948"/>
                      </a:cubicBezTo>
                      <a:lnTo>
                        <a:pt x="1180444" y="343948"/>
                      </a:lnTo>
                      <a:cubicBezTo>
                        <a:pt x="1217840" y="343948"/>
                        <a:pt x="1248156" y="313632"/>
                        <a:pt x="1248156" y="276236"/>
                      </a:cubicBezTo>
                      <a:lnTo>
                        <a:pt x="1248156" y="265356"/>
                      </a:lnTo>
                      <a:cubicBezTo>
                        <a:pt x="1248156" y="227960"/>
                        <a:pt x="1217840" y="197644"/>
                        <a:pt x="1180444" y="197644"/>
                      </a:cubicBezTo>
                      <a:close/>
                      <a:moveTo>
                        <a:pt x="89885" y="0"/>
                      </a:moveTo>
                      <a:lnTo>
                        <a:pt x="1857787" y="0"/>
                      </a:lnTo>
                      <a:cubicBezTo>
                        <a:pt x="1907429" y="0"/>
                        <a:pt x="1947672" y="40243"/>
                        <a:pt x="1947672" y="89885"/>
                      </a:cubicBezTo>
                      <a:lnTo>
                        <a:pt x="1947672" y="3110515"/>
                      </a:lnTo>
                      <a:cubicBezTo>
                        <a:pt x="1947672" y="3160157"/>
                        <a:pt x="1907429" y="3200400"/>
                        <a:pt x="1857787" y="3200400"/>
                      </a:cubicBezTo>
                      <a:lnTo>
                        <a:pt x="89885" y="3200400"/>
                      </a:lnTo>
                      <a:cubicBezTo>
                        <a:pt x="40243" y="3200400"/>
                        <a:pt x="0" y="3160157"/>
                        <a:pt x="0" y="3110515"/>
                      </a:cubicBezTo>
                      <a:lnTo>
                        <a:pt x="0" y="89885"/>
                      </a:lnTo>
                      <a:cubicBezTo>
                        <a:pt x="0" y="40243"/>
                        <a:pt x="40243" y="0"/>
                        <a:pt x="89885" y="0"/>
                      </a:cubicBezTo>
                      <a:close/>
                    </a:path>
                  </a:pathLst>
                </a:custGeom>
                <a:solidFill>
                  <a:schemeClr val="bg1"/>
                </a:solidFill>
                <a:ln w="15875" cap="flat" cmpd="sng" algn="ctr">
                  <a:solidFill>
                    <a:schemeClr val="tx1"/>
                  </a:solid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00" fontAlgn="base">
                    <a:lnSpc>
                      <a:spcPct val="90000"/>
                    </a:lnSpc>
                    <a:spcBef>
                      <a:spcPct val="0"/>
                    </a:spcBef>
                    <a:spcAft>
                      <a:spcPct val="0"/>
                    </a:spcAft>
                    <a:defRPr/>
                  </a:pPr>
                  <a:endParaRPr lang="en-US" sz="2307"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5" name="Oval 164">
                  <a:extLst>
                    <a:ext uri="{FF2B5EF4-FFF2-40B4-BE49-F238E27FC236}">
                      <a16:creationId xmlns:a16="http://schemas.microsoft.com/office/drawing/2014/main" id="{D1CEC9A3-3B14-4777-B300-FA209BD12D3C}"/>
                    </a:ext>
                  </a:extLst>
                </p:cNvPr>
                <p:cNvSpPr/>
                <p:nvPr/>
              </p:nvSpPr>
              <p:spPr bwMode="auto">
                <a:xfrm>
                  <a:off x="834669" y="2501341"/>
                  <a:ext cx="229217" cy="229218"/>
                </a:xfrm>
                <a:prstGeom prst="ellipse">
                  <a:avLst/>
                </a:prstGeom>
                <a:solidFill>
                  <a:schemeClr val="bg1"/>
                </a:solidFill>
                <a:ln w="9525" cap="flat" cmpd="sng" algn="ctr">
                  <a:solidFill>
                    <a:schemeClr val="tx1"/>
                  </a:solid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00" fontAlgn="base">
                    <a:lnSpc>
                      <a:spcPct val="90000"/>
                    </a:lnSpc>
                    <a:spcBef>
                      <a:spcPct val="0"/>
                    </a:spcBef>
                    <a:spcAft>
                      <a:spcPct val="0"/>
                    </a:spcAft>
                    <a:defRPr/>
                  </a:pPr>
                  <a:endParaRPr lang="en-US" sz="2307"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cxnSp>
              <p:nvCxnSpPr>
                <p:cNvPr id="171" name="Straight Connector 170">
                  <a:extLst>
                    <a:ext uri="{FF2B5EF4-FFF2-40B4-BE49-F238E27FC236}">
                      <a16:creationId xmlns:a16="http://schemas.microsoft.com/office/drawing/2014/main" id="{13DC44DD-C4B3-426E-B252-DD77003539DA}"/>
                    </a:ext>
                  </a:extLst>
                </p:cNvPr>
                <p:cNvCxnSpPr>
                  <a:cxnSpLocks/>
                </p:cNvCxnSpPr>
                <p:nvPr/>
              </p:nvCxnSpPr>
              <p:spPr>
                <a:xfrm>
                  <a:off x="845220" y="2797151"/>
                  <a:ext cx="208114" cy="0"/>
                </a:xfrm>
                <a:prstGeom prst="line">
                  <a:avLst/>
                </a:prstGeom>
                <a:noFill/>
                <a:ln w="9525" cap="flat" cmpd="sng" algn="ctr">
                  <a:solidFill>
                    <a:schemeClr val="tx1"/>
                  </a:solidFill>
                  <a:prstDash val="solid"/>
                  <a:headEnd type="none"/>
                  <a:tailEnd type="none"/>
                </a:ln>
                <a:effectLst/>
              </p:spPr>
            </p:cxnSp>
            <p:cxnSp>
              <p:nvCxnSpPr>
                <p:cNvPr id="173" name="Straight Connector 172">
                  <a:extLst>
                    <a:ext uri="{FF2B5EF4-FFF2-40B4-BE49-F238E27FC236}">
                      <a16:creationId xmlns:a16="http://schemas.microsoft.com/office/drawing/2014/main" id="{47628B56-5278-4C9F-BA2C-68F78ADCC177}"/>
                    </a:ext>
                  </a:extLst>
                </p:cNvPr>
                <p:cNvCxnSpPr>
                  <a:cxnSpLocks/>
                </p:cNvCxnSpPr>
                <p:nvPr/>
              </p:nvCxnSpPr>
              <p:spPr>
                <a:xfrm>
                  <a:off x="857837" y="2832432"/>
                  <a:ext cx="182880" cy="0"/>
                </a:xfrm>
                <a:prstGeom prst="line">
                  <a:avLst/>
                </a:prstGeom>
                <a:noFill/>
                <a:ln w="9525" cap="flat" cmpd="sng" algn="ctr">
                  <a:solidFill>
                    <a:schemeClr val="tx1"/>
                  </a:solidFill>
                  <a:prstDash val="solid"/>
                  <a:headEnd type="none"/>
                  <a:tailEnd type="none"/>
                </a:ln>
                <a:effectLst/>
              </p:spPr>
            </p:cxnSp>
            <p:sp>
              <p:nvSpPr>
                <p:cNvPr id="174" name="people_4">
                  <a:extLst>
                    <a:ext uri="{FF2B5EF4-FFF2-40B4-BE49-F238E27FC236}">
                      <a16:creationId xmlns:a16="http://schemas.microsoft.com/office/drawing/2014/main" id="{CC1B487A-DD5F-4CE0-BD9E-F6FCDD998D93}"/>
                    </a:ext>
                  </a:extLst>
                </p:cNvPr>
                <p:cNvSpPr>
                  <a:spLocks noChangeAspect="1" noEditPoints="1"/>
                </p:cNvSpPr>
                <p:nvPr/>
              </p:nvSpPr>
              <p:spPr bwMode="auto">
                <a:xfrm>
                  <a:off x="898846" y="2559569"/>
                  <a:ext cx="100863" cy="112763"/>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952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grpSp>
        </p:grpSp>
        <p:grpSp>
          <p:nvGrpSpPr>
            <p:cNvPr id="15" name="Group 14">
              <a:extLst>
                <a:ext uri="{FF2B5EF4-FFF2-40B4-BE49-F238E27FC236}">
                  <a16:creationId xmlns:a16="http://schemas.microsoft.com/office/drawing/2014/main" id="{A9B2A2B9-5E37-4218-8C64-DEA12F5059CE}"/>
                </a:ext>
              </a:extLst>
            </p:cNvPr>
            <p:cNvGrpSpPr/>
            <p:nvPr/>
          </p:nvGrpSpPr>
          <p:grpSpPr>
            <a:xfrm>
              <a:off x="9670856" y="3930965"/>
              <a:ext cx="743068" cy="743065"/>
              <a:chOff x="9670856" y="3930965"/>
              <a:chExt cx="743068" cy="743065"/>
            </a:xfrm>
          </p:grpSpPr>
          <p:sp>
            <p:nvSpPr>
              <p:cNvPr id="294" name="Oval 293">
                <a:extLst>
                  <a:ext uri="{FF2B5EF4-FFF2-40B4-BE49-F238E27FC236}">
                    <a16:creationId xmlns:a16="http://schemas.microsoft.com/office/drawing/2014/main" id="{4E57ED11-2835-4A07-84BD-3CF58BCEE3D6}"/>
                  </a:ext>
                </a:extLst>
              </p:cNvPr>
              <p:cNvSpPr/>
              <p:nvPr/>
            </p:nvSpPr>
            <p:spPr bwMode="auto">
              <a:xfrm>
                <a:off x="9670856" y="3930965"/>
                <a:ext cx="743068" cy="743065"/>
              </a:xfrm>
              <a:prstGeom prst="ellipse">
                <a:avLst/>
              </a:prstGeom>
              <a:solidFill>
                <a:srgbClr val="FFFFFF"/>
              </a:solidFill>
              <a:ln w="9525" cap="flat" cmpd="sng" algn="ctr">
                <a:noFill/>
                <a:prstDash val="solid"/>
                <a:headEnd type="none" w="med" len="med"/>
                <a:tailEnd type="none" w="med" len="med"/>
              </a:ln>
              <a:effectLst>
                <a:outerShdw blurRad="190500" dist="76200" dir="2400000" algn="ctr" rotWithShape="0">
                  <a:prstClr val="black">
                    <a:alpha val="30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a:cs typeface="Segoe UI" pitchFamily="34" charset="0"/>
                </a:endParaRPr>
              </a:p>
            </p:txBody>
          </p:sp>
          <p:grpSp>
            <p:nvGrpSpPr>
              <p:cNvPr id="180" name="Group 179">
                <a:extLst>
                  <a:ext uri="{FF2B5EF4-FFF2-40B4-BE49-F238E27FC236}">
                    <a16:creationId xmlns:a16="http://schemas.microsoft.com/office/drawing/2014/main" id="{42E64753-E79B-4E78-A3B0-EAE9F5D7D3D0}"/>
                  </a:ext>
                </a:extLst>
              </p:cNvPr>
              <p:cNvGrpSpPr/>
              <p:nvPr/>
            </p:nvGrpSpPr>
            <p:grpSpPr>
              <a:xfrm>
                <a:off x="9831313" y="4111120"/>
                <a:ext cx="422161" cy="382822"/>
                <a:chOff x="2441840" y="5053827"/>
                <a:chExt cx="337044" cy="305635"/>
              </a:xfrm>
            </p:grpSpPr>
            <p:grpSp>
              <p:nvGrpSpPr>
                <p:cNvPr id="181" name="Graphic 10">
                  <a:extLst>
                    <a:ext uri="{FF2B5EF4-FFF2-40B4-BE49-F238E27FC236}">
                      <a16:creationId xmlns:a16="http://schemas.microsoft.com/office/drawing/2014/main" id="{110F9DE4-B1B2-4067-94CB-8A3E18B2E0CE}"/>
                    </a:ext>
                  </a:extLst>
                </p:cNvPr>
                <p:cNvGrpSpPr/>
                <p:nvPr/>
              </p:nvGrpSpPr>
              <p:grpSpPr>
                <a:xfrm flipV="1">
                  <a:off x="2441840" y="5288267"/>
                  <a:ext cx="337044" cy="71195"/>
                  <a:chOff x="0" y="1551621"/>
                  <a:chExt cx="763343" cy="161554"/>
                </a:xfrm>
                <a:solidFill>
                  <a:schemeClr val="tx1"/>
                </a:solidFill>
              </p:grpSpPr>
              <p:sp>
                <p:nvSpPr>
                  <p:cNvPr id="185" name="Freeform: Shape 184">
                    <a:extLst>
                      <a:ext uri="{FF2B5EF4-FFF2-40B4-BE49-F238E27FC236}">
                        <a16:creationId xmlns:a16="http://schemas.microsoft.com/office/drawing/2014/main" id="{7C9279B1-FD82-4EB8-A93B-53DDC5B2053B}"/>
                      </a:ext>
                    </a:extLst>
                  </p:cNvPr>
                  <p:cNvSpPr/>
                  <p:nvPr/>
                </p:nvSpPr>
                <p:spPr>
                  <a:xfrm>
                    <a:off x="0" y="1551621"/>
                    <a:ext cx="161554" cy="161554"/>
                  </a:xfrm>
                  <a:custGeom>
                    <a:avLst/>
                    <a:gdLst>
                      <a:gd name="connsiteX0" fmla="*/ 145399 w 161554"/>
                      <a:gd name="connsiteY0" fmla="*/ 16155 h 161554"/>
                      <a:gd name="connsiteX1" fmla="*/ 96932 w 161554"/>
                      <a:gd name="connsiteY1" fmla="*/ 76738 h 161554"/>
                      <a:gd name="connsiteX2" fmla="*/ 96932 w 161554"/>
                      <a:gd name="connsiteY2" fmla="*/ 76738 h 161554"/>
                      <a:gd name="connsiteX3" fmla="*/ 169632 w 161554"/>
                      <a:gd name="connsiteY3" fmla="*/ 68660 h 161554"/>
                      <a:gd name="connsiteX4" fmla="*/ 169632 w 161554"/>
                      <a:gd name="connsiteY4" fmla="*/ 100971 h 161554"/>
                      <a:gd name="connsiteX5" fmla="*/ 96932 w 161554"/>
                      <a:gd name="connsiteY5" fmla="*/ 92894 h 161554"/>
                      <a:gd name="connsiteX6" fmla="*/ 96932 w 161554"/>
                      <a:gd name="connsiteY6" fmla="*/ 92894 h 161554"/>
                      <a:gd name="connsiteX7" fmla="*/ 145399 w 161554"/>
                      <a:gd name="connsiteY7" fmla="*/ 149437 h 161554"/>
                      <a:gd name="connsiteX8" fmla="*/ 113088 w 161554"/>
                      <a:gd name="connsiteY8" fmla="*/ 169632 h 161554"/>
                      <a:gd name="connsiteX9" fmla="*/ 84816 w 161554"/>
                      <a:gd name="connsiteY9" fmla="*/ 100971 h 161554"/>
                      <a:gd name="connsiteX10" fmla="*/ 84816 w 161554"/>
                      <a:gd name="connsiteY10" fmla="*/ 100971 h 161554"/>
                      <a:gd name="connsiteX11" fmla="*/ 52505 w 161554"/>
                      <a:gd name="connsiteY11" fmla="*/ 169632 h 161554"/>
                      <a:gd name="connsiteX12" fmla="*/ 24233 w 161554"/>
                      <a:gd name="connsiteY12" fmla="*/ 153476 h 161554"/>
                      <a:gd name="connsiteX13" fmla="*/ 68660 w 161554"/>
                      <a:gd name="connsiteY13" fmla="*/ 92894 h 161554"/>
                      <a:gd name="connsiteX14" fmla="*/ 68660 w 161554"/>
                      <a:gd name="connsiteY14" fmla="*/ 92894 h 161554"/>
                      <a:gd name="connsiteX15" fmla="*/ 0 w 161554"/>
                      <a:gd name="connsiteY15" fmla="*/ 100971 h 161554"/>
                      <a:gd name="connsiteX16" fmla="*/ 0 w 161554"/>
                      <a:gd name="connsiteY16" fmla="*/ 68660 h 161554"/>
                      <a:gd name="connsiteX17" fmla="*/ 72699 w 161554"/>
                      <a:gd name="connsiteY17" fmla="*/ 76738 h 161554"/>
                      <a:gd name="connsiteX18" fmla="*/ 72699 w 161554"/>
                      <a:gd name="connsiteY18" fmla="*/ 76738 h 161554"/>
                      <a:gd name="connsiteX19" fmla="*/ 24233 w 161554"/>
                      <a:gd name="connsiteY19" fmla="*/ 16155 h 161554"/>
                      <a:gd name="connsiteX20" fmla="*/ 56544 w 161554"/>
                      <a:gd name="connsiteY20" fmla="*/ 0 h 161554"/>
                      <a:gd name="connsiteX21" fmla="*/ 84816 w 161554"/>
                      <a:gd name="connsiteY21" fmla="*/ 68660 h 161554"/>
                      <a:gd name="connsiteX22" fmla="*/ 84816 w 161554"/>
                      <a:gd name="connsiteY22" fmla="*/ 68660 h 161554"/>
                      <a:gd name="connsiteX23" fmla="*/ 117127 w 161554"/>
                      <a:gd name="connsiteY23" fmla="*/ 0 h 161554"/>
                      <a:gd name="connsiteX24" fmla="*/ 145399 w 161554"/>
                      <a:gd name="connsiteY24" fmla="*/ 16155 h 16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554" h="161554">
                        <a:moveTo>
                          <a:pt x="145399" y="16155"/>
                        </a:moveTo>
                        <a:lnTo>
                          <a:pt x="96932" y="76738"/>
                        </a:lnTo>
                        <a:lnTo>
                          <a:pt x="96932" y="76738"/>
                        </a:lnTo>
                        <a:lnTo>
                          <a:pt x="169632" y="68660"/>
                        </a:lnTo>
                        <a:lnTo>
                          <a:pt x="169632" y="100971"/>
                        </a:lnTo>
                        <a:lnTo>
                          <a:pt x="96932" y="92894"/>
                        </a:lnTo>
                        <a:lnTo>
                          <a:pt x="96932" y="92894"/>
                        </a:lnTo>
                        <a:lnTo>
                          <a:pt x="145399" y="149437"/>
                        </a:lnTo>
                        <a:lnTo>
                          <a:pt x="113088" y="169632"/>
                        </a:lnTo>
                        <a:lnTo>
                          <a:pt x="84816" y="100971"/>
                        </a:lnTo>
                        <a:lnTo>
                          <a:pt x="84816" y="100971"/>
                        </a:lnTo>
                        <a:lnTo>
                          <a:pt x="52505" y="169632"/>
                        </a:lnTo>
                        <a:lnTo>
                          <a:pt x="24233" y="153476"/>
                        </a:lnTo>
                        <a:lnTo>
                          <a:pt x="68660" y="92894"/>
                        </a:lnTo>
                        <a:lnTo>
                          <a:pt x="68660" y="92894"/>
                        </a:lnTo>
                        <a:lnTo>
                          <a:pt x="0" y="100971"/>
                        </a:lnTo>
                        <a:lnTo>
                          <a:pt x="0" y="68660"/>
                        </a:lnTo>
                        <a:lnTo>
                          <a:pt x="72699" y="76738"/>
                        </a:lnTo>
                        <a:lnTo>
                          <a:pt x="72699" y="76738"/>
                        </a:lnTo>
                        <a:lnTo>
                          <a:pt x="24233" y="16155"/>
                        </a:lnTo>
                        <a:lnTo>
                          <a:pt x="56544" y="0"/>
                        </a:lnTo>
                        <a:lnTo>
                          <a:pt x="84816" y="68660"/>
                        </a:lnTo>
                        <a:lnTo>
                          <a:pt x="84816" y="68660"/>
                        </a:lnTo>
                        <a:lnTo>
                          <a:pt x="117127" y="0"/>
                        </a:lnTo>
                        <a:lnTo>
                          <a:pt x="145399" y="16155"/>
                        </a:lnTo>
                        <a:close/>
                      </a:path>
                    </a:pathLst>
                  </a:custGeom>
                  <a:grpFill/>
                  <a:ln w="4007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defRPr/>
                    </a:pPr>
                    <a:endParaRPr lang="en-US" sz="2400" kern="0">
                      <a:solidFill>
                        <a:srgbClr val="1A1A1A"/>
                      </a:solidFill>
                    </a:endParaRPr>
                  </a:p>
                </p:txBody>
              </p:sp>
              <p:sp>
                <p:nvSpPr>
                  <p:cNvPr id="186" name="Freeform: Shape 185">
                    <a:extLst>
                      <a:ext uri="{FF2B5EF4-FFF2-40B4-BE49-F238E27FC236}">
                        <a16:creationId xmlns:a16="http://schemas.microsoft.com/office/drawing/2014/main" id="{800EDFE0-D289-4B56-80EB-3DA55347BC5B}"/>
                      </a:ext>
                    </a:extLst>
                  </p:cNvPr>
                  <p:cNvSpPr/>
                  <p:nvPr/>
                </p:nvSpPr>
                <p:spPr>
                  <a:xfrm>
                    <a:off x="201943" y="1551621"/>
                    <a:ext cx="161554" cy="161554"/>
                  </a:xfrm>
                  <a:custGeom>
                    <a:avLst/>
                    <a:gdLst>
                      <a:gd name="connsiteX0" fmla="*/ 145399 w 161554"/>
                      <a:gd name="connsiteY0" fmla="*/ 16155 h 161554"/>
                      <a:gd name="connsiteX1" fmla="*/ 96932 w 161554"/>
                      <a:gd name="connsiteY1" fmla="*/ 76738 h 161554"/>
                      <a:gd name="connsiteX2" fmla="*/ 96932 w 161554"/>
                      <a:gd name="connsiteY2" fmla="*/ 76738 h 161554"/>
                      <a:gd name="connsiteX3" fmla="*/ 169632 w 161554"/>
                      <a:gd name="connsiteY3" fmla="*/ 68660 h 161554"/>
                      <a:gd name="connsiteX4" fmla="*/ 169632 w 161554"/>
                      <a:gd name="connsiteY4" fmla="*/ 100971 h 161554"/>
                      <a:gd name="connsiteX5" fmla="*/ 96932 w 161554"/>
                      <a:gd name="connsiteY5" fmla="*/ 92894 h 161554"/>
                      <a:gd name="connsiteX6" fmla="*/ 96932 w 161554"/>
                      <a:gd name="connsiteY6" fmla="*/ 92894 h 161554"/>
                      <a:gd name="connsiteX7" fmla="*/ 145399 w 161554"/>
                      <a:gd name="connsiteY7" fmla="*/ 149437 h 161554"/>
                      <a:gd name="connsiteX8" fmla="*/ 113088 w 161554"/>
                      <a:gd name="connsiteY8" fmla="*/ 169632 h 161554"/>
                      <a:gd name="connsiteX9" fmla="*/ 84816 w 161554"/>
                      <a:gd name="connsiteY9" fmla="*/ 100971 h 161554"/>
                      <a:gd name="connsiteX10" fmla="*/ 84816 w 161554"/>
                      <a:gd name="connsiteY10" fmla="*/ 100971 h 161554"/>
                      <a:gd name="connsiteX11" fmla="*/ 52505 w 161554"/>
                      <a:gd name="connsiteY11" fmla="*/ 169632 h 161554"/>
                      <a:gd name="connsiteX12" fmla="*/ 24233 w 161554"/>
                      <a:gd name="connsiteY12" fmla="*/ 153476 h 161554"/>
                      <a:gd name="connsiteX13" fmla="*/ 68660 w 161554"/>
                      <a:gd name="connsiteY13" fmla="*/ 92894 h 161554"/>
                      <a:gd name="connsiteX14" fmla="*/ 68660 w 161554"/>
                      <a:gd name="connsiteY14" fmla="*/ 92894 h 161554"/>
                      <a:gd name="connsiteX15" fmla="*/ 0 w 161554"/>
                      <a:gd name="connsiteY15" fmla="*/ 100971 h 161554"/>
                      <a:gd name="connsiteX16" fmla="*/ 0 w 161554"/>
                      <a:gd name="connsiteY16" fmla="*/ 68660 h 161554"/>
                      <a:gd name="connsiteX17" fmla="*/ 72699 w 161554"/>
                      <a:gd name="connsiteY17" fmla="*/ 76738 h 161554"/>
                      <a:gd name="connsiteX18" fmla="*/ 72699 w 161554"/>
                      <a:gd name="connsiteY18" fmla="*/ 76738 h 161554"/>
                      <a:gd name="connsiteX19" fmla="*/ 24233 w 161554"/>
                      <a:gd name="connsiteY19" fmla="*/ 16155 h 161554"/>
                      <a:gd name="connsiteX20" fmla="*/ 52505 w 161554"/>
                      <a:gd name="connsiteY20" fmla="*/ 0 h 161554"/>
                      <a:gd name="connsiteX21" fmla="*/ 80777 w 161554"/>
                      <a:gd name="connsiteY21" fmla="*/ 68660 h 161554"/>
                      <a:gd name="connsiteX22" fmla="*/ 80777 w 161554"/>
                      <a:gd name="connsiteY22" fmla="*/ 68660 h 161554"/>
                      <a:gd name="connsiteX23" fmla="*/ 113088 w 161554"/>
                      <a:gd name="connsiteY23" fmla="*/ 0 h 161554"/>
                      <a:gd name="connsiteX24" fmla="*/ 145399 w 161554"/>
                      <a:gd name="connsiteY24" fmla="*/ 16155 h 16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554" h="161554">
                        <a:moveTo>
                          <a:pt x="145399" y="16155"/>
                        </a:moveTo>
                        <a:lnTo>
                          <a:pt x="96932" y="76738"/>
                        </a:lnTo>
                        <a:lnTo>
                          <a:pt x="96932" y="76738"/>
                        </a:lnTo>
                        <a:lnTo>
                          <a:pt x="169632" y="68660"/>
                        </a:lnTo>
                        <a:lnTo>
                          <a:pt x="169632" y="100971"/>
                        </a:lnTo>
                        <a:lnTo>
                          <a:pt x="96932" y="92894"/>
                        </a:lnTo>
                        <a:lnTo>
                          <a:pt x="96932" y="92894"/>
                        </a:lnTo>
                        <a:lnTo>
                          <a:pt x="145399" y="149437"/>
                        </a:lnTo>
                        <a:lnTo>
                          <a:pt x="113088" y="169632"/>
                        </a:lnTo>
                        <a:lnTo>
                          <a:pt x="84816" y="100971"/>
                        </a:lnTo>
                        <a:lnTo>
                          <a:pt x="84816" y="100971"/>
                        </a:lnTo>
                        <a:lnTo>
                          <a:pt x="52505" y="169632"/>
                        </a:lnTo>
                        <a:lnTo>
                          <a:pt x="24233" y="153476"/>
                        </a:lnTo>
                        <a:lnTo>
                          <a:pt x="68660" y="92894"/>
                        </a:lnTo>
                        <a:lnTo>
                          <a:pt x="68660" y="92894"/>
                        </a:lnTo>
                        <a:lnTo>
                          <a:pt x="0" y="100971"/>
                        </a:lnTo>
                        <a:lnTo>
                          <a:pt x="0" y="68660"/>
                        </a:lnTo>
                        <a:lnTo>
                          <a:pt x="72699" y="76738"/>
                        </a:lnTo>
                        <a:lnTo>
                          <a:pt x="72699" y="76738"/>
                        </a:lnTo>
                        <a:lnTo>
                          <a:pt x="24233" y="16155"/>
                        </a:lnTo>
                        <a:lnTo>
                          <a:pt x="52505" y="0"/>
                        </a:lnTo>
                        <a:lnTo>
                          <a:pt x="80777" y="68660"/>
                        </a:lnTo>
                        <a:lnTo>
                          <a:pt x="80777" y="68660"/>
                        </a:lnTo>
                        <a:lnTo>
                          <a:pt x="113088" y="0"/>
                        </a:lnTo>
                        <a:lnTo>
                          <a:pt x="145399" y="16155"/>
                        </a:lnTo>
                        <a:close/>
                      </a:path>
                    </a:pathLst>
                  </a:custGeom>
                  <a:grpFill/>
                  <a:ln w="4007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defRPr/>
                    </a:pPr>
                    <a:endParaRPr lang="en-US" sz="2400" kern="0">
                      <a:solidFill>
                        <a:srgbClr val="1A1A1A"/>
                      </a:solidFill>
                    </a:endParaRPr>
                  </a:p>
                </p:txBody>
              </p:sp>
              <p:sp>
                <p:nvSpPr>
                  <p:cNvPr id="187" name="Freeform: Shape 186">
                    <a:extLst>
                      <a:ext uri="{FF2B5EF4-FFF2-40B4-BE49-F238E27FC236}">
                        <a16:creationId xmlns:a16="http://schemas.microsoft.com/office/drawing/2014/main" id="{1F03739C-B088-44FB-B794-50DFFADD6FED}"/>
                      </a:ext>
                    </a:extLst>
                  </p:cNvPr>
                  <p:cNvSpPr/>
                  <p:nvPr/>
                </p:nvSpPr>
                <p:spPr>
                  <a:xfrm>
                    <a:off x="403885" y="1551621"/>
                    <a:ext cx="161554" cy="161554"/>
                  </a:xfrm>
                  <a:custGeom>
                    <a:avLst/>
                    <a:gdLst>
                      <a:gd name="connsiteX0" fmla="*/ 141360 w 161554"/>
                      <a:gd name="connsiteY0" fmla="*/ 16155 h 161554"/>
                      <a:gd name="connsiteX1" fmla="*/ 96932 w 161554"/>
                      <a:gd name="connsiteY1" fmla="*/ 76738 h 161554"/>
                      <a:gd name="connsiteX2" fmla="*/ 96932 w 161554"/>
                      <a:gd name="connsiteY2" fmla="*/ 76738 h 161554"/>
                      <a:gd name="connsiteX3" fmla="*/ 169632 w 161554"/>
                      <a:gd name="connsiteY3" fmla="*/ 68660 h 161554"/>
                      <a:gd name="connsiteX4" fmla="*/ 169632 w 161554"/>
                      <a:gd name="connsiteY4" fmla="*/ 100971 h 161554"/>
                      <a:gd name="connsiteX5" fmla="*/ 96932 w 161554"/>
                      <a:gd name="connsiteY5" fmla="*/ 92894 h 161554"/>
                      <a:gd name="connsiteX6" fmla="*/ 96932 w 161554"/>
                      <a:gd name="connsiteY6" fmla="*/ 92894 h 161554"/>
                      <a:gd name="connsiteX7" fmla="*/ 145399 w 161554"/>
                      <a:gd name="connsiteY7" fmla="*/ 149437 h 161554"/>
                      <a:gd name="connsiteX8" fmla="*/ 113088 w 161554"/>
                      <a:gd name="connsiteY8" fmla="*/ 165593 h 161554"/>
                      <a:gd name="connsiteX9" fmla="*/ 84816 w 161554"/>
                      <a:gd name="connsiteY9" fmla="*/ 96932 h 161554"/>
                      <a:gd name="connsiteX10" fmla="*/ 84816 w 161554"/>
                      <a:gd name="connsiteY10" fmla="*/ 96932 h 161554"/>
                      <a:gd name="connsiteX11" fmla="*/ 52505 w 161554"/>
                      <a:gd name="connsiteY11" fmla="*/ 165593 h 161554"/>
                      <a:gd name="connsiteX12" fmla="*/ 24233 w 161554"/>
                      <a:gd name="connsiteY12" fmla="*/ 149437 h 161554"/>
                      <a:gd name="connsiteX13" fmla="*/ 68660 w 161554"/>
                      <a:gd name="connsiteY13" fmla="*/ 88855 h 161554"/>
                      <a:gd name="connsiteX14" fmla="*/ 68660 w 161554"/>
                      <a:gd name="connsiteY14" fmla="*/ 88855 h 161554"/>
                      <a:gd name="connsiteX15" fmla="*/ 0 w 161554"/>
                      <a:gd name="connsiteY15" fmla="*/ 100971 h 161554"/>
                      <a:gd name="connsiteX16" fmla="*/ 0 w 161554"/>
                      <a:gd name="connsiteY16" fmla="*/ 68660 h 161554"/>
                      <a:gd name="connsiteX17" fmla="*/ 72699 w 161554"/>
                      <a:gd name="connsiteY17" fmla="*/ 76738 h 161554"/>
                      <a:gd name="connsiteX18" fmla="*/ 72699 w 161554"/>
                      <a:gd name="connsiteY18" fmla="*/ 76738 h 161554"/>
                      <a:gd name="connsiteX19" fmla="*/ 28272 w 161554"/>
                      <a:gd name="connsiteY19" fmla="*/ 16155 h 161554"/>
                      <a:gd name="connsiteX20" fmla="*/ 52505 w 161554"/>
                      <a:gd name="connsiteY20" fmla="*/ 0 h 161554"/>
                      <a:gd name="connsiteX21" fmla="*/ 80777 w 161554"/>
                      <a:gd name="connsiteY21" fmla="*/ 68660 h 161554"/>
                      <a:gd name="connsiteX22" fmla="*/ 80777 w 161554"/>
                      <a:gd name="connsiteY22" fmla="*/ 68660 h 161554"/>
                      <a:gd name="connsiteX23" fmla="*/ 113088 w 161554"/>
                      <a:gd name="connsiteY23" fmla="*/ 0 h 161554"/>
                      <a:gd name="connsiteX24" fmla="*/ 141360 w 161554"/>
                      <a:gd name="connsiteY24" fmla="*/ 16155 h 16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554" h="161554">
                        <a:moveTo>
                          <a:pt x="141360" y="16155"/>
                        </a:moveTo>
                        <a:lnTo>
                          <a:pt x="96932" y="76738"/>
                        </a:lnTo>
                        <a:lnTo>
                          <a:pt x="96932" y="76738"/>
                        </a:lnTo>
                        <a:lnTo>
                          <a:pt x="169632" y="68660"/>
                        </a:lnTo>
                        <a:lnTo>
                          <a:pt x="169632" y="100971"/>
                        </a:lnTo>
                        <a:lnTo>
                          <a:pt x="96932" y="92894"/>
                        </a:lnTo>
                        <a:lnTo>
                          <a:pt x="96932" y="92894"/>
                        </a:lnTo>
                        <a:lnTo>
                          <a:pt x="145399" y="149437"/>
                        </a:lnTo>
                        <a:lnTo>
                          <a:pt x="113088" y="165593"/>
                        </a:lnTo>
                        <a:lnTo>
                          <a:pt x="84816" y="96932"/>
                        </a:lnTo>
                        <a:lnTo>
                          <a:pt x="84816" y="96932"/>
                        </a:lnTo>
                        <a:lnTo>
                          <a:pt x="52505" y="165593"/>
                        </a:lnTo>
                        <a:lnTo>
                          <a:pt x="24233" y="149437"/>
                        </a:lnTo>
                        <a:lnTo>
                          <a:pt x="68660" y="88855"/>
                        </a:lnTo>
                        <a:lnTo>
                          <a:pt x="68660" y="88855"/>
                        </a:lnTo>
                        <a:lnTo>
                          <a:pt x="0" y="100971"/>
                        </a:lnTo>
                        <a:lnTo>
                          <a:pt x="0" y="68660"/>
                        </a:lnTo>
                        <a:lnTo>
                          <a:pt x="72699" y="76738"/>
                        </a:lnTo>
                        <a:lnTo>
                          <a:pt x="72699" y="76738"/>
                        </a:lnTo>
                        <a:lnTo>
                          <a:pt x="28272" y="16155"/>
                        </a:lnTo>
                        <a:lnTo>
                          <a:pt x="52505" y="0"/>
                        </a:lnTo>
                        <a:lnTo>
                          <a:pt x="80777" y="68660"/>
                        </a:lnTo>
                        <a:lnTo>
                          <a:pt x="80777" y="68660"/>
                        </a:lnTo>
                        <a:lnTo>
                          <a:pt x="113088" y="0"/>
                        </a:lnTo>
                        <a:lnTo>
                          <a:pt x="141360" y="16155"/>
                        </a:lnTo>
                        <a:close/>
                      </a:path>
                    </a:pathLst>
                  </a:custGeom>
                  <a:grpFill/>
                  <a:ln w="4007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defRPr/>
                    </a:pPr>
                    <a:endParaRPr lang="en-US" sz="2400" kern="0">
                      <a:solidFill>
                        <a:srgbClr val="1A1A1A"/>
                      </a:solidFill>
                    </a:endParaRPr>
                  </a:p>
                </p:txBody>
              </p:sp>
              <p:sp>
                <p:nvSpPr>
                  <p:cNvPr id="188" name="Freeform: Shape 187">
                    <a:extLst>
                      <a:ext uri="{FF2B5EF4-FFF2-40B4-BE49-F238E27FC236}">
                        <a16:creationId xmlns:a16="http://schemas.microsoft.com/office/drawing/2014/main" id="{BCD129B8-A06D-4AEC-A277-071D1D83E9D0}"/>
                      </a:ext>
                    </a:extLst>
                  </p:cNvPr>
                  <p:cNvSpPr/>
                  <p:nvPr/>
                </p:nvSpPr>
                <p:spPr>
                  <a:xfrm>
                    <a:off x="601789" y="1551621"/>
                    <a:ext cx="161554" cy="161554"/>
                  </a:xfrm>
                  <a:custGeom>
                    <a:avLst/>
                    <a:gdLst>
                      <a:gd name="connsiteX0" fmla="*/ 145399 w 161554"/>
                      <a:gd name="connsiteY0" fmla="*/ 16155 h 161554"/>
                      <a:gd name="connsiteX1" fmla="*/ 100971 w 161554"/>
                      <a:gd name="connsiteY1" fmla="*/ 76738 h 161554"/>
                      <a:gd name="connsiteX2" fmla="*/ 100971 w 161554"/>
                      <a:gd name="connsiteY2" fmla="*/ 76738 h 161554"/>
                      <a:gd name="connsiteX3" fmla="*/ 173671 w 161554"/>
                      <a:gd name="connsiteY3" fmla="*/ 68660 h 161554"/>
                      <a:gd name="connsiteX4" fmla="*/ 173671 w 161554"/>
                      <a:gd name="connsiteY4" fmla="*/ 100971 h 161554"/>
                      <a:gd name="connsiteX5" fmla="*/ 100971 w 161554"/>
                      <a:gd name="connsiteY5" fmla="*/ 92894 h 161554"/>
                      <a:gd name="connsiteX6" fmla="*/ 100971 w 161554"/>
                      <a:gd name="connsiteY6" fmla="*/ 92894 h 161554"/>
                      <a:gd name="connsiteX7" fmla="*/ 149438 w 161554"/>
                      <a:gd name="connsiteY7" fmla="*/ 149437 h 161554"/>
                      <a:gd name="connsiteX8" fmla="*/ 117127 w 161554"/>
                      <a:gd name="connsiteY8" fmla="*/ 165593 h 161554"/>
                      <a:gd name="connsiteX9" fmla="*/ 88855 w 161554"/>
                      <a:gd name="connsiteY9" fmla="*/ 96932 h 161554"/>
                      <a:gd name="connsiteX10" fmla="*/ 88855 w 161554"/>
                      <a:gd name="connsiteY10" fmla="*/ 96932 h 161554"/>
                      <a:gd name="connsiteX11" fmla="*/ 56544 w 161554"/>
                      <a:gd name="connsiteY11" fmla="*/ 165593 h 161554"/>
                      <a:gd name="connsiteX12" fmla="*/ 28272 w 161554"/>
                      <a:gd name="connsiteY12" fmla="*/ 149437 h 161554"/>
                      <a:gd name="connsiteX13" fmla="*/ 72699 w 161554"/>
                      <a:gd name="connsiteY13" fmla="*/ 88855 h 161554"/>
                      <a:gd name="connsiteX14" fmla="*/ 72699 w 161554"/>
                      <a:gd name="connsiteY14" fmla="*/ 88855 h 161554"/>
                      <a:gd name="connsiteX15" fmla="*/ 0 w 161554"/>
                      <a:gd name="connsiteY15" fmla="*/ 96932 h 161554"/>
                      <a:gd name="connsiteX16" fmla="*/ 0 w 161554"/>
                      <a:gd name="connsiteY16" fmla="*/ 68660 h 161554"/>
                      <a:gd name="connsiteX17" fmla="*/ 72699 w 161554"/>
                      <a:gd name="connsiteY17" fmla="*/ 76738 h 161554"/>
                      <a:gd name="connsiteX18" fmla="*/ 72699 w 161554"/>
                      <a:gd name="connsiteY18" fmla="*/ 76738 h 161554"/>
                      <a:gd name="connsiteX19" fmla="*/ 28272 w 161554"/>
                      <a:gd name="connsiteY19" fmla="*/ 16155 h 161554"/>
                      <a:gd name="connsiteX20" fmla="*/ 56544 w 161554"/>
                      <a:gd name="connsiteY20" fmla="*/ 0 h 161554"/>
                      <a:gd name="connsiteX21" fmla="*/ 84816 w 161554"/>
                      <a:gd name="connsiteY21" fmla="*/ 68660 h 161554"/>
                      <a:gd name="connsiteX22" fmla="*/ 84816 w 161554"/>
                      <a:gd name="connsiteY22" fmla="*/ 68660 h 161554"/>
                      <a:gd name="connsiteX23" fmla="*/ 117127 w 161554"/>
                      <a:gd name="connsiteY23" fmla="*/ 0 h 161554"/>
                      <a:gd name="connsiteX24" fmla="*/ 145399 w 161554"/>
                      <a:gd name="connsiteY24" fmla="*/ 16155 h 16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554" h="161554">
                        <a:moveTo>
                          <a:pt x="145399" y="16155"/>
                        </a:moveTo>
                        <a:lnTo>
                          <a:pt x="100971" y="76738"/>
                        </a:lnTo>
                        <a:lnTo>
                          <a:pt x="100971" y="76738"/>
                        </a:lnTo>
                        <a:lnTo>
                          <a:pt x="173671" y="68660"/>
                        </a:lnTo>
                        <a:lnTo>
                          <a:pt x="173671" y="100971"/>
                        </a:lnTo>
                        <a:lnTo>
                          <a:pt x="100971" y="92894"/>
                        </a:lnTo>
                        <a:lnTo>
                          <a:pt x="100971" y="92894"/>
                        </a:lnTo>
                        <a:lnTo>
                          <a:pt x="149438" y="149437"/>
                        </a:lnTo>
                        <a:lnTo>
                          <a:pt x="117127" y="165593"/>
                        </a:lnTo>
                        <a:lnTo>
                          <a:pt x="88855" y="96932"/>
                        </a:lnTo>
                        <a:lnTo>
                          <a:pt x="88855" y="96932"/>
                        </a:lnTo>
                        <a:lnTo>
                          <a:pt x="56544" y="165593"/>
                        </a:lnTo>
                        <a:lnTo>
                          <a:pt x="28272" y="149437"/>
                        </a:lnTo>
                        <a:lnTo>
                          <a:pt x="72699" y="88855"/>
                        </a:lnTo>
                        <a:lnTo>
                          <a:pt x="72699" y="88855"/>
                        </a:lnTo>
                        <a:lnTo>
                          <a:pt x="0" y="96932"/>
                        </a:lnTo>
                        <a:lnTo>
                          <a:pt x="0" y="68660"/>
                        </a:lnTo>
                        <a:lnTo>
                          <a:pt x="72699" y="76738"/>
                        </a:lnTo>
                        <a:lnTo>
                          <a:pt x="72699" y="76738"/>
                        </a:lnTo>
                        <a:lnTo>
                          <a:pt x="28272" y="16155"/>
                        </a:lnTo>
                        <a:lnTo>
                          <a:pt x="56544" y="0"/>
                        </a:lnTo>
                        <a:lnTo>
                          <a:pt x="84816" y="68660"/>
                        </a:lnTo>
                        <a:lnTo>
                          <a:pt x="84816" y="68660"/>
                        </a:lnTo>
                        <a:lnTo>
                          <a:pt x="117127" y="0"/>
                        </a:lnTo>
                        <a:lnTo>
                          <a:pt x="145399" y="16155"/>
                        </a:lnTo>
                        <a:close/>
                      </a:path>
                    </a:pathLst>
                  </a:custGeom>
                  <a:grpFill/>
                  <a:ln w="4007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defRPr/>
                    </a:pPr>
                    <a:endParaRPr lang="en-US" sz="2400" kern="0">
                      <a:solidFill>
                        <a:srgbClr val="1A1A1A"/>
                      </a:solidFill>
                    </a:endParaRPr>
                  </a:p>
                </p:txBody>
              </p:sp>
            </p:grpSp>
            <p:grpSp>
              <p:nvGrpSpPr>
                <p:cNvPr id="182" name="Group 181">
                  <a:extLst>
                    <a:ext uri="{FF2B5EF4-FFF2-40B4-BE49-F238E27FC236}">
                      <a16:creationId xmlns:a16="http://schemas.microsoft.com/office/drawing/2014/main" id="{F5A95B05-4F0C-4E6C-9100-19AA67E54322}"/>
                    </a:ext>
                  </a:extLst>
                </p:cNvPr>
                <p:cNvGrpSpPr/>
                <p:nvPr/>
              </p:nvGrpSpPr>
              <p:grpSpPr>
                <a:xfrm>
                  <a:off x="2519926" y="5053827"/>
                  <a:ext cx="196489" cy="196490"/>
                  <a:chOff x="987069" y="2653741"/>
                  <a:chExt cx="229217" cy="229218"/>
                </a:xfrm>
              </p:grpSpPr>
              <p:sp>
                <p:nvSpPr>
                  <p:cNvPr id="183" name="Oval 182">
                    <a:extLst>
                      <a:ext uri="{FF2B5EF4-FFF2-40B4-BE49-F238E27FC236}">
                        <a16:creationId xmlns:a16="http://schemas.microsoft.com/office/drawing/2014/main" id="{3FCD351E-760E-435F-9F04-05771F98D3B3}"/>
                      </a:ext>
                    </a:extLst>
                  </p:cNvPr>
                  <p:cNvSpPr/>
                  <p:nvPr/>
                </p:nvSpPr>
                <p:spPr bwMode="auto">
                  <a:xfrm>
                    <a:off x="987069" y="2653741"/>
                    <a:ext cx="229217" cy="229218"/>
                  </a:xfrm>
                  <a:prstGeom prst="ellipse">
                    <a:avLst/>
                  </a:prstGeom>
                  <a:solidFill>
                    <a:schemeClr val="bg1"/>
                  </a:solidFill>
                  <a:ln w="15875" cap="flat" cmpd="sng" algn="ctr">
                    <a:solidFill>
                      <a:schemeClr val="tx1"/>
                    </a:solid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00" fontAlgn="base">
                      <a:lnSpc>
                        <a:spcPct val="90000"/>
                      </a:lnSpc>
                      <a:spcBef>
                        <a:spcPct val="0"/>
                      </a:spcBef>
                      <a:spcAft>
                        <a:spcPct val="0"/>
                      </a:spcAft>
                      <a:defRPr/>
                    </a:pPr>
                    <a:endParaRPr lang="en-US" sz="2307"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84" name="people_4">
                    <a:extLst>
                      <a:ext uri="{FF2B5EF4-FFF2-40B4-BE49-F238E27FC236}">
                        <a16:creationId xmlns:a16="http://schemas.microsoft.com/office/drawing/2014/main" id="{AAFB6703-92E1-4BC1-9A0F-07D5B31B8B9E}"/>
                      </a:ext>
                    </a:extLst>
                  </p:cNvPr>
                  <p:cNvSpPr>
                    <a:spLocks noChangeAspect="1" noEditPoints="1"/>
                  </p:cNvSpPr>
                  <p:nvPr/>
                </p:nvSpPr>
                <p:spPr bwMode="auto">
                  <a:xfrm>
                    <a:off x="1051246" y="2711969"/>
                    <a:ext cx="100863" cy="112763"/>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grpSp>
          </p:grpSp>
        </p:grpSp>
        <p:grpSp>
          <p:nvGrpSpPr>
            <p:cNvPr id="16" name="Group 15">
              <a:extLst>
                <a:ext uri="{FF2B5EF4-FFF2-40B4-BE49-F238E27FC236}">
                  <a16:creationId xmlns:a16="http://schemas.microsoft.com/office/drawing/2014/main" id="{7C300A02-2D4B-41F5-9C1A-8A8E9C58AE9D}"/>
                </a:ext>
              </a:extLst>
            </p:cNvPr>
            <p:cNvGrpSpPr/>
            <p:nvPr/>
          </p:nvGrpSpPr>
          <p:grpSpPr>
            <a:xfrm>
              <a:off x="9670856" y="4796979"/>
              <a:ext cx="743068" cy="743065"/>
              <a:chOff x="9670856" y="4796979"/>
              <a:chExt cx="743068" cy="743065"/>
            </a:xfrm>
          </p:grpSpPr>
          <p:sp>
            <p:nvSpPr>
              <p:cNvPr id="287" name="Oval 286">
                <a:extLst>
                  <a:ext uri="{FF2B5EF4-FFF2-40B4-BE49-F238E27FC236}">
                    <a16:creationId xmlns:a16="http://schemas.microsoft.com/office/drawing/2014/main" id="{C25A44AA-BF2D-4645-93E8-9AD40BF4313F}"/>
                  </a:ext>
                </a:extLst>
              </p:cNvPr>
              <p:cNvSpPr/>
              <p:nvPr/>
            </p:nvSpPr>
            <p:spPr bwMode="auto">
              <a:xfrm>
                <a:off x="9670856" y="4796979"/>
                <a:ext cx="743068" cy="743065"/>
              </a:xfrm>
              <a:prstGeom prst="ellipse">
                <a:avLst/>
              </a:prstGeom>
              <a:solidFill>
                <a:srgbClr val="FFFFFF"/>
              </a:solidFill>
              <a:ln w="9525" cap="flat" cmpd="sng" algn="ctr">
                <a:noFill/>
                <a:prstDash val="solid"/>
                <a:headEnd type="none" w="med" len="med"/>
                <a:tailEnd type="none" w="med" len="med"/>
              </a:ln>
              <a:effectLst>
                <a:outerShdw blurRad="190500" dist="76200" dir="2400000" algn="ctr" rotWithShape="0">
                  <a:prstClr val="black">
                    <a:alpha val="30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a:cs typeface="Segoe UI" pitchFamily="34" charset="0"/>
                </a:endParaRPr>
              </a:p>
            </p:txBody>
          </p:sp>
          <p:sp>
            <p:nvSpPr>
              <p:cNvPr id="189" name="Graphic 8">
                <a:extLst>
                  <a:ext uri="{FF2B5EF4-FFF2-40B4-BE49-F238E27FC236}">
                    <a16:creationId xmlns:a16="http://schemas.microsoft.com/office/drawing/2014/main" id="{6CC1EA9D-026B-4BDE-949F-5B95E0D6ECF6}"/>
                  </a:ext>
                </a:extLst>
              </p:cNvPr>
              <p:cNvSpPr/>
              <p:nvPr/>
            </p:nvSpPr>
            <p:spPr>
              <a:xfrm>
                <a:off x="9830931" y="5013446"/>
                <a:ext cx="422919" cy="310130"/>
              </a:xfrm>
              <a:custGeom>
                <a:avLst/>
                <a:gdLst>
                  <a:gd name="connsiteX0" fmla="*/ 244497 w 431398"/>
                  <a:gd name="connsiteY0" fmla="*/ 115049 h 316349"/>
                  <a:gd name="connsiteX1" fmla="*/ 388203 w 431398"/>
                  <a:gd name="connsiteY1" fmla="*/ 115049 h 316349"/>
                  <a:gd name="connsiteX2" fmla="*/ 244497 w 431398"/>
                  <a:gd name="connsiteY2" fmla="*/ 201301 h 316349"/>
                  <a:gd name="connsiteX3" fmla="*/ 330748 w 431398"/>
                  <a:gd name="connsiteY3" fmla="*/ 201301 h 316349"/>
                  <a:gd name="connsiteX4" fmla="*/ 431399 w 431398"/>
                  <a:gd name="connsiteY4" fmla="*/ 0 h 316349"/>
                  <a:gd name="connsiteX5" fmla="*/ 0 w 431398"/>
                  <a:gd name="connsiteY5" fmla="*/ 0 h 316349"/>
                  <a:gd name="connsiteX6" fmla="*/ 0 w 431398"/>
                  <a:gd name="connsiteY6" fmla="*/ 316349 h 316349"/>
                  <a:gd name="connsiteX7" fmla="*/ 431399 w 431398"/>
                  <a:gd name="connsiteY7" fmla="*/ 316349 h 316349"/>
                  <a:gd name="connsiteX8" fmla="*/ 431399 w 431398"/>
                  <a:gd name="connsiteY8" fmla="*/ 0 h 316349"/>
                  <a:gd name="connsiteX9" fmla="*/ 431399 w 431398"/>
                  <a:gd name="connsiteY9" fmla="*/ 0 h 316349"/>
                  <a:gd name="connsiteX10" fmla="*/ 431399 w 431398"/>
                  <a:gd name="connsiteY10" fmla="*/ 0 h 316349"/>
                  <a:gd name="connsiteX11" fmla="*/ 129448 w 431398"/>
                  <a:gd name="connsiteY11" fmla="*/ 86252 h 316349"/>
                  <a:gd name="connsiteX12" fmla="*/ 86252 w 431398"/>
                  <a:gd name="connsiteY12" fmla="*/ 129447 h 316349"/>
                  <a:gd name="connsiteX13" fmla="*/ 129448 w 431398"/>
                  <a:gd name="connsiteY13" fmla="*/ 172503 h 316349"/>
                  <a:gd name="connsiteX14" fmla="*/ 172504 w 431398"/>
                  <a:gd name="connsiteY14" fmla="*/ 129447 h 316349"/>
                  <a:gd name="connsiteX15" fmla="*/ 129448 w 431398"/>
                  <a:gd name="connsiteY15" fmla="*/ 86252 h 316349"/>
                  <a:gd name="connsiteX16" fmla="*/ 129448 w 431398"/>
                  <a:gd name="connsiteY16" fmla="*/ 86252 h 316349"/>
                  <a:gd name="connsiteX17" fmla="*/ 201301 w 431398"/>
                  <a:gd name="connsiteY17" fmla="*/ 244636 h 316349"/>
                  <a:gd name="connsiteX18" fmla="*/ 129448 w 431398"/>
                  <a:gd name="connsiteY18" fmla="*/ 172643 h 316349"/>
                  <a:gd name="connsiteX19" fmla="*/ 57455 w 431398"/>
                  <a:gd name="connsiteY19" fmla="*/ 244636 h 316349"/>
                  <a:gd name="connsiteX0" fmla="*/ 244497 w 431399"/>
                  <a:gd name="connsiteY0" fmla="*/ 115049 h 316349"/>
                  <a:gd name="connsiteX1" fmla="*/ 388203 w 431399"/>
                  <a:gd name="connsiteY1" fmla="*/ 115049 h 316349"/>
                  <a:gd name="connsiteX2" fmla="*/ 244497 w 431399"/>
                  <a:gd name="connsiteY2" fmla="*/ 201301 h 316349"/>
                  <a:gd name="connsiteX3" fmla="*/ 330748 w 431399"/>
                  <a:gd name="connsiteY3" fmla="*/ 201301 h 316349"/>
                  <a:gd name="connsiteX4" fmla="*/ 431399 w 431399"/>
                  <a:gd name="connsiteY4" fmla="*/ 0 h 316349"/>
                  <a:gd name="connsiteX5" fmla="*/ 0 w 431399"/>
                  <a:gd name="connsiteY5" fmla="*/ 0 h 316349"/>
                  <a:gd name="connsiteX6" fmla="*/ 0 w 431399"/>
                  <a:gd name="connsiteY6" fmla="*/ 316349 h 316349"/>
                  <a:gd name="connsiteX7" fmla="*/ 431399 w 431399"/>
                  <a:gd name="connsiteY7" fmla="*/ 316349 h 316349"/>
                  <a:gd name="connsiteX8" fmla="*/ 431399 w 431399"/>
                  <a:gd name="connsiteY8" fmla="*/ 0 h 316349"/>
                  <a:gd name="connsiteX9" fmla="*/ 431399 w 431399"/>
                  <a:gd name="connsiteY9" fmla="*/ 0 h 316349"/>
                  <a:gd name="connsiteX10" fmla="*/ 431399 w 431399"/>
                  <a:gd name="connsiteY10" fmla="*/ 0 h 316349"/>
                  <a:gd name="connsiteX11" fmla="*/ 129448 w 431399"/>
                  <a:gd name="connsiteY11" fmla="*/ 86252 h 316349"/>
                  <a:gd name="connsiteX12" fmla="*/ 86252 w 431399"/>
                  <a:gd name="connsiteY12" fmla="*/ 129447 h 316349"/>
                  <a:gd name="connsiteX13" fmla="*/ 129448 w 431399"/>
                  <a:gd name="connsiteY13" fmla="*/ 172503 h 316349"/>
                  <a:gd name="connsiteX14" fmla="*/ 172504 w 431399"/>
                  <a:gd name="connsiteY14" fmla="*/ 129447 h 316349"/>
                  <a:gd name="connsiteX15" fmla="*/ 129448 w 431399"/>
                  <a:gd name="connsiteY15" fmla="*/ 86252 h 316349"/>
                  <a:gd name="connsiteX16" fmla="*/ 129448 w 431399"/>
                  <a:gd name="connsiteY16" fmla="*/ 86252 h 316349"/>
                  <a:gd name="connsiteX17" fmla="*/ 201301 w 431399"/>
                  <a:gd name="connsiteY17" fmla="*/ 244636 h 316349"/>
                  <a:gd name="connsiteX18" fmla="*/ 129448 w 431399"/>
                  <a:gd name="connsiteY18" fmla="*/ 172643 h 316349"/>
                  <a:gd name="connsiteX19" fmla="*/ 57455 w 431399"/>
                  <a:gd name="connsiteY19" fmla="*/ 244636 h 31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1399" h="316349">
                    <a:moveTo>
                      <a:pt x="244497" y="115049"/>
                    </a:moveTo>
                    <a:lnTo>
                      <a:pt x="388203" y="115049"/>
                    </a:lnTo>
                    <a:moveTo>
                      <a:pt x="244497" y="201301"/>
                    </a:moveTo>
                    <a:lnTo>
                      <a:pt x="330748" y="201301"/>
                    </a:lnTo>
                    <a:moveTo>
                      <a:pt x="431399" y="0"/>
                    </a:moveTo>
                    <a:lnTo>
                      <a:pt x="0" y="0"/>
                    </a:lnTo>
                    <a:lnTo>
                      <a:pt x="0" y="316349"/>
                    </a:lnTo>
                    <a:lnTo>
                      <a:pt x="431399" y="316349"/>
                    </a:lnTo>
                    <a:lnTo>
                      <a:pt x="431399" y="0"/>
                    </a:lnTo>
                    <a:lnTo>
                      <a:pt x="431399" y="0"/>
                    </a:lnTo>
                    <a:lnTo>
                      <a:pt x="431399" y="0"/>
                    </a:lnTo>
                    <a:close/>
                    <a:moveTo>
                      <a:pt x="129448" y="86252"/>
                    </a:moveTo>
                    <a:cubicBezTo>
                      <a:pt x="105543" y="86252"/>
                      <a:pt x="86252" y="105683"/>
                      <a:pt x="86252" y="129447"/>
                    </a:cubicBezTo>
                    <a:cubicBezTo>
                      <a:pt x="86252" y="153212"/>
                      <a:pt x="105683" y="172503"/>
                      <a:pt x="129448" y="172503"/>
                    </a:cubicBezTo>
                    <a:cubicBezTo>
                      <a:pt x="153212" y="172503"/>
                      <a:pt x="172504" y="153072"/>
                      <a:pt x="172504" y="129447"/>
                    </a:cubicBezTo>
                    <a:cubicBezTo>
                      <a:pt x="172643" y="105683"/>
                      <a:pt x="153212" y="86252"/>
                      <a:pt x="129448" y="86252"/>
                    </a:cubicBezTo>
                    <a:lnTo>
                      <a:pt x="129448" y="86252"/>
                    </a:lnTo>
                    <a:close/>
                    <a:moveTo>
                      <a:pt x="201301" y="244636"/>
                    </a:moveTo>
                    <a:cubicBezTo>
                      <a:pt x="201301" y="204795"/>
                      <a:pt x="169149" y="172643"/>
                      <a:pt x="129448" y="172643"/>
                    </a:cubicBezTo>
                    <a:cubicBezTo>
                      <a:pt x="89747" y="172643"/>
                      <a:pt x="57455" y="204795"/>
                      <a:pt x="57455" y="244636"/>
                    </a:cubicBez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endParaRPr>
              </a:p>
            </p:txBody>
          </p:sp>
        </p:grpSp>
      </p:grpSp>
      <p:grpSp>
        <p:nvGrpSpPr>
          <p:cNvPr id="22" name="Group 21">
            <a:extLst>
              <a:ext uri="{FF2B5EF4-FFF2-40B4-BE49-F238E27FC236}">
                <a16:creationId xmlns:a16="http://schemas.microsoft.com/office/drawing/2014/main" id="{32116125-9632-4A7A-81C8-46852B828D49}"/>
              </a:ext>
              <a:ext uri="{C183D7F6-B498-43B3-948B-1728B52AA6E4}">
                <adec:decorative xmlns:adec="http://schemas.microsoft.com/office/drawing/2017/decorative" val="1"/>
              </a:ext>
            </a:extLst>
          </p:cNvPr>
          <p:cNvGrpSpPr/>
          <p:nvPr/>
        </p:nvGrpSpPr>
        <p:grpSpPr>
          <a:xfrm>
            <a:off x="5784270" y="3438812"/>
            <a:ext cx="623460" cy="623460"/>
            <a:chOff x="5686644" y="3186627"/>
            <a:chExt cx="781349" cy="781349"/>
          </a:xfrm>
        </p:grpSpPr>
        <p:sp>
          <p:nvSpPr>
            <p:cNvPr id="21" name="Oval 20">
              <a:extLst>
                <a:ext uri="{FF2B5EF4-FFF2-40B4-BE49-F238E27FC236}">
                  <a16:creationId xmlns:a16="http://schemas.microsoft.com/office/drawing/2014/main" id="{5287844E-6649-4071-9154-3C6FE2D8C549}"/>
                </a:ext>
              </a:extLst>
            </p:cNvPr>
            <p:cNvSpPr/>
            <p:nvPr/>
          </p:nvSpPr>
          <p:spPr bwMode="auto">
            <a:xfrm>
              <a:off x="5686644" y="3186627"/>
              <a:ext cx="781349" cy="78134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48" name="Group 147">
              <a:extLst>
                <a:ext uri="{FF2B5EF4-FFF2-40B4-BE49-F238E27FC236}">
                  <a16:creationId xmlns:a16="http://schemas.microsoft.com/office/drawing/2014/main" id="{15DBE4CE-7B9E-4F70-A39B-1680AD94DAE1}"/>
                </a:ext>
              </a:extLst>
            </p:cNvPr>
            <p:cNvGrpSpPr/>
            <p:nvPr/>
          </p:nvGrpSpPr>
          <p:grpSpPr>
            <a:xfrm>
              <a:off x="5793539" y="3309380"/>
              <a:ext cx="551259" cy="527305"/>
              <a:chOff x="2960500" y="3894856"/>
              <a:chExt cx="599228" cy="573190"/>
            </a:xfrm>
          </p:grpSpPr>
          <p:sp>
            <p:nvSpPr>
              <p:cNvPr id="149" name="Processing_E9F5">
                <a:extLst>
                  <a:ext uri="{FF2B5EF4-FFF2-40B4-BE49-F238E27FC236}">
                    <a16:creationId xmlns:a16="http://schemas.microsoft.com/office/drawing/2014/main" id="{24A4A262-04B4-46FE-8D98-1381B3CD7F47}"/>
                  </a:ext>
                </a:extLst>
              </p:cNvPr>
              <p:cNvSpPr>
                <a:spLocks noChangeAspect="1" noEditPoints="1"/>
              </p:cNvSpPr>
              <p:nvPr/>
            </p:nvSpPr>
            <p:spPr bwMode="auto">
              <a:xfrm>
                <a:off x="2960500" y="3946157"/>
                <a:ext cx="599228" cy="521889"/>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sp>
            <p:nvSpPr>
              <p:cNvPr id="150" name="check 3">
                <a:extLst>
                  <a:ext uri="{FF2B5EF4-FFF2-40B4-BE49-F238E27FC236}">
                    <a16:creationId xmlns:a16="http://schemas.microsoft.com/office/drawing/2014/main" id="{5A0CCAA6-31E8-4A85-924C-B21A8C419FCA}"/>
                  </a:ext>
                </a:extLst>
              </p:cNvPr>
              <p:cNvSpPr>
                <a:spLocks noChangeAspect="1" noEditPoints="1"/>
              </p:cNvSpPr>
              <p:nvPr/>
            </p:nvSpPr>
            <p:spPr bwMode="auto">
              <a:xfrm>
                <a:off x="3295731" y="3894856"/>
                <a:ext cx="179820" cy="178777"/>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5875" cap="sq">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grpSp>
      </p:grpSp>
      <p:grpSp>
        <p:nvGrpSpPr>
          <p:cNvPr id="234" name="Group 233">
            <a:extLst>
              <a:ext uri="{FF2B5EF4-FFF2-40B4-BE49-F238E27FC236}">
                <a16:creationId xmlns:a16="http://schemas.microsoft.com/office/drawing/2014/main" id="{0895E0BE-6E42-4DAD-92C8-ABC9DA297F31}"/>
              </a:ext>
              <a:ext uri="{C183D7F6-B498-43B3-948B-1728B52AA6E4}">
                <adec:decorative xmlns:adec="http://schemas.microsoft.com/office/drawing/2017/decorative" val="1"/>
              </a:ext>
            </a:extLst>
          </p:cNvPr>
          <p:cNvGrpSpPr/>
          <p:nvPr/>
        </p:nvGrpSpPr>
        <p:grpSpPr>
          <a:xfrm>
            <a:off x="307071" y="2196137"/>
            <a:ext cx="4016348" cy="3623726"/>
            <a:chOff x="349603" y="2057621"/>
            <a:chExt cx="4016348" cy="3623726"/>
          </a:xfrm>
        </p:grpSpPr>
        <p:sp>
          <p:nvSpPr>
            <p:cNvPr id="354" name="Oval 353">
              <a:extLst>
                <a:ext uri="{FF2B5EF4-FFF2-40B4-BE49-F238E27FC236}">
                  <a16:creationId xmlns:a16="http://schemas.microsoft.com/office/drawing/2014/main" id="{04D82E7D-86DB-42FF-9B07-ACA17B46E5F4}"/>
                </a:ext>
              </a:extLst>
            </p:cNvPr>
            <p:cNvSpPr/>
            <p:nvPr/>
          </p:nvSpPr>
          <p:spPr bwMode="auto">
            <a:xfrm flipH="1">
              <a:off x="2321766" y="4233129"/>
              <a:ext cx="79596" cy="79596"/>
            </a:xfrm>
            <a:prstGeom prst="ellipse">
              <a:avLst/>
            </a:prstGeom>
            <a:solidFill>
              <a:srgbClr val="939393"/>
            </a:solidFill>
            <a:ln w="9525" cap="flat" cmpd="sng" algn="ctr">
              <a:noFill/>
              <a:prstDash val="solid"/>
              <a:headEnd type="none" w="med" len="med"/>
              <a:tailEnd type="none" w="med" len="med"/>
            </a:ln>
            <a:effectLst>
              <a:outerShdw blurRad="190500" dist="63500" dir="2400000" algn="ctr" rotWithShape="0">
                <a:prstClr val="black">
                  <a:alpha val="30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1961"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55" name="Oval 354">
              <a:extLst>
                <a:ext uri="{FF2B5EF4-FFF2-40B4-BE49-F238E27FC236}">
                  <a16:creationId xmlns:a16="http://schemas.microsoft.com/office/drawing/2014/main" id="{40A6ADAE-A4EA-423A-A330-31BF6186DF0A}"/>
                </a:ext>
              </a:extLst>
            </p:cNvPr>
            <p:cNvSpPr/>
            <p:nvPr/>
          </p:nvSpPr>
          <p:spPr bwMode="auto">
            <a:xfrm flipH="1">
              <a:off x="2100471" y="4533371"/>
              <a:ext cx="79596" cy="79596"/>
            </a:xfrm>
            <a:prstGeom prst="ellipse">
              <a:avLst/>
            </a:prstGeom>
            <a:solidFill>
              <a:srgbClr val="939393"/>
            </a:solidFill>
            <a:ln w="9525" cap="flat" cmpd="sng" algn="ctr">
              <a:noFill/>
              <a:prstDash val="solid"/>
              <a:headEnd type="none" w="med" len="med"/>
              <a:tailEnd type="none" w="med" len="med"/>
            </a:ln>
            <a:effectLst>
              <a:outerShdw blurRad="190500" dist="63500" dir="2400000" algn="ctr" rotWithShape="0">
                <a:prstClr val="black">
                  <a:alpha val="30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1961"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56" name="Oval 355">
              <a:extLst>
                <a:ext uri="{FF2B5EF4-FFF2-40B4-BE49-F238E27FC236}">
                  <a16:creationId xmlns:a16="http://schemas.microsoft.com/office/drawing/2014/main" id="{AFEE9A11-5EF2-4CBA-9A56-4428D37B941E}"/>
                </a:ext>
              </a:extLst>
            </p:cNvPr>
            <p:cNvSpPr/>
            <p:nvPr/>
          </p:nvSpPr>
          <p:spPr bwMode="auto">
            <a:xfrm rot="212249">
              <a:off x="2518593" y="4521233"/>
              <a:ext cx="79596" cy="79596"/>
            </a:xfrm>
            <a:prstGeom prst="ellipse">
              <a:avLst/>
            </a:prstGeom>
            <a:solidFill>
              <a:srgbClr val="939393"/>
            </a:solidFill>
            <a:ln w="9525" cap="flat" cmpd="sng" algn="ctr">
              <a:noFill/>
              <a:prstDash val="solid"/>
              <a:headEnd type="none" w="med" len="med"/>
              <a:tailEnd type="none" w="med" len="med"/>
            </a:ln>
            <a:effectLst>
              <a:outerShdw blurRad="190500" dist="63500" dir="2400000" algn="ctr" rotWithShape="0">
                <a:prstClr val="black">
                  <a:alpha val="30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1961"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57" name="Oval 356">
              <a:extLst>
                <a:ext uri="{FF2B5EF4-FFF2-40B4-BE49-F238E27FC236}">
                  <a16:creationId xmlns:a16="http://schemas.microsoft.com/office/drawing/2014/main" id="{2918533C-0C98-4A76-AC90-672E3512394A}"/>
                </a:ext>
              </a:extLst>
            </p:cNvPr>
            <p:cNvSpPr/>
            <p:nvPr/>
          </p:nvSpPr>
          <p:spPr bwMode="auto">
            <a:xfrm flipH="1">
              <a:off x="2303741" y="4217468"/>
              <a:ext cx="79596" cy="79596"/>
            </a:xfrm>
            <a:prstGeom prst="ellipse">
              <a:avLst/>
            </a:prstGeom>
            <a:solidFill>
              <a:srgbClr val="939393"/>
            </a:solidFill>
            <a:ln w="9525" cap="flat" cmpd="sng" algn="ctr">
              <a:noFill/>
              <a:prstDash val="solid"/>
              <a:headEnd type="none" w="med" len="med"/>
              <a:tailEnd type="none" w="med" len="med"/>
            </a:ln>
            <a:effectLst>
              <a:outerShdw blurRad="190500" dist="63500" dir="2400000" algn="ctr" rotWithShape="0">
                <a:prstClr val="black">
                  <a:alpha val="30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1961"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58" name="Oval 357">
              <a:extLst>
                <a:ext uri="{FF2B5EF4-FFF2-40B4-BE49-F238E27FC236}">
                  <a16:creationId xmlns:a16="http://schemas.microsoft.com/office/drawing/2014/main" id="{15B50695-B2D9-426F-9D18-62EAEB5DF6FF}"/>
                </a:ext>
              </a:extLst>
            </p:cNvPr>
            <p:cNvSpPr/>
            <p:nvPr/>
          </p:nvSpPr>
          <p:spPr bwMode="auto">
            <a:xfrm flipH="1">
              <a:off x="2107757" y="4533371"/>
              <a:ext cx="79596" cy="79596"/>
            </a:xfrm>
            <a:prstGeom prst="ellipse">
              <a:avLst/>
            </a:prstGeom>
            <a:solidFill>
              <a:srgbClr val="939393"/>
            </a:solidFill>
            <a:ln w="9525" cap="flat" cmpd="sng" algn="ctr">
              <a:noFill/>
              <a:prstDash val="solid"/>
              <a:headEnd type="none" w="med" len="med"/>
              <a:tailEnd type="none" w="med" len="med"/>
            </a:ln>
            <a:effectLst>
              <a:outerShdw blurRad="190500" dist="63500" dir="2400000" algn="ctr" rotWithShape="0">
                <a:prstClr val="black">
                  <a:alpha val="30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1961"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59" name="Oval 358">
              <a:extLst>
                <a:ext uri="{FF2B5EF4-FFF2-40B4-BE49-F238E27FC236}">
                  <a16:creationId xmlns:a16="http://schemas.microsoft.com/office/drawing/2014/main" id="{4739243D-CA68-4B80-9A40-5B8262926056}"/>
                </a:ext>
              </a:extLst>
            </p:cNvPr>
            <p:cNvSpPr/>
            <p:nvPr/>
          </p:nvSpPr>
          <p:spPr bwMode="auto">
            <a:xfrm>
              <a:off x="2149597" y="3464991"/>
              <a:ext cx="2216354" cy="2216356"/>
            </a:xfrm>
            <a:prstGeom prst="ellipse">
              <a:avLst/>
            </a:prstGeom>
            <a:noFill/>
            <a:ln w="9525" cap="flat" cmpd="sng" algn="ctr">
              <a:solidFill>
                <a:srgbClr val="939393"/>
              </a:solidFill>
              <a:prstDash val="dash"/>
              <a:headEnd type="none"/>
              <a:tailEnd type="none"/>
            </a:ln>
            <a:effectLst/>
          </p:spPr>
          <p:txBody>
            <a:bodyPr rot="0" spcFirstLastPara="0" vertOverflow="overflow" horzOverflow="overflow" vert="horz" wrap="square" lIns="89643" tIns="44821" rIns="89643" bIns="44821" numCol="1" spcCol="0" rtlCol="0" fromWordArt="0" anchor="ctr" anchorCtr="0" forceAA="0" compatLnSpc="1">
              <a:prstTxWarp prst="textNoShape">
                <a:avLst/>
              </a:prstTxWarp>
              <a:noAutofit/>
            </a:bodyPr>
            <a:lstStyle/>
            <a:p>
              <a:pPr algn="ctr" defTabSz="914384">
                <a:defRPr/>
              </a:pPr>
              <a:endParaRPr lang="en-US" sz="1765" kern="0" err="1">
                <a:solidFill>
                  <a:srgbClr val="282828"/>
                </a:solidFill>
                <a:latin typeface="Segoe UI"/>
              </a:endParaRPr>
            </a:p>
          </p:txBody>
        </p:sp>
        <p:sp>
          <p:nvSpPr>
            <p:cNvPr id="360" name="Oval 359">
              <a:extLst>
                <a:ext uri="{FF2B5EF4-FFF2-40B4-BE49-F238E27FC236}">
                  <a16:creationId xmlns:a16="http://schemas.microsoft.com/office/drawing/2014/main" id="{58E241D4-EB30-487F-9222-1E267136079E}"/>
                </a:ext>
              </a:extLst>
            </p:cNvPr>
            <p:cNvSpPr/>
            <p:nvPr/>
          </p:nvSpPr>
          <p:spPr bwMode="auto">
            <a:xfrm>
              <a:off x="1233174" y="2057621"/>
              <a:ext cx="2220729" cy="2220732"/>
            </a:xfrm>
            <a:prstGeom prst="ellipse">
              <a:avLst/>
            </a:prstGeom>
            <a:noFill/>
            <a:ln w="9525" cap="flat" cmpd="sng" algn="ctr">
              <a:solidFill>
                <a:srgbClr val="939393"/>
              </a:solidFill>
              <a:prstDash val="dash"/>
              <a:headEnd type="none"/>
              <a:tailEnd type="none"/>
            </a:ln>
            <a:effectLst/>
          </p:spPr>
          <p:txBody>
            <a:bodyPr rot="0" spcFirstLastPara="0" vertOverflow="overflow" horzOverflow="overflow" vert="horz" wrap="square" lIns="89643" tIns="44821" rIns="89643" bIns="44821" numCol="1" spcCol="0" rtlCol="0" fromWordArt="0" anchor="ctr" anchorCtr="0" forceAA="0" compatLnSpc="1">
              <a:prstTxWarp prst="textNoShape">
                <a:avLst/>
              </a:prstTxWarp>
              <a:noAutofit/>
            </a:bodyPr>
            <a:lstStyle/>
            <a:p>
              <a:pPr algn="ctr" defTabSz="914384">
                <a:defRPr/>
              </a:pPr>
              <a:endParaRPr lang="en-US" sz="1765" kern="0" err="1">
                <a:solidFill>
                  <a:srgbClr val="282828"/>
                </a:solidFill>
                <a:latin typeface="Segoe UI"/>
              </a:endParaRPr>
            </a:p>
          </p:txBody>
        </p:sp>
        <p:sp>
          <p:nvSpPr>
            <p:cNvPr id="361" name="Oval 360">
              <a:extLst>
                <a:ext uri="{FF2B5EF4-FFF2-40B4-BE49-F238E27FC236}">
                  <a16:creationId xmlns:a16="http://schemas.microsoft.com/office/drawing/2014/main" id="{786ECBDE-A7FE-444E-913A-A48A7D32D4C1}"/>
                </a:ext>
              </a:extLst>
            </p:cNvPr>
            <p:cNvSpPr/>
            <p:nvPr/>
          </p:nvSpPr>
          <p:spPr bwMode="auto">
            <a:xfrm>
              <a:off x="349603" y="3450665"/>
              <a:ext cx="2220729" cy="2220732"/>
            </a:xfrm>
            <a:prstGeom prst="ellipse">
              <a:avLst/>
            </a:prstGeom>
            <a:noFill/>
            <a:ln w="9525" cap="flat" cmpd="sng" algn="ctr">
              <a:solidFill>
                <a:srgbClr val="939393"/>
              </a:solidFill>
              <a:prstDash val="dash"/>
              <a:headEnd type="none"/>
              <a:tailEnd type="none"/>
            </a:ln>
            <a:effectLst/>
          </p:spPr>
          <p:txBody>
            <a:bodyPr rot="0" spcFirstLastPara="0" vertOverflow="overflow" horzOverflow="overflow" vert="horz" wrap="square" lIns="89643" tIns="44821" rIns="89643" bIns="44821" numCol="1" spcCol="0" rtlCol="0" fromWordArt="0" anchor="ctr" anchorCtr="0" forceAA="0" compatLnSpc="1">
              <a:prstTxWarp prst="textNoShape">
                <a:avLst/>
              </a:prstTxWarp>
              <a:noAutofit/>
            </a:bodyPr>
            <a:lstStyle/>
            <a:p>
              <a:pPr algn="ctr" defTabSz="914384">
                <a:defRPr/>
              </a:pPr>
              <a:endParaRPr lang="en-US" sz="1765" kern="0" err="1">
                <a:solidFill>
                  <a:srgbClr val="282828"/>
                </a:solidFill>
                <a:latin typeface="Segoe UI"/>
              </a:endParaRPr>
            </a:p>
          </p:txBody>
        </p:sp>
        <p:sp>
          <p:nvSpPr>
            <p:cNvPr id="362" name="Oval 361">
              <a:extLst>
                <a:ext uri="{FF2B5EF4-FFF2-40B4-BE49-F238E27FC236}">
                  <a16:creationId xmlns:a16="http://schemas.microsoft.com/office/drawing/2014/main" id="{CD7F4AA4-396F-4E4E-92B1-C6ECE8CF1F6C}"/>
                </a:ext>
              </a:extLst>
            </p:cNvPr>
            <p:cNvSpPr/>
            <p:nvPr/>
          </p:nvSpPr>
          <p:spPr bwMode="auto">
            <a:xfrm>
              <a:off x="2530534" y="4517644"/>
              <a:ext cx="79596" cy="79596"/>
            </a:xfrm>
            <a:prstGeom prst="ellipse">
              <a:avLst/>
            </a:prstGeom>
            <a:solidFill>
              <a:srgbClr val="939393"/>
            </a:solidFill>
            <a:ln w="9525" cap="flat" cmpd="sng" algn="ctr">
              <a:noFill/>
              <a:prstDash val="solid"/>
              <a:headEnd type="none" w="med" len="med"/>
              <a:tailEnd type="none" w="med" len="med"/>
            </a:ln>
            <a:effectLst>
              <a:outerShdw blurRad="190500" dist="63500" dir="2400000" algn="ctr" rotWithShape="0">
                <a:prstClr val="black">
                  <a:alpha val="30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1961"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63" name="!! Employee circle 2">
              <a:extLst>
                <a:ext uri="{FF2B5EF4-FFF2-40B4-BE49-F238E27FC236}">
                  <a16:creationId xmlns:a16="http://schemas.microsoft.com/office/drawing/2014/main" id="{24E48265-B652-46EE-916E-DE1EEE481D53}"/>
                </a:ext>
              </a:extLst>
            </p:cNvPr>
            <p:cNvSpPr/>
            <p:nvPr/>
          </p:nvSpPr>
          <p:spPr bwMode="auto">
            <a:xfrm>
              <a:off x="1383640" y="2196189"/>
              <a:ext cx="1945673" cy="1945677"/>
            </a:xfrm>
            <a:prstGeom prst="ellipse">
              <a:avLst/>
            </a:prstGeom>
            <a:solidFill>
              <a:srgbClr val="FFFFFF"/>
            </a:solidFill>
            <a:ln w="9525" cap="flat" cmpd="sng" algn="ctr">
              <a:noFill/>
              <a:prstDash val="solid"/>
              <a:headEnd type="none" w="med" len="med"/>
              <a:tailEnd type="none" w="med" len="med"/>
            </a:ln>
            <a:effectLst>
              <a:outerShdw blurRad="190500" dist="76200" dir="2400000" algn="ctr" rotWithShape="0">
                <a:prstClr val="black">
                  <a:alpha val="30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1961" kern="0" err="1">
                <a:gradFill>
                  <a:gsLst>
                    <a:gs pos="0">
                      <a:srgbClr val="FFFFFF"/>
                    </a:gs>
                    <a:gs pos="100000">
                      <a:srgbClr val="FFFFFF"/>
                    </a:gs>
                  </a:gsLst>
                  <a:lin ang="5400000" scaled="0"/>
                </a:gradFill>
                <a:latin typeface="Segoe UI"/>
                <a:cs typeface="Segoe UI" pitchFamily="34" charset="0"/>
              </a:endParaRPr>
            </a:p>
          </p:txBody>
        </p:sp>
        <p:sp>
          <p:nvSpPr>
            <p:cNvPr id="364" name="!! Customer circle 2">
              <a:extLst>
                <a:ext uri="{FF2B5EF4-FFF2-40B4-BE49-F238E27FC236}">
                  <a16:creationId xmlns:a16="http://schemas.microsoft.com/office/drawing/2014/main" id="{70390811-5FDE-4907-A420-0C1C8E9B0C8D}"/>
                </a:ext>
              </a:extLst>
            </p:cNvPr>
            <p:cNvSpPr/>
            <p:nvPr/>
          </p:nvSpPr>
          <p:spPr bwMode="auto">
            <a:xfrm>
              <a:off x="2260677" y="3589029"/>
              <a:ext cx="1945673" cy="1945677"/>
            </a:xfrm>
            <a:prstGeom prst="ellipse">
              <a:avLst/>
            </a:prstGeom>
            <a:solidFill>
              <a:srgbClr val="FFFFFF"/>
            </a:solidFill>
            <a:ln w="9525" cap="flat" cmpd="sng" algn="ctr">
              <a:noFill/>
              <a:prstDash val="solid"/>
              <a:headEnd type="none" w="med" len="med"/>
              <a:tailEnd type="none" w="med" len="med"/>
            </a:ln>
            <a:effectLst>
              <a:outerShdw blurRad="190500" dist="76200" dir="2400000" algn="ctr" rotWithShape="0">
                <a:prstClr val="black">
                  <a:alpha val="30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1961" kern="0" err="1">
                <a:gradFill>
                  <a:gsLst>
                    <a:gs pos="0">
                      <a:srgbClr val="FFFFFF"/>
                    </a:gs>
                    <a:gs pos="100000">
                      <a:srgbClr val="FFFFFF"/>
                    </a:gs>
                  </a:gsLst>
                  <a:lin ang="5400000" scaled="0"/>
                </a:gradFill>
                <a:latin typeface="Segoe UI"/>
                <a:cs typeface="Segoe UI" pitchFamily="34" charset="0"/>
              </a:endParaRPr>
            </a:p>
          </p:txBody>
        </p:sp>
        <p:sp>
          <p:nvSpPr>
            <p:cNvPr id="365" name="!! Partner circle 2">
              <a:extLst>
                <a:ext uri="{FF2B5EF4-FFF2-40B4-BE49-F238E27FC236}">
                  <a16:creationId xmlns:a16="http://schemas.microsoft.com/office/drawing/2014/main" id="{5F3C7A5B-DA16-4AEF-858A-22D55E1AF17B}"/>
                </a:ext>
              </a:extLst>
            </p:cNvPr>
            <p:cNvSpPr/>
            <p:nvPr/>
          </p:nvSpPr>
          <p:spPr bwMode="auto">
            <a:xfrm>
              <a:off x="505587" y="3579076"/>
              <a:ext cx="1945673" cy="1945677"/>
            </a:xfrm>
            <a:prstGeom prst="ellipse">
              <a:avLst/>
            </a:prstGeom>
            <a:solidFill>
              <a:srgbClr val="FFFFFF"/>
            </a:solidFill>
            <a:ln w="9525" cap="flat" cmpd="sng" algn="ctr">
              <a:noFill/>
              <a:prstDash val="solid"/>
              <a:headEnd type="none" w="med" len="med"/>
              <a:tailEnd type="none" w="med" len="med"/>
            </a:ln>
            <a:effectLst>
              <a:outerShdw blurRad="190500" dist="76200" dir="2400000" algn="ctr" rotWithShape="0">
                <a:prstClr val="black">
                  <a:alpha val="30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1961" kern="0" err="1">
                <a:gradFill>
                  <a:gsLst>
                    <a:gs pos="0">
                      <a:srgbClr val="FFFFFF"/>
                    </a:gs>
                    <a:gs pos="100000">
                      <a:srgbClr val="FFFFFF"/>
                    </a:gs>
                  </a:gsLst>
                  <a:lin ang="5400000" scaled="0"/>
                </a:gradFill>
                <a:latin typeface="Segoe UI"/>
                <a:cs typeface="Segoe UI" pitchFamily="34" charset="0"/>
              </a:endParaRPr>
            </a:p>
          </p:txBody>
        </p:sp>
        <p:sp>
          <p:nvSpPr>
            <p:cNvPr id="394" name="Oval 393">
              <a:extLst>
                <a:ext uri="{FF2B5EF4-FFF2-40B4-BE49-F238E27FC236}">
                  <a16:creationId xmlns:a16="http://schemas.microsoft.com/office/drawing/2014/main" id="{7C623D4F-58D9-4FE5-B291-84354B281757}"/>
                </a:ext>
              </a:extLst>
            </p:cNvPr>
            <p:cNvSpPr/>
            <p:nvPr/>
          </p:nvSpPr>
          <p:spPr bwMode="auto">
            <a:xfrm>
              <a:off x="1383640" y="2196189"/>
              <a:ext cx="1945673" cy="1945677"/>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1961" kern="0" err="1">
                <a:gradFill>
                  <a:gsLst>
                    <a:gs pos="0">
                      <a:srgbClr val="FFFFFF"/>
                    </a:gs>
                    <a:gs pos="100000">
                      <a:srgbClr val="FFFFFF"/>
                    </a:gs>
                  </a:gsLst>
                  <a:lin ang="5400000" scaled="0"/>
                </a:gradFill>
                <a:latin typeface="Segoe UI"/>
                <a:cs typeface="Segoe UI" pitchFamily="34" charset="0"/>
              </a:endParaRPr>
            </a:p>
          </p:txBody>
        </p:sp>
        <p:sp>
          <p:nvSpPr>
            <p:cNvPr id="395" name="Text Placeholder 29">
              <a:extLst>
                <a:ext uri="{FF2B5EF4-FFF2-40B4-BE49-F238E27FC236}">
                  <a16:creationId xmlns:a16="http://schemas.microsoft.com/office/drawing/2014/main" id="{42807389-81A7-4A57-9131-99A47225E413}"/>
                </a:ext>
              </a:extLst>
            </p:cNvPr>
            <p:cNvSpPr txBox="1">
              <a:spLocks/>
            </p:cNvSpPr>
            <p:nvPr/>
          </p:nvSpPr>
          <p:spPr>
            <a:xfrm>
              <a:off x="1959091" y="2665795"/>
              <a:ext cx="754382" cy="184667"/>
            </a:xfrm>
            <a:prstGeom prst="rect">
              <a:avLst/>
            </a:prstGeom>
          </p:spPr>
          <p:txBody>
            <a:bodyPr vert="horz" wrap="square" lIns="0" tIns="0" rIns="0" bIns="0" rtlCol="0" anchor="t" anchorCtr="0">
              <a:spAutoFit/>
            </a:bodyPr>
            <a:lstStyle>
              <a:lvl1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455">
                <a:defRPr/>
              </a:pPr>
              <a:r>
                <a:rPr lang="en-US" sz="1200">
                  <a:gradFill>
                    <a:gsLst>
                      <a:gs pos="2917">
                        <a:srgbClr val="282828"/>
                      </a:gs>
                      <a:gs pos="100000">
                        <a:srgbClr val="282828"/>
                      </a:gs>
                    </a:gsLst>
                    <a:lin ang="5400000" scaled="0"/>
                  </a:gradFill>
                  <a:latin typeface="Segoe UI Semibold"/>
                </a:rPr>
                <a:t>Employee</a:t>
              </a:r>
            </a:p>
          </p:txBody>
        </p:sp>
        <p:sp>
          <p:nvSpPr>
            <p:cNvPr id="383" name="Oval 382">
              <a:extLst>
                <a:ext uri="{FF2B5EF4-FFF2-40B4-BE49-F238E27FC236}">
                  <a16:creationId xmlns:a16="http://schemas.microsoft.com/office/drawing/2014/main" id="{7D6DFF9E-8BC1-4DD0-B26A-911A3CA10618}"/>
                </a:ext>
              </a:extLst>
            </p:cNvPr>
            <p:cNvSpPr/>
            <p:nvPr/>
          </p:nvSpPr>
          <p:spPr bwMode="auto">
            <a:xfrm>
              <a:off x="505587" y="3579076"/>
              <a:ext cx="1945673" cy="1945677"/>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1961" kern="0" err="1">
                <a:gradFill>
                  <a:gsLst>
                    <a:gs pos="0">
                      <a:srgbClr val="FFFFFF"/>
                    </a:gs>
                    <a:gs pos="100000">
                      <a:srgbClr val="FFFFFF"/>
                    </a:gs>
                  </a:gsLst>
                  <a:lin ang="5400000" scaled="0"/>
                </a:gradFill>
                <a:latin typeface="Segoe UI"/>
                <a:cs typeface="Segoe UI" pitchFamily="34" charset="0"/>
              </a:endParaRPr>
            </a:p>
          </p:txBody>
        </p:sp>
        <p:sp>
          <p:nvSpPr>
            <p:cNvPr id="385" name="Text Placeholder 30">
              <a:extLst>
                <a:ext uri="{FF2B5EF4-FFF2-40B4-BE49-F238E27FC236}">
                  <a16:creationId xmlns:a16="http://schemas.microsoft.com/office/drawing/2014/main" id="{CFC2B8ED-805A-4B11-ACD7-7D1BCCF0F98A}"/>
                </a:ext>
              </a:extLst>
            </p:cNvPr>
            <p:cNvSpPr txBox="1">
              <a:spLocks/>
            </p:cNvSpPr>
            <p:nvPr/>
          </p:nvSpPr>
          <p:spPr>
            <a:xfrm>
              <a:off x="1052582" y="4163380"/>
              <a:ext cx="754382" cy="184667"/>
            </a:xfrm>
            <a:prstGeom prst="rect">
              <a:avLst/>
            </a:prstGeom>
          </p:spPr>
          <p:txBody>
            <a:bodyPr vert="horz" wrap="square" lIns="0" tIns="0" rIns="0" bIns="0" rtlCol="0" anchor="b" anchorCtr="0">
              <a:spAutoFit/>
            </a:bodyPr>
            <a:lstStyle>
              <a:lvl1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455">
                <a:defRPr/>
              </a:pPr>
              <a:r>
                <a:rPr lang="en-US" sz="1200">
                  <a:gradFill>
                    <a:gsLst>
                      <a:gs pos="2917">
                        <a:srgbClr val="282828"/>
                      </a:gs>
                      <a:gs pos="100000">
                        <a:srgbClr val="282828"/>
                      </a:gs>
                    </a:gsLst>
                    <a:lin ang="5400000" scaled="0"/>
                  </a:gradFill>
                  <a:latin typeface="Segoe UI Semibold"/>
                </a:rPr>
                <a:t>Partner</a:t>
              </a:r>
            </a:p>
          </p:txBody>
        </p:sp>
        <p:sp>
          <p:nvSpPr>
            <p:cNvPr id="374" name="Oval 373">
              <a:extLst>
                <a:ext uri="{FF2B5EF4-FFF2-40B4-BE49-F238E27FC236}">
                  <a16:creationId xmlns:a16="http://schemas.microsoft.com/office/drawing/2014/main" id="{350BB2A8-5F7F-4DDE-ADAF-7CCFD2E9D95F}"/>
                </a:ext>
              </a:extLst>
            </p:cNvPr>
            <p:cNvSpPr/>
            <p:nvPr/>
          </p:nvSpPr>
          <p:spPr bwMode="auto">
            <a:xfrm>
              <a:off x="2260677" y="3589029"/>
              <a:ext cx="1945673" cy="1945677"/>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1961" kern="0" err="1">
                <a:gradFill>
                  <a:gsLst>
                    <a:gs pos="0">
                      <a:srgbClr val="FFFFFF"/>
                    </a:gs>
                    <a:gs pos="100000">
                      <a:srgbClr val="FFFFFF"/>
                    </a:gs>
                  </a:gsLst>
                  <a:lin ang="5400000" scaled="0"/>
                </a:gradFill>
                <a:latin typeface="Segoe UI"/>
                <a:cs typeface="Segoe UI" pitchFamily="34" charset="0"/>
              </a:endParaRPr>
            </a:p>
          </p:txBody>
        </p:sp>
        <p:sp>
          <p:nvSpPr>
            <p:cNvPr id="375" name="Text Placeholder 31">
              <a:extLst>
                <a:ext uri="{FF2B5EF4-FFF2-40B4-BE49-F238E27FC236}">
                  <a16:creationId xmlns:a16="http://schemas.microsoft.com/office/drawing/2014/main" id="{073758A1-E662-4A6D-AA9C-B0EEAA04D435}"/>
                </a:ext>
              </a:extLst>
            </p:cNvPr>
            <p:cNvSpPr txBox="1">
              <a:spLocks/>
            </p:cNvSpPr>
            <p:nvPr/>
          </p:nvSpPr>
          <p:spPr>
            <a:xfrm>
              <a:off x="2887466" y="4161739"/>
              <a:ext cx="754382" cy="184667"/>
            </a:xfrm>
            <a:prstGeom prst="rect">
              <a:avLst/>
            </a:prstGeom>
          </p:spPr>
          <p:txBody>
            <a:bodyPr vert="horz" wrap="square" lIns="0" tIns="0" rIns="0" bIns="0" rtlCol="0" anchor="b" anchorCtr="0">
              <a:spAutoFit/>
            </a:bodyPr>
            <a:lstStyle>
              <a:lvl1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455">
                <a:defRPr/>
              </a:pPr>
              <a:r>
                <a:rPr lang="en-US" sz="1200">
                  <a:gradFill>
                    <a:gsLst>
                      <a:gs pos="2917">
                        <a:srgbClr val="282828"/>
                      </a:gs>
                      <a:gs pos="100000">
                        <a:srgbClr val="282828"/>
                      </a:gs>
                    </a:gsLst>
                    <a:lin ang="5400000" scaled="0"/>
                  </a:gradFill>
                  <a:latin typeface="Segoe UI Semibold"/>
                </a:rPr>
                <a:t>Customer</a:t>
              </a:r>
            </a:p>
          </p:txBody>
        </p:sp>
        <p:grpSp>
          <p:nvGrpSpPr>
            <p:cNvPr id="369" name="Group 368">
              <a:extLst>
                <a:ext uri="{FF2B5EF4-FFF2-40B4-BE49-F238E27FC236}">
                  <a16:creationId xmlns:a16="http://schemas.microsoft.com/office/drawing/2014/main" id="{F7F13CD9-41BB-43BE-835B-B45C444BB9A5}"/>
                </a:ext>
              </a:extLst>
            </p:cNvPr>
            <p:cNvGrpSpPr/>
            <p:nvPr/>
          </p:nvGrpSpPr>
          <p:grpSpPr>
            <a:xfrm>
              <a:off x="1475282" y="3579076"/>
              <a:ext cx="1757660" cy="1395601"/>
              <a:chOff x="4949692" y="6217773"/>
              <a:chExt cx="2019202" cy="1603266"/>
            </a:xfrm>
            <a:solidFill>
              <a:srgbClr val="282828">
                <a:lumMod val="10000"/>
                <a:lumOff val="90000"/>
              </a:srgbClr>
            </a:solidFill>
          </p:grpSpPr>
          <p:sp>
            <p:nvSpPr>
              <p:cNvPr id="370" name="Freeform: Shape 369">
                <a:extLst>
                  <a:ext uri="{FF2B5EF4-FFF2-40B4-BE49-F238E27FC236}">
                    <a16:creationId xmlns:a16="http://schemas.microsoft.com/office/drawing/2014/main" id="{97D0EB01-4E0D-444F-BFCF-4256900A609C}"/>
                  </a:ext>
                </a:extLst>
              </p:cNvPr>
              <p:cNvSpPr/>
              <p:nvPr/>
            </p:nvSpPr>
            <p:spPr bwMode="auto">
              <a:xfrm>
                <a:off x="4949692" y="6217773"/>
                <a:ext cx="1014488" cy="646532"/>
              </a:xfrm>
              <a:custGeom>
                <a:avLst/>
                <a:gdLst>
                  <a:gd name="connsiteX0" fmla="*/ 3610 w 1014488"/>
                  <a:gd name="connsiteY0" fmla="*/ 0 h 646532"/>
                  <a:gd name="connsiteX1" fmla="*/ 986318 w 1014488"/>
                  <a:gd name="connsiteY1" fmla="*/ 584883 h 646532"/>
                  <a:gd name="connsiteX2" fmla="*/ 1014488 w 1014488"/>
                  <a:gd name="connsiteY2" fmla="*/ 643361 h 646532"/>
                  <a:gd name="connsiteX3" fmla="*/ 1012977 w 1014488"/>
                  <a:gd name="connsiteY3" fmla="*/ 646499 h 646532"/>
                  <a:gd name="connsiteX4" fmla="*/ 1012318 w 1014488"/>
                  <a:gd name="connsiteY4" fmla="*/ 646532 h 646532"/>
                  <a:gd name="connsiteX5" fmla="*/ 29610 w 1014488"/>
                  <a:gd name="connsiteY5" fmla="*/ 61649 h 646532"/>
                  <a:gd name="connsiteX6" fmla="*/ 0 w 1014488"/>
                  <a:gd name="connsiteY6" fmla="*/ 183 h 646532"/>
                  <a:gd name="connsiteX7" fmla="*/ 3610 w 1014488"/>
                  <a:gd name="connsiteY7" fmla="*/ 0 h 64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4488" h="646532">
                    <a:moveTo>
                      <a:pt x="3610" y="0"/>
                    </a:moveTo>
                    <a:cubicBezTo>
                      <a:pt x="427956" y="0"/>
                      <a:pt x="797065" y="236501"/>
                      <a:pt x="986318" y="584883"/>
                    </a:cubicBezTo>
                    <a:lnTo>
                      <a:pt x="1014488" y="643361"/>
                    </a:lnTo>
                    <a:lnTo>
                      <a:pt x="1012977" y="646499"/>
                    </a:lnTo>
                    <a:lnTo>
                      <a:pt x="1012318" y="646532"/>
                    </a:lnTo>
                    <a:cubicBezTo>
                      <a:pt x="587972" y="646532"/>
                      <a:pt x="218863" y="410032"/>
                      <a:pt x="29610" y="61649"/>
                    </a:cubicBezTo>
                    <a:lnTo>
                      <a:pt x="0" y="183"/>
                    </a:lnTo>
                    <a:lnTo>
                      <a:pt x="3610" y="0"/>
                    </a:ln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1961" kern="0" err="1">
                  <a:gradFill>
                    <a:gsLst>
                      <a:gs pos="0">
                        <a:srgbClr val="FFFFFF"/>
                      </a:gs>
                      <a:gs pos="100000">
                        <a:srgbClr val="FFFFFF"/>
                      </a:gs>
                    </a:gsLst>
                    <a:lin ang="5400000" scaled="0"/>
                  </a:gradFill>
                  <a:latin typeface="Segoe UI"/>
                  <a:cs typeface="Segoe UI" pitchFamily="34" charset="0"/>
                </a:endParaRPr>
              </a:p>
            </p:txBody>
          </p:sp>
          <p:sp>
            <p:nvSpPr>
              <p:cNvPr id="371" name="Freeform: Shape 370">
                <a:extLst>
                  <a:ext uri="{FF2B5EF4-FFF2-40B4-BE49-F238E27FC236}">
                    <a16:creationId xmlns:a16="http://schemas.microsoft.com/office/drawing/2014/main" id="{DDCD5520-65A1-431C-91E0-74024EDD00D1}"/>
                  </a:ext>
                </a:extLst>
              </p:cNvPr>
              <p:cNvSpPr/>
              <p:nvPr/>
            </p:nvSpPr>
            <p:spPr bwMode="auto">
              <a:xfrm>
                <a:off x="5964181" y="6229241"/>
                <a:ext cx="1004713" cy="634883"/>
              </a:xfrm>
              <a:custGeom>
                <a:avLst/>
                <a:gdLst>
                  <a:gd name="connsiteX0" fmla="*/ 1004713 w 1004713"/>
                  <a:gd name="connsiteY0" fmla="*/ 0 h 634883"/>
                  <a:gd name="connsiteX1" fmla="*/ 980538 w 1004713"/>
                  <a:gd name="connsiteY1" fmla="*/ 50182 h 634883"/>
                  <a:gd name="connsiteX2" fmla="*/ 112098 w 1004713"/>
                  <a:gd name="connsiteY2" fmla="*/ 629295 h 634883"/>
                  <a:gd name="connsiteX3" fmla="*/ 1440 w 1004713"/>
                  <a:gd name="connsiteY3" fmla="*/ 634883 h 634883"/>
                  <a:gd name="connsiteX4" fmla="*/ 0 w 1004713"/>
                  <a:gd name="connsiteY4" fmla="*/ 631894 h 634883"/>
                  <a:gd name="connsiteX5" fmla="*/ 22663 w 1004713"/>
                  <a:gd name="connsiteY5" fmla="*/ 584849 h 634883"/>
                  <a:gd name="connsiteX6" fmla="*/ 891103 w 1004713"/>
                  <a:gd name="connsiteY6" fmla="*/ 5736 h 634883"/>
                  <a:gd name="connsiteX7" fmla="*/ 1004713 w 1004713"/>
                  <a:gd name="connsiteY7" fmla="*/ 0 h 63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713" h="634883">
                    <a:moveTo>
                      <a:pt x="1004713" y="0"/>
                    </a:moveTo>
                    <a:lnTo>
                      <a:pt x="980538" y="50182"/>
                    </a:lnTo>
                    <a:cubicBezTo>
                      <a:pt x="808490" y="366893"/>
                      <a:pt x="487801" y="591140"/>
                      <a:pt x="112098" y="629295"/>
                    </a:cubicBezTo>
                    <a:lnTo>
                      <a:pt x="1440" y="634883"/>
                    </a:lnTo>
                    <a:lnTo>
                      <a:pt x="0" y="631894"/>
                    </a:lnTo>
                    <a:lnTo>
                      <a:pt x="22663" y="584849"/>
                    </a:lnTo>
                    <a:cubicBezTo>
                      <a:pt x="194711" y="268138"/>
                      <a:pt x="515400" y="43891"/>
                      <a:pt x="891103" y="5736"/>
                    </a:cubicBezTo>
                    <a:lnTo>
                      <a:pt x="1004713" y="0"/>
                    </a:ln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1961" kern="0" err="1">
                  <a:gradFill>
                    <a:gsLst>
                      <a:gs pos="0">
                        <a:srgbClr val="FFFFFF"/>
                      </a:gs>
                      <a:gs pos="100000">
                        <a:srgbClr val="FFFFFF"/>
                      </a:gs>
                    </a:gsLst>
                    <a:lin ang="5400000" scaled="0"/>
                  </a:gradFill>
                  <a:latin typeface="Segoe UI"/>
                  <a:cs typeface="Segoe UI" pitchFamily="34" charset="0"/>
                </a:endParaRPr>
              </a:p>
            </p:txBody>
          </p:sp>
          <p:sp>
            <p:nvSpPr>
              <p:cNvPr id="372" name="Freeform: Shape 371">
                <a:extLst>
                  <a:ext uri="{FF2B5EF4-FFF2-40B4-BE49-F238E27FC236}">
                    <a16:creationId xmlns:a16="http://schemas.microsoft.com/office/drawing/2014/main" id="{F4B1F895-B6D6-4908-AFD6-A5C187B2072F}"/>
                  </a:ext>
                </a:extLst>
              </p:cNvPr>
              <p:cNvSpPr/>
              <p:nvPr/>
            </p:nvSpPr>
            <p:spPr bwMode="auto">
              <a:xfrm>
                <a:off x="5851956" y="6864124"/>
                <a:ext cx="218943" cy="956915"/>
              </a:xfrm>
              <a:custGeom>
                <a:avLst/>
                <a:gdLst>
                  <a:gd name="connsiteX0" fmla="*/ 113665 w 218943"/>
                  <a:gd name="connsiteY0" fmla="*/ 0 h 956915"/>
                  <a:gd name="connsiteX1" fmla="*/ 131117 w 218943"/>
                  <a:gd name="connsiteY1" fmla="*/ 36227 h 956915"/>
                  <a:gd name="connsiteX2" fmla="*/ 218943 w 218943"/>
                  <a:gd name="connsiteY2" fmla="*/ 471246 h 956915"/>
                  <a:gd name="connsiteX3" fmla="*/ 131117 w 218943"/>
                  <a:gd name="connsiteY3" fmla="*/ 906265 h 956915"/>
                  <a:gd name="connsiteX4" fmla="*/ 106718 w 218943"/>
                  <a:gd name="connsiteY4" fmla="*/ 956915 h 956915"/>
                  <a:gd name="connsiteX5" fmla="*/ 87826 w 218943"/>
                  <a:gd name="connsiteY5" fmla="*/ 917698 h 956915"/>
                  <a:gd name="connsiteX6" fmla="*/ 0 w 218943"/>
                  <a:gd name="connsiteY6" fmla="*/ 482679 h 956915"/>
                  <a:gd name="connsiteX7" fmla="*/ 87826 w 218943"/>
                  <a:gd name="connsiteY7" fmla="*/ 47660 h 956915"/>
                  <a:gd name="connsiteX8" fmla="*/ 110714 w 218943"/>
                  <a:gd name="connsiteY8" fmla="*/ 149 h 956915"/>
                  <a:gd name="connsiteX9" fmla="*/ 113665 w 218943"/>
                  <a:gd name="connsiteY9" fmla="*/ 0 h 9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943" h="956915">
                    <a:moveTo>
                      <a:pt x="113665" y="0"/>
                    </a:moveTo>
                    <a:lnTo>
                      <a:pt x="131117" y="36227"/>
                    </a:lnTo>
                    <a:cubicBezTo>
                      <a:pt x="187670" y="169935"/>
                      <a:pt x="218943" y="316938"/>
                      <a:pt x="218943" y="471246"/>
                    </a:cubicBezTo>
                    <a:cubicBezTo>
                      <a:pt x="218943" y="625554"/>
                      <a:pt x="187670" y="772558"/>
                      <a:pt x="131117" y="906265"/>
                    </a:cubicBezTo>
                    <a:lnTo>
                      <a:pt x="106718" y="956915"/>
                    </a:lnTo>
                    <a:lnTo>
                      <a:pt x="87826" y="917698"/>
                    </a:lnTo>
                    <a:cubicBezTo>
                      <a:pt x="31273" y="783991"/>
                      <a:pt x="0" y="636987"/>
                      <a:pt x="0" y="482679"/>
                    </a:cubicBezTo>
                    <a:cubicBezTo>
                      <a:pt x="0" y="328371"/>
                      <a:pt x="31273" y="181368"/>
                      <a:pt x="87826" y="47660"/>
                    </a:cubicBezTo>
                    <a:lnTo>
                      <a:pt x="110714" y="149"/>
                    </a:lnTo>
                    <a:lnTo>
                      <a:pt x="113665" y="0"/>
                    </a:ln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1961" kern="0" err="1">
                  <a:gradFill>
                    <a:gsLst>
                      <a:gs pos="0">
                        <a:srgbClr val="FFFFFF"/>
                      </a:gs>
                      <a:gs pos="100000">
                        <a:srgbClr val="FFFFFF"/>
                      </a:gs>
                    </a:gsLst>
                    <a:lin ang="5400000" scaled="0"/>
                  </a:gradFill>
                  <a:latin typeface="Segoe UI"/>
                  <a:cs typeface="Segoe UI" pitchFamily="34" charset="0"/>
                </a:endParaRPr>
              </a:p>
            </p:txBody>
          </p:sp>
          <p:sp>
            <p:nvSpPr>
              <p:cNvPr id="373" name="Freeform: Shape 372">
                <a:extLst>
                  <a:ext uri="{FF2B5EF4-FFF2-40B4-BE49-F238E27FC236}">
                    <a16:creationId xmlns:a16="http://schemas.microsoft.com/office/drawing/2014/main" id="{B25542B0-CEC6-4F89-9F99-6AE73A2B00B6}"/>
                  </a:ext>
                </a:extLst>
              </p:cNvPr>
              <p:cNvSpPr/>
              <p:nvPr/>
            </p:nvSpPr>
            <p:spPr bwMode="auto">
              <a:xfrm>
                <a:off x="5962670" y="6861134"/>
                <a:ext cx="2951" cy="3138"/>
              </a:xfrm>
              <a:custGeom>
                <a:avLst/>
                <a:gdLst>
                  <a:gd name="connsiteX0" fmla="*/ 1511 w 2951"/>
                  <a:gd name="connsiteY0" fmla="*/ 0 h 3138"/>
                  <a:gd name="connsiteX1" fmla="*/ 2951 w 2951"/>
                  <a:gd name="connsiteY1" fmla="*/ 2989 h 3138"/>
                  <a:gd name="connsiteX2" fmla="*/ 0 w 2951"/>
                  <a:gd name="connsiteY2" fmla="*/ 3138 h 3138"/>
                  <a:gd name="connsiteX3" fmla="*/ 1511 w 2951"/>
                  <a:gd name="connsiteY3" fmla="*/ 0 h 3138"/>
                </a:gdLst>
                <a:ahLst/>
                <a:cxnLst>
                  <a:cxn ang="0">
                    <a:pos x="connsiteX0" y="connsiteY0"/>
                  </a:cxn>
                  <a:cxn ang="0">
                    <a:pos x="connsiteX1" y="connsiteY1"/>
                  </a:cxn>
                  <a:cxn ang="0">
                    <a:pos x="connsiteX2" y="connsiteY2"/>
                  </a:cxn>
                  <a:cxn ang="0">
                    <a:pos x="connsiteX3" y="connsiteY3"/>
                  </a:cxn>
                </a:cxnLst>
                <a:rect l="l" t="t" r="r" b="b"/>
                <a:pathLst>
                  <a:path w="2951" h="3138">
                    <a:moveTo>
                      <a:pt x="1511" y="0"/>
                    </a:moveTo>
                    <a:lnTo>
                      <a:pt x="2951" y="2989"/>
                    </a:lnTo>
                    <a:lnTo>
                      <a:pt x="0" y="3138"/>
                    </a:lnTo>
                    <a:lnTo>
                      <a:pt x="1511" y="0"/>
                    </a:ln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1961" kern="0" err="1">
                  <a:gradFill>
                    <a:gsLst>
                      <a:gs pos="0">
                        <a:srgbClr val="FFFFFF"/>
                      </a:gs>
                      <a:gs pos="100000">
                        <a:srgbClr val="FFFFFF"/>
                      </a:gs>
                    </a:gsLst>
                    <a:lin ang="5400000" scaled="0"/>
                  </a:gradFill>
                  <a:latin typeface="Segoe UI"/>
                  <a:cs typeface="Segoe UI" pitchFamily="34" charset="0"/>
                </a:endParaRPr>
              </a:p>
            </p:txBody>
          </p:sp>
        </p:grpSp>
        <p:grpSp>
          <p:nvGrpSpPr>
            <p:cNvPr id="230" name="Group 229">
              <a:extLst>
                <a:ext uri="{FF2B5EF4-FFF2-40B4-BE49-F238E27FC236}">
                  <a16:creationId xmlns:a16="http://schemas.microsoft.com/office/drawing/2014/main" id="{ED8050CA-1312-474B-92B8-ED66D56762E0}"/>
                </a:ext>
              </a:extLst>
            </p:cNvPr>
            <p:cNvGrpSpPr/>
            <p:nvPr/>
          </p:nvGrpSpPr>
          <p:grpSpPr>
            <a:xfrm>
              <a:off x="2066221" y="2926175"/>
              <a:ext cx="540122" cy="540122"/>
              <a:chOff x="1985574" y="2894713"/>
              <a:chExt cx="684362" cy="684362"/>
            </a:xfrm>
          </p:grpSpPr>
          <p:sp>
            <p:nvSpPr>
              <p:cNvPr id="229" name="Oval 228">
                <a:extLst>
                  <a:ext uri="{FF2B5EF4-FFF2-40B4-BE49-F238E27FC236}">
                    <a16:creationId xmlns:a16="http://schemas.microsoft.com/office/drawing/2014/main" id="{78019380-E9AF-410C-9B75-F48C4E11E9A3}"/>
                  </a:ext>
                </a:extLst>
              </p:cNvPr>
              <p:cNvSpPr/>
              <p:nvPr/>
            </p:nvSpPr>
            <p:spPr bwMode="auto">
              <a:xfrm>
                <a:off x="1985574" y="2894713"/>
                <a:ext cx="684362" cy="684362"/>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90" name="Graphic 7">
                <a:extLst>
                  <a:ext uri="{FF2B5EF4-FFF2-40B4-BE49-F238E27FC236}">
                    <a16:creationId xmlns:a16="http://schemas.microsoft.com/office/drawing/2014/main" id="{23210798-5727-428A-B058-1249B71B9AA3}"/>
                  </a:ext>
                  <a:ext uri="{C183D7F6-B498-43B3-948B-1728B52AA6E4}">
                    <adec:decorative xmlns:adec="http://schemas.microsoft.com/office/drawing/2017/decorative" val="1"/>
                  </a:ext>
                </a:extLst>
              </p:cNvPr>
              <p:cNvSpPr/>
              <p:nvPr/>
            </p:nvSpPr>
            <p:spPr>
              <a:xfrm>
                <a:off x="2125784" y="2988275"/>
                <a:ext cx="403942" cy="440535"/>
              </a:xfrm>
              <a:custGeom>
                <a:avLst/>
                <a:gdLst>
                  <a:gd name="connsiteX0" fmla="*/ 261502 w 345463"/>
                  <a:gd name="connsiteY0" fmla="*/ 124874 h 376759"/>
                  <a:gd name="connsiteX1" fmla="*/ 261502 w 345463"/>
                  <a:gd name="connsiteY1" fmla="*/ 376759 h 376759"/>
                  <a:gd name="connsiteX2" fmla="*/ 211583 w 345463"/>
                  <a:gd name="connsiteY2" fmla="*/ 376759 h 376759"/>
                  <a:gd name="connsiteX3" fmla="*/ 211583 w 345463"/>
                  <a:gd name="connsiteY3" fmla="*/ 292492 h 376759"/>
                  <a:gd name="connsiteX4" fmla="*/ 158306 w 345463"/>
                  <a:gd name="connsiteY4" fmla="*/ 292492 h 376759"/>
                  <a:gd name="connsiteX5" fmla="*/ 158306 w 345463"/>
                  <a:gd name="connsiteY5" fmla="*/ 376759 h 376759"/>
                  <a:gd name="connsiteX6" fmla="*/ 105944 w 345463"/>
                  <a:gd name="connsiteY6" fmla="*/ 376759 h 376759"/>
                  <a:gd name="connsiteX7" fmla="*/ 105944 w 345463"/>
                  <a:gd name="connsiteY7" fmla="*/ 132507 h 376759"/>
                  <a:gd name="connsiteX8" fmla="*/ 184716 w 345463"/>
                  <a:gd name="connsiteY8" fmla="*/ 132507 h 376759"/>
                  <a:gd name="connsiteX9" fmla="*/ 261655 w 345463"/>
                  <a:gd name="connsiteY9" fmla="*/ 132507 h 376759"/>
                  <a:gd name="connsiteX10" fmla="*/ 184563 w 345463"/>
                  <a:gd name="connsiteY10" fmla="*/ 132660 h 376759"/>
                  <a:gd name="connsiteX11" fmla="*/ 184563 w 345463"/>
                  <a:gd name="connsiteY11" fmla="*/ 80756 h 376759"/>
                  <a:gd name="connsiteX12" fmla="*/ 0 w 345463"/>
                  <a:gd name="connsiteY12" fmla="*/ 80756 h 376759"/>
                  <a:gd name="connsiteX13" fmla="*/ 0 w 345463"/>
                  <a:gd name="connsiteY13" fmla="*/ 376759 h 376759"/>
                  <a:gd name="connsiteX14" fmla="*/ 345464 w 345463"/>
                  <a:gd name="connsiteY14" fmla="*/ 376759 h 376759"/>
                  <a:gd name="connsiteX15" fmla="*/ 345464 w 345463"/>
                  <a:gd name="connsiteY15" fmla="*/ 108082 h 376759"/>
                  <a:gd name="connsiteX16" fmla="*/ 234329 w 345463"/>
                  <a:gd name="connsiteY16" fmla="*/ 0 h 376759"/>
                  <a:gd name="connsiteX17" fmla="*/ 234329 w 345463"/>
                  <a:gd name="connsiteY17" fmla="*/ 132660 h 376759"/>
                  <a:gd name="connsiteX18" fmla="*/ 54346 w 345463"/>
                  <a:gd name="connsiteY18" fmla="*/ 132660 h 376759"/>
                  <a:gd name="connsiteX19" fmla="*/ 49003 w 345463"/>
                  <a:gd name="connsiteY19" fmla="*/ 132660 h 376759"/>
                  <a:gd name="connsiteX20" fmla="*/ 49003 w 345463"/>
                  <a:gd name="connsiteY20" fmla="*/ 136171 h 376759"/>
                  <a:gd name="connsiteX21" fmla="*/ 54193 w 345463"/>
                  <a:gd name="connsiteY21" fmla="*/ 136171 h 376759"/>
                  <a:gd name="connsiteX22" fmla="*/ 54193 w 345463"/>
                  <a:gd name="connsiteY22" fmla="*/ 132660 h 376759"/>
                  <a:gd name="connsiteX23" fmla="*/ 54346 w 345463"/>
                  <a:gd name="connsiteY23" fmla="*/ 185326 h 376759"/>
                  <a:gd name="connsiteX24" fmla="*/ 49003 w 345463"/>
                  <a:gd name="connsiteY24" fmla="*/ 185326 h 376759"/>
                  <a:gd name="connsiteX25" fmla="*/ 49003 w 345463"/>
                  <a:gd name="connsiteY25" fmla="*/ 190669 h 376759"/>
                  <a:gd name="connsiteX26" fmla="*/ 54193 w 345463"/>
                  <a:gd name="connsiteY26" fmla="*/ 190669 h 376759"/>
                  <a:gd name="connsiteX27" fmla="*/ 54193 w 345463"/>
                  <a:gd name="connsiteY27" fmla="*/ 185326 h 376759"/>
                  <a:gd name="connsiteX28" fmla="*/ 54346 w 345463"/>
                  <a:gd name="connsiteY28" fmla="*/ 237993 h 376759"/>
                  <a:gd name="connsiteX29" fmla="*/ 49003 w 345463"/>
                  <a:gd name="connsiteY29" fmla="*/ 237993 h 376759"/>
                  <a:gd name="connsiteX30" fmla="*/ 49003 w 345463"/>
                  <a:gd name="connsiteY30" fmla="*/ 243336 h 376759"/>
                  <a:gd name="connsiteX31" fmla="*/ 54193 w 345463"/>
                  <a:gd name="connsiteY31" fmla="*/ 243336 h 376759"/>
                  <a:gd name="connsiteX32" fmla="*/ 54193 w 345463"/>
                  <a:gd name="connsiteY32" fmla="*/ 237993 h 376759"/>
                  <a:gd name="connsiteX33" fmla="*/ 54346 w 345463"/>
                  <a:gd name="connsiteY33" fmla="*/ 291576 h 376759"/>
                  <a:gd name="connsiteX34" fmla="*/ 49003 w 345463"/>
                  <a:gd name="connsiteY34" fmla="*/ 291576 h 376759"/>
                  <a:gd name="connsiteX35" fmla="*/ 49003 w 345463"/>
                  <a:gd name="connsiteY35" fmla="*/ 296003 h 376759"/>
                  <a:gd name="connsiteX36" fmla="*/ 54193 w 345463"/>
                  <a:gd name="connsiteY36" fmla="*/ 296003 h 376759"/>
                  <a:gd name="connsiteX37" fmla="*/ 54193 w 345463"/>
                  <a:gd name="connsiteY37" fmla="*/ 291576 h 376759"/>
                  <a:gd name="connsiteX38" fmla="*/ 54346 w 345463"/>
                  <a:gd name="connsiteY38" fmla="*/ 344243 h 376759"/>
                  <a:gd name="connsiteX39" fmla="*/ 49003 w 345463"/>
                  <a:gd name="connsiteY39" fmla="*/ 344243 h 376759"/>
                  <a:gd name="connsiteX40" fmla="*/ 49003 w 345463"/>
                  <a:gd name="connsiteY40" fmla="*/ 348670 h 376759"/>
                  <a:gd name="connsiteX41" fmla="*/ 54193 w 345463"/>
                  <a:gd name="connsiteY41" fmla="*/ 348670 h 376759"/>
                  <a:gd name="connsiteX42" fmla="*/ 54193 w 345463"/>
                  <a:gd name="connsiteY42" fmla="*/ 344243 h 376759"/>
                  <a:gd name="connsiteX43" fmla="*/ 159222 w 345463"/>
                  <a:gd name="connsiteY43" fmla="*/ 185326 h 376759"/>
                  <a:gd name="connsiteX44" fmla="*/ 154795 w 345463"/>
                  <a:gd name="connsiteY44" fmla="*/ 185326 h 376759"/>
                  <a:gd name="connsiteX45" fmla="*/ 154795 w 345463"/>
                  <a:gd name="connsiteY45" fmla="*/ 190669 h 376759"/>
                  <a:gd name="connsiteX46" fmla="*/ 159222 w 345463"/>
                  <a:gd name="connsiteY46" fmla="*/ 190669 h 376759"/>
                  <a:gd name="connsiteX47" fmla="*/ 159222 w 345463"/>
                  <a:gd name="connsiteY47" fmla="*/ 185326 h 376759"/>
                  <a:gd name="connsiteX48" fmla="*/ 159222 w 345463"/>
                  <a:gd name="connsiteY48" fmla="*/ 239825 h 376759"/>
                  <a:gd name="connsiteX49" fmla="*/ 154795 w 345463"/>
                  <a:gd name="connsiteY49" fmla="*/ 239825 h 376759"/>
                  <a:gd name="connsiteX50" fmla="*/ 154795 w 345463"/>
                  <a:gd name="connsiteY50" fmla="*/ 243336 h 376759"/>
                  <a:gd name="connsiteX51" fmla="*/ 159222 w 345463"/>
                  <a:gd name="connsiteY51" fmla="*/ 243336 h 376759"/>
                  <a:gd name="connsiteX52" fmla="*/ 159222 w 345463"/>
                  <a:gd name="connsiteY52" fmla="*/ 239825 h 376759"/>
                  <a:gd name="connsiteX53" fmla="*/ 212652 w 345463"/>
                  <a:gd name="connsiteY53" fmla="*/ 185326 h 376759"/>
                  <a:gd name="connsiteX54" fmla="*/ 207462 w 345463"/>
                  <a:gd name="connsiteY54" fmla="*/ 185326 h 376759"/>
                  <a:gd name="connsiteX55" fmla="*/ 207462 w 345463"/>
                  <a:gd name="connsiteY55" fmla="*/ 190669 h 376759"/>
                  <a:gd name="connsiteX56" fmla="*/ 212652 w 345463"/>
                  <a:gd name="connsiteY56" fmla="*/ 190669 h 376759"/>
                  <a:gd name="connsiteX57" fmla="*/ 212652 w 345463"/>
                  <a:gd name="connsiteY57" fmla="*/ 185326 h 376759"/>
                  <a:gd name="connsiteX58" fmla="*/ 212652 w 345463"/>
                  <a:gd name="connsiteY58" fmla="*/ 239825 h 376759"/>
                  <a:gd name="connsiteX59" fmla="*/ 207462 w 345463"/>
                  <a:gd name="connsiteY59" fmla="*/ 239825 h 376759"/>
                  <a:gd name="connsiteX60" fmla="*/ 207462 w 345463"/>
                  <a:gd name="connsiteY60" fmla="*/ 243336 h 376759"/>
                  <a:gd name="connsiteX61" fmla="*/ 212652 w 345463"/>
                  <a:gd name="connsiteY61" fmla="*/ 243336 h 376759"/>
                  <a:gd name="connsiteX62" fmla="*/ 212652 w 345463"/>
                  <a:gd name="connsiteY62" fmla="*/ 239825 h 376759"/>
                  <a:gd name="connsiteX0" fmla="*/ 261502 w 345464"/>
                  <a:gd name="connsiteY0" fmla="*/ 124874 h 376759"/>
                  <a:gd name="connsiteX1" fmla="*/ 261502 w 345464"/>
                  <a:gd name="connsiteY1" fmla="*/ 376759 h 376759"/>
                  <a:gd name="connsiteX2" fmla="*/ 211583 w 345464"/>
                  <a:gd name="connsiteY2" fmla="*/ 376759 h 376759"/>
                  <a:gd name="connsiteX3" fmla="*/ 211583 w 345464"/>
                  <a:gd name="connsiteY3" fmla="*/ 292492 h 376759"/>
                  <a:gd name="connsiteX4" fmla="*/ 158306 w 345464"/>
                  <a:gd name="connsiteY4" fmla="*/ 292492 h 376759"/>
                  <a:gd name="connsiteX5" fmla="*/ 158306 w 345464"/>
                  <a:gd name="connsiteY5" fmla="*/ 376759 h 376759"/>
                  <a:gd name="connsiteX6" fmla="*/ 105944 w 345464"/>
                  <a:gd name="connsiteY6" fmla="*/ 376759 h 376759"/>
                  <a:gd name="connsiteX7" fmla="*/ 105944 w 345464"/>
                  <a:gd name="connsiteY7" fmla="*/ 132507 h 376759"/>
                  <a:gd name="connsiteX8" fmla="*/ 184716 w 345464"/>
                  <a:gd name="connsiteY8" fmla="*/ 132507 h 376759"/>
                  <a:gd name="connsiteX9" fmla="*/ 261655 w 345464"/>
                  <a:gd name="connsiteY9" fmla="*/ 132507 h 376759"/>
                  <a:gd name="connsiteX10" fmla="*/ 184563 w 345464"/>
                  <a:gd name="connsiteY10" fmla="*/ 132660 h 376759"/>
                  <a:gd name="connsiteX11" fmla="*/ 184563 w 345464"/>
                  <a:gd name="connsiteY11" fmla="*/ 80756 h 376759"/>
                  <a:gd name="connsiteX12" fmla="*/ 0 w 345464"/>
                  <a:gd name="connsiteY12" fmla="*/ 80756 h 376759"/>
                  <a:gd name="connsiteX13" fmla="*/ 0 w 345464"/>
                  <a:gd name="connsiteY13" fmla="*/ 376759 h 376759"/>
                  <a:gd name="connsiteX14" fmla="*/ 345464 w 345464"/>
                  <a:gd name="connsiteY14" fmla="*/ 376759 h 376759"/>
                  <a:gd name="connsiteX15" fmla="*/ 345464 w 345464"/>
                  <a:gd name="connsiteY15" fmla="*/ 108082 h 376759"/>
                  <a:gd name="connsiteX16" fmla="*/ 234329 w 345464"/>
                  <a:gd name="connsiteY16" fmla="*/ 0 h 376759"/>
                  <a:gd name="connsiteX17" fmla="*/ 234329 w 345464"/>
                  <a:gd name="connsiteY17" fmla="*/ 132660 h 376759"/>
                  <a:gd name="connsiteX18" fmla="*/ 54346 w 345464"/>
                  <a:gd name="connsiteY18" fmla="*/ 132660 h 376759"/>
                  <a:gd name="connsiteX19" fmla="*/ 49003 w 345464"/>
                  <a:gd name="connsiteY19" fmla="*/ 132660 h 376759"/>
                  <a:gd name="connsiteX20" fmla="*/ 49003 w 345464"/>
                  <a:gd name="connsiteY20" fmla="*/ 136171 h 376759"/>
                  <a:gd name="connsiteX21" fmla="*/ 54193 w 345464"/>
                  <a:gd name="connsiteY21" fmla="*/ 136171 h 376759"/>
                  <a:gd name="connsiteX22" fmla="*/ 54193 w 345464"/>
                  <a:gd name="connsiteY22" fmla="*/ 132660 h 376759"/>
                  <a:gd name="connsiteX23" fmla="*/ 54346 w 345464"/>
                  <a:gd name="connsiteY23" fmla="*/ 185326 h 376759"/>
                  <a:gd name="connsiteX24" fmla="*/ 49003 w 345464"/>
                  <a:gd name="connsiteY24" fmla="*/ 185326 h 376759"/>
                  <a:gd name="connsiteX25" fmla="*/ 49003 w 345464"/>
                  <a:gd name="connsiteY25" fmla="*/ 190669 h 376759"/>
                  <a:gd name="connsiteX26" fmla="*/ 54193 w 345464"/>
                  <a:gd name="connsiteY26" fmla="*/ 190669 h 376759"/>
                  <a:gd name="connsiteX27" fmla="*/ 54193 w 345464"/>
                  <a:gd name="connsiteY27" fmla="*/ 185326 h 376759"/>
                  <a:gd name="connsiteX28" fmla="*/ 54346 w 345464"/>
                  <a:gd name="connsiteY28" fmla="*/ 237993 h 376759"/>
                  <a:gd name="connsiteX29" fmla="*/ 49003 w 345464"/>
                  <a:gd name="connsiteY29" fmla="*/ 237993 h 376759"/>
                  <a:gd name="connsiteX30" fmla="*/ 49003 w 345464"/>
                  <a:gd name="connsiteY30" fmla="*/ 243336 h 376759"/>
                  <a:gd name="connsiteX31" fmla="*/ 54193 w 345464"/>
                  <a:gd name="connsiteY31" fmla="*/ 243336 h 376759"/>
                  <a:gd name="connsiteX32" fmla="*/ 54193 w 345464"/>
                  <a:gd name="connsiteY32" fmla="*/ 237993 h 376759"/>
                  <a:gd name="connsiteX33" fmla="*/ 54346 w 345464"/>
                  <a:gd name="connsiteY33" fmla="*/ 291576 h 376759"/>
                  <a:gd name="connsiteX34" fmla="*/ 49003 w 345464"/>
                  <a:gd name="connsiteY34" fmla="*/ 291576 h 376759"/>
                  <a:gd name="connsiteX35" fmla="*/ 49003 w 345464"/>
                  <a:gd name="connsiteY35" fmla="*/ 296003 h 376759"/>
                  <a:gd name="connsiteX36" fmla="*/ 54193 w 345464"/>
                  <a:gd name="connsiteY36" fmla="*/ 296003 h 376759"/>
                  <a:gd name="connsiteX37" fmla="*/ 54193 w 345464"/>
                  <a:gd name="connsiteY37" fmla="*/ 291576 h 376759"/>
                  <a:gd name="connsiteX38" fmla="*/ 54346 w 345464"/>
                  <a:gd name="connsiteY38" fmla="*/ 344243 h 376759"/>
                  <a:gd name="connsiteX39" fmla="*/ 49003 w 345464"/>
                  <a:gd name="connsiteY39" fmla="*/ 344243 h 376759"/>
                  <a:gd name="connsiteX40" fmla="*/ 49003 w 345464"/>
                  <a:gd name="connsiteY40" fmla="*/ 348670 h 376759"/>
                  <a:gd name="connsiteX41" fmla="*/ 54193 w 345464"/>
                  <a:gd name="connsiteY41" fmla="*/ 348670 h 376759"/>
                  <a:gd name="connsiteX42" fmla="*/ 54193 w 345464"/>
                  <a:gd name="connsiteY42" fmla="*/ 344243 h 376759"/>
                  <a:gd name="connsiteX43" fmla="*/ 159222 w 345464"/>
                  <a:gd name="connsiteY43" fmla="*/ 185326 h 376759"/>
                  <a:gd name="connsiteX44" fmla="*/ 154795 w 345464"/>
                  <a:gd name="connsiteY44" fmla="*/ 185326 h 376759"/>
                  <a:gd name="connsiteX45" fmla="*/ 154795 w 345464"/>
                  <a:gd name="connsiteY45" fmla="*/ 190669 h 376759"/>
                  <a:gd name="connsiteX46" fmla="*/ 159222 w 345464"/>
                  <a:gd name="connsiteY46" fmla="*/ 190669 h 376759"/>
                  <a:gd name="connsiteX47" fmla="*/ 159222 w 345464"/>
                  <a:gd name="connsiteY47" fmla="*/ 185326 h 376759"/>
                  <a:gd name="connsiteX48" fmla="*/ 159222 w 345464"/>
                  <a:gd name="connsiteY48" fmla="*/ 239825 h 376759"/>
                  <a:gd name="connsiteX49" fmla="*/ 154795 w 345464"/>
                  <a:gd name="connsiteY49" fmla="*/ 239825 h 376759"/>
                  <a:gd name="connsiteX50" fmla="*/ 154795 w 345464"/>
                  <a:gd name="connsiteY50" fmla="*/ 243336 h 376759"/>
                  <a:gd name="connsiteX51" fmla="*/ 159222 w 345464"/>
                  <a:gd name="connsiteY51" fmla="*/ 243336 h 376759"/>
                  <a:gd name="connsiteX52" fmla="*/ 159222 w 345464"/>
                  <a:gd name="connsiteY52" fmla="*/ 239825 h 376759"/>
                  <a:gd name="connsiteX53" fmla="*/ 212652 w 345464"/>
                  <a:gd name="connsiteY53" fmla="*/ 185326 h 376759"/>
                  <a:gd name="connsiteX54" fmla="*/ 207462 w 345464"/>
                  <a:gd name="connsiteY54" fmla="*/ 185326 h 376759"/>
                  <a:gd name="connsiteX55" fmla="*/ 207462 w 345464"/>
                  <a:gd name="connsiteY55" fmla="*/ 190669 h 376759"/>
                  <a:gd name="connsiteX56" fmla="*/ 212652 w 345464"/>
                  <a:gd name="connsiteY56" fmla="*/ 190669 h 376759"/>
                  <a:gd name="connsiteX57" fmla="*/ 212652 w 345464"/>
                  <a:gd name="connsiteY57" fmla="*/ 185326 h 376759"/>
                  <a:gd name="connsiteX58" fmla="*/ 212652 w 345464"/>
                  <a:gd name="connsiteY58" fmla="*/ 239825 h 376759"/>
                  <a:gd name="connsiteX59" fmla="*/ 207462 w 345464"/>
                  <a:gd name="connsiteY59" fmla="*/ 239825 h 376759"/>
                  <a:gd name="connsiteX60" fmla="*/ 207462 w 345464"/>
                  <a:gd name="connsiteY60" fmla="*/ 243336 h 376759"/>
                  <a:gd name="connsiteX61" fmla="*/ 212652 w 345464"/>
                  <a:gd name="connsiteY61" fmla="*/ 243336 h 376759"/>
                  <a:gd name="connsiteX62" fmla="*/ 212652 w 345464"/>
                  <a:gd name="connsiteY62" fmla="*/ 239825 h 3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5464" h="376759">
                    <a:moveTo>
                      <a:pt x="261502" y="124874"/>
                    </a:moveTo>
                    <a:lnTo>
                      <a:pt x="261502" y="376759"/>
                    </a:lnTo>
                    <a:lnTo>
                      <a:pt x="211583" y="376759"/>
                    </a:lnTo>
                    <a:lnTo>
                      <a:pt x="211583" y="292492"/>
                    </a:lnTo>
                    <a:lnTo>
                      <a:pt x="158306" y="292492"/>
                    </a:lnTo>
                    <a:lnTo>
                      <a:pt x="158306" y="376759"/>
                    </a:lnTo>
                    <a:lnTo>
                      <a:pt x="105944" y="376759"/>
                    </a:lnTo>
                    <a:lnTo>
                      <a:pt x="105944" y="132507"/>
                    </a:lnTo>
                    <a:lnTo>
                      <a:pt x="184716" y="132507"/>
                    </a:lnTo>
                    <a:lnTo>
                      <a:pt x="261655" y="132507"/>
                    </a:lnTo>
                    <a:moveTo>
                      <a:pt x="184563" y="132660"/>
                    </a:moveTo>
                    <a:lnTo>
                      <a:pt x="184563" y="80756"/>
                    </a:lnTo>
                    <a:lnTo>
                      <a:pt x="0" y="80756"/>
                    </a:lnTo>
                    <a:lnTo>
                      <a:pt x="0" y="376759"/>
                    </a:lnTo>
                    <a:moveTo>
                      <a:pt x="345464" y="376759"/>
                    </a:moveTo>
                    <a:lnTo>
                      <a:pt x="345464" y="108082"/>
                    </a:lnTo>
                    <a:lnTo>
                      <a:pt x="234329" y="0"/>
                    </a:lnTo>
                    <a:lnTo>
                      <a:pt x="234329" y="132660"/>
                    </a:lnTo>
                    <a:moveTo>
                      <a:pt x="54346" y="132660"/>
                    </a:moveTo>
                    <a:lnTo>
                      <a:pt x="49003" y="132660"/>
                    </a:lnTo>
                    <a:lnTo>
                      <a:pt x="49003" y="136171"/>
                    </a:lnTo>
                    <a:lnTo>
                      <a:pt x="54193" y="136171"/>
                    </a:lnTo>
                    <a:lnTo>
                      <a:pt x="54193" y="132660"/>
                    </a:lnTo>
                    <a:moveTo>
                      <a:pt x="54346" y="185326"/>
                    </a:moveTo>
                    <a:lnTo>
                      <a:pt x="49003" y="185326"/>
                    </a:lnTo>
                    <a:lnTo>
                      <a:pt x="49003" y="190669"/>
                    </a:lnTo>
                    <a:lnTo>
                      <a:pt x="54193" y="190669"/>
                    </a:lnTo>
                    <a:lnTo>
                      <a:pt x="54193" y="185326"/>
                    </a:lnTo>
                    <a:moveTo>
                      <a:pt x="54346" y="237993"/>
                    </a:moveTo>
                    <a:lnTo>
                      <a:pt x="49003" y="237993"/>
                    </a:lnTo>
                    <a:lnTo>
                      <a:pt x="49003" y="243336"/>
                    </a:lnTo>
                    <a:lnTo>
                      <a:pt x="54193" y="243336"/>
                    </a:lnTo>
                    <a:lnTo>
                      <a:pt x="54193" y="237993"/>
                    </a:lnTo>
                    <a:moveTo>
                      <a:pt x="54346" y="291576"/>
                    </a:moveTo>
                    <a:lnTo>
                      <a:pt x="49003" y="291576"/>
                    </a:lnTo>
                    <a:lnTo>
                      <a:pt x="49003" y="296003"/>
                    </a:lnTo>
                    <a:lnTo>
                      <a:pt x="54193" y="296003"/>
                    </a:lnTo>
                    <a:lnTo>
                      <a:pt x="54193" y="291576"/>
                    </a:lnTo>
                    <a:moveTo>
                      <a:pt x="54346" y="344243"/>
                    </a:moveTo>
                    <a:lnTo>
                      <a:pt x="49003" y="344243"/>
                    </a:lnTo>
                    <a:lnTo>
                      <a:pt x="49003" y="348670"/>
                    </a:lnTo>
                    <a:lnTo>
                      <a:pt x="54193" y="348670"/>
                    </a:lnTo>
                    <a:lnTo>
                      <a:pt x="54193" y="344243"/>
                    </a:lnTo>
                    <a:moveTo>
                      <a:pt x="159222" y="185326"/>
                    </a:moveTo>
                    <a:lnTo>
                      <a:pt x="154795" y="185326"/>
                    </a:lnTo>
                    <a:lnTo>
                      <a:pt x="154795" y="190669"/>
                    </a:lnTo>
                    <a:lnTo>
                      <a:pt x="159222" y="190669"/>
                    </a:lnTo>
                    <a:lnTo>
                      <a:pt x="159222" y="185326"/>
                    </a:lnTo>
                    <a:moveTo>
                      <a:pt x="159222" y="239825"/>
                    </a:moveTo>
                    <a:lnTo>
                      <a:pt x="154795" y="239825"/>
                    </a:lnTo>
                    <a:lnTo>
                      <a:pt x="154795" y="243336"/>
                    </a:lnTo>
                    <a:lnTo>
                      <a:pt x="159222" y="243336"/>
                    </a:lnTo>
                    <a:lnTo>
                      <a:pt x="159222" y="239825"/>
                    </a:lnTo>
                    <a:moveTo>
                      <a:pt x="212652" y="185326"/>
                    </a:moveTo>
                    <a:lnTo>
                      <a:pt x="207462" y="185326"/>
                    </a:lnTo>
                    <a:lnTo>
                      <a:pt x="207462" y="190669"/>
                    </a:lnTo>
                    <a:lnTo>
                      <a:pt x="212652" y="190669"/>
                    </a:lnTo>
                    <a:lnTo>
                      <a:pt x="212652" y="185326"/>
                    </a:lnTo>
                    <a:moveTo>
                      <a:pt x="212652" y="239825"/>
                    </a:moveTo>
                    <a:lnTo>
                      <a:pt x="207462" y="239825"/>
                    </a:lnTo>
                    <a:lnTo>
                      <a:pt x="207462" y="243336"/>
                    </a:lnTo>
                    <a:lnTo>
                      <a:pt x="212652" y="243336"/>
                    </a:lnTo>
                    <a:lnTo>
                      <a:pt x="212652" y="239825"/>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gradFill>
                  <a:effectLst/>
                  <a:uLnTx/>
                  <a:uFillTx/>
                </a:endParaRPr>
              </a:p>
            </p:txBody>
          </p:sp>
        </p:grpSp>
        <p:grpSp>
          <p:nvGrpSpPr>
            <p:cNvPr id="231" name="Group 230">
              <a:extLst>
                <a:ext uri="{FF2B5EF4-FFF2-40B4-BE49-F238E27FC236}">
                  <a16:creationId xmlns:a16="http://schemas.microsoft.com/office/drawing/2014/main" id="{2205DA14-41DF-43CC-B91E-21010895ECD9}"/>
                </a:ext>
              </a:extLst>
            </p:cNvPr>
            <p:cNvGrpSpPr/>
            <p:nvPr/>
          </p:nvGrpSpPr>
          <p:grpSpPr>
            <a:xfrm>
              <a:off x="1159712" y="4409676"/>
              <a:ext cx="540122" cy="540122"/>
              <a:chOff x="1108501" y="4392423"/>
              <a:chExt cx="540122" cy="540122"/>
            </a:xfrm>
          </p:grpSpPr>
          <p:sp>
            <p:nvSpPr>
              <p:cNvPr id="151" name="Oval 150">
                <a:extLst>
                  <a:ext uri="{FF2B5EF4-FFF2-40B4-BE49-F238E27FC236}">
                    <a16:creationId xmlns:a16="http://schemas.microsoft.com/office/drawing/2014/main" id="{8D3CADAF-CA67-4C54-A21E-724A4DF98EF6}"/>
                  </a:ext>
                </a:extLst>
              </p:cNvPr>
              <p:cNvSpPr/>
              <p:nvPr/>
            </p:nvSpPr>
            <p:spPr bwMode="auto">
              <a:xfrm>
                <a:off x="1108501" y="4392423"/>
                <a:ext cx="540122" cy="540122"/>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1" name="Group 10">
                <a:extLst>
                  <a:ext uri="{FF2B5EF4-FFF2-40B4-BE49-F238E27FC236}">
                    <a16:creationId xmlns:a16="http://schemas.microsoft.com/office/drawing/2014/main" id="{0822DB55-CA08-4816-8E71-879DBACCDA73}"/>
                  </a:ext>
                </a:extLst>
              </p:cNvPr>
              <p:cNvGrpSpPr/>
              <p:nvPr/>
            </p:nvGrpSpPr>
            <p:grpSpPr>
              <a:xfrm>
                <a:off x="1201278" y="4523954"/>
                <a:ext cx="354574" cy="277060"/>
                <a:chOff x="1128989" y="4477906"/>
                <a:chExt cx="687619" cy="537299"/>
              </a:xfrm>
            </p:grpSpPr>
            <p:sp>
              <p:nvSpPr>
                <p:cNvPr id="193" name="people_4">
                  <a:extLst>
                    <a:ext uri="{FF2B5EF4-FFF2-40B4-BE49-F238E27FC236}">
                      <a16:creationId xmlns:a16="http://schemas.microsoft.com/office/drawing/2014/main" id="{81DBDC63-951B-41CE-85CB-3351E20EA236}"/>
                    </a:ext>
                  </a:extLst>
                </p:cNvPr>
                <p:cNvSpPr>
                  <a:spLocks noChangeAspect="1" noEditPoints="1"/>
                </p:cNvSpPr>
                <p:nvPr/>
              </p:nvSpPr>
              <p:spPr bwMode="auto">
                <a:xfrm>
                  <a:off x="1128989" y="4477906"/>
                  <a:ext cx="218683" cy="244484"/>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sp>
              <p:nvSpPr>
                <p:cNvPr id="10" name="Rectangle 9">
                  <a:extLst>
                    <a:ext uri="{FF2B5EF4-FFF2-40B4-BE49-F238E27FC236}">
                      <a16:creationId xmlns:a16="http://schemas.microsoft.com/office/drawing/2014/main" id="{77107981-FF6C-4301-9986-801F3DB73CA6}"/>
                    </a:ext>
                  </a:extLst>
                </p:cNvPr>
                <p:cNvSpPr/>
                <p:nvPr/>
              </p:nvSpPr>
              <p:spPr bwMode="auto">
                <a:xfrm>
                  <a:off x="1128989" y="4764043"/>
                  <a:ext cx="687619" cy="251162"/>
                </a:xfrm>
                <a:prstGeom prst="rect">
                  <a:avLst/>
                </a:prstGeom>
                <a:solidFill>
                  <a:schemeClr val="accent3"/>
                </a:solidFill>
                <a:ln w="952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94" name="people_4">
                  <a:extLst>
                    <a:ext uri="{FF2B5EF4-FFF2-40B4-BE49-F238E27FC236}">
                      <a16:creationId xmlns:a16="http://schemas.microsoft.com/office/drawing/2014/main" id="{66FA6BF1-3C6C-4E12-8DDC-02505283B253}"/>
                    </a:ext>
                  </a:extLst>
                </p:cNvPr>
                <p:cNvSpPr>
                  <a:spLocks noChangeAspect="1" noEditPoints="1"/>
                </p:cNvSpPr>
                <p:nvPr/>
              </p:nvSpPr>
              <p:spPr bwMode="auto">
                <a:xfrm>
                  <a:off x="1597925" y="4477906"/>
                  <a:ext cx="218683" cy="244484"/>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sp>
              <p:nvSpPr>
                <p:cNvPr id="195" name="people_4">
                  <a:extLst>
                    <a:ext uri="{FF2B5EF4-FFF2-40B4-BE49-F238E27FC236}">
                      <a16:creationId xmlns:a16="http://schemas.microsoft.com/office/drawing/2014/main" id="{D4C92784-0044-4170-874F-0B51D6D587E2}"/>
                    </a:ext>
                  </a:extLst>
                </p:cNvPr>
                <p:cNvSpPr>
                  <a:spLocks noChangeAspect="1" noEditPoints="1"/>
                </p:cNvSpPr>
                <p:nvPr/>
              </p:nvSpPr>
              <p:spPr bwMode="auto">
                <a:xfrm>
                  <a:off x="1363457" y="4477906"/>
                  <a:ext cx="218683" cy="244484"/>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grpSp>
        </p:grpSp>
        <p:grpSp>
          <p:nvGrpSpPr>
            <p:cNvPr id="232" name="Group 231">
              <a:extLst>
                <a:ext uri="{FF2B5EF4-FFF2-40B4-BE49-F238E27FC236}">
                  <a16:creationId xmlns:a16="http://schemas.microsoft.com/office/drawing/2014/main" id="{585B4B57-C406-46B5-BE22-03DE83D19A16}"/>
                </a:ext>
              </a:extLst>
            </p:cNvPr>
            <p:cNvGrpSpPr/>
            <p:nvPr/>
          </p:nvGrpSpPr>
          <p:grpSpPr>
            <a:xfrm>
              <a:off x="2994596" y="4409676"/>
              <a:ext cx="540122" cy="540122"/>
              <a:chOff x="2910080" y="4465619"/>
              <a:chExt cx="540122" cy="540122"/>
            </a:xfrm>
          </p:grpSpPr>
          <p:sp>
            <p:nvSpPr>
              <p:cNvPr id="155" name="Oval 154">
                <a:extLst>
                  <a:ext uri="{FF2B5EF4-FFF2-40B4-BE49-F238E27FC236}">
                    <a16:creationId xmlns:a16="http://schemas.microsoft.com/office/drawing/2014/main" id="{2F7BD886-D482-4F8B-BEDC-E41C0761DCFE}"/>
                  </a:ext>
                </a:extLst>
              </p:cNvPr>
              <p:cNvSpPr/>
              <p:nvPr/>
            </p:nvSpPr>
            <p:spPr bwMode="auto">
              <a:xfrm>
                <a:off x="2910080" y="4465619"/>
                <a:ext cx="540122" cy="540122"/>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9" name="Group 8">
                <a:extLst>
                  <a:ext uri="{FF2B5EF4-FFF2-40B4-BE49-F238E27FC236}">
                    <a16:creationId xmlns:a16="http://schemas.microsoft.com/office/drawing/2014/main" id="{786F6D76-E767-42B3-AE74-C2FE3B7D96F4}"/>
                  </a:ext>
                </a:extLst>
              </p:cNvPr>
              <p:cNvGrpSpPr/>
              <p:nvPr/>
            </p:nvGrpSpPr>
            <p:grpSpPr>
              <a:xfrm>
                <a:off x="3037302" y="4592841"/>
                <a:ext cx="285679" cy="285679"/>
                <a:chOff x="3025851" y="4419038"/>
                <a:chExt cx="479608" cy="479608"/>
              </a:xfrm>
            </p:grpSpPr>
            <p:grpSp>
              <p:nvGrpSpPr>
                <p:cNvPr id="8" name="Group 7">
                  <a:extLst>
                    <a:ext uri="{FF2B5EF4-FFF2-40B4-BE49-F238E27FC236}">
                      <a16:creationId xmlns:a16="http://schemas.microsoft.com/office/drawing/2014/main" id="{106C4E78-5AA4-468E-B7A4-67A213A9799A}"/>
                    </a:ext>
                  </a:extLst>
                </p:cNvPr>
                <p:cNvGrpSpPr/>
                <p:nvPr/>
              </p:nvGrpSpPr>
              <p:grpSpPr>
                <a:xfrm>
                  <a:off x="3025851" y="4419038"/>
                  <a:ext cx="479608" cy="479608"/>
                  <a:chOff x="3025851" y="4818659"/>
                  <a:chExt cx="479608" cy="479608"/>
                </a:xfrm>
              </p:grpSpPr>
              <p:sp>
                <p:nvSpPr>
                  <p:cNvPr id="6" name="Rectangle 5">
                    <a:extLst>
                      <a:ext uri="{FF2B5EF4-FFF2-40B4-BE49-F238E27FC236}">
                        <a16:creationId xmlns:a16="http://schemas.microsoft.com/office/drawing/2014/main" id="{A1A6F016-E029-4342-B00F-47C1E713CFAE}"/>
                      </a:ext>
                    </a:extLst>
                  </p:cNvPr>
                  <p:cNvSpPr/>
                  <p:nvPr/>
                </p:nvSpPr>
                <p:spPr bwMode="auto">
                  <a:xfrm>
                    <a:off x="3042453" y="4839780"/>
                    <a:ext cx="446405" cy="444290"/>
                  </a:xfrm>
                  <a:prstGeom prst="rect">
                    <a:avLst/>
                  </a:prstGeom>
                  <a:solidFill>
                    <a:schemeClr val="accent4"/>
                  </a:solidFill>
                  <a:ln w="952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Rectangle 6">
                    <a:extLst>
                      <a:ext uri="{FF2B5EF4-FFF2-40B4-BE49-F238E27FC236}">
                        <a16:creationId xmlns:a16="http://schemas.microsoft.com/office/drawing/2014/main" id="{FBD595E0-826C-42B2-9E09-C752DA5FE902}"/>
                      </a:ext>
                    </a:extLst>
                  </p:cNvPr>
                  <p:cNvSpPr/>
                  <p:nvPr/>
                </p:nvSpPr>
                <p:spPr bwMode="auto">
                  <a:xfrm>
                    <a:off x="3147861" y="4818659"/>
                    <a:ext cx="231382" cy="479608"/>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92" name="Rectangle 191">
                    <a:extLst>
                      <a:ext uri="{FF2B5EF4-FFF2-40B4-BE49-F238E27FC236}">
                        <a16:creationId xmlns:a16="http://schemas.microsoft.com/office/drawing/2014/main" id="{2EE3C200-A4F8-488E-93BB-83C88FB779C8}"/>
                      </a:ext>
                    </a:extLst>
                  </p:cNvPr>
                  <p:cNvSpPr/>
                  <p:nvPr/>
                </p:nvSpPr>
                <p:spPr bwMode="auto">
                  <a:xfrm rot="5400000">
                    <a:off x="3149964" y="4822121"/>
                    <a:ext cx="231382" cy="479608"/>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91" name="people_4">
                  <a:extLst>
                    <a:ext uri="{FF2B5EF4-FFF2-40B4-BE49-F238E27FC236}">
                      <a16:creationId xmlns:a16="http://schemas.microsoft.com/office/drawing/2014/main" id="{CAE6ABF9-42D9-447C-8C35-C8782C375554}"/>
                    </a:ext>
                  </a:extLst>
                </p:cNvPr>
                <p:cNvSpPr>
                  <a:spLocks noChangeAspect="1" noEditPoints="1"/>
                </p:cNvSpPr>
                <p:nvPr/>
              </p:nvSpPr>
              <p:spPr bwMode="auto">
                <a:xfrm>
                  <a:off x="3156314" y="4536600"/>
                  <a:ext cx="218683" cy="244484"/>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grpSp>
        </p:grpSp>
      </p:grpSp>
      <p:sp>
        <p:nvSpPr>
          <p:cNvPr id="130" name="Rectangle 129">
            <a:extLst>
              <a:ext uri="{FF2B5EF4-FFF2-40B4-BE49-F238E27FC236}">
                <a16:creationId xmlns:a16="http://schemas.microsoft.com/office/drawing/2014/main" id="{21478298-FB6F-42E9-83EB-36367B467594}"/>
              </a:ext>
              <a:ext uri="{C183D7F6-B498-43B3-948B-1728B52AA6E4}">
                <adec:decorative xmlns:adec="http://schemas.microsoft.com/office/drawing/2017/decorative" val="1"/>
              </a:ext>
            </a:extLst>
          </p:cNvPr>
          <p:cNvSpPr/>
          <p:nvPr/>
        </p:nvSpPr>
        <p:spPr>
          <a:xfrm>
            <a:off x="4736100" y="2674631"/>
            <a:ext cx="2719801" cy="2643651"/>
          </a:xfrm>
          <a:prstGeom prst="rect">
            <a:avLst/>
          </a:prstGeom>
        </p:spPr>
        <p:txBody>
          <a:bodyPr wrap="square" anchor="ctr">
            <a:prstTxWarp prst="textArchUp">
              <a:avLst>
                <a:gd name="adj" fmla="val 12930333"/>
              </a:avLst>
            </a:prstTxWarp>
            <a:spAutoFit/>
          </a:bodyPr>
          <a:lstStyle/>
          <a:p>
            <a:pPr algn="ctr" defTabSz="914086">
              <a:defRPr/>
            </a:pPr>
            <a:r>
              <a:rPr lang="en-US" sz="1200" kern="0">
                <a:gradFill>
                  <a:gsLst>
                    <a:gs pos="83000">
                      <a:srgbClr val="282828"/>
                    </a:gs>
                    <a:gs pos="100000">
                      <a:srgbClr val="282828"/>
                    </a:gs>
                  </a:gsLst>
                  <a:lin ang="5400000" scaled="1"/>
                </a:gradFill>
                <a:latin typeface="+mj-lt"/>
                <a:cs typeface="Segoe UI" pitchFamily="34" charset="0"/>
              </a:rPr>
              <a:t> Collaboration</a:t>
            </a:r>
            <a:endParaRPr lang="en-US" sz="1100" kern="0">
              <a:gradFill>
                <a:gsLst>
                  <a:gs pos="83000">
                    <a:srgbClr val="282828"/>
                  </a:gs>
                  <a:gs pos="100000">
                    <a:srgbClr val="282828"/>
                  </a:gs>
                </a:gsLst>
                <a:lin ang="5400000" scaled="1"/>
              </a:gradFill>
              <a:latin typeface="+mj-lt"/>
            </a:endParaRPr>
          </a:p>
        </p:txBody>
      </p:sp>
      <p:sp>
        <p:nvSpPr>
          <p:cNvPr id="131" name="Rectangle 130">
            <a:extLst>
              <a:ext uri="{FF2B5EF4-FFF2-40B4-BE49-F238E27FC236}">
                <a16:creationId xmlns:a16="http://schemas.microsoft.com/office/drawing/2014/main" id="{93D88720-FA92-43AE-A737-1BF5883ABCA9}"/>
              </a:ext>
              <a:ext uri="{C183D7F6-B498-43B3-948B-1728B52AA6E4}">
                <adec:decorative xmlns:adec="http://schemas.microsoft.com/office/drawing/2017/decorative" val="1"/>
              </a:ext>
            </a:extLst>
          </p:cNvPr>
          <p:cNvSpPr/>
          <p:nvPr/>
        </p:nvSpPr>
        <p:spPr>
          <a:xfrm>
            <a:off x="4740853" y="2759350"/>
            <a:ext cx="2710294" cy="2643651"/>
          </a:xfrm>
          <a:prstGeom prst="rect">
            <a:avLst/>
          </a:prstGeom>
        </p:spPr>
        <p:txBody>
          <a:bodyPr wrap="square" anchor="ctr">
            <a:prstTxWarp prst="textArchDown">
              <a:avLst/>
            </a:prstTxWarp>
            <a:spAutoFit/>
          </a:bodyPr>
          <a:lstStyle/>
          <a:p>
            <a:pPr algn="ctr" defTabSz="914086">
              <a:defRPr/>
            </a:pPr>
            <a:r>
              <a:rPr lang="en-US" sz="1200" kern="0">
                <a:gradFill>
                  <a:gsLst>
                    <a:gs pos="83000">
                      <a:srgbClr val="282828"/>
                    </a:gs>
                    <a:gs pos="100000">
                      <a:srgbClr val="282828"/>
                    </a:gs>
                  </a:gsLst>
                  <a:lin ang="5400000" scaled="1"/>
                </a:gradFill>
                <a:latin typeface="+mj-lt"/>
                <a:cs typeface="Segoe UI" pitchFamily="34" charset="0"/>
              </a:rPr>
              <a:t>App access</a:t>
            </a:r>
            <a:endParaRPr lang="en-US" sz="1100" kern="0">
              <a:gradFill>
                <a:gsLst>
                  <a:gs pos="83000">
                    <a:srgbClr val="282828"/>
                  </a:gs>
                  <a:gs pos="100000">
                    <a:srgbClr val="282828"/>
                  </a:gs>
                </a:gsLst>
                <a:lin ang="5400000" scaled="1"/>
              </a:gradFill>
              <a:latin typeface="+mj-lt"/>
            </a:endParaRPr>
          </a:p>
        </p:txBody>
      </p:sp>
    </p:spTree>
    <p:extLst>
      <p:ext uri="{BB962C8B-B14F-4D97-AF65-F5344CB8AC3E}">
        <p14:creationId xmlns:p14="http://schemas.microsoft.com/office/powerpoint/2010/main" val="82883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16" y="2038612"/>
            <a:ext cx="4348028" cy="1495794"/>
          </a:xfrm>
        </p:spPr>
        <p:txBody>
          <a:bodyPr/>
          <a:lstStyle/>
          <a:p>
            <a:r>
              <a:rPr lang="en-US" dirty="0"/>
              <a:t>Conditional Access &amp; Identity Protection</a:t>
            </a:r>
          </a:p>
        </p:txBody>
      </p:sp>
    </p:spTree>
    <p:extLst>
      <p:ext uri="{BB962C8B-B14F-4D97-AF65-F5344CB8AC3E}">
        <p14:creationId xmlns:p14="http://schemas.microsoft.com/office/powerpoint/2010/main" val="119063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3772BC-36A9-01BA-3DF8-360643229FF2}"/>
              </a:ext>
            </a:extLst>
          </p:cNvPr>
          <p:cNvSpPr>
            <a:spLocks noGrp="1"/>
          </p:cNvSpPr>
          <p:nvPr>
            <p:ph type="title"/>
          </p:nvPr>
        </p:nvSpPr>
        <p:spPr/>
        <p:txBody>
          <a:bodyPr/>
          <a:lstStyle/>
          <a:p>
            <a:r>
              <a:rPr lang="en-US" dirty="0"/>
              <a:t>Identity Secure Score</a:t>
            </a:r>
          </a:p>
        </p:txBody>
      </p:sp>
      <p:pic>
        <p:nvPicPr>
          <p:cNvPr id="3" name="Picture 2">
            <a:extLst>
              <a:ext uri="{FF2B5EF4-FFF2-40B4-BE49-F238E27FC236}">
                <a16:creationId xmlns:a16="http://schemas.microsoft.com/office/drawing/2014/main" id="{CB1D167A-EA70-4DAB-019B-FC534BE6B394}"/>
              </a:ext>
            </a:extLst>
          </p:cNvPr>
          <p:cNvPicPr>
            <a:picLocks noChangeAspect="1"/>
          </p:cNvPicPr>
          <p:nvPr/>
        </p:nvPicPr>
        <p:blipFill>
          <a:blip r:embed="rId3"/>
          <a:stretch>
            <a:fillRect/>
          </a:stretch>
        </p:blipFill>
        <p:spPr>
          <a:xfrm>
            <a:off x="679268" y="1604363"/>
            <a:ext cx="10833463" cy="3853883"/>
          </a:xfrm>
          <a:prstGeom prst="rect">
            <a:avLst/>
          </a:prstGeom>
        </p:spPr>
      </p:pic>
    </p:spTree>
    <p:extLst>
      <p:ext uri="{BB962C8B-B14F-4D97-AF65-F5344CB8AC3E}">
        <p14:creationId xmlns:p14="http://schemas.microsoft.com/office/powerpoint/2010/main" val="405560626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16" y="2537210"/>
            <a:ext cx="3948684" cy="997196"/>
          </a:xfrm>
        </p:spPr>
        <p:txBody>
          <a:bodyPr/>
          <a:lstStyle/>
          <a:p>
            <a:r>
              <a:rPr lang="en-US" dirty="0"/>
              <a:t>Introduction to Azure AD</a:t>
            </a:r>
          </a:p>
        </p:txBody>
      </p:sp>
    </p:spTree>
    <p:extLst>
      <p:ext uri="{BB962C8B-B14F-4D97-AF65-F5344CB8AC3E}">
        <p14:creationId xmlns:p14="http://schemas.microsoft.com/office/powerpoint/2010/main" val="7533072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Tree>
    <p:extLst>
      <p:ext uri="{BB962C8B-B14F-4D97-AF65-F5344CB8AC3E}">
        <p14:creationId xmlns:p14="http://schemas.microsoft.com/office/powerpoint/2010/main" val="1512069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binary">
            <a:extLst>
              <a:ext uri="{FF2B5EF4-FFF2-40B4-BE49-F238E27FC236}">
                <a16:creationId xmlns:a16="http://schemas.microsoft.com/office/drawing/2014/main" id="{1DDE8693-5544-4BAA-BF93-A63F2F239D9B}"/>
              </a:ext>
              <a:ext uri="{C183D7F6-B498-43B3-948B-1728B52AA6E4}">
                <adec:decorative xmlns:adec="http://schemas.microsoft.com/office/drawing/2017/decorative" val="1"/>
              </a:ext>
            </a:extLst>
          </p:cNvPr>
          <p:cNvSpPr>
            <a:spLocks noChangeAspect="1" noEditPoints="1"/>
          </p:cNvSpPr>
          <p:nvPr/>
        </p:nvSpPr>
        <p:spPr bwMode="auto">
          <a:xfrm>
            <a:off x="9858554" y="3573725"/>
            <a:ext cx="521461" cy="450280"/>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Segoe UI"/>
              <a:ea typeface="+mn-ea"/>
              <a:cs typeface="+mn-cs"/>
            </a:endParaRPr>
          </a:p>
        </p:txBody>
      </p:sp>
      <p:sp>
        <p:nvSpPr>
          <p:cNvPr id="3" name="Title 2">
            <a:extLst>
              <a:ext uri="{FF2B5EF4-FFF2-40B4-BE49-F238E27FC236}">
                <a16:creationId xmlns:a16="http://schemas.microsoft.com/office/drawing/2014/main" id="{93E86878-6A16-41A4-BF5E-F19B8C317F87}"/>
              </a:ext>
            </a:extLst>
          </p:cNvPr>
          <p:cNvSpPr>
            <a:spLocks noGrp="1"/>
          </p:cNvSpPr>
          <p:nvPr>
            <p:ph type="title"/>
          </p:nvPr>
        </p:nvSpPr>
        <p:spPr/>
        <p:txBody>
          <a:bodyPr/>
          <a:lstStyle/>
          <a:p>
            <a:r>
              <a:rPr lang="en-US"/>
              <a:t>Protect resources with Conditional Access</a:t>
            </a:r>
            <a:endParaRPr lang="en-US" sz="2133" spc="0">
              <a:gradFill>
                <a:gsLst>
                  <a:gs pos="1250">
                    <a:schemeClr val="accent1"/>
                  </a:gs>
                  <a:gs pos="100000">
                    <a:schemeClr val="accent1"/>
                  </a:gs>
                </a:gsLst>
                <a:lin ang="5400000" scaled="0"/>
              </a:gradFill>
              <a:latin typeface="Segoe UI Semibold" panose="020B0702040204020203" pitchFamily="34" charset="0"/>
              <a:cs typeface="Segoe UI Semibold" panose="020B0702040204020203" pitchFamily="34" charset="0"/>
            </a:endParaRPr>
          </a:p>
        </p:txBody>
      </p:sp>
      <p:sp>
        <p:nvSpPr>
          <p:cNvPr id="25" name="Text Placeholder 24">
            <a:extLst>
              <a:ext uri="{FF2B5EF4-FFF2-40B4-BE49-F238E27FC236}">
                <a16:creationId xmlns:a16="http://schemas.microsoft.com/office/drawing/2014/main" id="{E7A1ECBA-862D-4545-A7CF-0EF9CAA3C2EC}"/>
              </a:ext>
            </a:extLst>
          </p:cNvPr>
          <p:cNvSpPr>
            <a:spLocks noGrp="1"/>
          </p:cNvSpPr>
          <p:nvPr>
            <p:ph type="body" sz="quarter" idx="10"/>
          </p:nvPr>
        </p:nvSpPr>
        <p:spPr/>
        <p:txBody>
          <a:bodyPr/>
          <a:lstStyle/>
          <a:p>
            <a:r>
              <a:rPr lang="en-US"/>
              <a:t>Enable Zero Trust with strong authentication and adaptive policies</a:t>
            </a:r>
          </a:p>
        </p:txBody>
      </p:sp>
      <p:cxnSp>
        <p:nvCxnSpPr>
          <p:cNvPr id="81" name="Straight Connector 80">
            <a:extLst>
              <a:ext uri="{FF2B5EF4-FFF2-40B4-BE49-F238E27FC236}">
                <a16:creationId xmlns:a16="http://schemas.microsoft.com/office/drawing/2014/main" id="{94481C5B-2792-430F-BFC6-CEDB14AD2FF6}"/>
              </a:ext>
              <a:ext uri="{C183D7F6-B498-43B3-948B-1728B52AA6E4}">
                <adec:decorative xmlns:adec="http://schemas.microsoft.com/office/drawing/2017/decorative" val="1"/>
              </a:ext>
            </a:extLst>
          </p:cNvPr>
          <p:cNvCxnSpPr>
            <a:cxnSpLocks/>
          </p:cNvCxnSpPr>
          <p:nvPr/>
        </p:nvCxnSpPr>
        <p:spPr>
          <a:xfrm>
            <a:off x="7540442" y="4176176"/>
            <a:ext cx="1217489" cy="0"/>
          </a:xfrm>
          <a:prstGeom prst="line">
            <a:avLst/>
          </a:prstGeom>
          <a:noFill/>
          <a:ln w="19050" cap="rnd" cmpd="sng" algn="ctr">
            <a:solidFill>
              <a:schemeClr val="bg2">
                <a:lumMod val="90000"/>
              </a:schemeClr>
            </a:solidFill>
            <a:prstDash val="solid"/>
            <a:headEnd type="none" w="lg" len="med"/>
            <a:tailEnd type="arrow" w="med" len="sm"/>
          </a:ln>
          <a:effectLst/>
        </p:spPr>
      </p:cxnSp>
      <p:cxnSp>
        <p:nvCxnSpPr>
          <p:cNvPr id="82" name="Straight Connector 81">
            <a:extLst>
              <a:ext uri="{FF2B5EF4-FFF2-40B4-BE49-F238E27FC236}">
                <a16:creationId xmlns:a16="http://schemas.microsoft.com/office/drawing/2014/main" id="{E87A7804-6FF8-4831-AA83-8CBB248F6C45}"/>
              </a:ext>
              <a:ext uri="{C183D7F6-B498-43B3-948B-1728B52AA6E4}">
                <adec:decorative xmlns:adec="http://schemas.microsoft.com/office/drawing/2017/decorative" val="1"/>
              </a:ext>
            </a:extLst>
          </p:cNvPr>
          <p:cNvCxnSpPr>
            <a:cxnSpLocks/>
          </p:cNvCxnSpPr>
          <p:nvPr/>
        </p:nvCxnSpPr>
        <p:spPr>
          <a:xfrm>
            <a:off x="6031969" y="2651996"/>
            <a:ext cx="0" cy="3050197"/>
          </a:xfrm>
          <a:prstGeom prst="line">
            <a:avLst/>
          </a:prstGeom>
          <a:noFill/>
          <a:ln w="19050" cap="flat" cmpd="sng" algn="ctr">
            <a:solidFill>
              <a:schemeClr val="bg2">
                <a:lumMod val="90000"/>
              </a:schemeClr>
            </a:solidFill>
            <a:prstDash val="solid"/>
            <a:headEnd type="none" w="lg" len="med"/>
            <a:tailEnd type="none" w="lg" len="med"/>
          </a:ln>
          <a:effectLst/>
        </p:spPr>
      </p:cxnSp>
      <p:cxnSp>
        <p:nvCxnSpPr>
          <p:cNvPr id="83" name="Straight Connector 82">
            <a:extLst>
              <a:ext uri="{FF2B5EF4-FFF2-40B4-BE49-F238E27FC236}">
                <a16:creationId xmlns:a16="http://schemas.microsoft.com/office/drawing/2014/main" id="{8CB11274-DB15-4E36-B129-D1CA5DD7AE5E}"/>
              </a:ext>
              <a:ext uri="{C183D7F6-B498-43B3-948B-1728B52AA6E4}">
                <adec:decorative xmlns:adec="http://schemas.microsoft.com/office/drawing/2017/decorative" val="1"/>
              </a:ext>
            </a:extLst>
          </p:cNvPr>
          <p:cNvCxnSpPr>
            <a:cxnSpLocks/>
          </p:cNvCxnSpPr>
          <p:nvPr/>
        </p:nvCxnSpPr>
        <p:spPr>
          <a:xfrm>
            <a:off x="6028314" y="2651996"/>
            <a:ext cx="264447" cy="0"/>
          </a:xfrm>
          <a:prstGeom prst="line">
            <a:avLst/>
          </a:prstGeom>
          <a:noFill/>
          <a:ln w="19050" cap="rnd" cmpd="sng" algn="ctr">
            <a:solidFill>
              <a:schemeClr val="bg2">
                <a:lumMod val="90000"/>
              </a:schemeClr>
            </a:solidFill>
            <a:prstDash val="solid"/>
            <a:headEnd type="none" w="lg" len="med"/>
            <a:tailEnd type="arrow" w="med" len="sm"/>
          </a:ln>
          <a:effectLst/>
        </p:spPr>
      </p:cxnSp>
      <p:cxnSp>
        <p:nvCxnSpPr>
          <p:cNvPr id="84" name="Straight Connector 83">
            <a:extLst>
              <a:ext uri="{FF2B5EF4-FFF2-40B4-BE49-F238E27FC236}">
                <a16:creationId xmlns:a16="http://schemas.microsoft.com/office/drawing/2014/main" id="{6150B884-B686-433B-81F8-76DD37017E71}"/>
              </a:ext>
              <a:ext uri="{C183D7F6-B498-43B3-948B-1728B52AA6E4}">
                <adec:decorative xmlns:adec="http://schemas.microsoft.com/office/drawing/2017/decorative" val="1"/>
              </a:ext>
            </a:extLst>
          </p:cNvPr>
          <p:cNvCxnSpPr>
            <a:cxnSpLocks/>
          </p:cNvCxnSpPr>
          <p:nvPr/>
        </p:nvCxnSpPr>
        <p:spPr>
          <a:xfrm>
            <a:off x="6028314" y="3423263"/>
            <a:ext cx="264447" cy="0"/>
          </a:xfrm>
          <a:prstGeom prst="line">
            <a:avLst/>
          </a:prstGeom>
          <a:noFill/>
          <a:ln w="19050" cap="rnd" cmpd="sng" algn="ctr">
            <a:solidFill>
              <a:schemeClr val="bg2">
                <a:lumMod val="90000"/>
              </a:schemeClr>
            </a:solidFill>
            <a:prstDash val="solid"/>
            <a:headEnd type="none" w="lg" len="med"/>
            <a:tailEnd type="arrow" w="med" len="sm"/>
          </a:ln>
          <a:effectLst/>
        </p:spPr>
      </p:cxnSp>
      <p:cxnSp>
        <p:nvCxnSpPr>
          <p:cNvPr id="85" name="Straight Connector 84">
            <a:extLst>
              <a:ext uri="{FF2B5EF4-FFF2-40B4-BE49-F238E27FC236}">
                <a16:creationId xmlns:a16="http://schemas.microsoft.com/office/drawing/2014/main" id="{E743EEB0-1894-437E-852E-E7CA686AAD62}"/>
              </a:ext>
              <a:ext uri="{C183D7F6-B498-43B3-948B-1728B52AA6E4}">
                <adec:decorative xmlns:adec="http://schemas.microsoft.com/office/drawing/2017/decorative" val="1"/>
              </a:ext>
            </a:extLst>
          </p:cNvPr>
          <p:cNvCxnSpPr>
            <a:cxnSpLocks/>
          </p:cNvCxnSpPr>
          <p:nvPr/>
        </p:nvCxnSpPr>
        <p:spPr>
          <a:xfrm>
            <a:off x="6028314" y="4923259"/>
            <a:ext cx="264447" cy="0"/>
          </a:xfrm>
          <a:prstGeom prst="line">
            <a:avLst/>
          </a:prstGeom>
          <a:noFill/>
          <a:ln w="19050" cap="rnd" cmpd="sng" algn="ctr">
            <a:solidFill>
              <a:schemeClr val="bg2">
                <a:lumMod val="90000"/>
              </a:schemeClr>
            </a:solidFill>
            <a:prstDash val="solid"/>
            <a:headEnd type="none" w="lg" len="med"/>
            <a:tailEnd type="arrow" w="med" len="sm"/>
          </a:ln>
          <a:effectLst/>
        </p:spPr>
      </p:cxnSp>
      <p:cxnSp>
        <p:nvCxnSpPr>
          <p:cNvPr id="87" name="Straight Connector 86">
            <a:extLst>
              <a:ext uri="{FF2B5EF4-FFF2-40B4-BE49-F238E27FC236}">
                <a16:creationId xmlns:a16="http://schemas.microsoft.com/office/drawing/2014/main" id="{A8A15F58-10B2-4700-8FD0-46850300132E}"/>
              </a:ext>
              <a:ext uri="{C183D7F6-B498-43B3-948B-1728B52AA6E4}">
                <adec:decorative xmlns:adec="http://schemas.microsoft.com/office/drawing/2017/decorative" val="1"/>
              </a:ext>
            </a:extLst>
          </p:cNvPr>
          <p:cNvCxnSpPr>
            <a:cxnSpLocks/>
          </p:cNvCxnSpPr>
          <p:nvPr/>
        </p:nvCxnSpPr>
        <p:spPr>
          <a:xfrm>
            <a:off x="7787811" y="2651997"/>
            <a:ext cx="0" cy="3048388"/>
          </a:xfrm>
          <a:prstGeom prst="line">
            <a:avLst/>
          </a:prstGeom>
          <a:noFill/>
          <a:ln w="19050" cap="flat" cmpd="sng" algn="ctr">
            <a:solidFill>
              <a:schemeClr val="bg2">
                <a:lumMod val="90000"/>
              </a:schemeClr>
            </a:solidFill>
            <a:prstDash val="solid"/>
            <a:headEnd type="none" w="lg" len="med"/>
            <a:tailEnd type="none" w="lg" len="med"/>
          </a:ln>
          <a:effectLst/>
        </p:spPr>
      </p:cxnSp>
      <p:cxnSp>
        <p:nvCxnSpPr>
          <p:cNvPr id="89" name="Straight Connector 88">
            <a:extLst>
              <a:ext uri="{FF2B5EF4-FFF2-40B4-BE49-F238E27FC236}">
                <a16:creationId xmlns:a16="http://schemas.microsoft.com/office/drawing/2014/main" id="{17A4EEAE-5302-4C40-A122-5DDDA66CB988}"/>
              </a:ext>
              <a:ext uri="{C183D7F6-B498-43B3-948B-1728B52AA6E4}">
                <adec:decorative xmlns:adec="http://schemas.microsoft.com/office/drawing/2017/decorative" val="1"/>
              </a:ext>
            </a:extLst>
          </p:cNvPr>
          <p:cNvCxnSpPr>
            <a:cxnSpLocks/>
          </p:cNvCxnSpPr>
          <p:nvPr/>
        </p:nvCxnSpPr>
        <p:spPr>
          <a:xfrm rot="10800000" flipV="1">
            <a:off x="7521266" y="2651996"/>
            <a:ext cx="264447" cy="0"/>
          </a:xfrm>
          <a:prstGeom prst="line">
            <a:avLst/>
          </a:prstGeom>
          <a:noFill/>
          <a:ln w="19050" cap="flat" cmpd="sng" algn="ctr">
            <a:solidFill>
              <a:schemeClr val="bg2">
                <a:lumMod val="90000"/>
              </a:schemeClr>
            </a:solidFill>
            <a:prstDash val="solid"/>
            <a:headEnd type="none" w="lg" len="med"/>
            <a:tailEnd type="none" w="lg" len="med"/>
          </a:ln>
          <a:effectLst/>
        </p:spPr>
      </p:cxnSp>
      <p:cxnSp>
        <p:nvCxnSpPr>
          <p:cNvPr id="92" name="Straight Connector 91">
            <a:extLst>
              <a:ext uri="{FF2B5EF4-FFF2-40B4-BE49-F238E27FC236}">
                <a16:creationId xmlns:a16="http://schemas.microsoft.com/office/drawing/2014/main" id="{EDE1D932-7643-404A-AAAA-FD2C3A37B2B9}"/>
              </a:ext>
              <a:ext uri="{C183D7F6-B498-43B3-948B-1728B52AA6E4}">
                <adec:decorative xmlns:adec="http://schemas.microsoft.com/office/drawing/2017/decorative" val="1"/>
              </a:ext>
            </a:extLst>
          </p:cNvPr>
          <p:cNvCxnSpPr>
            <a:cxnSpLocks/>
          </p:cNvCxnSpPr>
          <p:nvPr/>
        </p:nvCxnSpPr>
        <p:spPr>
          <a:xfrm rot="10800000" flipV="1">
            <a:off x="7521266" y="4923259"/>
            <a:ext cx="264447" cy="0"/>
          </a:xfrm>
          <a:prstGeom prst="line">
            <a:avLst/>
          </a:prstGeom>
          <a:noFill/>
          <a:ln w="19050" cap="flat" cmpd="sng" algn="ctr">
            <a:solidFill>
              <a:schemeClr val="bg2">
                <a:lumMod val="90000"/>
              </a:schemeClr>
            </a:solidFill>
            <a:prstDash val="solid"/>
            <a:headEnd type="none" w="lg" len="med"/>
            <a:tailEnd type="none" w="lg" len="med"/>
          </a:ln>
          <a:effectLst/>
        </p:spPr>
      </p:cxnSp>
      <p:sp>
        <p:nvSpPr>
          <p:cNvPr id="96" name="TextBox 95">
            <a:extLst>
              <a:ext uri="{FF2B5EF4-FFF2-40B4-BE49-F238E27FC236}">
                <a16:creationId xmlns:a16="http://schemas.microsoft.com/office/drawing/2014/main" id="{CCC477C3-C3BF-48BC-889B-A6F514CC4FE3}"/>
              </a:ext>
            </a:extLst>
          </p:cNvPr>
          <p:cNvSpPr txBox="1"/>
          <p:nvPr/>
        </p:nvSpPr>
        <p:spPr>
          <a:xfrm>
            <a:off x="2374634" y="2043352"/>
            <a:ext cx="1777893" cy="221599"/>
          </a:xfrm>
          <a:prstGeom prst="rect">
            <a:avLst/>
          </a:prstGeom>
          <a:noFill/>
        </p:spPr>
        <p:txBody>
          <a:bodyPr wrap="square" lIns="0" tIns="0" rIns="0" bIns="0" rtlCol="0">
            <a:spAutoFit/>
          </a:bodyPr>
          <a:lstStyle/>
          <a:p>
            <a:pPr marL="0" marR="0" lvl="0" indent="0" algn="ctr" defTabSz="914437"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gradFill>
                  <a:gsLst>
                    <a:gs pos="0">
                      <a:srgbClr val="000000"/>
                    </a:gs>
                    <a:gs pos="100000">
                      <a:srgbClr val="000000"/>
                    </a:gs>
                  </a:gsLst>
                  <a:lin ang="5400000" scaled="0"/>
                </a:gradFill>
                <a:effectLst/>
                <a:uLnTx/>
                <a:uFillTx/>
                <a:latin typeface="Segoe UI"/>
                <a:ea typeface="+mn-ea"/>
                <a:cs typeface="Segoe UI Semilight" panose="020B0402040204020203" pitchFamily="34" charset="0"/>
              </a:rPr>
              <a:t> Signals</a:t>
            </a:r>
          </a:p>
        </p:txBody>
      </p:sp>
      <p:sp>
        <p:nvSpPr>
          <p:cNvPr id="157" name="TextBox 156">
            <a:extLst>
              <a:ext uri="{FF2B5EF4-FFF2-40B4-BE49-F238E27FC236}">
                <a16:creationId xmlns:a16="http://schemas.microsoft.com/office/drawing/2014/main" id="{8B4A5D73-EF58-4C03-897E-61ED413C723A}"/>
              </a:ext>
            </a:extLst>
          </p:cNvPr>
          <p:cNvSpPr txBox="1"/>
          <p:nvPr/>
        </p:nvSpPr>
        <p:spPr>
          <a:xfrm>
            <a:off x="416183" y="3023372"/>
            <a:ext cx="1379872" cy="166199"/>
          </a:xfrm>
          <a:prstGeom prst="rect">
            <a:avLst/>
          </a:prstGeom>
          <a:noFill/>
        </p:spPr>
        <p:txBody>
          <a:bodyPr wrap="square" lIns="0" tIns="0" rIns="0" bIns="0" rtlCol="0">
            <a:spAutoFit/>
          </a:bodyPr>
          <a:lstStyle/>
          <a:p>
            <a:pPr marL="0" marR="0" lvl="0" indent="0" algn="r" defTabSz="91443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Segoe UI Semilight" panose="020B0402040204020203" pitchFamily="34" charset="0"/>
              </a:rPr>
              <a:t>User and location</a:t>
            </a:r>
          </a:p>
        </p:txBody>
      </p:sp>
      <p:sp>
        <p:nvSpPr>
          <p:cNvPr id="158" name="TextBox 157">
            <a:extLst>
              <a:ext uri="{FF2B5EF4-FFF2-40B4-BE49-F238E27FC236}">
                <a16:creationId xmlns:a16="http://schemas.microsoft.com/office/drawing/2014/main" id="{57F9B3B9-AEC1-4033-8FE4-921F1730F4A0}"/>
              </a:ext>
            </a:extLst>
          </p:cNvPr>
          <p:cNvSpPr txBox="1"/>
          <p:nvPr/>
        </p:nvSpPr>
        <p:spPr>
          <a:xfrm>
            <a:off x="4621585" y="3023372"/>
            <a:ext cx="920195" cy="166199"/>
          </a:xfrm>
          <a:prstGeom prst="rect">
            <a:avLst/>
          </a:prstGeom>
          <a:noFill/>
        </p:spPr>
        <p:txBody>
          <a:bodyPr wrap="square" lIns="0" tIns="0" rIns="0" bIns="0" rtlCol="0">
            <a:spAutoFit/>
          </a:bodyPr>
          <a:lstStyle/>
          <a:p>
            <a:pPr marL="0" marR="0" lvl="0" indent="0" algn="l" defTabSz="91443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Segoe UI Semilight" panose="020B0402040204020203" pitchFamily="34" charset="0"/>
              </a:rPr>
              <a:t> Device</a:t>
            </a:r>
          </a:p>
        </p:txBody>
      </p:sp>
      <p:sp>
        <p:nvSpPr>
          <p:cNvPr id="108" name="TextBox 107">
            <a:extLst>
              <a:ext uri="{FF2B5EF4-FFF2-40B4-BE49-F238E27FC236}">
                <a16:creationId xmlns:a16="http://schemas.microsoft.com/office/drawing/2014/main" id="{9166DD60-59CB-4809-8108-C6FEFAC16369}"/>
              </a:ext>
            </a:extLst>
          </p:cNvPr>
          <p:cNvSpPr txBox="1"/>
          <p:nvPr/>
        </p:nvSpPr>
        <p:spPr>
          <a:xfrm>
            <a:off x="875860" y="4979380"/>
            <a:ext cx="920195" cy="166199"/>
          </a:xfrm>
          <a:prstGeom prst="rect">
            <a:avLst/>
          </a:prstGeom>
          <a:noFill/>
        </p:spPr>
        <p:txBody>
          <a:bodyPr wrap="square" lIns="0" tIns="0" rIns="0" bIns="0" rtlCol="0" anchor="t">
            <a:spAutoFit/>
          </a:bodyPr>
          <a:lstStyle/>
          <a:p>
            <a:pPr marL="0" marR="0" lvl="0" indent="0" algn="r" defTabSz="91443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Segoe UI Semilight" panose="020B0402040204020203" pitchFamily="34" charset="0"/>
              </a:rPr>
              <a:t> Application</a:t>
            </a:r>
          </a:p>
        </p:txBody>
      </p:sp>
      <p:sp>
        <p:nvSpPr>
          <p:cNvPr id="161" name="TextBox 160">
            <a:extLst>
              <a:ext uri="{FF2B5EF4-FFF2-40B4-BE49-F238E27FC236}">
                <a16:creationId xmlns:a16="http://schemas.microsoft.com/office/drawing/2014/main" id="{70CC5172-8279-421B-9485-EFFB23789100}"/>
              </a:ext>
            </a:extLst>
          </p:cNvPr>
          <p:cNvSpPr txBox="1"/>
          <p:nvPr/>
        </p:nvSpPr>
        <p:spPr>
          <a:xfrm>
            <a:off x="4621585" y="5164047"/>
            <a:ext cx="1183192" cy="166199"/>
          </a:xfrm>
          <a:prstGeom prst="rect">
            <a:avLst/>
          </a:prstGeom>
          <a:noFill/>
        </p:spPr>
        <p:txBody>
          <a:bodyPr wrap="square" lIns="0" tIns="0" rIns="0" bIns="0" rtlCol="0">
            <a:spAutoFit/>
          </a:bodyPr>
          <a:lstStyle/>
          <a:p>
            <a:pPr marL="0" marR="0" lvl="0" indent="0" algn="l" defTabSz="91443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Segoe UI Semilight" panose="020B0402040204020203" pitchFamily="34" charset="0"/>
              </a:rPr>
              <a:t>Real-time risk</a:t>
            </a:r>
          </a:p>
        </p:txBody>
      </p:sp>
      <p:sp>
        <p:nvSpPr>
          <p:cNvPr id="95" name="TextBox 94">
            <a:extLst>
              <a:ext uri="{FF2B5EF4-FFF2-40B4-BE49-F238E27FC236}">
                <a16:creationId xmlns:a16="http://schemas.microsoft.com/office/drawing/2014/main" id="{7F4F398E-F643-4E31-BC80-142CF88888DE}"/>
              </a:ext>
            </a:extLst>
          </p:cNvPr>
          <p:cNvSpPr txBox="1"/>
          <p:nvPr/>
        </p:nvSpPr>
        <p:spPr>
          <a:xfrm>
            <a:off x="5569254" y="2043351"/>
            <a:ext cx="2682465" cy="221599"/>
          </a:xfrm>
          <a:prstGeom prst="rect">
            <a:avLst/>
          </a:prstGeom>
          <a:noFill/>
        </p:spPr>
        <p:txBody>
          <a:bodyPr wrap="square" lIns="0" tIns="0" rIns="0" bIns="0" rtlCol="0">
            <a:spAutoFit/>
          </a:bodyPr>
          <a:lstStyle/>
          <a:p>
            <a:pPr marL="0" marR="0" lvl="0" indent="0" algn="ctr" defTabSz="914437"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gradFill>
                  <a:gsLst>
                    <a:gs pos="0">
                      <a:srgbClr val="000000"/>
                    </a:gs>
                    <a:gs pos="100000">
                      <a:srgbClr val="000000"/>
                    </a:gs>
                  </a:gsLst>
                  <a:lin ang="5400000" scaled="0"/>
                </a:gradFill>
                <a:effectLst/>
                <a:uLnTx/>
                <a:uFillTx/>
                <a:latin typeface="Segoe UI"/>
                <a:ea typeface="+mn-ea"/>
                <a:cs typeface="Segoe UI Semilight" panose="020B0402040204020203" pitchFamily="34" charset="0"/>
              </a:rPr>
              <a:t> Verify every access attempt</a:t>
            </a:r>
          </a:p>
        </p:txBody>
      </p:sp>
      <p:sp>
        <p:nvSpPr>
          <p:cNvPr id="94" name="TextBox 93">
            <a:extLst>
              <a:ext uri="{FF2B5EF4-FFF2-40B4-BE49-F238E27FC236}">
                <a16:creationId xmlns:a16="http://schemas.microsoft.com/office/drawing/2014/main" id="{F0476C6A-2407-44EC-86AB-664343B4D598}"/>
              </a:ext>
            </a:extLst>
          </p:cNvPr>
          <p:cNvSpPr txBox="1"/>
          <p:nvPr/>
        </p:nvSpPr>
        <p:spPr>
          <a:xfrm>
            <a:off x="6371619" y="2956039"/>
            <a:ext cx="1096968" cy="166199"/>
          </a:xfrm>
          <a:prstGeom prst="rect">
            <a:avLst/>
          </a:prstGeom>
          <a:noFill/>
        </p:spPr>
        <p:txBody>
          <a:bodyPr wrap="square" lIns="0" tIns="0" rIns="0" bIns="0" rtlCol="0">
            <a:spAutoFit/>
          </a:bodyPr>
          <a:lstStyle/>
          <a:p>
            <a:pPr marL="0" marR="0" lvl="0" indent="0" algn="ctr" defTabSz="913944" rtl="0" eaLnBrk="1" fontAlgn="auto" latinLnBrk="0" hangingPunct="1">
              <a:lnSpc>
                <a:spcPct val="90000"/>
              </a:lnSpc>
              <a:spcBef>
                <a:spcPts val="0"/>
              </a:spcBef>
              <a:spcAft>
                <a:spcPts val="0"/>
              </a:spcAft>
              <a:buClrTx/>
              <a:buSzTx/>
              <a:buFontTx/>
              <a:buNone/>
              <a:tabLst/>
              <a:defRPr/>
            </a:pPr>
            <a:r>
              <a:rPr kumimoji="0" lang="en-US" sz="1200" b="0" i="0" u="none" strike="noStrike" kern="0" cap="none" spc="-9" normalizeH="0" baseline="0" noProof="0">
                <a:ln>
                  <a:noFill/>
                </a:ln>
                <a:gradFill>
                  <a:gsLst>
                    <a:gs pos="0">
                      <a:srgbClr val="000000"/>
                    </a:gs>
                    <a:gs pos="100000">
                      <a:srgbClr val="000000"/>
                    </a:gs>
                  </a:gsLst>
                  <a:lin ang="5400000" scaled="0"/>
                </a:gradFill>
                <a:effectLst/>
                <a:uLnTx/>
                <a:uFillTx/>
                <a:latin typeface="Segoe UI Semibold"/>
                <a:ea typeface="+mn-ea"/>
                <a:cs typeface="+mn-cs"/>
              </a:rPr>
              <a:t>Allow access</a:t>
            </a:r>
          </a:p>
        </p:txBody>
      </p:sp>
      <p:sp>
        <p:nvSpPr>
          <p:cNvPr id="93" name="TextBox 92">
            <a:extLst>
              <a:ext uri="{FF2B5EF4-FFF2-40B4-BE49-F238E27FC236}">
                <a16:creationId xmlns:a16="http://schemas.microsoft.com/office/drawing/2014/main" id="{D41AB670-D563-451C-9A6F-DF1F4CA70822}"/>
              </a:ext>
            </a:extLst>
          </p:cNvPr>
          <p:cNvSpPr txBox="1"/>
          <p:nvPr/>
        </p:nvSpPr>
        <p:spPr>
          <a:xfrm>
            <a:off x="6371619" y="3710305"/>
            <a:ext cx="1096968" cy="166199"/>
          </a:xfrm>
          <a:prstGeom prst="rect">
            <a:avLst/>
          </a:prstGeom>
          <a:noFill/>
        </p:spPr>
        <p:txBody>
          <a:bodyPr wrap="square" lIns="0" tIns="0" rIns="0" bIns="0" rtlCol="0">
            <a:spAutoFit/>
          </a:bodyPr>
          <a:lstStyle/>
          <a:p>
            <a:pPr marL="0" marR="0" lvl="0" indent="0" algn="ctr" defTabSz="913944" rtl="0" eaLnBrk="1" fontAlgn="auto" latinLnBrk="0" hangingPunct="1">
              <a:lnSpc>
                <a:spcPct val="90000"/>
              </a:lnSpc>
              <a:spcBef>
                <a:spcPts val="0"/>
              </a:spcBef>
              <a:spcAft>
                <a:spcPts val="0"/>
              </a:spcAft>
              <a:buClrTx/>
              <a:buSzTx/>
              <a:buFontTx/>
              <a:buNone/>
              <a:tabLst/>
              <a:defRPr/>
            </a:pPr>
            <a:r>
              <a:rPr kumimoji="0" lang="en-US" sz="1200" b="0" i="0" u="none" strike="noStrike" kern="0" cap="none" spc="-9" normalizeH="0" baseline="0" noProof="0">
                <a:ln>
                  <a:noFill/>
                </a:ln>
                <a:gradFill>
                  <a:gsLst>
                    <a:gs pos="0">
                      <a:srgbClr val="000000"/>
                    </a:gs>
                    <a:gs pos="100000">
                      <a:srgbClr val="000000"/>
                    </a:gs>
                  </a:gsLst>
                  <a:lin ang="5400000" scaled="0"/>
                </a:gradFill>
                <a:effectLst/>
                <a:uLnTx/>
                <a:uFillTx/>
                <a:latin typeface="Segoe UI Semibold"/>
                <a:ea typeface="+mn-ea"/>
                <a:cs typeface="+mn-cs"/>
              </a:rPr>
              <a:t>Require MFA</a:t>
            </a:r>
          </a:p>
        </p:txBody>
      </p:sp>
      <p:sp>
        <p:nvSpPr>
          <p:cNvPr id="185" name="TextBox 184">
            <a:extLst>
              <a:ext uri="{FF2B5EF4-FFF2-40B4-BE49-F238E27FC236}">
                <a16:creationId xmlns:a16="http://schemas.microsoft.com/office/drawing/2014/main" id="{6EE9E145-CE0C-4252-835A-0B9A0092C57D}"/>
              </a:ext>
            </a:extLst>
          </p:cNvPr>
          <p:cNvSpPr txBox="1"/>
          <p:nvPr/>
        </p:nvSpPr>
        <p:spPr>
          <a:xfrm>
            <a:off x="6371619" y="4484670"/>
            <a:ext cx="1096968" cy="166199"/>
          </a:xfrm>
          <a:prstGeom prst="rect">
            <a:avLst/>
          </a:prstGeom>
          <a:noFill/>
        </p:spPr>
        <p:txBody>
          <a:bodyPr wrap="square" lIns="0" tIns="0" rIns="0" bIns="0" rtlCol="0">
            <a:spAutoFit/>
          </a:bodyPr>
          <a:lstStyle/>
          <a:p>
            <a:pPr marL="0" marR="0" lvl="0" indent="0" algn="ctr" defTabSz="913944" rtl="0" eaLnBrk="1" fontAlgn="auto" latinLnBrk="0" hangingPunct="1">
              <a:lnSpc>
                <a:spcPct val="90000"/>
              </a:lnSpc>
              <a:spcBef>
                <a:spcPts val="0"/>
              </a:spcBef>
              <a:spcAft>
                <a:spcPts val="0"/>
              </a:spcAft>
              <a:buClrTx/>
              <a:buSzTx/>
              <a:buFontTx/>
              <a:buNone/>
              <a:tabLst/>
              <a:defRPr/>
            </a:pPr>
            <a:r>
              <a:rPr kumimoji="0" lang="en-US" sz="1200" b="0" i="0" u="none" strike="noStrike" kern="0" cap="none" spc="-9" normalizeH="0" baseline="0" noProof="0">
                <a:ln>
                  <a:noFill/>
                </a:ln>
                <a:gradFill>
                  <a:gsLst>
                    <a:gs pos="0">
                      <a:srgbClr val="000000"/>
                    </a:gs>
                    <a:gs pos="100000">
                      <a:srgbClr val="000000"/>
                    </a:gs>
                  </a:gsLst>
                  <a:lin ang="5400000" scaled="0"/>
                </a:gradFill>
                <a:effectLst/>
                <a:uLnTx/>
                <a:uFillTx/>
                <a:latin typeface="Segoe UI Semibold"/>
                <a:ea typeface="+mn-ea"/>
                <a:cs typeface="+mn-cs"/>
              </a:rPr>
              <a:t>Limit access</a:t>
            </a:r>
          </a:p>
        </p:txBody>
      </p:sp>
      <p:sp>
        <p:nvSpPr>
          <p:cNvPr id="188" name="TextBox 187">
            <a:extLst>
              <a:ext uri="{FF2B5EF4-FFF2-40B4-BE49-F238E27FC236}">
                <a16:creationId xmlns:a16="http://schemas.microsoft.com/office/drawing/2014/main" id="{2A89B50E-CFCB-4488-982F-BF0D8668629A}"/>
              </a:ext>
            </a:extLst>
          </p:cNvPr>
          <p:cNvSpPr txBox="1"/>
          <p:nvPr/>
        </p:nvSpPr>
        <p:spPr>
          <a:xfrm>
            <a:off x="6371619" y="5238935"/>
            <a:ext cx="1096968" cy="166199"/>
          </a:xfrm>
          <a:prstGeom prst="rect">
            <a:avLst/>
          </a:prstGeom>
          <a:noFill/>
        </p:spPr>
        <p:txBody>
          <a:bodyPr wrap="square" lIns="0" tIns="0" rIns="0" bIns="0" rtlCol="0">
            <a:spAutoFit/>
          </a:bodyPr>
          <a:lstStyle/>
          <a:p>
            <a:pPr marL="0" marR="0" lvl="0" indent="0" algn="ctr" defTabSz="913944" rtl="0" eaLnBrk="1" fontAlgn="auto" latinLnBrk="0" hangingPunct="1">
              <a:lnSpc>
                <a:spcPct val="90000"/>
              </a:lnSpc>
              <a:spcBef>
                <a:spcPts val="0"/>
              </a:spcBef>
              <a:spcAft>
                <a:spcPts val="0"/>
              </a:spcAft>
              <a:buClrTx/>
              <a:buSzTx/>
              <a:buFontTx/>
              <a:buNone/>
              <a:tabLst/>
              <a:defRPr/>
            </a:pPr>
            <a:r>
              <a:rPr kumimoji="0" lang="en-US" sz="1200" b="0" i="0" u="none" strike="noStrike" kern="0" cap="none" spc="-9" normalizeH="0" baseline="0" noProof="0">
                <a:ln>
                  <a:noFill/>
                </a:ln>
                <a:gradFill>
                  <a:gsLst>
                    <a:gs pos="0">
                      <a:srgbClr val="000000"/>
                    </a:gs>
                    <a:gs pos="100000">
                      <a:srgbClr val="000000"/>
                    </a:gs>
                  </a:gsLst>
                  <a:lin ang="5400000" scaled="0"/>
                </a:gradFill>
                <a:effectLst/>
                <a:uLnTx/>
                <a:uFillTx/>
                <a:latin typeface="Segoe UI Semibold"/>
                <a:ea typeface="+mn-ea"/>
                <a:cs typeface="+mn-cs"/>
              </a:rPr>
              <a:t>Password reset</a:t>
            </a:r>
          </a:p>
        </p:txBody>
      </p:sp>
      <p:sp>
        <p:nvSpPr>
          <p:cNvPr id="194" name="TextBox 193">
            <a:extLst>
              <a:ext uri="{FF2B5EF4-FFF2-40B4-BE49-F238E27FC236}">
                <a16:creationId xmlns:a16="http://schemas.microsoft.com/office/drawing/2014/main" id="{4912A757-55E4-4B85-A891-027D739D3195}"/>
              </a:ext>
            </a:extLst>
          </p:cNvPr>
          <p:cNvSpPr txBox="1"/>
          <p:nvPr/>
        </p:nvSpPr>
        <p:spPr>
          <a:xfrm>
            <a:off x="6371619" y="5993206"/>
            <a:ext cx="1096968" cy="166199"/>
          </a:xfrm>
          <a:prstGeom prst="rect">
            <a:avLst/>
          </a:prstGeom>
          <a:noFill/>
        </p:spPr>
        <p:txBody>
          <a:bodyPr wrap="square" lIns="0" tIns="0" rIns="0" bIns="0" rtlCol="0">
            <a:spAutoFit/>
          </a:bodyPr>
          <a:lstStyle/>
          <a:p>
            <a:pPr marL="0" marR="0" lvl="0" indent="0" algn="ctr" defTabSz="913944" rtl="0" eaLnBrk="1" fontAlgn="auto" latinLnBrk="0" hangingPunct="1">
              <a:lnSpc>
                <a:spcPct val="90000"/>
              </a:lnSpc>
              <a:spcBef>
                <a:spcPts val="0"/>
              </a:spcBef>
              <a:spcAft>
                <a:spcPts val="0"/>
              </a:spcAft>
              <a:buClrTx/>
              <a:buSzTx/>
              <a:buFontTx/>
              <a:buNone/>
              <a:tabLst/>
              <a:defRPr/>
            </a:pPr>
            <a:r>
              <a:rPr kumimoji="0" lang="en-US" sz="1200" b="0" i="0" u="none" strike="noStrike" kern="0" cap="none" spc="-9" normalizeH="0" baseline="0" noProof="0">
                <a:ln>
                  <a:noFill/>
                </a:ln>
                <a:gradFill>
                  <a:gsLst>
                    <a:gs pos="0">
                      <a:srgbClr val="000000"/>
                    </a:gs>
                    <a:gs pos="100000">
                      <a:srgbClr val="000000"/>
                    </a:gs>
                  </a:gsLst>
                  <a:lin ang="5400000" scaled="0"/>
                </a:gradFill>
                <a:effectLst/>
                <a:uLnTx/>
                <a:uFillTx/>
                <a:latin typeface="Segoe UI Semibold"/>
                <a:ea typeface="+mn-ea"/>
                <a:cs typeface="+mn-cs"/>
              </a:rPr>
              <a:t>Monitor access</a:t>
            </a:r>
          </a:p>
        </p:txBody>
      </p:sp>
      <p:sp>
        <p:nvSpPr>
          <p:cNvPr id="100" name="TextBox 99">
            <a:extLst>
              <a:ext uri="{FF2B5EF4-FFF2-40B4-BE49-F238E27FC236}">
                <a16:creationId xmlns:a16="http://schemas.microsoft.com/office/drawing/2014/main" id="{F1683AFD-58BE-4AA7-AEE0-CC8B282E23D4}"/>
              </a:ext>
            </a:extLst>
          </p:cNvPr>
          <p:cNvSpPr txBox="1"/>
          <p:nvPr/>
        </p:nvSpPr>
        <p:spPr>
          <a:xfrm>
            <a:off x="8754054" y="2043912"/>
            <a:ext cx="2024079" cy="221599"/>
          </a:xfrm>
          <a:prstGeom prst="rect">
            <a:avLst/>
          </a:prstGeom>
          <a:noFill/>
        </p:spPr>
        <p:txBody>
          <a:bodyPr wrap="square" lIns="0" tIns="0" rIns="0" bIns="0" rtlCol="0">
            <a:spAutoFit/>
          </a:bodyPr>
          <a:lstStyle/>
          <a:p>
            <a:pPr marL="0" marR="0" lvl="0" indent="0" algn="ctr" defTabSz="914437"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gradFill>
                  <a:gsLst>
                    <a:gs pos="0">
                      <a:srgbClr val="000000"/>
                    </a:gs>
                    <a:gs pos="100000">
                      <a:srgbClr val="000000"/>
                    </a:gs>
                  </a:gsLst>
                  <a:lin ang="5400000" scaled="0"/>
                </a:gradFill>
                <a:effectLst/>
                <a:uLnTx/>
                <a:uFillTx/>
                <a:latin typeface="Segoe UI"/>
                <a:ea typeface="+mn-ea"/>
                <a:cs typeface="Segoe UI Semilight" panose="020B0402040204020203" pitchFamily="34" charset="0"/>
              </a:rPr>
              <a:t>Apps and data</a:t>
            </a:r>
          </a:p>
        </p:txBody>
      </p:sp>
      <p:cxnSp>
        <p:nvCxnSpPr>
          <p:cNvPr id="103" name="Straight Arrow Connector 102">
            <a:extLst>
              <a:ext uri="{FF2B5EF4-FFF2-40B4-BE49-F238E27FC236}">
                <a16:creationId xmlns:a16="http://schemas.microsoft.com/office/drawing/2014/main" id="{95C79610-2544-4570-AEC7-EB97B5F4249C}"/>
              </a:ext>
              <a:ext uri="{C183D7F6-B498-43B3-948B-1728B52AA6E4}">
                <adec:decorative xmlns:adec="http://schemas.microsoft.com/office/drawing/2017/decorative" val="1"/>
              </a:ext>
            </a:extLst>
          </p:cNvPr>
          <p:cNvCxnSpPr>
            <a:cxnSpLocks/>
          </p:cNvCxnSpPr>
          <p:nvPr/>
        </p:nvCxnSpPr>
        <p:spPr>
          <a:xfrm>
            <a:off x="2471725" y="3402976"/>
            <a:ext cx="200763" cy="200763"/>
          </a:xfrm>
          <a:prstGeom prst="straightConnector1">
            <a:avLst/>
          </a:prstGeom>
          <a:noFill/>
          <a:ln w="19050" cap="rnd" cmpd="sng" algn="ctr">
            <a:solidFill>
              <a:schemeClr val="bg2">
                <a:lumMod val="90000"/>
              </a:schemeClr>
            </a:solidFill>
            <a:prstDash val="solid"/>
            <a:headEnd type="none" w="lg" len="med"/>
            <a:tailEnd type="arrow" w="med" len="sm"/>
          </a:ln>
          <a:effectLst/>
        </p:spPr>
      </p:cxnSp>
      <p:cxnSp>
        <p:nvCxnSpPr>
          <p:cNvPr id="104" name="Straight Arrow Connector 103">
            <a:extLst>
              <a:ext uri="{FF2B5EF4-FFF2-40B4-BE49-F238E27FC236}">
                <a16:creationId xmlns:a16="http://schemas.microsoft.com/office/drawing/2014/main" id="{388DCA71-778B-4CA4-A1AD-E47B7CD1A511}"/>
              </a:ext>
              <a:ext uri="{C183D7F6-B498-43B3-948B-1728B52AA6E4}">
                <adec:decorative xmlns:adec="http://schemas.microsoft.com/office/drawing/2017/decorative" val="1"/>
              </a:ext>
            </a:extLst>
          </p:cNvPr>
          <p:cNvCxnSpPr>
            <a:cxnSpLocks/>
          </p:cNvCxnSpPr>
          <p:nvPr/>
        </p:nvCxnSpPr>
        <p:spPr>
          <a:xfrm flipH="1">
            <a:off x="3804215" y="3395197"/>
            <a:ext cx="208543" cy="208543"/>
          </a:xfrm>
          <a:prstGeom prst="straightConnector1">
            <a:avLst/>
          </a:prstGeom>
          <a:noFill/>
          <a:ln w="19050" cap="rnd" cmpd="sng" algn="ctr">
            <a:solidFill>
              <a:schemeClr val="bg2">
                <a:lumMod val="90000"/>
              </a:schemeClr>
            </a:solidFill>
            <a:prstDash val="solid"/>
            <a:headEnd type="none" w="lg" len="med"/>
            <a:tailEnd type="arrow" w="med" len="sm"/>
          </a:ln>
          <a:effectLst/>
        </p:spPr>
      </p:cxnSp>
      <p:cxnSp>
        <p:nvCxnSpPr>
          <p:cNvPr id="106" name="Straight Arrow Connector 105">
            <a:extLst>
              <a:ext uri="{FF2B5EF4-FFF2-40B4-BE49-F238E27FC236}">
                <a16:creationId xmlns:a16="http://schemas.microsoft.com/office/drawing/2014/main" id="{37EA907A-8EB6-4A3C-9177-86E125EE42EF}"/>
              </a:ext>
              <a:ext uri="{C183D7F6-B498-43B3-948B-1728B52AA6E4}">
                <adec:decorative xmlns:adec="http://schemas.microsoft.com/office/drawing/2017/decorative" val="1"/>
              </a:ext>
            </a:extLst>
          </p:cNvPr>
          <p:cNvCxnSpPr>
            <a:cxnSpLocks/>
          </p:cNvCxnSpPr>
          <p:nvPr/>
        </p:nvCxnSpPr>
        <p:spPr>
          <a:xfrm flipV="1">
            <a:off x="2468614" y="4767791"/>
            <a:ext cx="171495" cy="171495"/>
          </a:xfrm>
          <a:prstGeom prst="straightConnector1">
            <a:avLst/>
          </a:prstGeom>
          <a:noFill/>
          <a:ln w="19050" cap="rnd" cmpd="sng" algn="ctr">
            <a:solidFill>
              <a:schemeClr val="bg2">
                <a:lumMod val="90000"/>
              </a:schemeClr>
            </a:solidFill>
            <a:prstDash val="solid"/>
            <a:headEnd type="none" w="lg" len="med"/>
            <a:tailEnd type="arrow" w="med" len="sm"/>
          </a:ln>
          <a:effectLst/>
        </p:spPr>
      </p:cxnSp>
      <p:cxnSp>
        <p:nvCxnSpPr>
          <p:cNvPr id="107" name="Straight Arrow Connector 106">
            <a:extLst>
              <a:ext uri="{FF2B5EF4-FFF2-40B4-BE49-F238E27FC236}">
                <a16:creationId xmlns:a16="http://schemas.microsoft.com/office/drawing/2014/main" id="{8D78FD69-3130-4F20-9D5A-6AC6139463C5}"/>
              </a:ext>
              <a:ext uri="{C183D7F6-B498-43B3-948B-1728B52AA6E4}">
                <adec:decorative xmlns:adec="http://schemas.microsoft.com/office/drawing/2017/decorative" val="1"/>
              </a:ext>
            </a:extLst>
          </p:cNvPr>
          <p:cNvCxnSpPr>
            <a:cxnSpLocks/>
          </p:cNvCxnSpPr>
          <p:nvPr/>
        </p:nvCxnSpPr>
        <p:spPr>
          <a:xfrm flipH="1" flipV="1">
            <a:off x="3804213" y="4767791"/>
            <a:ext cx="198904" cy="198904"/>
          </a:xfrm>
          <a:prstGeom prst="straightConnector1">
            <a:avLst/>
          </a:prstGeom>
          <a:noFill/>
          <a:ln w="19050" cap="rnd" cmpd="sng" algn="ctr">
            <a:solidFill>
              <a:schemeClr val="bg2">
                <a:lumMod val="90000"/>
              </a:schemeClr>
            </a:solidFill>
            <a:prstDash val="solid"/>
            <a:headEnd type="none" w="lg" len="med"/>
            <a:tailEnd type="arrow" w="med" len="sm"/>
          </a:ln>
          <a:effectLst/>
        </p:spPr>
      </p:cxnSp>
      <p:grpSp>
        <p:nvGrpSpPr>
          <p:cNvPr id="22" name="Group 21">
            <a:extLst>
              <a:ext uri="{FF2B5EF4-FFF2-40B4-BE49-F238E27FC236}">
                <a16:creationId xmlns:a16="http://schemas.microsoft.com/office/drawing/2014/main" id="{C42444FF-6266-47E4-B9FE-FE8DDA2705C6}"/>
              </a:ext>
              <a:ext uri="{C183D7F6-B498-43B3-948B-1728B52AA6E4}">
                <adec:decorative xmlns:adec="http://schemas.microsoft.com/office/drawing/2017/decorative" val="1"/>
              </a:ext>
            </a:extLst>
          </p:cNvPr>
          <p:cNvGrpSpPr/>
          <p:nvPr/>
        </p:nvGrpSpPr>
        <p:grpSpPr>
          <a:xfrm>
            <a:off x="6706743" y="3967227"/>
            <a:ext cx="426720" cy="426720"/>
            <a:chOff x="5027794" y="3041215"/>
            <a:chExt cx="320040" cy="320040"/>
          </a:xfrm>
        </p:grpSpPr>
        <p:sp>
          <p:nvSpPr>
            <p:cNvPr id="97" name="Oval 96">
              <a:extLst>
                <a:ext uri="{FF2B5EF4-FFF2-40B4-BE49-F238E27FC236}">
                  <a16:creationId xmlns:a16="http://schemas.microsoft.com/office/drawing/2014/main" id="{DDD382FF-403D-4786-BAA7-55F29BCBD76E}"/>
                </a:ext>
              </a:extLst>
            </p:cNvPr>
            <p:cNvSpPr/>
            <p:nvPr/>
          </p:nvSpPr>
          <p:spPr bwMode="auto">
            <a:xfrm>
              <a:off x="5027794" y="3041215"/>
              <a:ext cx="320040" cy="32004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marL="0" marR="0" lvl="0" indent="0" algn="l" defTabSz="1243265"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6" name="Group 5">
              <a:extLst>
                <a:ext uri="{FF2B5EF4-FFF2-40B4-BE49-F238E27FC236}">
                  <a16:creationId xmlns:a16="http://schemas.microsoft.com/office/drawing/2014/main" id="{9D744F55-3DB8-4AA9-9042-E4731590DB6C}"/>
                </a:ext>
              </a:extLst>
            </p:cNvPr>
            <p:cNvGrpSpPr/>
            <p:nvPr/>
          </p:nvGrpSpPr>
          <p:grpSpPr>
            <a:xfrm>
              <a:off x="5102860" y="3122388"/>
              <a:ext cx="169909" cy="146474"/>
              <a:chOff x="5039331" y="3002178"/>
              <a:chExt cx="301490" cy="259907"/>
            </a:xfrm>
          </p:grpSpPr>
          <p:sp>
            <p:nvSpPr>
              <p:cNvPr id="177" name="Isosceles Triangle 176">
                <a:extLst>
                  <a:ext uri="{FF2B5EF4-FFF2-40B4-BE49-F238E27FC236}">
                    <a16:creationId xmlns:a16="http://schemas.microsoft.com/office/drawing/2014/main" id="{C4EF476E-F0EE-4ECB-8DDF-46D1142AA256}"/>
                  </a:ext>
                </a:extLst>
              </p:cNvPr>
              <p:cNvSpPr/>
              <p:nvPr/>
            </p:nvSpPr>
            <p:spPr bwMode="auto">
              <a:xfrm>
                <a:off x="5039331" y="3002178"/>
                <a:ext cx="301490" cy="259907"/>
              </a:xfrm>
              <a:prstGeom prst="triangle">
                <a:avLst/>
              </a:prstGeom>
              <a:noFill/>
              <a:ln w="12700" cap="sq">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282828"/>
                  </a:solidFill>
                  <a:effectLst/>
                  <a:uLnTx/>
                  <a:uFillTx/>
                  <a:latin typeface="Segoe UI"/>
                  <a:ea typeface="+mn-ea"/>
                  <a:cs typeface="+mn-cs"/>
                </a:endParaRPr>
              </a:p>
            </p:txBody>
          </p:sp>
          <p:cxnSp>
            <p:nvCxnSpPr>
              <p:cNvPr id="178" name="Straight Connector 177">
                <a:extLst>
                  <a:ext uri="{FF2B5EF4-FFF2-40B4-BE49-F238E27FC236}">
                    <a16:creationId xmlns:a16="http://schemas.microsoft.com/office/drawing/2014/main" id="{84FC63BF-71F1-4B66-8669-8285769EECBB}"/>
                  </a:ext>
                </a:extLst>
              </p:cNvPr>
              <p:cNvCxnSpPr>
                <a:cxnSpLocks/>
              </p:cNvCxnSpPr>
              <p:nvPr/>
            </p:nvCxnSpPr>
            <p:spPr>
              <a:xfrm>
                <a:off x="5190069" y="3102908"/>
                <a:ext cx="0" cy="64556"/>
              </a:xfrm>
              <a:prstGeom prst="line">
                <a:avLst/>
              </a:pr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79" name="Straight Connector 178">
                <a:extLst>
                  <a:ext uri="{FF2B5EF4-FFF2-40B4-BE49-F238E27FC236}">
                    <a16:creationId xmlns:a16="http://schemas.microsoft.com/office/drawing/2014/main" id="{2DD54F80-59EC-4A25-9B31-55DD9992D243}"/>
                  </a:ext>
                </a:extLst>
              </p:cNvPr>
              <p:cNvCxnSpPr>
                <a:cxnSpLocks/>
              </p:cNvCxnSpPr>
              <p:nvPr/>
            </p:nvCxnSpPr>
            <p:spPr>
              <a:xfrm>
                <a:off x="5190076" y="3216170"/>
                <a:ext cx="0" cy="0"/>
              </a:xfrm>
              <a:prstGeom prst="line">
                <a:avLst/>
              </a:pr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cxnSp>
        </p:grpSp>
      </p:grpSp>
      <p:cxnSp>
        <p:nvCxnSpPr>
          <p:cNvPr id="186" name="Straight Connector 185">
            <a:extLst>
              <a:ext uri="{FF2B5EF4-FFF2-40B4-BE49-F238E27FC236}">
                <a16:creationId xmlns:a16="http://schemas.microsoft.com/office/drawing/2014/main" id="{FC6F26BE-DD94-46C2-9E68-DB9561C96871}"/>
              </a:ext>
              <a:ext uri="{C183D7F6-B498-43B3-948B-1728B52AA6E4}">
                <adec:decorative xmlns:adec="http://schemas.microsoft.com/office/drawing/2017/decorative" val="1"/>
              </a:ext>
            </a:extLst>
          </p:cNvPr>
          <p:cNvCxnSpPr>
            <a:cxnSpLocks/>
          </p:cNvCxnSpPr>
          <p:nvPr/>
        </p:nvCxnSpPr>
        <p:spPr>
          <a:xfrm rot="10800000" flipV="1">
            <a:off x="7521266" y="3423263"/>
            <a:ext cx="264447" cy="0"/>
          </a:xfrm>
          <a:prstGeom prst="line">
            <a:avLst/>
          </a:prstGeom>
          <a:noFill/>
          <a:ln w="19050" cap="flat" cmpd="sng" algn="ctr">
            <a:solidFill>
              <a:schemeClr val="bg2">
                <a:lumMod val="90000"/>
              </a:schemeClr>
            </a:solidFill>
            <a:prstDash val="solid"/>
            <a:headEnd type="none" w="lg" len="med"/>
            <a:tailEnd type="none" w="lg" len="med"/>
          </a:ln>
          <a:effectLst/>
        </p:spPr>
      </p:cxnSp>
      <p:cxnSp>
        <p:nvCxnSpPr>
          <p:cNvPr id="187" name="Straight Connector 186">
            <a:extLst>
              <a:ext uri="{FF2B5EF4-FFF2-40B4-BE49-F238E27FC236}">
                <a16:creationId xmlns:a16="http://schemas.microsoft.com/office/drawing/2014/main" id="{5472257A-835E-4B81-8AEA-CEF90F3CA055}"/>
              </a:ext>
              <a:ext uri="{C183D7F6-B498-43B3-948B-1728B52AA6E4}">
                <adec:decorative xmlns:adec="http://schemas.microsoft.com/office/drawing/2017/decorative" val="1"/>
              </a:ext>
            </a:extLst>
          </p:cNvPr>
          <p:cNvCxnSpPr>
            <a:cxnSpLocks/>
          </p:cNvCxnSpPr>
          <p:nvPr/>
        </p:nvCxnSpPr>
        <p:spPr>
          <a:xfrm>
            <a:off x="4100074" y="4176176"/>
            <a:ext cx="2192687" cy="0"/>
          </a:xfrm>
          <a:prstGeom prst="line">
            <a:avLst/>
          </a:prstGeom>
          <a:noFill/>
          <a:ln w="19050" cap="rnd" cmpd="sng" algn="ctr">
            <a:solidFill>
              <a:schemeClr val="bg2">
                <a:lumMod val="90000"/>
              </a:schemeClr>
            </a:solidFill>
            <a:prstDash val="solid"/>
            <a:headEnd type="none" w="lg" len="med"/>
            <a:tailEnd type="arrow" w="med" len="sm"/>
          </a:ln>
          <a:effectLst/>
        </p:spPr>
      </p:cxnSp>
      <p:cxnSp>
        <p:nvCxnSpPr>
          <p:cNvPr id="189" name="Straight Connector 188">
            <a:extLst>
              <a:ext uri="{FF2B5EF4-FFF2-40B4-BE49-F238E27FC236}">
                <a16:creationId xmlns:a16="http://schemas.microsoft.com/office/drawing/2014/main" id="{D76B9386-C82B-4516-AE51-5B079F4D400F}"/>
              </a:ext>
              <a:ext uri="{C183D7F6-B498-43B3-948B-1728B52AA6E4}">
                <adec:decorative xmlns:adec="http://schemas.microsoft.com/office/drawing/2017/decorative" val="1"/>
              </a:ext>
            </a:extLst>
          </p:cNvPr>
          <p:cNvCxnSpPr>
            <a:cxnSpLocks/>
          </p:cNvCxnSpPr>
          <p:nvPr/>
        </p:nvCxnSpPr>
        <p:spPr>
          <a:xfrm>
            <a:off x="6028314" y="5700384"/>
            <a:ext cx="264447" cy="0"/>
          </a:xfrm>
          <a:prstGeom prst="line">
            <a:avLst/>
          </a:prstGeom>
          <a:noFill/>
          <a:ln w="19050" cap="rnd" cmpd="sng" algn="ctr">
            <a:solidFill>
              <a:schemeClr val="bg2">
                <a:lumMod val="90000"/>
              </a:schemeClr>
            </a:solidFill>
            <a:prstDash val="solid"/>
            <a:headEnd type="none" w="lg" len="med"/>
            <a:tailEnd type="arrow" w="med" len="sm"/>
          </a:ln>
          <a:effectLst/>
        </p:spPr>
      </p:cxnSp>
      <p:grpSp>
        <p:nvGrpSpPr>
          <p:cNvPr id="23" name="Group 22">
            <a:extLst>
              <a:ext uri="{FF2B5EF4-FFF2-40B4-BE49-F238E27FC236}">
                <a16:creationId xmlns:a16="http://schemas.microsoft.com/office/drawing/2014/main" id="{C7D0F043-DE54-44F1-A789-196D1491142D}"/>
              </a:ext>
              <a:ext uri="{C183D7F6-B498-43B3-948B-1728B52AA6E4}">
                <adec:decorative xmlns:adec="http://schemas.microsoft.com/office/drawing/2017/decorative" val="1"/>
              </a:ext>
            </a:extLst>
          </p:cNvPr>
          <p:cNvGrpSpPr/>
          <p:nvPr/>
        </p:nvGrpSpPr>
        <p:grpSpPr>
          <a:xfrm>
            <a:off x="6716794" y="4741593"/>
            <a:ext cx="406620" cy="406620"/>
            <a:chOff x="5037593" y="3559107"/>
            <a:chExt cx="304965" cy="304965"/>
          </a:xfrm>
        </p:grpSpPr>
        <p:sp>
          <p:nvSpPr>
            <p:cNvPr id="191" name="Oval 190">
              <a:extLst>
                <a:ext uri="{FF2B5EF4-FFF2-40B4-BE49-F238E27FC236}">
                  <a16:creationId xmlns:a16="http://schemas.microsoft.com/office/drawing/2014/main" id="{D6EEBCD3-3A1F-4FD4-81D9-EE988EC1F943}"/>
                </a:ext>
              </a:extLst>
            </p:cNvPr>
            <p:cNvSpPr/>
            <p:nvPr/>
          </p:nvSpPr>
          <p:spPr bwMode="auto">
            <a:xfrm>
              <a:off x="5037593" y="3559107"/>
              <a:ext cx="304965" cy="304965"/>
            </a:xfrm>
            <a:prstGeom prst="ellipse">
              <a:avLst/>
            </a:prstGeom>
            <a:solidFill>
              <a:schemeClr val="accent4"/>
            </a:solidFill>
            <a:ln w="28575" cap="flat" cmpd="sng" algn="ctr">
              <a:solidFill>
                <a:schemeClr val="accent4"/>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73"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2" name="arrow_14" title="Icon of a circle made of a curved arrow pointing counterclockwise">
              <a:extLst>
                <a:ext uri="{FF2B5EF4-FFF2-40B4-BE49-F238E27FC236}">
                  <a16:creationId xmlns:a16="http://schemas.microsoft.com/office/drawing/2014/main" id="{C7CC3D18-FD16-4DC3-BDAC-2EC7319656E3}"/>
                </a:ext>
              </a:extLst>
            </p:cNvPr>
            <p:cNvSpPr>
              <a:spLocks noChangeAspect="1" noEditPoints="1"/>
            </p:cNvSpPr>
            <p:nvPr/>
          </p:nvSpPr>
          <p:spPr bwMode="auto">
            <a:xfrm>
              <a:off x="5122378" y="3643239"/>
              <a:ext cx="135394" cy="136702"/>
            </a:xfrm>
            <a:custGeom>
              <a:avLst/>
              <a:gdLst>
                <a:gd name="T0" fmla="*/ 0 w 293"/>
                <a:gd name="T1" fmla="*/ 110 h 298"/>
                <a:gd name="T2" fmla="*/ 144 w 293"/>
                <a:gd name="T3" fmla="*/ 0 h 298"/>
                <a:gd name="T4" fmla="*/ 293 w 293"/>
                <a:gd name="T5" fmla="*/ 149 h 298"/>
                <a:gd name="T6" fmla="*/ 144 w 293"/>
                <a:gd name="T7" fmla="*/ 298 h 298"/>
                <a:gd name="T8" fmla="*/ 0 w 293"/>
                <a:gd name="T9" fmla="*/ 187 h 298"/>
                <a:gd name="T10" fmla="*/ 0 w 293"/>
                <a:gd name="T11" fmla="*/ 36 h 298"/>
                <a:gd name="T12" fmla="*/ 0 w 293"/>
                <a:gd name="T13" fmla="*/ 109 h 298"/>
                <a:gd name="T14" fmla="*/ 73 w 293"/>
                <a:gd name="T15" fmla="*/ 109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298">
                  <a:moveTo>
                    <a:pt x="0" y="110"/>
                  </a:moveTo>
                  <a:cubicBezTo>
                    <a:pt x="17" y="46"/>
                    <a:pt x="75" y="0"/>
                    <a:pt x="144" y="0"/>
                  </a:cubicBezTo>
                  <a:cubicBezTo>
                    <a:pt x="226" y="0"/>
                    <a:pt x="293" y="66"/>
                    <a:pt x="293" y="149"/>
                  </a:cubicBezTo>
                  <a:cubicBezTo>
                    <a:pt x="293" y="231"/>
                    <a:pt x="226" y="298"/>
                    <a:pt x="144" y="298"/>
                  </a:cubicBezTo>
                  <a:cubicBezTo>
                    <a:pt x="75" y="298"/>
                    <a:pt x="17" y="251"/>
                    <a:pt x="0" y="187"/>
                  </a:cubicBezTo>
                  <a:moveTo>
                    <a:pt x="0" y="36"/>
                  </a:moveTo>
                  <a:cubicBezTo>
                    <a:pt x="0" y="109"/>
                    <a:pt x="0" y="109"/>
                    <a:pt x="0" y="109"/>
                  </a:cubicBezTo>
                  <a:cubicBezTo>
                    <a:pt x="73" y="109"/>
                    <a:pt x="73" y="109"/>
                    <a:pt x="73" y="109"/>
                  </a:cubicBezTo>
                </a:path>
              </a:pathLst>
            </a:custGeom>
            <a:noFill/>
            <a:ln w="9525" cap="sq">
              <a:solidFill>
                <a:schemeClr val="bg1"/>
              </a:solidFill>
              <a:prstDash val="solid"/>
              <a:miter lim="800000"/>
              <a:headEnd/>
              <a:tailEnd/>
            </a:ln>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282828"/>
                </a:solidFill>
                <a:effectLst/>
                <a:uLnTx/>
                <a:uFillTx/>
                <a:latin typeface="Segoe UI"/>
                <a:ea typeface="+mn-ea"/>
                <a:cs typeface="+mn-cs"/>
              </a:endParaRPr>
            </a:p>
          </p:txBody>
        </p:sp>
      </p:grpSp>
      <p:cxnSp>
        <p:nvCxnSpPr>
          <p:cNvPr id="193" name="Straight Connector 192">
            <a:extLst>
              <a:ext uri="{FF2B5EF4-FFF2-40B4-BE49-F238E27FC236}">
                <a16:creationId xmlns:a16="http://schemas.microsoft.com/office/drawing/2014/main" id="{6082021D-834B-4401-B7A2-645146949625}"/>
              </a:ext>
              <a:ext uri="{C183D7F6-B498-43B3-948B-1728B52AA6E4}">
                <adec:decorative xmlns:adec="http://schemas.microsoft.com/office/drawing/2017/decorative" val="1"/>
              </a:ext>
            </a:extLst>
          </p:cNvPr>
          <p:cNvCxnSpPr>
            <a:cxnSpLocks/>
          </p:cNvCxnSpPr>
          <p:nvPr/>
        </p:nvCxnSpPr>
        <p:spPr>
          <a:xfrm rot="10800000" flipV="1">
            <a:off x="7521266" y="5700384"/>
            <a:ext cx="264447" cy="0"/>
          </a:xfrm>
          <a:prstGeom prst="line">
            <a:avLst/>
          </a:prstGeom>
          <a:noFill/>
          <a:ln w="19050" cap="flat" cmpd="sng" algn="ctr">
            <a:solidFill>
              <a:schemeClr val="bg2">
                <a:lumMod val="90000"/>
              </a:schemeClr>
            </a:solidFill>
            <a:prstDash val="solid"/>
            <a:headEnd type="none" w="lg" len="med"/>
            <a:tailEnd type="none" w="lg" len="med"/>
          </a:ln>
          <a:effectLst/>
        </p:spPr>
      </p:cxnSp>
      <p:grpSp>
        <p:nvGrpSpPr>
          <p:cNvPr id="24" name="Group 23">
            <a:extLst>
              <a:ext uri="{FF2B5EF4-FFF2-40B4-BE49-F238E27FC236}">
                <a16:creationId xmlns:a16="http://schemas.microsoft.com/office/drawing/2014/main" id="{A0A37F6B-729B-4F50-A54B-589784201C73}"/>
              </a:ext>
              <a:ext uri="{C183D7F6-B498-43B3-948B-1728B52AA6E4}">
                <adec:decorative xmlns:adec="http://schemas.microsoft.com/office/drawing/2017/decorative" val="1"/>
              </a:ext>
            </a:extLst>
          </p:cNvPr>
          <p:cNvGrpSpPr/>
          <p:nvPr/>
        </p:nvGrpSpPr>
        <p:grpSpPr>
          <a:xfrm>
            <a:off x="6716794" y="5495858"/>
            <a:ext cx="406620" cy="406620"/>
            <a:chOff x="5037593" y="4150776"/>
            <a:chExt cx="304965" cy="304965"/>
          </a:xfrm>
        </p:grpSpPr>
        <p:sp>
          <p:nvSpPr>
            <p:cNvPr id="196" name="Oval 195">
              <a:extLst>
                <a:ext uri="{FF2B5EF4-FFF2-40B4-BE49-F238E27FC236}">
                  <a16:creationId xmlns:a16="http://schemas.microsoft.com/office/drawing/2014/main" id="{B87C88C2-92D9-41BC-8AAF-024661B3B2BC}"/>
                </a:ext>
              </a:extLst>
            </p:cNvPr>
            <p:cNvSpPr/>
            <p:nvPr/>
          </p:nvSpPr>
          <p:spPr bwMode="auto">
            <a:xfrm>
              <a:off x="5037593" y="4150776"/>
              <a:ext cx="304965" cy="304965"/>
            </a:xfrm>
            <a:prstGeom prst="ellipse">
              <a:avLst/>
            </a:prstGeom>
            <a:solidFill>
              <a:srgbClr val="D83B01"/>
            </a:solidFill>
            <a:ln w="28575" cap="flat" cmpd="sng" algn="ctr">
              <a:solidFill>
                <a:srgbClr val="D83B01"/>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73"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7" name="magnify" title="Icon of a magnifying glass">
              <a:extLst>
                <a:ext uri="{FF2B5EF4-FFF2-40B4-BE49-F238E27FC236}">
                  <a16:creationId xmlns:a16="http://schemas.microsoft.com/office/drawing/2014/main" id="{FFC7C997-F9A3-44E5-A31F-66027FF3315B}"/>
                </a:ext>
              </a:extLst>
            </p:cNvPr>
            <p:cNvSpPr>
              <a:spLocks noChangeAspect="1" noEditPoints="1"/>
            </p:cNvSpPr>
            <p:nvPr/>
          </p:nvSpPr>
          <p:spPr bwMode="auto">
            <a:xfrm flipH="1">
              <a:off x="5112710" y="4227372"/>
              <a:ext cx="154730" cy="151773"/>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96371"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282828"/>
                </a:solidFill>
                <a:effectLst/>
                <a:uLnTx/>
                <a:uFillTx/>
                <a:latin typeface="Segoe UI"/>
                <a:ea typeface="+mn-ea"/>
                <a:cs typeface="+mn-cs"/>
              </a:endParaRPr>
            </a:p>
          </p:txBody>
        </p:sp>
      </p:grpSp>
      <p:grpSp>
        <p:nvGrpSpPr>
          <p:cNvPr id="26" name="Group 25">
            <a:extLst>
              <a:ext uri="{FF2B5EF4-FFF2-40B4-BE49-F238E27FC236}">
                <a16:creationId xmlns:a16="http://schemas.microsoft.com/office/drawing/2014/main" id="{1277DD42-2F8D-4C0B-A10D-113716B2D0F1}"/>
              </a:ext>
              <a:ext uri="{C183D7F6-B498-43B3-948B-1728B52AA6E4}">
                <adec:decorative xmlns:adec="http://schemas.microsoft.com/office/drawing/2017/decorative" val="1"/>
              </a:ext>
            </a:extLst>
          </p:cNvPr>
          <p:cNvGrpSpPr/>
          <p:nvPr/>
        </p:nvGrpSpPr>
        <p:grpSpPr>
          <a:xfrm>
            <a:off x="6716794" y="3212962"/>
            <a:ext cx="406620" cy="406620"/>
            <a:chOff x="6716794" y="3212962"/>
            <a:chExt cx="406620" cy="406620"/>
          </a:xfrm>
        </p:grpSpPr>
        <p:sp>
          <p:nvSpPr>
            <p:cNvPr id="163" name="Oval 162">
              <a:extLst>
                <a:ext uri="{FF2B5EF4-FFF2-40B4-BE49-F238E27FC236}">
                  <a16:creationId xmlns:a16="http://schemas.microsoft.com/office/drawing/2014/main" id="{4E51687F-2573-43DF-AD76-30295340BC39}"/>
                </a:ext>
              </a:extLst>
            </p:cNvPr>
            <p:cNvSpPr/>
            <p:nvPr/>
          </p:nvSpPr>
          <p:spPr bwMode="auto">
            <a:xfrm>
              <a:off x="6716794" y="3212962"/>
              <a:ext cx="406620" cy="406620"/>
            </a:xfrm>
            <a:prstGeom prst="ellipse">
              <a:avLst/>
            </a:prstGeom>
            <a:solidFill>
              <a:schemeClr val="accent1"/>
            </a:solidFill>
            <a:ln w="28575" cap="flat" cmpd="sng" algn="ctr">
              <a:solidFill>
                <a:srgbClr val="0078D4"/>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73"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8" name="Graphic 11">
              <a:extLst>
                <a:ext uri="{FF2B5EF4-FFF2-40B4-BE49-F238E27FC236}">
                  <a16:creationId xmlns:a16="http://schemas.microsoft.com/office/drawing/2014/main" id="{4B1CE89A-96ED-4EBB-A357-C19EBB0B2FA0}"/>
                </a:ext>
              </a:extLst>
            </p:cNvPr>
            <p:cNvSpPr/>
            <p:nvPr/>
          </p:nvSpPr>
          <p:spPr>
            <a:xfrm>
              <a:off x="6831622" y="3289898"/>
              <a:ext cx="176965" cy="252749"/>
            </a:xfrm>
            <a:custGeom>
              <a:avLst/>
              <a:gdLst>
                <a:gd name="connsiteX0" fmla="*/ 318214 w 318214"/>
                <a:gd name="connsiteY0" fmla="*/ 454486 h 454486"/>
                <a:gd name="connsiteX1" fmla="*/ 0 w 318214"/>
                <a:gd name="connsiteY1" fmla="*/ 454486 h 454486"/>
                <a:gd name="connsiteX2" fmla="*/ 0 w 318214"/>
                <a:gd name="connsiteY2" fmla="*/ 212879 h 454486"/>
                <a:gd name="connsiteX3" fmla="*/ 318214 w 318214"/>
                <a:gd name="connsiteY3" fmla="*/ 212879 h 454486"/>
                <a:gd name="connsiteX4" fmla="*/ 318214 w 318214"/>
                <a:gd name="connsiteY4" fmla="*/ 454486 h 454486"/>
                <a:gd name="connsiteX5" fmla="*/ 318214 w 318214"/>
                <a:gd name="connsiteY5" fmla="*/ 454486 h 454486"/>
                <a:gd name="connsiteX6" fmla="*/ 318214 w 318214"/>
                <a:gd name="connsiteY6" fmla="*/ 454486 h 454486"/>
                <a:gd name="connsiteX7" fmla="*/ 261053 w 318214"/>
                <a:gd name="connsiteY7" fmla="*/ 213027 h 454486"/>
                <a:gd name="connsiteX8" fmla="*/ 261053 w 318214"/>
                <a:gd name="connsiteY8" fmla="*/ 101799 h 454486"/>
                <a:gd name="connsiteX9" fmla="*/ 161170 w 318214"/>
                <a:gd name="connsiteY9" fmla="*/ 0 h 454486"/>
                <a:gd name="connsiteX10" fmla="*/ 61286 w 318214"/>
                <a:gd name="connsiteY10" fmla="*/ 101652 h 454486"/>
                <a:gd name="connsiteX11" fmla="*/ 61286 w 318214"/>
                <a:gd name="connsiteY11" fmla="*/ 212879 h 454486"/>
                <a:gd name="connsiteX0" fmla="*/ 318214 w 318214"/>
                <a:gd name="connsiteY0" fmla="*/ 454486 h 454486"/>
                <a:gd name="connsiteX1" fmla="*/ 0 w 318214"/>
                <a:gd name="connsiteY1" fmla="*/ 454486 h 454486"/>
                <a:gd name="connsiteX2" fmla="*/ 0 w 318214"/>
                <a:gd name="connsiteY2" fmla="*/ 212879 h 454486"/>
                <a:gd name="connsiteX3" fmla="*/ 318214 w 318214"/>
                <a:gd name="connsiteY3" fmla="*/ 212879 h 454486"/>
                <a:gd name="connsiteX4" fmla="*/ 318214 w 318214"/>
                <a:gd name="connsiteY4" fmla="*/ 454486 h 454486"/>
                <a:gd name="connsiteX5" fmla="*/ 318214 w 318214"/>
                <a:gd name="connsiteY5" fmla="*/ 454486 h 454486"/>
                <a:gd name="connsiteX6" fmla="*/ 318214 w 318214"/>
                <a:gd name="connsiteY6" fmla="*/ 454486 h 454486"/>
                <a:gd name="connsiteX7" fmla="*/ 261053 w 318214"/>
                <a:gd name="connsiteY7" fmla="*/ 213027 h 454486"/>
                <a:gd name="connsiteX8" fmla="*/ 261053 w 318214"/>
                <a:gd name="connsiteY8" fmla="*/ 101799 h 454486"/>
                <a:gd name="connsiteX9" fmla="*/ 161170 w 318214"/>
                <a:gd name="connsiteY9" fmla="*/ 0 h 454486"/>
                <a:gd name="connsiteX10" fmla="*/ 61286 w 318214"/>
                <a:gd name="connsiteY10" fmla="*/ 101652 h 454486"/>
                <a:gd name="connsiteX11" fmla="*/ 61286 w 318214"/>
                <a:gd name="connsiteY11" fmla="*/ 212879 h 4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14" h="454486">
                  <a:moveTo>
                    <a:pt x="318214" y="454486"/>
                  </a:moveTo>
                  <a:lnTo>
                    <a:pt x="0" y="454486"/>
                  </a:lnTo>
                  <a:lnTo>
                    <a:pt x="0" y="212879"/>
                  </a:lnTo>
                  <a:lnTo>
                    <a:pt x="318214" y="212879"/>
                  </a:lnTo>
                  <a:lnTo>
                    <a:pt x="318214" y="454486"/>
                  </a:lnTo>
                  <a:lnTo>
                    <a:pt x="318214" y="454486"/>
                  </a:lnTo>
                  <a:lnTo>
                    <a:pt x="318214" y="454486"/>
                  </a:lnTo>
                  <a:close/>
                  <a:moveTo>
                    <a:pt x="261053" y="213027"/>
                  </a:moveTo>
                  <a:lnTo>
                    <a:pt x="261053" y="101799"/>
                  </a:lnTo>
                  <a:cubicBezTo>
                    <a:pt x="261053" y="46112"/>
                    <a:pt x="217152" y="0"/>
                    <a:pt x="161170" y="0"/>
                  </a:cubicBezTo>
                  <a:cubicBezTo>
                    <a:pt x="105187" y="0"/>
                    <a:pt x="61286" y="46112"/>
                    <a:pt x="61286" y="101652"/>
                  </a:cubicBezTo>
                  <a:lnTo>
                    <a:pt x="61286" y="212879"/>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27" name="Group 26">
            <a:extLst>
              <a:ext uri="{FF2B5EF4-FFF2-40B4-BE49-F238E27FC236}">
                <a16:creationId xmlns:a16="http://schemas.microsoft.com/office/drawing/2014/main" id="{E465FD95-BD06-4A6D-BC50-4A8A70E27FD5}"/>
              </a:ext>
              <a:ext uri="{C183D7F6-B498-43B3-948B-1728B52AA6E4}">
                <adec:decorative xmlns:adec="http://schemas.microsoft.com/office/drawing/2017/decorative" val="1"/>
              </a:ext>
            </a:extLst>
          </p:cNvPr>
          <p:cNvGrpSpPr/>
          <p:nvPr/>
        </p:nvGrpSpPr>
        <p:grpSpPr>
          <a:xfrm>
            <a:off x="6706743" y="2438596"/>
            <a:ext cx="426720" cy="426720"/>
            <a:chOff x="6706743" y="2438596"/>
            <a:chExt cx="426720" cy="426720"/>
          </a:xfrm>
        </p:grpSpPr>
        <p:sp>
          <p:nvSpPr>
            <p:cNvPr id="2" name="Oval 1">
              <a:extLst>
                <a:ext uri="{FF2B5EF4-FFF2-40B4-BE49-F238E27FC236}">
                  <a16:creationId xmlns:a16="http://schemas.microsoft.com/office/drawing/2014/main" id="{B2948B3D-3659-4721-A599-2CBF38384B5A}"/>
                </a:ext>
              </a:extLst>
            </p:cNvPr>
            <p:cNvSpPr/>
            <p:nvPr/>
          </p:nvSpPr>
          <p:spPr bwMode="auto">
            <a:xfrm>
              <a:off x="6706743" y="2438596"/>
              <a:ext cx="426720" cy="426720"/>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marL="0" marR="0" lvl="0" indent="0" algn="l" defTabSz="1243265"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9" name="check">
              <a:extLst>
                <a:ext uri="{FF2B5EF4-FFF2-40B4-BE49-F238E27FC236}">
                  <a16:creationId xmlns:a16="http://schemas.microsoft.com/office/drawing/2014/main" id="{9EC42EEE-63A3-4BD4-8B9F-6DDA48D60049}"/>
                </a:ext>
              </a:extLst>
            </p:cNvPr>
            <p:cNvSpPr>
              <a:spLocks noChangeAspect="1"/>
            </p:cNvSpPr>
            <p:nvPr/>
          </p:nvSpPr>
          <p:spPr bwMode="auto">
            <a:xfrm>
              <a:off x="6819255" y="2580746"/>
              <a:ext cx="201696" cy="142421"/>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29" name="Group 28">
            <a:extLst>
              <a:ext uri="{FF2B5EF4-FFF2-40B4-BE49-F238E27FC236}">
                <a16:creationId xmlns:a16="http://schemas.microsoft.com/office/drawing/2014/main" id="{ED682E2F-B2CB-4372-8DE3-1965ADD6928A}"/>
              </a:ext>
              <a:ext uri="{C183D7F6-B498-43B3-948B-1728B52AA6E4}">
                <adec:decorative xmlns:adec="http://schemas.microsoft.com/office/drawing/2017/decorative" val="1"/>
              </a:ext>
            </a:extLst>
          </p:cNvPr>
          <p:cNvGrpSpPr/>
          <p:nvPr/>
        </p:nvGrpSpPr>
        <p:grpSpPr>
          <a:xfrm>
            <a:off x="2635222" y="3543777"/>
            <a:ext cx="1256719" cy="1256719"/>
            <a:chOff x="2635222" y="3543777"/>
            <a:chExt cx="1256719" cy="1256719"/>
          </a:xfrm>
        </p:grpSpPr>
        <p:grpSp>
          <p:nvGrpSpPr>
            <p:cNvPr id="203" name="Group 202">
              <a:extLst>
                <a:ext uri="{FF2B5EF4-FFF2-40B4-BE49-F238E27FC236}">
                  <a16:creationId xmlns:a16="http://schemas.microsoft.com/office/drawing/2014/main" id="{BE46184F-457A-4A88-AF70-B092414CD130}"/>
                </a:ext>
                <a:ext uri="{C183D7F6-B498-43B3-948B-1728B52AA6E4}">
                  <adec:decorative xmlns:adec="http://schemas.microsoft.com/office/drawing/2017/decorative" val="1"/>
                </a:ext>
              </a:extLst>
            </p:cNvPr>
            <p:cNvGrpSpPr/>
            <p:nvPr/>
          </p:nvGrpSpPr>
          <p:grpSpPr>
            <a:xfrm>
              <a:off x="2635222" y="3543777"/>
              <a:ext cx="1256719" cy="1256719"/>
              <a:chOff x="5024812" y="2900145"/>
              <a:chExt cx="1354590" cy="1354590"/>
            </a:xfrm>
          </p:grpSpPr>
          <p:sp>
            <p:nvSpPr>
              <p:cNvPr id="204" name="Oval 203">
                <a:extLst>
                  <a:ext uri="{FF2B5EF4-FFF2-40B4-BE49-F238E27FC236}">
                    <a16:creationId xmlns:a16="http://schemas.microsoft.com/office/drawing/2014/main" id="{6F9B4B7D-A992-41D2-8435-2910D2AE6353}"/>
                  </a:ext>
                </a:extLst>
              </p:cNvPr>
              <p:cNvSpPr/>
              <p:nvPr/>
            </p:nvSpPr>
            <p:spPr bwMode="auto">
              <a:xfrm>
                <a:off x="5024812" y="2900145"/>
                <a:ext cx="1354590" cy="1354590"/>
              </a:xfrm>
              <a:prstGeom prst="ellipse">
                <a:avLst/>
              </a:prstGeom>
              <a:solidFill>
                <a:srgbClr val="FFFFFF"/>
              </a:solidFill>
              <a:ln w="31750" cap="flat" cmpd="sng" algn="ctr">
                <a:solidFill>
                  <a:schemeClr val="accent1"/>
                </a:solidFill>
                <a:prstDash val="solid"/>
                <a:headEnd type="none" w="med" len="med"/>
                <a:tailEnd type="none" w="med" len="med"/>
              </a:ln>
              <a:effectLst/>
            </p:spPr>
            <p:txBody>
              <a:bodyPr vert="horz" wrap="square" lIns="134464" tIns="134464" rIns="134464" bIns="46616" numCol="1" rtlCol="0" anchor="t" anchorCtr="0" compatLnSpc="1">
                <a:prstTxWarp prst="textNoShape">
                  <a:avLst/>
                </a:prstTxWarp>
              </a:bodyPr>
              <a:lstStyle/>
              <a:p>
                <a:pPr marL="0" marR="0" lvl="0" indent="0" algn="l" defTabSz="914229" rtl="0" eaLnBrk="1" fontAlgn="base" latinLnBrk="0" hangingPunct="1">
                  <a:lnSpc>
                    <a:spcPct val="90000"/>
                  </a:lnSpc>
                  <a:spcBef>
                    <a:spcPct val="0"/>
                  </a:spcBef>
                  <a:spcAft>
                    <a:spcPct val="0"/>
                  </a:spcAft>
                  <a:buClrTx/>
                  <a:buSzTx/>
                  <a:buFontTx/>
                  <a:buNone/>
                  <a:tabLst/>
                  <a:defRPr/>
                </a:pPr>
                <a:endParaRPr kumimoji="0" lang="en-US" sz="1372" b="0" i="0" u="none" strike="noStrike" kern="0" cap="none" spc="0" normalizeH="0" baseline="0" noProof="0" err="1">
                  <a:ln w="3175">
                    <a:noFill/>
                  </a:ln>
                  <a:gradFill>
                    <a:gsLst>
                      <a:gs pos="0">
                        <a:srgbClr val="282828"/>
                      </a:gs>
                      <a:gs pos="100000">
                        <a:srgbClr val="282828"/>
                      </a:gs>
                    </a:gsLst>
                    <a:lin ang="0" scaled="0"/>
                  </a:gradFill>
                  <a:effectLst/>
                  <a:uLnTx/>
                  <a:uFillTx/>
                  <a:latin typeface="Segoe UI Semibold"/>
                  <a:ea typeface="ＭＳ Ｐゴシック"/>
                  <a:cs typeface="Segoe UI"/>
                </a:endParaRPr>
              </a:p>
            </p:txBody>
          </p:sp>
          <p:sp>
            <p:nvSpPr>
              <p:cNvPr id="210" name="check" title="Icon of a checkmark">
                <a:extLst>
                  <a:ext uri="{FF2B5EF4-FFF2-40B4-BE49-F238E27FC236}">
                    <a16:creationId xmlns:a16="http://schemas.microsoft.com/office/drawing/2014/main" id="{74273C78-2752-42BB-9969-A2F1F602E95D}"/>
                  </a:ext>
                </a:extLst>
              </p:cNvPr>
              <p:cNvSpPr>
                <a:spLocks noChangeAspect="1"/>
              </p:cNvSpPr>
              <p:nvPr/>
            </p:nvSpPr>
            <p:spPr bwMode="auto">
              <a:xfrm rot="21197882">
                <a:off x="5818385" y="3315331"/>
                <a:ext cx="62899" cy="44413"/>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9050"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296"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28" name="Group 27">
              <a:extLst>
                <a:ext uri="{FF2B5EF4-FFF2-40B4-BE49-F238E27FC236}">
                  <a16:creationId xmlns:a16="http://schemas.microsoft.com/office/drawing/2014/main" id="{F32B33FC-9103-4849-990C-82B8C699398B}"/>
                </a:ext>
              </a:extLst>
            </p:cNvPr>
            <p:cNvGrpSpPr/>
            <p:nvPr/>
          </p:nvGrpSpPr>
          <p:grpSpPr>
            <a:xfrm>
              <a:off x="2963967" y="3861265"/>
              <a:ext cx="599228" cy="621743"/>
              <a:chOff x="2960500" y="3846303"/>
              <a:chExt cx="599228" cy="621743"/>
            </a:xfrm>
          </p:grpSpPr>
          <p:sp>
            <p:nvSpPr>
              <p:cNvPr id="101" name="Processing_E9F5">
                <a:extLst>
                  <a:ext uri="{FF2B5EF4-FFF2-40B4-BE49-F238E27FC236}">
                    <a16:creationId xmlns:a16="http://schemas.microsoft.com/office/drawing/2014/main" id="{9B0ADBEA-B755-4D08-B9C6-676B780E1554}"/>
                  </a:ext>
                </a:extLst>
              </p:cNvPr>
              <p:cNvSpPr>
                <a:spLocks noChangeAspect="1" noEditPoints="1"/>
              </p:cNvSpPr>
              <p:nvPr/>
            </p:nvSpPr>
            <p:spPr bwMode="auto">
              <a:xfrm>
                <a:off x="2960500" y="3946157"/>
                <a:ext cx="599228" cy="521889"/>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58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Segoe UI"/>
                  <a:ea typeface="+mn-ea"/>
                  <a:cs typeface="+mn-cs"/>
                </a:endParaRPr>
              </a:p>
            </p:txBody>
          </p:sp>
          <p:sp>
            <p:nvSpPr>
              <p:cNvPr id="102" name="check 3">
                <a:extLst>
                  <a:ext uri="{FF2B5EF4-FFF2-40B4-BE49-F238E27FC236}">
                    <a16:creationId xmlns:a16="http://schemas.microsoft.com/office/drawing/2014/main" id="{A1735FB9-0112-429B-8895-801949928E2A}"/>
                  </a:ext>
                </a:extLst>
              </p:cNvPr>
              <p:cNvSpPr>
                <a:spLocks noChangeAspect="1" noEditPoints="1"/>
              </p:cNvSpPr>
              <p:nvPr/>
            </p:nvSpPr>
            <p:spPr bwMode="auto">
              <a:xfrm>
                <a:off x="3312569" y="3846303"/>
                <a:ext cx="179820" cy="178777"/>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Segoe UI"/>
                  <a:ea typeface="+mn-ea"/>
                  <a:cs typeface="+mn-cs"/>
                </a:endParaRPr>
              </a:p>
            </p:txBody>
          </p:sp>
        </p:grpSp>
      </p:grpSp>
      <p:sp>
        <p:nvSpPr>
          <p:cNvPr id="105" name="Warning_E7BA">
            <a:extLst>
              <a:ext uri="{FF2B5EF4-FFF2-40B4-BE49-F238E27FC236}">
                <a16:creationId xmlns:a16="http://schemas.microsoft.com/office/drawing/2014/main" id="{032FECC0-CFD7-4200-BFFD-51FD6D586D02}"/>
              </a:ext>
              <a:ext uri="{C183D7F6-B498-43B3-948B-1728B52AA6E4}">
                <adec:decorative xmlns:adec="http://schemas.microsoft.com/office/drawing/2017/decorative" val="1"/>
              </a:ext>
            </a:extLst>
          </p:cNvPr>
          <p:cNvSpPr>
            <a:spLocks noChangeAspect="1" noEditPoints="1"/>
          </p:cNvSpPr>
          <p:nvPr/>
        </p:nvSpPr>
        <p:spPr bwMode="auto">
          <a:xfrm>
            <a:off x="4067215" y="5055155"/>
            <a:ext cx="358388" cy="358570"/>
          </a:xfrm>
          <a:custGeom>
            <a:avLst/>
            <a:gdLst>
              <a:gd name="T0" fmla="*/ 0 w 3939"/>
              <a:gd name="T1" fmla="*/ 3941 h 3941"/>
              <a:gd name="T2" fmla="*/ 1970 w 3939"/>
              <a:gd name="T3" fmla="*/ 0 h 3941"/>
              <a:gd name="T4" fmla="*/ 3939 w 3939"/>
              <a:gd name="T5" fmla="*/ 3941 h 3941"/>
              <a:gd name="T6" fmla="*/ 0 w 3939"/>
              <a:gd name="T7" fmla="*/ 3941 h 3941"/>
              <a:gd name="T8" fmla="*/ 1970 w 3939"/>
              <a:gd name="T9" fmla="*/ 1144 h 3941"/>
              <a:gd name="T10" fmla="*/ 1970 w 3939"/>
              <a:gd name="T11" fmla="*/ 2911 h 3941"/>
              <a:gd name="T12" fmla="*/ 1970 w 3939"/>
              <a:gd name="T13" fmla="*/ 3205 h 3941"/>
              <a:gd name="T14" fmla="*/ 1970 w 3939"/>
              <a:gd name="T15" fmla="*/ 3500 h 39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39" h="3941">
                <a:moveTo>
                  <a:pt x="0" y="3941"/>
                </a:moveTo>
                <a:lnTo>
                  <a:pt x="1970" y="0"/>
                </a:lnTo>
                <a:lnTo>
                  <a:pt x="3939" y="3941"/>
                </a:lnTo>
                <a:lnTo>
                  <a:pt x="0" y="3941"/>
                </a:lnTo>
                <a:moveTo>
                  <a:pt x="1970" y="1144"/>
                </a:moveTo>
                <a:lnTo>
                  <a:pt x="1970" y="2911"/>
                </a:lnTo>
                <a:moveTo>
                  <a:pt x="1970" y="3205"/>
                </a:moveTo>
                <a:lnTo>
                  <a:pt x="1970" y="3500"/>
                </a:ln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110" name="Graphic 25">
            <a:extLst>
              <a:ext uri="{FF2B5EF4-FFF2-40B4-BE49-F238E27FC236}">
                <a16:creationId xmlns:a16="http://schemas.microsoft.com/office/drawing/2014/main" id="{15BC7D59-339F-415C-B611-3A2F8AE27A64}"/>
              </a:ext>
              <a:ext uri="{C183D7F6-B498-43B3-948B-1728B52AA6E4}">
                <adec:decorative xmlns:adec="http://schemas.microsoft.com/office/drawing/2017/decorative" val="1"/>
              </a:ext>
            </a:extLst>
          </p:cNvPr>
          <p:cNvSpPr/>
          <p:nvPr/>
        </p:nvSpPr>
        <p:spPr>
          <a:xfrm>
            <a:off x="2017817" y="5055155"/>
            <a:ext cx="437439" cy="349979"/>
          </a:xfrm>
          <a:custGeom>
            <a:avLst/>
            <a:gdLst>
              <a:gd name="connsiteX0" fmla="*/ 446211 w 446210"/>
              <a:gd name="connsiteY0" fmla="*/ 356997 h 356997"/>
              <a:gd name="connsiteX1" fmla="*/ 0 w 446210"/>
              <a:gd name="connsiteY1" fmla="*/ 356997 h 356997"/>
              <a:gd name="connsiteX2" fmla="*/ 0 w 446210"/>
              <a:gd name="connsiteY2" fmla="*/ 0 h 356997"/>
              <a:gd name="connsiteX3" fmla="*/ 446211 w 446210"/>
              <a:gd name="connsiteY3" fmla="*/ 0 h 356997"/>
              <a:gd name="connsiteX4" fmla="*/ 446211 w 446210"/>
              <a:gd name="connsiteY4" fmla="*/ 356997 h 356997"/>
              <a:gd name="connsiteX5" fmla="*/ 446211 w 446210"/>
              <a:gd name="connsiteY5" fmla="*/ 356997 h 356997"/>
              <a:gd name="connsiteX6" fmla="*/ 446211 w 446210"/>
              <a:gd name="connsiteY6" fmla="*/ 356997 h 356997"/>
              <a:gd name="connsiteX7" fmla="*/ 0 w 446210"/>
              <a:gd name="connsiteY7" fmla="*/ 89358 h 356997"/>
              <a:gd name="connsiteX8" fmla="*/ 446211 w 446210"/>
              <a:gd name="connsiteY8" fmla="*/ 89358 h 356997"/>
              <a:gd name="connsiteX9" fmla="*/ 396905 w 446210"/>
              <a:gd name="connsiteY9" fmla="*/ 44679 h 356997"/>
              <a:gd name="connsiteX10" fmla="*/ 401676 w 446210"/>
              <a:gd name="connsiteY10" fmla="*/ 49450 h 356997"/>
              <a:gd name="connsiteX11" fmla="*/ 406303 w 446210"/>
              <a:gd name="connsiteY11" fmla="*/ 44679 h 356997"/>
              <a:gd name="connsiteX12" fmla="*/ 401676 w 446210"/>
              <a:gd name="connsiteY12" fmla="*/ 40052 h 356997"/>
              <a:gd name="connsiteX13" fmla="*/ 396905 w 446210"/>
              <a:gd name="connsiteY13" fmla="*/ 44679 h 356997"/>
              <a:gd name="connsiteX14" fmla="*/ 396905 w 446210"/>
              <a:gd name="connsiteY14" fmla="*/ 44679 h 356997"/>
              <a:gd name="connsiteX15" fmla="*/ 343406 w 446210"/>
              <a:gd name="connsiteY15" fmla="*/ 44679 h 356997"/>
              <a:gd name="connsiteX16" fmla="*/ 348033 w 446210"/>
              <a:gd name="connsiteY16" fmla="*/ 49450 h 356997"/>
              <a:gd name="connsiteX17" fmla="*/ 352804 w 446210"/>
              <a:gd name="connsiteY17" fmla="*/ 44679 h 356997"/>
              <a:gd name="connsiteX18" fmla="*/ 348033 w 446210"/>
              <a:gd name="connsiteY18" fmla="*/ 40052 h 356997"/>
              <a:gd name="connsiteX19" fmla="*/ 343406 w 446210"/>
              <a:gd name="connsiteY19" fmla="*/ 44679 h 356997"/>
              <a:gd name="connsiteX20" fmla="*/ 343406 w 446210"/>
              <a:gd name="connsiteY20" fmla="*/ 44679 h 356997"/>
              <a:gd name="connsiteX21" fmla="*/ 290051 w 446210"/>
              <a:gd name="connsiteY21" fmla="*/ 44679 h 356997"/>
              <a:gd name="connsiteX22" fmla="*/ 294678 w 446210"/>
              <a:gd name="connsiteY22" fmla="*/ 49450 h 356997"/>
              <a:gd name="connsiteX23" fmla="*/ 299450 w 446210"/>
              <a:gd name="connsiteY23" fmla="*/ 44679 h 356997"/>
              <a:gd name="connsiteX24" fmla="*/ 294678 w 446210"/>
              <a:gd name="connsiteY24" fmla="*/ 40052 h 356997"/>
              <a:gd name="connsiteX25" fmla="*/ 290051 w 446210"/>
              <a:gd name="connsiteY25" fmla="*/ 44679 h 356997"/>
              <a:gd name="connsiteX26" fmla="*/ 290051 w 446210"/>
              <a:gd name="connsiteY26" fmla="*/ 44679 h 356997"/>
              <a:gd name="connsiteX0" fmla="*/ 446211 w 446211"/>
              <a:gd name="connsiteY0" fmla="*/ 356997 h 356997"/>
              <a:gd name="connsiteX1" fmla="*/ 0 w 446211"/>
              <a:gd name="connsiteY1" fmla="*/ 356997 h 356997"/>
              <a:gd name="connsiteX2" fmla="*/ 0 w 446211"/>
              <a:gd name="connsiteY2" fmla="*/ 0 h 356997"/>
              <a:gd name="connsiteX3" fmla="*/ 446211 w 446211"/>
              <a:gd name="connsiteY3" fmla="*/ 0 h 356997"/>
              <a:gd name="connsiteX4" fmla="*/ 446211 w 446211"/>
              <a:gd name="connsiteY4" fmla="*/ 356997 h 356997"/>
              <a:gd name="connsiteX5" fmla="*/ 446211 w 446211"/>
              <a:gd name="connsiteY5" fmla="*/ 356997 h 356997"/>
              <a:gd name="connsiteX6" fmla="*/ 446211 w 446211"/>
              <a:gd name="connsiteY6" fmla="*/ 356997 h 356997"/>
              <a:gd name="connsiteX7" fmla="*/ 0 w 446211"/>
              <a:gd name="connsiteY7" fmla="*/ 89358 h 356997"/>
              <a:gd name="connsiteX8" fmla="*/ 446211 w 446211"/>
              <a:gd name="connsiteY8" fmla="*/ 89358 h 356997"/>
              <a:gd name="connsiteX9" fmla="*/ 396905 w 446211"/>
              <a:gd name="connsiteY9" fmla="*/ 44679 h 356997"/>
              <a:gd name="connsiteX10" fmla="*/ 401676 w 446211"/>
              <a:gd name="connsiteY10" fmla="*/ 49450 h 356997"/>
              <a:gd name="connsiteX11" fmla="*/ 406303 w 446211"/>
              <a:gd name="connsiteY11" fmla="*/ 44679 h 356997"/>
              <a:gd name="connsiteX12" fmla="*/ 401676 w 446211"/>
              <a:gd name="connsiteY12" fmla="*/ 40052 h 356997"/>
              <a:gd name="connsiteX13" fmla="*/ 396905 w 446211"/>
              <a:gd name="connsiteY13" fmla="*/ 44679 h 356997"/>
              <a:gd name="connsiteX14" fmla="*/ 396905 w 446211"/>
              <a:gd name="connsiteY14" fmla="*/ 44679 h 356997"/>
              <a:gd name="connsiteX15" fmla="*/ 343406 w 446211"/>
              <a:gd name="connsiteY15" fmla="*/ 44679 h 356997"/>
              <a:gd name="connsiteX16" fmla="*/ 348033 w 446211"/>
              <a:gd name="connsiteY16" fmla="*/ 49450 h 356997"/>
              <a:gd name="connsiteX17" fmla="*/ 352804 w 446211"/>
              <a:gd name="connsiteY17" fmla="*/ 44679 h 356997"/>
              <a:gd name="connsiteX18" fmla="*/ 348033 w 446211"/>
              <a:gd name="connsiteY18" fmla="*/ 40052 h 356997"/>
              <a:gd name="connsiteX19" fmla="*/ 343406 w 446211"/>
              <a:gd name="connsiteY19" fmla="*/ 44679 h 356997"/>
              <a:gd name="connsiteX20" fmla="*/ 343406 w 446211"/>
              <a:gd name="connsiteY20" fmla="*/ 44679 h 356997"/>
              <a:gd name="connsiteX21" fmla="*/ 290051 w 446211"/>
              <a:gd name="connsiteY21" fmla="*/ 44679 h 356997"/>
              <a:gd name="connsiteX22" fmla="*/ 294678 w 446211"/>
              <a:gd name="connsiteY22" fmla="*/ 49450 h 356997"/>
              <a:gd name="connsiteX23" fmla="*/ 299450 w 446211"/>
              <a:gd name="connsiteY23" fmla="*/ 44679 h 356997"/>
              <a:gd name="connsiteX24" fmla="*/ 294678 w 446211"/>
              <a:gd name="connsiteY24" fmla="*/ 40052 h 356997"/>
              <a:gd name="connsiteX25" fmla="*/ 290051 w 446211"/>
              <a:gd name="connsiteY25" fmla="*/ 44679 h 356997"/>
              <a:gd name="connsiteX26" fmla="*/ 290051 w 446211"/>
              <a:gd name="connsiteY26" fmla="*/ 44679 h 35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211" h="356997">
                <a:moveTo>
                  <a:pt x="446211" y="356997"/>
                </a:moveTo>
                <a:lnTo>
                  <a:pt x="0" y="356997"/>
                </a:lnTo>
                <a:lnTo>
                  <a:pt x="0" y="0"/>
                </a:lnTo>
                <a:lnTo>
                  <a:pt x="446211" y="0"/>
                </a:lnTo>
                <a:lnTo>
                  <a:pt x="446211" y="356997"/>
                </a:lnTo>
                <a:lnTo>
                  <a:pt x="446211" y="356997"/>
                </a:lnTo>
                <a:lnTo>
                  <a:pt x="446211" y="356997"/>
                </a:lnTo>
                <a:close/>
                <a:moveTo>
                  <a:pt x="0" y="89358"/>
                </a:moveTo>
                <a:lnTo>
                  <a:pt x="446211" y="89358"/>
                </a:lnTo>
                <a:moveTo>
                  <a:pt x="396905" y="44679"/>
                </a:moveTo>
                <a:cubicBezTo>
                  <a:pt x="396905" y="47282"/>
                  <a:pt x="399074" y="49450"/>
                  <a:pt x="401676" y="49450"/>
                </a:cubicBezTo>
                <a:cubicBezTo>
                  <a:pt x="404279" y="49450"/>
                  <a:pt x="406303" y="47282"/>
                  <a:pt x="406303" y="44679"/>
                </a:cubicBezTo>
                <a:cubicBezTo>
                  <a:pt x="406303" y="42076"/>
                  <a:pt x="404279" y="40052"/>
                  <a:pt x="401676" y="40052"/>
                </a:cubicBezTo>
                <a:cubicBezTo>
                  <a:pt x="398929" y="40052"/>
                  <a:pt x="396905" y="42076"/>
                  <a:pt x="396905" y="44679"/>
                </a:cubicBezTo>
                <a:lnTo>
                  <a:pt x="396905" y="44679"/>
                </a:lnTo>
                <a:close/>
                <a:moveTo>
                  <a:pt x="343406" y="44679"/>
                </a:moveTo>
                <a:cubicBezTo>
                  <a:pt x="343406" y="47282"/>
                  <a:pt x="345575" y="49450"/>
                  <a:pt x="348033" y="49450"/>
                </a:cubicBezTo>
                <a:cubicBezTo>
                  <a:pt x="350635" y="49450"/>
                  <a:pt x="352804" y="47282"/>
                  <a:pt x="352804" y="44679"/>
                </a:cubicBezTo>
                <a:cubicBezTo>
                  <a:pt x="352804" y="42076"/>
                  <a:pt x="350635" y="40052"/>
                  <a:pt x="348033" y="40052"/>
                </a:cubicBezTo>
                <a:cubicBezTo>
                  <a:pt x="345575" y="40052"/>
                  <a:pt x="343406" y="42076"/>
                  <a:pt x="343406" y="44679"/>
                </a:cubicBezTo>
                <a:lnTo>
                  <a:pt x="343406" y="44679"/>
                </a:lnTo>
                <a:close/>
                <a:moveTo>
                  <a:pt x="290051" y="44679"/>
                </a:moveTo>
                <a:cubicBezTo>
                  <a:pt x="290051" y="47282"/>
                  <a:pt x="292076" y="49450"/>
                  <a:pt x="294678" y="49450"/>
                </a:cubicBezTo>
                <a:cubicBezTo>
                  <a:pt x="297281" y="49450"/>
                  <a:pt x="299450" y="47282"/>
                  <a:pt x="299450" y="44679"/>
                </a:cubicBezTo>
                <a:cubicBezTo>
                  <a:pt x="299450" y="42076"/>
                  <a:pt x="297281" y="40052"/>
                  <a:pt x="294678" y="40052"/>
                </a:cubicBezTo>
                <a:cubicBezTo>
                  <a:pt x="292076" y="40052"/>
                  <a:pt x="290051" y="42076"/>
                  <a:pt x="290051" y="44679"/>
                </a:cubicBezTo>
                <a:lnTo>
                  <a:pt x="290051" y="44679"/>
                </a:lnTo>
                <a:close/>
              </a:path>
            </a:pathLst>
          </a:custGeom>
          <a:noFill/>
          <a:ln w="158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1" name="Graphic 25">
            <a:extLst>
              <a:ext uri="{FF2B5EF4-FFF2-40B4-BE49-F238E27FC236}">
                <a16:creationId xmlns:a16="http://schemas.microsoft.com/office/drawing/2014/main" id="{C272814D-AC26-4FED-BA86-B9C400824728}"/>
              </a:ext>
              <a:ext uri="{C183D7F6-B498-43B3-948B-1728B52AA6E4}">
                <adec:decorative xmlns:adec="http://schemas.microsoft.com/office/drawing/2017/decorative" val="1"/>
              </a:ext>
            </a:extLst>
          </p:cNvPr>
          <p:cNvSpPr/>
          <p:nvPr/>
        </p:nvSpPr>
        <p:spPr>
          <a:xfrm>
            <a:off x="9049805" y="4272970"/>
            <a:ext cx="542936" cy="434383"/>
          </a:xfrm>
          <a:custGeom>
            <a:avLst/>
            <a:gdLst>
              <a:gd name="connsiteX0" fmla="*/ 446211 w 446210"/>
              <a:gd name="connsiteY0" fmla="*/ 356997 h 356997"/>
              <a:gd name="connsiteX1" fmla="*/ 0 w 446210"/>
              <a:gd name="connsiteY1" fmla="*/ 356997 h 356997"/>
              <a:gd name="connsiteX2" fmla="*/ 0 w 446210"/>
              <a:gd name="connsiteY2" fmla="*/ 0 h 356997"/>
              <a:gd name="connsiteX3" fmla="*/ 446211 w 446210"/>
              <a:gd name="connsiteY3" fmla="*/ 0 h 356997"/>
              <a:gd name="connsiteX4" fmla="*/ 446211 w 446210"/>
              <a:gd name="connsiteY4" fmla="*/ 356997 h 356997"/>
              <a:gd name="connsiteX5" fmla="*/ 446211 w 446210"/>
              <a:gd name="connsiteY5" fmla="*/ 356997 h 356997"/>
              <a:gd name="connsiteX6" fmla="*/ 446211 w 446210"/>
              <a:gd name="connsiteY6" fmla="*/ 356997 h 356997"/>
              <a:gd name="connsiteX7" fmla="*/ 0 w 446210"/>
              <a:gd name="connsiteY7" fmla="*/ 89358 h 356997"/>
              <a:gd name="connsiteX8" fmla="*/ 446211 w 446210"/>
              <a:gd name="connsiteY8" fmla="*/ 89358 h 356997"/>
              <a:gd name="connsiteX9" fmla="*/ 396905 w 446210"/>
              <a:gd name="connsiteY9" fmla="*/ 44679 h 356997"/>
              <a:gd name="connsiteX10" fmla="*/ 401676 w 446210"/>
              <a:gd name="connsiteY10" fmla="*/ 49450 h 356997"/>
              <a:gd name="connsiteX11" fmla="*/ 406303 w 446210"/>
              <a:gd name="connsiteY11" fmla="*/ 44679 h 356997"/>
              <a:gd name="connsiteX12" fmla="*/ 401676 w 446210"/>
              <a:gd name="connsiteY12" fmla="*/ 40052 h 356997"/>
              <a:gd name="connsiteX13" fmla="*/ 396905 w 446210"/>
              <a:gd name="connsiteY13" fmla="*/ 44679 h 356997"/>
              <a:gd name="connsiteX14" fmla="*/ 396905 w 446210"/>
              <a:gd name="connsiteY14" fmla="*/ 44679 h 356997"/>
              <a:gd name="connsiteX15" fmla="*/ 343406 w 446210"/>
              <a:gd name="connsiteY15" fmla="*/ 44679 h 356997"/>
              <a:gd name="connsiteX16" fmla="*/ 348033 w 446210"/>
              <a:gd name="connsiteY16" fmla="*/ 49450 h 356997"/>
              <a:gd name="connsiteX17" fmla="*/ 352804 w 446210"/>
              <a:gd name="connsiteY17" fmla="*/ 44679 h 356997"/>
              <a:gd name="connsiteX18" fmla="*/ 348033 w 446210"/>
              <a:gd name="connsiteY18" fmla="*/ 40052 h 356997"/>
              <a:gd name="connsiteX19" fmla="*/ 343406 w 446210"/>
              <a:gd name="connsiteY19" fmla="*/ 44679 h 356997"/>
              <a:gd name="connsiteX20" fmla="*/ 343406 w 446210"/>
              <a:gd name="connsiteY20" fmla="*/ 44679 h 356997"/>
              <a:gd name="connsiteX21" fmla="*/ 290051 w 446210"/>
              <a:gd name="connsiteY21" fmla="*/ 44679 h 356997"/>
              <a:gd name="connsiteX22" fmla="*/ 294678 w 446210"/>
              <a:gd name="connsiteY22" fmla="*/ 49450 h 356997"/>
              <a:gd name="connsiteX23" fmla="*/ 299450 w 446210"/>
              <a:gd name="connsiteY23" fmla="*/ 44679 h 356997"/>
              <a:gd name="connsiteX24" fmla="*/ 294678 w 446210"/>
              <a:gd name="connsiteY24" fmla="*/ 40052 h 356997"/>
              <a:gd name="connsiteX25" fmla="*/ 290051 w 446210"/>
              <a:gd name="connsiteY25" fmla="*/ 44679 h 356997"/>
              <a:gd name="connsiteX26" fmla="*/ 290051 w 446210"/>
              <a:gd name="connsiteY26" fmla="*/ 44679 h 356997"/>
              <a:gd name="connsiteX0" fmla="*/ 446211 w 446211"/>
              <a:gd name="connsiteY0" fmla="*/ 356997 h 356997"/>
              <a:gd name="connsiteX1" fmla="*/ 0 w 446211"/>
              <a:gd name="connsiteY1" fmla="*/ 356997 h 356997"/>
              <a:gd name="connsiteX2" fmla="*/ 0 w 446211"/>
              <a:gd name="connsiteY2" fmla="*/ 0 h 356997"/>
              <a:gd name="connsiteX3" fmla="*/ 446211 w 446211"/>
              <a:gd name="connsiteY3" fmla="*/ 0 h 356997"/>
              <a:gd name="connsiteX4" fmla="*/ 446211 w 446211"/>
              <a:gd name="connsiteY4" fmla="*/ 356997 h 356997"/>
              <a:gd name="connsiteX5" fmla="*/ 446211 w 446211"/>
              <a:gd name="connsiteY5" fmla="*/ 356997 h 356997"/>
              <a:gd name="connsiteX6" fmla="*/ 446211 w 446211"/>
              <a:gd name="connsiteY6" fmla="*/ 356997 h 356997"/>
              <a:gd name="connsiteX7" fmla="*/ 0 w 446211"/>
              <a:gd name="connsiteY7" fmla="*/ 89358 h 356997"/>
              <a:gd name="connsiteX8" fmla="*/ 446211 w 446211"/>
              <a:gd name="connsiteY8" fmla="*/ 89358 h 356997"/>
              <a:gd name="connsiteX9" fmla="*/ 396905 w 446211"/>
              <a:gd name="connsiteY9" fmla="*/ 44679 h 356997"/>
              <a:gd name="connsiteX10" fmla="*/ 401676 w 446211"/>
              <a:gd name="connsiteY10" fmla="*/ 49450 h 356997"/>
              <a:gd name="connsiteX11" fmla="*/ 406303 w 446211"/>
              <a:gd name="connsiteY11" fmla="*/ 44679 h 356997"/>
              <a:gd name="connsiteX12" fmla="*/ 401676 w 446211"/>
              <a:gd name="connsiteY12" fmla="*/ 40052 h 356997"/>
              <a:gd name="connsiteX13" fmla="*/ 396905 w 446211"/>
              <a:gd name="connsiteY13" fmla="*/ 44679 h 356997"/>
              <a:gd name="connsiteX14" fmla="*/ 396905 w 446211"/>
              <a:gd name="connsiteY14" fmla="*/ 44679 h 356997"/>
              <a:gd name="connsiteX15" fmla="*/ 343406 w 446211"/>
              <a:gd name="connsiteY15" fmla="*/ 44679 h 356997"/>
              <a:gd name="connsiteX16" fmla="*/ 348033 w 446211"/>
              <a:gd name="connsiteY16" fmla="*/ 49450 h 356997"/>
              <a:gd name="connsiteX17" fmla="*/ 352804 w 446211"/>
              <a:gd name="connsiteY17" fmla="*/ 44679 h 356997"/>
              <a:gd name="connsiteX18" fmla="*/ 348033 w 446211"/>
              <a:gd name="connsiteY18" fmla="*/ 40052 h 356997"/>
              <a:gd name="connsiteX19" fmla="*/ 343406 w 446211"/>
              <a:gd name="connsiteY19" fmla="*/ 44679 h 356997"/>
              <a:gd name="connsiteX20" fmla="*/ 343406 w 446211"/>
              <a:gd name="connsiteY20" fmla="*/ 44679 h 356997"/>
              <a:gd name="connsiteX21" fmla="*/ 290051 w 446211"/>
              <a:gd name="connsiteY21" fmla="*/ 44679 h 356997"/>
              <a:gd name="connsiteX22" fmla="*/ 294678 w 446211"/>
              <a:gd name="connsiteY22" fmla="*/ 49450 h 356997"/>
              <a:gd name="connsiteX23" fmla="*/ 299450 w 446211"/>
              <a:gd name="connsiteY23" fmla="*/ 44679 h 356997"/>
              <a:gd name="connsiteX24" fmla="*/ 294678 w 446211"/>
              <a:gd name="connsiteY24" fmla="*/ 40052 h 356997"/>
              <a:gd name="connsiteX25" fmla="*/ 290051 w 446211"/>
              <a:gd name="connsiteY25" fmla="*/ 44679 h 356997"/>
              <a:gd name="connsiteX26" fmla="*/ 290051 w 446211"/>
              <a:gd name="connsiteY26" fmla="*/ 44679 h 35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211" h="356997">
                <a:moveTo>
                  <a:pt x="446211" y="356997"/>
                </a:moveTo>
                <a:lnTo>
                  <a:pt x="0" y="356997"/>
                </a:lnTo>
                <a:lnTo>
                  <a:pt x="0" y="0"/>
                </a:lnTo>
                <a:lnTo>
                  <a:pt x="446211" y="0"/>
                </a:lnTo>
                <a:lnTo>
                  <a:pt x="446211" y="356997"/>
                </a:lnTo>
                <a:lnTo>
                  <a:pt x="446211" y="356997"/>
                </a:lnTo>
                <a:lnTo>
                  <a:pt x="446211" y="356997"/>
                </a:lnTo>
                <a:close/>
                <a:moveTo>
                  <a:pt x="0" y="89358"/>
                </a:moveTo>
                <a:lnTo>
                  <a:pt x="446211" y="89358"/>
                </a:lnTo>
                <a:moveTo>
                  <a:pt x="396905" y="44679"/>
                </a:moveTo>
                <a:cubicBezTo>
                  <a:pt x="396905" y="47282"/>
                  <a:pt x="399074" y="49450"/>
                  <a:pt x="401676" y="49450"/>
                </a:cubicBezTo>
                <a:cubicBezTo>
                  <a:pt x="404279" y="49450"/>
                  <a:pt x="406303" y="47282"/>
                  <a:pt x="406303" y="44679"/>
                </a:cubicBezTo>
                <a:cubicBezTo>
                  <a:pt x="406303" y="42076"/>
                  <a:pt x="404279" y="40052"/>
                  <a:pt x="401676" y="40052"/>
                </a:cubicBezTo>
                <a:cubicBezTo>
                  <a:pt x="398929" y="40052"/>
                  <a:pt x="396905" y="42076"/>
                  <a:pt x="396905" y="44679"/>
                </a:cubicBezTo>
                <a:lnTo>
                  <a:pt x="396905" y="44679"/>
                </a:lnTo>
                <a:close/>
                <a:moveTo>
                  <a:pt x="343406" y="44679"/>
                </a:moveTo>
                <a:cubicBezTo>
                  <a:pt x="343406" y="47282"/>
                  <a:pt x="345575" y="49450"/>
                  <a:pt x="348033" y="49450"/>
                </a:cubicBezTo>
                <a:cubicBezTo>
                  <a:pt x="350635" y="49450"/>
                  <a:pt x="352804" y="47282"/>
                  <a:pt x="352804" y="44679"/>
                </a:cubicBezTo>
                <a:cubicBezTo>
                  <a:pt x="352804" y="42076"/>
                  <a:pt x="350635" y="40052"/>
                  <a:pt x="348033" y="40052"/>
                </a:cubicBezTo>
                <a:cubicBezTo>
                  <a:pt x="345575" y="40052"/>
                  <a:pt x="343406" y="42076"/>
                  <a:pt x="343406" y="44679"/>
                </a:cubicBezTo>
                <a:lnTo>
                  <a:pt x="343406" y="44679"/>
                </a:lnTo>
                <a:close/>
                <a:moveTo>
                  <a:pt x="290051" y="44679"/>
                </a:moveTo>
                <a:cubicBezTo>
                  <a:pt x="290051" y="47282"/>
                  <a:pt x="292076" y="49450"/>
                  <a:pt x="294678" y="49450"/>
                </a:cubicBezTo>
                <a:cubicBezTo>
                  <a:pt x="297281" y="49450"/>
                  <a:pt x="299450" y="47282"/>
                  <a:pt x="299450" y="44679"/>
                </a:cubicBezTo>
                <a:cubicBezTo>
                  <a:pt x="299450" y="42076"/>
                  <a:pt x="297281" y="40052"/>
                  <a:pt x="294678" y="40052"/>
                </a:cubicBezTo>
                <a:cubicBezTo>
                  <a:pt x="292076" y="40052"/>
                  <a:pt x="290051" y="42076"/>
                  <a:pt x="290051" y="44679"/>
                </a:cubicBezTo>
                <a:lnTo>
                  <a:pt x="290051" y="44679"/>
                </a:lnTo>
                <a:close/>
              </a:path>
            </a:pathLst>
          </a:custGeom>
          <a:noFill/>
          <a:ln w="158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2" name="cloud">
            <a:extLst>
              <a:ext uri="{FF2B5EF4-FFF2-40B4-BE49-F238E27FC236}">
                <a16:creationId xmlns:a16="http://schemas.microsoft.com/office/drawing/2014/main" id="{05B212F1-BDC9-45A7-BE96-A237CA28E8D2}"/>
              </a:ext>
              <a:ext uri="{C183D7F6-B498-43B3-948B-1728B52AA6E4}">
                <adec:decorative xmlns:adec="http://schemas.microsoft.com/office/drawing/2017/decorative" val="1"/>
              </a:ext>
            </a:extLst>
          </p:cNvPr>
          <p:cNvSpPr>
            <a:spLocks noChangeAspect="1"/>
          </p:cNvSpPr>
          <p:nvPr/>
        </p:nvSpPr>
        <p:spPr bwMode="auto">
          <a:xfrm>
            <a:off x="9820994" y="4301407"/>
            <a:ext cx="596581" cy="377509"/>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Segoe UI"/>
              <a:ea typeface="+mn-ea"/>
              <a:cs typeface="+mn-cs"/>
            </a:endParaRPr>
          </a:p>
        </p:txBody>
      </p:sp>
      <p:sp>
        <p:nvSpPr>
          <p:cNvPr id="113" name="Graphic 7">
            <a:extLst>
              <a:ext uri="{FF2B5EF4-FFF2-40B4-BE49-F238E27FC236}">
                <a16:creationId xmlns:a16="http://schemas.microsoft.com/office/drawing/2014/main" id="{E3D99527-2B4C-4F59-840F-15B1EF2C133E}"/>
              </a:ext>
              <a:ext uri="{C183D7F6-B498-43B3-948B-1728B52AA6E4}">
                <adec:decorative xmlns:adec="http://schemas.microsoft.com/office/drawing/2017/decorative" val="1"/>
              </a:ext>
            </a:extLst>
          </p:cNvPr>
          <p:cNvSpPr/>
          <p:nvPr/>
        </p:nvSpPr>
        <p:spPr>
          <a:xfrm>
            <a:off x="9054183" y="3507580"/>
            <a:ext cx="534180" cy="582571"/>
          </a:xfrm>
          <a:custGeom>
            <a:avLst/>
            <a:gdLst>
              <a:gd name="connsiteX0" fmla="*/ 261502 w 345463"/>
              <a:gd name="connsiteY0" fmla="*/ 124874 h 376759"/>
              <a:gd name="connsiteX1" fmla="*/ 261502 w 345463"/>
              <a:gd name="connsiteY1" fmla="*/ 376759 h 376759"/>
              <a:gd name="connsiteX2" fmla="*/ 211583 w 345463"/>
              <a:gd name="connsiteY2" fmla="*/ 376759 h 376759"/>
              <a:gd name="connsiteX3" fmla="*/ 211583 w 345463"/>
              <a:gd name="connsiteY3" fmla="*/ 292492 h 376759"/>
              <a:gd name="connsiteX4" fmla="*/ 158306 w 345463"/>
              <a:gd name="connsiteY4" fmla="*/ 292492 h 376759"/>
              <a:gd name="connsiteX5" fmla="*/ 158306 w 345463"/>
              <a:gd name="connsiteY5" fmla="*/ 376759 h 376759"/>
              <a:gd name="connsiteX6" fmla="*/ 105944 w 345463"/>
              <a:gd name="connsiteY6" fmla="*/ 376759 h 376759"/>
              <a:gd name="connsiteX7" fmla="*/ 105944 w 345463"/>
              <a:gd name="connsiteY7" fmla="*/ 132507 h 376759"/>
              <a:gd name="connsiteX8" fmla="*/ 184716 w 345463"/>
              <a:gd name="connsiteY8" fmla="*/ 132507 h 376759"/>
              <a:gd name="connsiteX9" fmla="*/ 261655 w 345463"/>
              <a:gd name="connsiteY9" fmla="*/ 132507 h 376759"/>
              <a:gd name="connsiteX10" fmla="*/ 184563 w 345463"/>
              <a:gd name="connsiteY10" fmla="*/ 132660 h 376759"/>
              <a:gd name="connsiteX11" fmla="*/ 184563 w 345463"/>
              <a:gd name="connsiteY11" fmla="*/ 80756 h 376759"/>
              <a:gd name="connsiteX12" fmla="*/ 0 w 345463"/>
              <a:gd name="connsiteY12" fmla="*/ 80756 h 376759"/>
              <a:gd name="connsiteX13" fmla="*/ 0 w 345463"/>
              <a:gd name="connsiteY13" fmla="*/ 376759 h 376759"/>
              <a:gd name="connsiteX14" fmla="*/ 345464 w 345463"/>
              <a:gd name="connsiteY14" fmla="*/ 376759 h 376759"/>
              <a:gd name="connsiteX15" fmla="*/ 345464 w 345463"/>
              <a:gd name="connsiteY15" fmla="*/ 108082 h 376759"/>
              <a:gd name="connsiteX16" fmla="*/ 234329 w 345463"/>
              <a:gd name="connsiteY16" fmla="*/ 0 h 376759"/>
              <a:gd name="connsiteX17" fmla="*/ 234329 w 345463"/>
              <a:gd name="connsiteY17" fmla="*/ 132660 h 376759"/>
              <a:gd name="connsiteX18" fmla="*/ 54346 w 345463"/>
              <a:gd name="connsiteY18" fmla="*/ 132660 h 376759"/>
              <a:gd name="connsiteX19" fmla="*/ 49003 w 345463"/>
              <a:gd name="connsiteY19" fmla="*/ 132660 h 376759"/>
              <a:gd name="connsiteX20" fmla="*/ 49003 w 345463"/>
              <a:gd name="connsiteY20" fmla="*/ 136171 h 376759"/>
              <a:gd name="connsiteX21" fmla="*/ 54193 w 345463"/>
              <a:gd name="connsiteY21" fmla="*/ 136171 h 376759"/>
              <a:gd name="connsiteX22" fmla="*/ 54193 w 345463"/>
              <a:gd name="connsiteY22" fmla="*/ 132660 h 376759"/>
              <a:gd name="connsiteX23" fmla="*/ 54346 w 345463"/>
              <a:gd name="connsiteY23" fmla="*/ 185326 h 376759"/>
              <a:gd name="connsiteX24" fmla="*/ 49003 w 345463"/>
              <a:gd name="connsiteY24" fmla="*/ 185326 h 376759"/>
              <a:gd name="connsiteX25" fmla="*/ 49003 w 345463"/>
              <a:gd name="connsiteY25" fmla="*/ 190669 h 376759"/>
              <a:gd name="connsiteX26" fmla="*/ 54193 w 345463"/>
              <a:gd name="connsiteY26" fmla="*/ 190669 h 376759"/>
              <a:gd name="connsiteX27" fmla="*/ 54193 w 345463"/>
              <a:gd name="connsiteY27" fmla="*/ 185326 h 376759"/>
              <a:gd name="connsiteX28" fmla="*/ 54346 w 345463"/>
              <a:gd name="connsiteY28" fmla="*/ 237993 h 376759"/>
              <a:gd name="connsiteX29" fmla="*/ 49003 w 345463"/>
              <a:gd name="connsiteY29" fmla="*/ 237993 h 376759"/>
              <a:gd name="connsiteX30" fmla="*/ 49003 w 345463"/>
              <a:gd name="connsiteY30" fmla="*/ 243336 h 376759"/>
              <a:gd name="connsiteX31" fmla="*/ 54193 w 345463"/>
              <a:gd name="connsiteY31" fmla="*/ 243336 h 376759"/>
              <a:gd name="connsiteX32" fmla="*/ 54193 w 345463"/>
              <a:gd name="connsiteY32" fmla="*/ 237993 h 376759"/>
              <a:gd name="connsiteX33" fmla="*/ 54346 w 345463"/>
              <a:gd name="connsiteY33" fmla="*/ 291576 h 376759"/>
              <a:gd name="connsiteX34" fmla="*/ 49003 w 345463"/>
              <a:gd name="connsiteY34" fmla="*/ 291576 h 376759"/>
              <a:gd name="connsiteX35" fmla="*/ 49003 w 345463"/>
              <a:gd name="connsiteY35" fmla="*/ 296003 h 376759"/>
              <a:gd name="connsiteX36" fmla="*/ 54193 w 345463"/>
              <a:gd name="connsiteY36" fmla="*/ 296003 h 376759"/>
              <a:gd name="connsiteX37" fmla="*/ 54193 w 345463"/>
              <a:gd name="connsiteY37" fmla="*/ 291576 h 376759"/>
              <a:gd name="connsiteX38" fmla="*/ 54346 w 345463"/>
              <a:gd name="connsiteY38" fmla="*/ 344243 h 376759"/>
              <a:gd name="connsiteX39" fmla="*/ 49003 w 345463"/>
              <a:gd name="connsiteY39" fmla="*/ 344243 h 376759"/>
              <a:gd name="connsiteX40" fmla="*/ 49003 w 345463"/>
              <a:gd name="connsiteY40" fmla="*/ 348670 h 376759"/>
              <a:gd name="connsiteX41" fmla="*/ 54193 w 345463"/>
              <a:gd name="connsiteY41" fmla="*/ 348670 h 376759"/>
              <a:gd name="connsiteX42" fmla="*/ 54193 w 345463"/>
              <a:gd name="connsiteY42" fmla="*/ 344243 h 376759"/>
              <a:gd name="connsiteX43" fmla="*/ 159222 w 345463"/>
              <a:gd name="connsiteY43" fmla="*/ 185326 h 376759"/>
              <a:gd name="connsiteX44" fmla="*/ 154795 w 345463"/>
              <a:gd name="connsiteY44" fmla="*/ 185326 h 376759"/>
              <a:gd name="connsiteX45" fmla="*/ 154795 w 345463"/>
              <a:gd name="connsiteY45" fmla="*/ 190669 h 376759"/>
              <a:gd name="connsiteX46" fmla="*/ 159222 w 345463"/>
              <a:gd name="connsiteY46" fmla="*/ 190669 h 376759"/>
              <a:gd name="connsiteX47" fmla="*/ 159222 w 345463"/>
              <a:gd name="connsiteY47" fmla="*/ 185326 h 376759"/>
              <a:gd name="connsiteX48" fmla="*/ 159222 w 345463"/>
              <a:gd name="connsiteY48" fmla="*/ 239825 h 376759"/>
              <a:gd name="connsiteX49" fmla="*/ 154795 w 345463"/>
              <a:gd name="connsiteY49" fmla="*/ 239825 h 376759"/>
              <a:gd name="connsiteX50" fmla="*/ 154795 w 345463"/>
              <a:gd name="connsiteY50" fmla="*/ 243336 h 376759"/>
              <a:gd name="connsiteX51" fmla="*/ 159222 w 345463"/>
              <a:gd name="connsiteY51" fmla="*/ 243336 h 376759"/>
              <a:gd name="connsiteX52" fmla="*/ 159222 w 345463"/>
              <a:gd name="connsiteY52" fmla="*/ 239825 h 376759"/>
              <a:gd name="connsiteX53" fmla="*/ 212652 w 345463"/>
              <a:gd name="connsiteY53" fmla="*/ 185326 h 376759"/>
              <a:gd name="connsiteX54" fmla="*/ 207462 w 345463"/>
              <a:gd name="connsiteY54" fmla="*/ 185326 h 376759"/>
              <a:gd name="connsiteX55" fmla="*/ 207462 w 345463"/>
              <a:gd name="connsiteY55" fmla="*/ 190669 h 376759"/>
              <a:gd name="connsiteX56" fmla="*/ 212652 w 345463"/>
              <a:gd name="connsiteY56" fmla="*/ 190669 h 376759"/>
              <a:gd name="connsiteX57" fmla="*/ 212652 w 345463"/>
              <a:gd name="connsiteY57" fmla="*/ 185326 h 376759"/>
              <a:gd name="connsiteX58" fmla="*/ 212652 w 345463"/>
              <a:gd name="connsiteY58" fmla="*/ 239825 h 376759"/>
              <a:gd name="connsiteX59" fmla="*/ 207462 w 345463"/>
              <a:gd name="connsiteY59" fmla="*/ 239825 h 376759"/>
              <a:gd name="connsiteX60" fmla="*/ 207462 w 345463"/>
              <a:gd name="connsiteY60" fmla="*/ 243336 h 376759"/>
              <a:gd name="connsiteX61" fmla="*/ 212652 w 345463"/>
              <a:gd name="connsiteY61" fmla="*/ 243336 h 376759"/>
              <a:gd name="connsiteX62" fmla="*/ 212652 w 345463"/>
              <a:gd name="connsiteY62" fmla="*/ 239825 h 376759"/>
              <a:gd name="connsiteX0" fmla="*/ 261502 w 345464"/>
              <a:gd name="connsiteY0" fmla="*/ 124874 h 376759"/>
              <a:gd name="connsiteX1" fmla="*/ 261502 w 345464"/>
              <a:gd name="connsiteY1" fmla="*/ 376759 h 376759"/>
              <a:gd name="connsiteX2" fmla="*/ 211583 w 345464"/>
              <a:gd name="connsiteY2" fmla="*/ 376759 h 376759"/>
              <a:gd name="connsiteX3" fmla="*/ 211583 w 345464"/>
              <a:gd name="connsiteY3" fmla="*/ 292492 h 376759"/>
              <a:gd name="connsiteX4" fmla="*/ 158306 w 345464"/>
              <a:gd name="connsiteY4" fmla="*/ 292492 h 376759"/>
              <a:gd name="connsiteX5" fmla="*/ 158306 w 345464"/>
              <a:gd name="connsiteY5" fmla="*/ 376759 h 376759"/>
              <a:gd name="connsiteX6" fmla="*/ 105944 w 345464"/>
              <a:gd name="connsiteY6" fmla="*/ 376759 h 376759"/>
              <a:gd name="connsiteX7" fmla="*/ 105944 w 345464"/>
              <a:gd name="connsiteY7" fmla="*/ 132507 h 376759"/>
              <a:gd name="connsiteX8" fmla="*/ 184716 w 345464"/>
              <a:gd name="connsiteY8" fmla="*/ 132507 h 376759"/>
              <a:gd name="connsiteX9" fmla="*/ 261655 w 345464"/>
              <a:gd name="connsiteY9" fmla="*/ 132507 h 376759"/>
              <a:gd name="connsiteX10" fmla="*/ 184563 w 345464"/>
              <a:gd name="connsiteY10" fmla="*/ 132660 h 376759"/>
              <a:gd name="connsiteX11" fmla="*/ 184563 w 345464"/>
              <a:gd name="connsiteY11" fmla="*/ 80756 h 376759"/>
              <a:gd name="connsiteX12" fmla="*/ 0 w 345464"/>
              <a:gd name="connsiteY12" fmla="*/ 80756 h 376759"/>
              <a:gd name="connsiteX13" fmla="*/ 0 w 345464"/>
              <a:gd name="connsiteY13" fmla="*/ 376759 h 376759"/>
              <a:gd name="connsiteX14" fmla="*/ 345464 w 345464"/>
              <a:gd name="connsiteY14" fmla="*/ 376759 h 376759"/>
              <a:gd name="connsiteX15" fmla="*/ 345464 w 345464"/>
              <a:gd name="connsiteY15" fmla="*/ 108082 h 376759"/>
              <a:gd name="connsiteX16" fmla="*/ 234329 w 345464"/>
              <a:gd name="connsiteY16" fmla="*/ 0 h 376759"/>
              <a:gd name="connsiteX17" fmla="*/ 234329 w 345464"/>
              <a:gd name="connsiteY17" fmla="*/ 132660 h 376759"/>
              <a:gd name="connsiteX18" fmla="*/ 54346 w 345464"/>
              <a:gd name="connsiteY18" fmla="*/ 132660 h 376759"/>
              <a:gd name="connsiteX19" fmla="*/ 49003 w 345464"/>
              <a:gd name="connsiteY19" fmla="*/ 132660 h 376759"/>
              <a:gd name="connsiteX20" fmla="*/ 49003 w 345464"/>
              <a:gd name="connsiteY20" fmla="*/ 136171 h 376759"/>
              <a:gd name="connsiteX21" fmla="*/ 54193 w 345464"/>
              <a:gd name="connsiteY21" fmla="*/ 136171 h 376759"/>
              <a:gd name="connsiteX22" fmla="*/ 54193 w 345464"/>
              <a:gd name="connsiteY22" fmla="*/ 132660 h 376759"/>
              <a:gd name="connsiteX23" fmla="*/ 54346 w 345464"/>
              <a:gd name="connsiteY23" fmla="*/ 185326 h 376759"/>
              <a:gd name="connsiteX24" fmla="*/ 49003 w 345464"/>
              <a:gd name="connsiteY24" fmla="*/ 185326 h 376759"/>
              <a:gd name="connsiteX25" fmla="*/ 49003 w 345464"/>
              <a:gd name="connsiteY25" fmla="*/ 190669 h 376759"/>
              <a:gd name="connsiteX26" fmla="*/ 54193 w 345464"/>
              <a:gd name="connsiteY26" fmla="*/ 190669 h 376759"/>
              <a:gd name="connsiteX27" fmla="*/ 54193 w 345464"/>
              <a:gd name="connsiteY27" fmla="*/ 185326 h 376759"/>
              <a:gd name="connsiteX28" fmla="*/ 54346 w 345464"/>
              <a:gd name="connsiteY28" fmla="*/ 237993 h 376759"/>
              <a:gd name="connsiteX29" fmla="*/ 49003 w 345464"/>
              <a:gd name="connsiteY29" fmla="*/ 237993 h 376759"/>
              <a:gd name="connsiteX30" fmla="*/ 49003 w 345464"/>
              <a:gd name="connsiteY30" fmla="*/ 243336 h 376759"/>
              <a:gd name="connsiteX31" fmla="*/ 54193 w 345464"/>
              <a:gd name="connsiteY31" fmla="*/ 243336 h 376759"/>
              <a:gd name="connsiteX32" fmla="*/ 54193 w 345464"/>
              <a:gd name="connsiteY32" fmla="*/ 237993 h 376759"/>
              <a:gd name="connsiteX33" fmla="*/ 54346 w 345464"/>
              <a:gd name="connsiteY33" fmla="*/ 291576 h 376759"/>
              <a:gd name="connsiteX34" fmla="*/ 49003 w 345464"/>
              <a:gd name="connsiteY34" fmla="*/ 291576 h 376759"/>
              <a:gd name="connsiteX35" fmla="*/ 49003 w 345464"/>
              <a:gd name="connsiteY35" fmla="*/ 296003 h 376759"/>
              <a:gd name="connsiteX36" fmla="*/ 54193 w 345464"/>
              <a:gd name="connsiteY36" fmla="*/ 296003 h 376759"/>
              <a:gd name="connsiteX37" fmla="*/ 54193 w 345464"/>
              <a:gd name="connsiteY37" fmla="*/ 291576 h 376759"/>
              <a:gd name="connsiteX38" fmla="*/ 54346 w 345464"/>
              <a:gd name="connsiteY38" fmla="*/ 344243 h 376759"/>
              <a:gd name="connsiteX39" fmla="*/ 49003 w 345464"/>
              <a:gd name="connsiteY39" fmla="*/ 344243 h 376759"/>
              <a:gd name="connsiteX40" fmla="*/ 49003 w 345464"/>
              <a:gd name="connsiteY40" fmla="*/ 348670 h 376759"/>
              <a:gd name="connsiteX41" fmla="*/ 54193 w 345464"/>
              <a:gd name="connsiteY41" fmla="*/ 348670 h 376759"/>
              <a:gd name="connsiteX42" fmla="*/ 54193 w 345464"/>
              <a:gd name="connsiteY42" fmla="*/ 344243 h 376759"/>
              <a:gd name="connsiteX43" fmla="*/ 159222 w 345464"/>
              <a:gd name="connsiteY43" fmla="*/ 185326 h 376759"/>
              <a:gd name="connsiteX44" fmla="*/ 154795 w 345464"/>
              <a:gd name="connsiteY44" fmla="*/ 185326 h 376759"/>
              <a:gd name="connsiteX45" fmla="*/ 154795 w 345464"/>
              <a:gd name="connsiteY45" fmla="*/ 190669 h 376759"/>
              <a:gd name="connsiteX46" fmla="*/ 159222 w 345464"/>
              <a:gd name="connsiteY46" fmla="*/ 190669 h 376759"/>
              <a:gd name="connsiteX47" fmla="*/ 159222 w 345464"/>
              <a:gd name="connsiteY47" fmla="*/ 185326 h 376759"/>
              <a:gd name="connsiteX48" fmla="*/ 159222 w 345464"/>
              <a:gd name="connsiteY48" fmla="*/ 239825 h 376759"/>
              <a:gd name="connsiteX49" fmla="*/ 154795 w 345464"/>
              <a:gd name="connsiteY49" fmla="*/ 239825 h 376759"/>
              <a:gd name="connsiteX50" fmla="*/ 154795 w 345464"/>
              <a:gd name="connsiteY50" fmla="*/ 243336 h 376759"/>
              <a:gd name="connsiteX51" fmla="*/ 159222 w 345464"/>
              <a:gd name="connsiteY51" fmla="*/ 243336 h 376759"/>
              <a:gd name="connsiteX52" fmla="*/ 159222 w 345464"/>
              <a:gd name="connsiteY52" fmla="*/ 239825 h 376759"/>
              <a:gd name="connsiteX53" fmla="*/ 212652 w 345464"/>
              <a:gd name="connsiteY53" fmla="*/ 185326 h 376759"/>
              <a:gd name="connsiteX54" fmla="*/ 207462 w 345464"/>
              <a:gd name="connsiteY54" fmla="*/ 185326 h 376759"/>
              <a:gd name="connsiteX55" fmla="*/ 207462 w 345464"/>
              <a:gd name="connsiteY55" fmla="*/ 190669 h 376759"/>
              <a:gd name="connsiteX56" fmla="*/ 212652 w 345464"/>
              <a:gd name="connsiteY56" fmla="*/ 190669 h 376759"/>
              <a:gd name="connsiteX57" fmla="*/ 212652 w 345464"/>
              <a:gd name="connsiteY57" fmla="*/ 185326 h 376759"/>
              <a:gd name="connsiteX58" fmla="*/ 212652 w 345464"/>
              <a:gd name="connsiteY58" fmla="*/ 239825 h 376759"/>
              <a:gd name="connsiteX59" fmla="*/ 207462 w 345464"/>
              <a:gd name="connsiteY59" fmla="*/ 239825 h 376759"/>
              <a:gd name="connsiteX60" fmla="*/ 207462 w 345464"/>
              <a:gd name="connsiteY60" fmla="*/ 243336 h 376759"/>
              <a:gd name="connsiteX61" fmla="*/ 212652 w 345464"/>
              <a:gd name="connsiteY61" fmla="*/ 243336 h 376759"/>
              <a:gd name="connsiteX62" fmla="*/ 212652 w 345464"/>
              <a:gd name="connsiteY62" fmla="*/ 239825 h 3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5464" h="376759">
                <a:moveTo>
                  <a:pt x="261502" y="124874"/>
                </a:moveTo>
                <a:lnTo>
                  <a:pt x="261502" y="376759"/>
                </a:lnTo>
                <a:lnTo>
                  <a:pt x="211583" y="376759"/>
                </a:lnTo>
                <a:lnTo>
                  <a:pt x="211583" y="292492"/>
                </a:lnTo>
                <a:lnTo>
                  <a:pt x="158306" y="292492"/>
                </a:lnTo>
                <a:lnTo>
                  <a:pt x="158306" y="376759"/>
                </a:lnTo>
                <a:lnTo>
                  <a:pt x="105944" y="376759"/>
                </a:lnTo>
                <a:lnTo>
                  <a:pt x="105944" y="132507"/>
                </a:lnTo>
                <a:lnTo>
                  <a:pt x="184716" y="132507"/>
                </a:lnTo>
                <a:lnTo>
                  <a:pt x="261655" y="132507"/>
                </a:lnTo>
                <a:moveTo>
                  <a:pt x="184563" y="132660"/>
                </a:moveTo>
                <a:lnTo>
                  <a:pt x="184563" y="80756"/>
                </a:lnTo>
                <a:lnTo>
                  <a:pt x="0" y="80756"/>
                </a:lnTo>
                <a:lnTo>
                  <a:pt x="0" y="376759"/>
                </a:lnTo>
                <a:moveTo>
                  <a:pt x="345464" y="376759"/>
                </a:moveTo>
                <a:lnTo>
                  <a:pt x="345464" y="108082"/>
                </a:lnTo>
                <a:lnTo>
                  <a:pt x="234329" y="0"/>
                </a:lnTo>
                <a:lnTo>
                  <a:pt x="234329" y="132660"/>
                </a:lnTo>
                <a:moveTo>
                  <a:pt x="54346" y="132660"/>
                </a:moveTo>
                <a:lnTo>
                  <a:pt x="49003" y="132660"/>
                </a:lnTo>
                <a:lnTo>
                  <a:pt x="49003" y="136171"/>
                </a:lnTo>
                <a:lnTo>
                  <a:pt x="54193" y="136171"/>
                </a:lnTo>
                <a:lnTo>
                  <a:pt x="54193" y="132660"/>
                </a:lnTo>
                <a:moveTo>
                  <a:pt x="54346" y="185326"/>
                </a:moveTo>
                <a:lnTo>
                  <a:pt x="49003" y="185326"/>
                </a:lnTo>
                <a:lnTo>
                  <a:pt x="49003" y="190669"/>
                </a:lnTo>
                <a:lnTo>
                  <a:pt x="54193" y="190669"/>
                </a:lnTo>
                <a:lnTo>
                  <a:pt x="54193" y="185326"/>
                </a:lnTo>
                <a:moveTo>
                  <a:pt x="54346" y="237993"/>
                </a:moveTo>
                <a:lnTo>
                  <a:pt x="49003" y="237993"/>
                </a:lnTo>
                <a:lnTo>
                  <a:pt x="49003" y="243336"/>
                </a:lnTo>
                <a:lnTo>
                  <a:pt x="54193" y="243336"/>
                </a:lnTo>
                <a:lnTo>
                  <a:pt x="54193" y="237993"/>
                </a:lnTo>
                <a:moveTo>
                  <a:pt x="54346" y="291576"/>
                </a:moveTo>
                <a:lnTo>
                  <a:pt x="49003" y="291576"/>
                </a:lnTo>
                <a:lnTo>
                  <a:pt x="49003" y="296003"/>
                </a:lnTo>
                <a:lnTo>
                  <a:pt x="54193" y="296003"/>
                </a:lnTo>
                <a:lnTo>
                  <a:pt x="54193" y="291576"/>
                </a:lnTo>
                <a:moveTo>
                  <a:pt x="54346" y="344243"/>
                </a:moveTo>
                <a:lnTo>
                  <a:pt x="49003" y="344243"/>
                </a:lnTo>
                <a:lnTo>
                  <a:pt x="49003" y="348670"/>
                </a:lnTo>
                <a:lnTo>
                  <a:pt x="54193" y="348670"/>
                </a:lnTo>
                <a:lnTo>
                  <a:pt x="54193" y="344243"/>
                </a:lnTo>
                <a:moveTo>
                  <a:pt x="159222" y="185326"/>
                </a:moveTo>
                <a:lnTo>
                  <a:pt x="154795" y="185326"/>
                </a:lnTo>
                <a:lnTo>
                  <a:pt x="154795" y="190669"/>
                </a:lnTo>
                <a:lnTo>
                  <a:pt x="159222" y="190669"/>
                </a:lnTo>
                <a:lnTo>
                  <a:pt x="159222" y="185326"/>
                </a:lnTo>
                <a:moveTo>
                  <a:pt x="159222" y="239825"/>
                </a:moveTo>
                <a:lnTo>
                  <a:pt x="154795" y="239825"/>
                </a:lnTo>
                <a:lnTo>
                  <a:pt x="154795" y="243336"/>
                </a:lnTo>
                <a:lnTo>
                  <a:pt x="159222" y="243336"/>
                </a:lnTo>
                <a:lnTo>
                  <a:pt x="159222" y="239825"/>
                </a:lnTo>
                <a:moveTo>
                  <a:pt x="212652" y="185326"/>
                </a:moveTo>
                <a:lnTo>
                  <a:pt x="207462" y="185326"/>
                </a:lnTo>
                <a:lnTo>
                  <a:pt x="207462" y="190669"/>
                </a:lnTo>
                <a:lnTo>
                  <a:pt x="212652" y="190669"/>
                </a:lnTo>
                <a:lnTo>
                  <a:pt x="212652" y="185326"/>
                </a:lnTo>
                <a:moveTo>
                  <a:pt x="212652" y="239825"/>
                </a:moveTo>
                <a:lnTo>
                  <a:pt x="207462" y="239825"/>
                </a:lnTo>
                <a:lnTo>
                  <a:pt x="207462" y="243336"/>
                </a:lnTo>
                <a:lnTo>
                  <a:pt x="212652" y="243336"/>
                </a:lnTo>
                <a:lnTo>
                  <a:pt x="212652" y="239825"/>
                </a:lnTo>
              </a:path>
            </a:pathLst>
          </a:custGeom>
          <a:noFill/>
          <a:ln w="158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nvGrpSpPr>
          <p:cNvPr id="30" name="Group 29">
            <a:extLst>
              <a:ext uri="{FF2B5EF4-FFF2-40B4-BE49-F238E27FC236}">
                <a16:creationId xmlns:a16="http://schemas.microsoft.com/office/drawing/2014/main" id="{8B16CBEB-FF95-422D-98EA-1BCBB358C554}"/>
              </a:ext>
              <a:ext uri="{C183D7F6-B498-43B3-948B-1728B52AA6E4}">
                <adec:decorative xmlns:adec="http://schemas.microsoft.com/office/drawing/2017/decorative" val="1"/>
              </a:ext>
            </a:extLst>
          </p:cNvPr>
          <p:cNvGrpSpPr/>
          <p:nvPr/>
        </p:nvGrpSpPr>
        <p:grpSpPr>
          <a:xfrm>
            <a:off x="1948496" y="2912411"/>
            <a:ext cx="583664" cy="419654"/>
            <a:chOff x="1997361" y="2911363"/>
            <a:chExt cx="583664" cy="419654"/>
          </a:xfrm>
        </p:grpSpPr>
        <p:sp>
          <p:nvSpPr>
            <p:cNvPr id="114" name="location_3">
              <a:extLst>
                <a:ext uri="{FF2B5EF4-FFF2-40B4-BE49-F238E27FC236}">
                  <a16:creationId xmlns:a16="http://schemas.microsoft.com/office/drawing/2014/main" id="{76753B66-DBC9-419A-9E50-AEADA35F0139}"/>
                </a:ext>
                <a:ext uri="{C183D7F6-B498-43B3-948B-1728B52AA6E4}">
                  <adec:decorative xmlns:adec="http://schemas.microsoft.com/office/drawing/2017/decorative" val="1"/>
                </a:ext>
              </a:extLst>
            </p:cNvPr>
            <p:cNvSpPr>
              <a:spLocks noChangeAspect="1" noEditPoints="1"/>
            </p:cNvSpPr>
            <p:nvPr/>
          </p:nvSpPr>
          <p:spPr bwMode="auto">
            <a:xfrm>
              <a:off x="2275596" y="3074419"/>
              <a:ext cx="305429" cy="256598"/>
            </a:xfrm>
            <a:custGeom>
              <a:avLst/>
              <a:gdLst>
                <a:gd name="T0" fmla="*/ 84 w 360"/>
                <a:gd name="T1" fmla="*/ 109 h 302"/>
                <a:gd name="T2" fmla="*/ 276 w 360"/>
                <a:gd name="T3" fmla="*/ 109 h 302"/>
                <a:gd name="T4" fmla="*/ 360 w 360"/>
                <a:gd name="T5" fmla="*/ 302 h 302"/>
                <a:gd name="T6" fmla="*/ 0 w 360"/>
                <a:gd name="T7" fmla="*/ 302 h 302"/>
                <a:gd name="T8" fmla="*/ 84 w 360"/>
                <a:gd name="T9" fmla="*/ 109 h 302"/>
                <a:gd name="T10" fmla="*/ 180 w 360"/>
                <a:gd name="T11" fmla="*/ 72 h 302"/>
                <a:gd name="T12" fmla="*/ 216 w 360"/>
                <a:gd name="T13" fmla="*/ 36 h 302"/>
                <a:gd name="T14" fmla="*/ 180 w 360"/>
                <a:gd name="T15" fmla="*/ 0 h 302"/>
                <a:gd name="T16" fmla="*/ 144 w 360"/>
                <a:gd name="T17" fmla="*/ 36 h 302"/>
                <a:gd name="T18" fmla="*/ 180 w 360"/>
                <a:gd name="T19" fmla="*/ 72 h 302"/>
                <a:gd name="T20" fmla="*/ 180 w 360"/>
                <a:gd name="T21" fmla="*/ 72 h 302"/>
                <a:gd name="T22" fmla="*/ 180 w 360"/>
                <a:gd name="T23" fmla="*/ 216 h 302"/>
                <a:gd name="T24" fmla="*/ 36 w 360"/>
                <a:gd name="T25" fmla="*/ 218 h 302"/>
                <a:gd name="T26" fmla="*/ 323 w 360"/>
                <a:gd name="T27" fmla="*/ 218 h 302"/>
                <a:gd name="T28" fmla="*/ 111 w 360"/>
                <a:gd name="T29" fmla="*/ 218 h 302"/>
                <a:gd name="T30" fmla="*/ 94 w 360"/>
                <a:gd name="T31" fmla="*/ 302 h 302"/>
                <a:gd name="T32" fmla="*/ 267 w 360"/>
                <a:gd name="T33" fmla="*/ 302 h 302"/>
                <a:gd name="T34" fmla="*/ 222 w 360"/>
                <a:gd name="T35" fmla="*/ 109 h 302"/>
                <a:gd name="T36" fmla="*/ 236 w 360"/>
                <a:gd name="T37" fmla="*/ 169 h 302"/>
                <a:gd name="T38" fmla="*/ 302 w 360"/>
                <a:gd name="T39" fmla="*/ 169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302">
                  <a:moveTo>
                    <a:pt x="84" y="109"/>
                  </a:moveTo>
                  <a:cubicBezTo>
                    <a:pt x="276" y="109"/>
                    <a:pt x="276" y="109"/>
                    <a:pt x="276" y="109"/>
                  </a:cubicBezTo>
                  <a:cubicBezTo>
                    <a:pt x="360" y="302"/>
                    <a:pt x="360" y="302"/>
                    <a:pt x="360" y="302"/>
                  </a:cubicBezTo>
                  <a:cubicBezTo>
                    <a:pt x="0" y="302"/>
                    <a:pt x="0" y="302"/>
                    <a:pt x="0" y="302"/>
                  </a:cubicBezTo>
                  <a:lnTo>
                    <a:pt x="84" y="109"/>
                  </a:lnTo>
                  <a:close/>
                  <a:moveTo>
                    <a:pt x="180" y="72"/>
                  </a:moveTo>
                  <a:cubicBezTo>
                    <a:pt x="200" y="72"/>
                    <a:pt x="216" y="56"/>
                    <a:pt x="216" y="36"/>
                  </a:cubicBezTo>
                  <a:cubicBezTo>
                    <a:pt x="216" y="16"/>
                    <a:pt x="200" y="0"/>
                    <a:pt x="180" y="0"/>
                  </a:cubicBezTo>
                  <a:cubicBezTo>
                    <a:pt x="160" y="0"/>
                    <a:pt x="144" y="16"/>
                    <a:pt x="144" y="36"/>
                  </a:cubicBezTo>
                  <a:cubicBezTo>
                    <a:pt x="144" y="56"/>
                    <a:pt x="160" y="72"/>
                    <a:pt x="180" y="72"/>
                  </a:cubicBezTo>
                  <a:close/>
                  <a:moveTo>
                    <a:pt x="180" y="72"/>
                  </a:moveTo>
                  <a:cubicBezTo>
                    <a:pt x="180" y="216"/>
                    <a:pt x="180" y="216"/>
                    <a:pt x="180" y="216"/>
                  </a:cubicBezTo>
                  <a:moveTo>
                    <a:pt x="36" y="218"/>
                  </a:moveTo>
                  <a:cubicBezTo>
                    <a:pt x="323" y="218"/>
                    <a:pt x="323" y="218"/>
                    <a:pt x="323" y="218"/>
                  </a:cubicBezTo>
                  <a:moveTo>
                    <a:pt x="111" y="218"/>
                  </a:moveTo>
                  <a:cubicBezTo>
                    <a:pt x="94" y="302"/>
                    <a:pt x="94" y="302"/>
                    <a:pt x="94" y="302"/>
                  </a:cubicBezTo>
                  <a:moveTo>
                    <a:pt x="267" y="302"/>
                  </a:moveTo>
                  <a:cubicBezTo>
                    <a:pt x="222" y="109"/>
                    <a:pt x="222" y="109"/>
                    <a:pt x="222" y="109"/>
                  </a:cubicBezTo>
                  <a:moveTo>
                    <a:pt x="236" y="169"/>
                  </a:moveTo>
                  <a:cubicBezTo>
                    <a:pt x="302" y="169"/>
                    <a:pt x="302" y="169"/>
                    <a:pt x="302" y="169"/>
                  </a:cubicBez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118" name="people_4">
              <a:extLst>
                <a:ext uri="{FF2B5EF4-FFF2-40B4-BE49-F238E27FC236}">
                  <a16:creationId xmlns:a16="http://schemas.microsoft.com/office/drawing/2014/main" id="{0435AAC9-6CA9-45F7-A998-5DB3F67C3751}"/>
                </a:ext>
                <a:ext uri="{C183D7F6-B498-43B3-948B-1728B52AA6E4}">
                  <adec:decorative xmlns:adec="http://schemas.microsoft.com/office/drawing/2017/decorative" val="1"/>
                </a:ext>
              </a:extLst>
            </p:cNvPr>
            <p:cNvSpPr>
              <a:spLocks noChangeAspect="1" noEditPoints="1"/>
            </p:cNvSpPr>
            <p:nvPr/>
          </p:nvSpPr>
          <p:spPr bwMode="auto">
            <a:xfrm>
              <a:off x="1997361" y="2911363"/>
              <a:ext cx="264447" cy="295646"/>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Segoe UI"/>
                <a:ea typeface="+mn-ea"/>
                <a:cs typeface="+mn-cs"/>
              </a:endParaRPr>
            </a:p>
          </p:txBody>
        </p:sp>
      </p:grpSp>
      <p:sp>
        <p:nvSpPr>
          <p:cNvPr id="121" name="Graphic 6">
            <a:extLst>
              <a:ext uri="{FF2B5EF4-FFF2-40B4-BE49-F238E27FC236}">
                <a16:creationId xmlns:a16="http://schemas.microsoft.com/office/drawing/2014/main" id="{56188C91-3A3F-4BCB-BE0C-DDE82D625F2C}"/>
              </a:ext>
              <a:ext uri="{C183D7F6-B498-43B3-948B-1728B52AA6E4}">
                <adec:decorative xmlns:adec="http://schemas.microsoft.com/office/drawing/2017/decorative" val="1"/>
              </a:ext>
            </a:extLst>
          </p:cNvPr>
          <p:cNvSpPr/>
          <p:nvPr/>
        </p:nvSpPr>
        <p:spPr>
          <a:xfrm>
            <a:off x="4062568" y="2957842"/>
            <a:ext cx="447636" cy="328792"/>
          </a:xfrm>
          <a:custGeom>
            <a:avLst/>
            <a:gdLst>
              <a:gd name="connsiteX0" fmla="*/ 166949 w 500997"/>
              <a:gd name="connsiteY0" fmla="*/ 367987 h 367986"/>
              <a:gd name="connsiteX1" fmla="*/ 0 w 500997"/>
              <a:gd name="connsiteY1" fmla="*/ 367987 h 367986"/>
              <a:gd name="connsiteX2" fmla="*/ 0 w 500997"/>
              <a:gd name="connsiteY2" fmla="*/ 100443 h 367986"/>
              <a:gd name="connsiteX3" fmla="*/ 166949 w 500997"/>
              <a:gd name="connsiteY3" fmla="*/ 100443 h 367986"/>
              <a:gd name="connsiteX4" fmla="*/ 166949 w 500997"/>
              <a:gd name="connsiteY4" fmla="*/ 367987 h 367986"/>
              <a:gd name="connsiteX5" fmla="*/ 166949 w 500997"/>
              <a:gd name="connsiteY5" fmla="*/ 367987 h 367986"/>
              <a:gd name="connsiteX6" fmla="*/ 166949 w 500997"/>
              <a:gd name="connsiteY6" fmla="*/ 367987 h 367986"/>
              <a:gd name="connsiteX7" fmla="*/ 50069 w 500997"/>
              <a:gd name="connsiteY7" fmla="*/ 301025 h 367986"/>
              <a:gd name="connsiteX8" fmla="*/ 116879 w 500997"/>
              <a:gd name="connsiteY8" fmla="*/ 301025 h 367986"/>
              <a:gd name="connsiteX9" fmla="*/ 250347 w 500997"/>
              <a:gd name="connsiteY9" fmla="*/ 234215 h 367986"/>
              <a:gd name="connsiteX10" fmla="*/ 317157 w 500997"/>
              <a:gd name="connsiteY10" fmla="*/ 234215 h 367986"/>
              <a:gd name="connsiteX11" fmla="*/ 166949 w 500997"/>
              <a:gd name="connsiteY11" fmla="*/ 301025 h 367986"/>
              <a:gd name="connsiteX12" fmla="*/ 484257 w 500997"/>
              <a:gd name="connsiteY12" fmla="*/ 301025 h 367986"/>
              <a:gd name="connsiteX13" fmla="*/ 500998 w 500997"/>
              <a:gd name="connsiteY13" fmla="*/ 284284 h 367986"/>
              <a:gd name="connsiteX14" fmla="*/ 500998 w 500997"/>
              <a:gd name="connsiteY14" fmla="*/ 16741 h 367986"/>
              <a:gd name="connsiteX15" fmla="*/ 484257 w 500997"/>
              <a:gd name="connsiteY15" fmla="*/ 0 h 367986"/>
              <a:gd name="connsiteX16" fmla="*/ 83398 w 500997"/>
              <a:gd name="connsiteY16" fmla="*/ 0 h 367986"/>
              <a:gd name="connsiteX17" fmla="*/ 66658 w 500997"/>
              <a:gd name="connsiteY17" fmla="*/ 16741 h 367986"/>
              <a:gd name="connsiteX18" fmla="*/ 66658 w 500997"/>
              <a:gd name="connsiteY18" fmla="*/ 100291 h 367986"/>
              <a:gd name="connsiteX0" fmla="*/ 166949 w 500998"/>
              <a:gd name="connsiteY0" fmla="*/ 367987 h 367987"/>
              <a:gd name="connsiteX1" fmla="*/ 0 w 500998"/>
              <a:gd name="connsiteY1" fmla="*/ 367987 h 367987"/>
              <a:gd name="connsiteX2" fmla="*/ 0 w 500998"/>
              <a:gd name="connsiteY2" fmla="*/ 100443 h 367987"/>
              <a:gd name="connsiteX3" fmla="*/ 166949 w 500998"/>
              <a:gd name="connsiteY3" fmla="*/ 100443 h 367987"/>
              <a:gd name="connsiteX4" fmla="*/ 166949 w 500998"/>
              <a:gd name="connsiteY4" fmla="*/ 367987 h 367987"/>
              <a:gd name="connsiteX5" fmla="*/ 166949 w 500998"/>
              <a:gd name="connsiteY5" fmla="*/ 367987 h 367987"/>
              <a:gd name="connsiteX6" fmla="*/ 166949 w 500998"/>
              <a:gd name="connsiteY6" fmla="*/ 367987 h 367987"/>
              <a:gd name="connsiteX7" fmla="*/ 50069 w 500998"/>
              <a:gd name="connsiteY7" fmla="*/ 301025 h 367987"/>
              <a:gd name="connsiteX8" fmla="*/ 116879 w 500998"/>
              <a:gd name="connsiteY8" fmla="*/ 301025 h 367987"/>
              <a:gd name="connsiteX9" fmla="*/ 250347 w 500998"/>
              <a:gd name="connsiteY9" fmla="*/ 234215 h 367987"/>
              <a:gd name="connsiteX10" fmla="*/ 317157 w 500998"/>
              <a:gd name="connsiteY10" fmla="*/ 234215 h 367987"/>
              <a:gd name="connsiteX11" fmla="*/ 166949 w 500998"/>
              <a:gd name="connsiteY11" fmla="*/ 301025 h 367987"/>
              <a:gd name="connsiteX12" fmla="*/ 484257 w 500998"/>
              <a:gd name="connsiteY12" fmla="*/ 301025 h 367987"/>
              <a:gd name="connsiteX13" fmla="*/ 500998 w 500998"/>
              <a:gd name="connsiteY13" fmla="*/ 284284 h 367987"/>
              <a:gd name="connsiteX14" fmla="*/ 500998 w 500998"/>
              <a:gd name="connsiteY14" fmla="*/ 16741 h 367987"/>
              <a:gd name="connsiteX15" fmla="*/ 484257 w 500998"/>
              <a:gd name="connsiteY15" fmla="*/ 0 h 367987"/>
              <a:gd name="connsiteX16" fmla="*/ 83398 w 500998"/>
              <a:gd name="connsiteY16" fmla="*/ 0 h 367987"/>
              <a:gd name="connsiteX17" fmla="*/ 66658 w 500998"/>
              <a:gd name="connsiteY17" fmla="*/ 16741 h 367987"/>
              <a:gd name="connsiteX18" fmla="*/ 66658 w 500998"/>
              <a:gd name="connsiteY18" fmla="*/ 100291 h 36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0998" h="367987">
                <a:moveTo>
                  <a:pt x="166949" y="367987"/>
                </a:moveTo>
                <a:lnTo>
                  <a:pt x="0" y="367987"/>
                </a:lnTo>
                <a:lnTo>
                  <a:pt x="0" y="100443"/>
                </a:lnTo>
                <a:lnTo>
                  <a:pt x="166949" y="100443"/>
                </a:lnTo>
                <a:lnTo>
                  <a:pt x="166949" y="367987"/>
                </a:lnTo>
                <a:lnTo>
                  <a:pt x="166949" y="367987"/>
                </a:lnTo>
                <a:lnTo>
                  <a:pt x="166949" y="367987"/>
                </a:lnTo>
                <a:close/>
                <a:moveTo>
                  <a:pt x="50069" y="301025"/>
                </a:moveTo>
                <a:lnTo>
                  <a:pt x="116879" y="301025"/>
                </a:lnTo>
                <a:moveTo>
                  <a:pt x="250347" y="234215"/>
                </a:moveTo>
                <a:lnTo>
                  <a:pt x="317157" y="234215"/>
                </a:lnTo>
                <a:moveTo>
                  <a:pt x="166949" y="301025"/>
                </a:moveTo>
                <a:lnTo>
                  <a:pt x="484257" y="301025"/>
                </a:lnTo>
                <a:cubicBezTo>
                  <a:pt x="493541" y="301025"/>
                  <a:pt x="500998" y="293568"/>
                  <a:pt x="500998" y="284284"/>
                </a:cubicBezTo>
                <a:lnTo>
                  <a:pt x="500998" y="16741"/>
                </a:lnTo>
                <a:cubicBezTo>
                  <a:pt x="500998" y="7457"/>
                  <a:pt x="493541" y="0"/>
                  <a:pt x="484257" y="0"/>
                </a:cubicBezTo>
                <a:lnTo>
                  <a:pt x="83398" y="0"/>
                </a:lnTo>
                <a:cubicBezTo>
                  <a:pt x="74115" y="0"/>
                  <a:pt x="66658" y="7457"/>
                  <a:pt x="66658" y="16741"/>
                </a:cubicBezTo>
                <a:lnTo>
                  <a:pt x="66658" y="100291"/>
                </a:ln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Tree>
    <p:extLst>
      <p:ext uri="{BB962C8B-B14F-4D97-AF65-F5344CB8AC3E}">
        <p14:creationId xmlns:p14="http://schemas.microsoft.com/office/powerpoint/2010/main" val="184268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Tree>
    <p:extLst>
      <p:ext uri="{BB962C8B-B14F-4D97-AF65-F5344CB8AC3E}">
        <p14:creationId xmlns:p14="http://schemas.microsoft.com/office/powerpoint/2010/main" val="284454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Man on desktop computer">
            <a:extLst>
              <a:ext uri="{FF2B5EF4-FFF2-40B4-BE49-F238E27FC236}">
                <a16:creationId xmlns:a16="http://schemas.microsoft.com/office/drawing/2014/main" id="{45497D8C-F98D-4C4E-B18F-64087D9F19F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8084" b="43648"/>
          <a:stretch/>
        </p:blipFill>
        <p:spPr bwMode="auto">
          <a:xfrm>
            <a:off x="865" y="1800522"/>
            <a:ext cx="8059724" cy="2056367"/>
          </a:xfrm>
          <a:prstGeom prst="rect">
            <a:avLst/>
          </a:prstGeom>
          <a:solidFill>
            <a:schemeClr val="accent1"/>
          </a:solidFill>
          <a:ln>
            <a:noFill/>
            <a:headEnd type="none" w="med" len="med"/>
            <a:tailEnd type="none" w="med" len="med"/>
          </a:ln>
          <a:effectLst>
            <a:outerShdw blurRad="254000" dist="50800" dir="2700000" algn="ctr" rotWithShape="0">
              <a:prstClr val="black">
                <a:alpha val="25000"/>
              </a:prstClr>
            </a:outerShdw>
          </a:effectLst>
        </p:spPr>
      </p:pic>
      <p:sp>
        <p:nvSpPr>
          <p:cNvPr id="36" name="Title 2">
            <a:extLst>
              <a:ext uri="{FF2B5EF4-FFF2-40B4-BE49-F238E27FC236}">
                <a16:creationId xmlns:a16="http://schemas.microsoft.com/office/drawing/2014/main" id="{9FAE07FD-F8C8-4BB8-B818-0F7436E3F70D}"/>
              </a:ext>
            </a:extLst>
          </p:cNvPr>
          <p:cNvSpPr>
            <a:spLocks noGrp="1"/>
          </p:cNvSpPr>
          <p:nvPr>
            <p:ph type="title"/>
          </p:nvPr>
        </p:nvSpPr>
        <p:spPr/>
        <p:txBody>
          <a:bodyPr/>
          <a:lstStyle/>
          <a:p>
            <a:r>
              <a:rPr lang="en-US" dirty="0"/>
              <a:t>Identity protection</a:t>
            </a:r>
          </a:p>
        </p:txBody>
      </p:sp>
      <p:sp>
        <p:nvSpPr>
          <p:cNvPr id="4" name="Text Placeholder 3">
            <a:extLst>
              <a:ext uri="{FF2B5EF4-FFF2-40B4-BE49-F238E27FC236}">
                <a16:creationId xmlns:a16="http://schemas.microsoft.com/office/drawing/2014/main" id="{FBC3C342-9BAB-4541-AEE4-1A8874A4B9F4}"/>
              </a:ext>
            </a:extLst>
          </p:cNvPr>
          <p:cNvSpPr>
            <a:spLocks noGrp="1"/>
          </p:cNvSpPr>
          <p:nvPr>
            <p:ph type="body" sz="quarter" idx="12"/>
          </p:nvPr>
        </p:nvSpPr>
        <p:spPr>
          <a:xfrm>
            <a:off x="426424" y="1084164"/>
            <a:ext cx="11339774" cy="353020"/>
          </a:xfrm>
        </p:spPr>
        <p:txBody>
          <a:bodyPr/>
          <a:lstStyle/>
          <a:p>
            <a:r>
              <a:rPr lang="en-US" dirty="0"/>
              <a:t>Intelligently detect and respond to compromised accounts</a:t>
            </a:r>
          </a:p>
        </p:txBody>
      </p:sp>
      <p:grpSp>
        <p:nvGrpSpPr>
          <p:cNvPr id="38" name="Group 37" descr="300% increase in identity attacks over the past year in blue rectangle">
            <a:extLst>
              <a:ext uri="{FF2B5EF4-FFF2-40B4-BE49-F238E27FC236}">
                <a16:creationId xmlns:a16="http://schemas.microsoft.com/office/drawing/2014/main" id="{24C4E00C-57DC-4CFF-A652-2C2CA29AF8B7}"/>
              </a:ext>
            </a:extLst>
          </p:cNvPr>
          <p:cNvGrpSpPr/>
          <p:nvPr/>
        </p:nvGrpSpPr>
        <p:grpSpPr>
          <a:xfrm>
            <a:off x="8060589" y="1800522"/>
            <a:ext cx="4130546" cy="2056367"/>
            <a:chOff x="0" y="1896182"/>
            <a:chExt cx="4213970" cy="2097898"/>
          </a:xfrm>
        </p:grpSpPr>
        <p:sp>
          <p:nvSpPr>
            <p:cNvPr id="39" name="Rectangle 38">
              <a:extLst>
                <a:ext uri="{FF2B5EF4-FFF2-40B4-BE49-F238E27FC236}">
                  <a16:creationId xmlns:a16="http://schemas.microsoft.com/office/drawing/2014/main" id="{78E725FE-6CD9-4FA9-8E71-4569CED71D2F}"/>
                </a:ext>
              </a:extLst>
            </p:cNvPr>
            <p:cNvSpPr/>
            <p:nvPr/>
          </p:nvSpPr>
          <p:spPr bwMode="auto">
            <a:xfrm>
              <a:off x="0" y="1896182"/>
              <a:ext cx="4213970" cy="2097898"/>
            </a:xfrm>
            <a:prstGeom prst="rect">
              <a:avLst/>
            </a:prstGeom>
            <a:solidFill>
              <a:schemeClr val="accent1"/>
            </a:solidFill>
            <a:ln>
              <a:noFill/>
              <a:headEnd type="none" w="med" len="med"/>
              <a:tailEnd type="none" w="med" len="med"/>
            </a:ln>
            <a:effectLst>
              <a:outerShdw blurRad="254000" dist="50800" dir="2700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solidFill>
                  <a:schemeClr val="bg1"/>
                </a:solidFill>
                <a:latin typeface="Segoe UI"/>
                <a:cs typeface="Segoe UI" pitchFamily="34" charset="0"/>
              </a:endParaRPr>
            </a:p>
          </p:txBody>
        </p:sp>
        <p:grpSp>
          <p:nvGrpSpPr>
            <p:cNvPr id="43" name="Group 42">
              <a:extLst>
                <a:ext uri="{FF2B5EF4-FFF2-40B4-BE49-F238E27FC236}">
                  <a16:creationId xmlns:a16="http://schemas.microsoft.com/office/drawing/2014/main" id="{58D93E2B-FAD8-476B-B844-D58BB7AECD6E}"/>
                </a:ext>
              </a:extLst>
            </p:cNvPr>
            <p:cNvGrpSpPr/>
            <p:nvPr/>
          </p:nvGrpSpPr>
          <p:grpSpPr>
            <a:xfrm>
              <a:off x="461849" y="1961996"/>
              <a:ext cx="3290273" cy="1805122"/>
              <a:chOff x="8861357" y="2203830"/>
              <a:chExt cx="3290273" cy="1805122"/>
            </a:xfrm>
          </p:grpSpPr>
          <p:sp>
            <p:nvSpPr>
              <p:cNvPr id="44" name="Text Placeholder 2">
                <a:extLst>
                  <a:ext uri="{FF2B5EF4-FFF2-40B4-BE49-F238E27FC236}">
                    <a16:creationId xmlns:a16="http://schemas.microsoft.com/office/drawing/2014/main" id="{6432E3E8-4759-4959-AD72-9706BBE49A9D}"/>
                  </a:ext>
                </a:extLst>
              </p:cNvPr>
              <p:cNvSpPr txBox="1">
                <a:spLocks/>
              </p:cNvSpPr>
              <p:nvPr/>
            </p:nvSpPr>
            <p:spPr>
              <a:xfrm>
                <a:off x="9002206" y="2203830"/>
                <a:ext cx="3008574" cy="1461834"/>
              </a:xfrm>
              <a:prstGeom prst="rect">
                <a:avLst/>
              </a:prstGeom>
            </p:spPr>
            <p:txBody>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gradFill>
                      <a:gsLst>
                        <a:gs pos="1250">
                          <a:schemeClr val="tx1"/>
                        </a:gs>
                        <a:gs pos="100000">
                          <a:schemeClr val="tx1"/>
                        </a:gs>
                      </a:gsLst>
                      <a:lin ang="5400000" scaled="0"/>
                    </a:gra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gradFill>
                      <a:gsLst>
                        <a:gs pos="1250">
                          <a:schemeClr val="tx1"/>
                        </a:gs>
                        <a:gs pos="100000">
                          <a:schemeClr val="tx1"/>
                        </a:gs>
                      </a:gsLst>
                      <a:lin ang="5400000" scaled="0"/>
                    </a:gra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indent="0" algn="ctr" defTabSz="932384">
                  <a:buNone/>
                  <a:defRPr/>
                </a:pPr>
                <a:r>
                  <a:rPr lang="en-US" sz="7840">
                    <a:solidFill>
                      <a:schemeClr val="bg1"/>
                    </a:solidFill>
                    <a:latin typeface="Segoe UI Semibold"/>
                  </a:rPr>
                  <a:t>300</a:t>
                </a:r>
                <a:r>
                  <a:rPr lang="en-US" sz="4704">
                    <a:solidFill>
                      <a:schemeClr val="bg1"/>
                    </a:solidFill>
                    <a:latin typeface="Segoe UI Semibold"/>
                  </a:rPr>
                  <a:t>%</a:t>
                </a:r>
              </a:p>
            </p:txBody>
          </p:sp>
          <p:sp>
            <p:nvSpPr>
              <p:cNvPr id="45" name="Rectangle 44">
                <a:extLst>
                  <a:ext uri="{FF2B5EF4-FFF2-40B4-BE49-F238E27FC236}">
                    <a16:creationId xmlns:a16="http://schemas.microsoft.com/office/drawing/2014/main" id="{F12CC13A-2217-4F5F-A31D-1E1A275F1041}"/>
                  </a:ext>
                </a:extLst>
              </p:cNvPr>
              <p:cNvSpPr/>
              <p:nvPr/>
            </p:nvSpPr>
            <p:spPr>
              <a:xfrm>
                <a:off x="8861357" y="3406172"/>
                <a:ext cx="3290273" cy="602780"/>
              </a:xfrm>
              <a:prstGeom prst="rect">
                <a:avLst/>
              </a:prstGeom>
            </p:spPr>
            <p:txBody>
              <a:bodyPr wrap="square">
                <a:spAutoFit/>
              </a:bodyPr>
              <a:lstStyle/>
              <a:p>
                <a:pPr algn="ctr" defTabSz="914192">
                  <a:lnSpc>
                    <a:spcPct val="90000"/>
                  </a:lnSpc>
                  <a:buSzPct val="90000"/>
                  <a:defRPr/>
                </a:pPr>
                <a:r>
                  <a:rPr lang="en-US">
                    <a:solidFill>
                      <a:schemeClr val="bg1"/>
                    </a:solidFill>
                    <a:latin typeface="Segoe UI Semibold"/>
                  </a:rPr>
                  <a:t>increase in identity attacks over the past year</a:t>
                </a:r>
              </a:p>
            </p:txBody>
          </p:sp>
        </p:grpSp>
      </p:grpSp>
      <p:grpSp>
        <p:nvGrpSpPr>
          <p:cNvPr id="15" name="Group 14" descr="Real-time detection, with radar in circle">
            <a:extLst>
              <a:ext uri="{FF2B5EF4-FFF2-40B4-BE49-F238E27FC236}">
                <a16:creationId xmlns:a16="http://schemas.microsoft.com/office/drawing/2014/main" id="{EAAEFC82-7586-4E21-8E0B-F2557FB4EE8A}"/>
              </a:ext>
            </a:extLst>
          </p:cNvPr>
          <p:cNvGrpSpPr/>
          <p:nvPr/>
        </p:nvGrpSpPr>
        <p:grpSpPr>
          <a:xfrm>
            <a:off x="554182" y="4123856"/>
            <a:ext cx="2498376" cy="2267150"/>
            <a:chOff x="565294" y="4206051"/>
            <a:chExt cx="2548474" cy="2312611"/>
          </a:xfrm>
        </p:grpSpPr>
        <p:sp>
          <p:nvSpPr>
            <p:cNvPr id="53" name="Rectangle 52">
              <a:extLst>
                <a:ext uri="{FF2B5EF4-FFF2-40B4-BE49-F238E27FC236}">
                  <a16:creationId xmlns:a16="http://schemas.microsoft.com/office/drawing/2014/main" id="{EA94F782-BC61-4EE3-A1F4-A330676D525A}"/>
                </a:ext>
              </a:extLst>
            </p:cNvPr>
            <p:cNvSpPr/>
            <p:nvPr/>
          </p:nvSpPr>
          <p:spPr>
            <a:xfrm>
              <a:off x="565294" y="5859464"/>
              <a:ext cx="2548474" cy="659198"/>
            </a:xfrm>
            <a:prstGeom prst="rect">
              <a:avLst/>
            </a:prstGeom>
            <a:noFill/>
          </p:spPr>
          <p:txBody>
            <a:bodyPr wrap="square" lIns="37312" rIns="37312" anchor="ctr">
              <a:spAutoFit/>
            </a:bodyPr>
            <a:lstStyle/>
            <a:p>
              <a:pPr algn="ctr" defTabSz="760726" fontAlgn="base">
                <a:lnSpc>
                  <a:spcPct val="90000"/>
                </a:lnSpc>
                <a:spcBef>
                  <a:spcPct val="0"/>
                </a:spcBef>
                <a:spcAft>
                  <a:spcPct val="0"/>
                </a:spcAft>
                <a:defRPr/>
              </a:pPr>
              <a:r>
                <a:rPr lang="en-US" sz="1961" b="1" kern="0">
                  <a:latin typeface="Segoe UI Semibold" panose="020B0702040204020203" pitchFamily="34" charset="0"/>
                  <a:cs typeface="Segoe UI Semibold" panose="020B0702040204020203" pitchFamily="34" charset="0"/>
                </a:rPr>
                <a:t>Real-time </a:t>
              </a:r>
              <a:br>
                <a:rPr lang="en-US" sz="1961" b="1" kern="0">
                  <a:latin typeface="Segoe UI Semibold" panose="020B0702040204020203" pitchFamily="34" charset="0"/>
                  <a:cs typeface="Segoe UI Semibold" panose="020B0702040204020203" pitchFamily="34" charset="0"/>
                </a:rPr>
              </a:br>
              <a:r>
                <a:rPr lang="en-US" sz="1961" b="1" kern="0">
                  <a:latin typeface="Segoe UI Semibold" panose="020B0702040204020203" pitchFamily="34" charset="0"/>
                  <a:cs typeface="Segoe UI Semibold" panose="020B0702040204020203" pitchFamily="34" charset="0"/>
                </a:rPr>
                <a:t>detection</a:t>
              </a:r>
            </a:p>
          </p:txBody>
        </p:sp>
        <p:sp>
          <p:nvSpPr>
            <p:cNvPr id="55" name="Oval 54">
              <a:extLst>
                <a:ext uri="{FF2B5EF4-FFF2-40B4-BE49-F238E27FC236}">
                  <a16:creationId xmlns:a16="http://schemas.microsoft.com/office/drawing/2014/main" id="{84537055-5860-4159-802F-A2D2463B13C2}"/>
                </a:ext>
              </a:extLst>
            </p:cNvPr>
            <p:cNvSpPr/>
            <p:nvPr/>
          </p:nvSpPr>
          <p:spPr bwMode="auto">
            <a:xfrm>
              <a:off x="1108718" y="4206051"/>
              <a:ext cx="1461626" cy="1461627"/>
            </a:xfrm>
            <a:prstGeom prst="ellipse">
              <a:avLst/>
            </a:prstGeom>
            <a:solidFill>
              <a:schemeClr val="bg1"/>
            </a:solidFill>
            <a:ln>
              <a:noFill/>
              <a:headEnd type="none" w="med" len="med"/>
              <a:tailEnd type="none" w="med" len="med"/>
            </a:ln>
            <a:effectLst>
              <a:outerShdw blurRad="254000" dist="508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27" fontAlgn="base">
                <a:spcBef>
                  <a:spcPct val="0"/>
                </a:spcBef>
                <a:spcAft>
                  <a:spcPct val="0"/>
                </a:spcAft>
              </a:pPr>
              <a:endParaRPr lang="en-US" sz="1961" err="1">
                <a:gradFill>
                  <a:gsLst>
                    <a:gs pos="0">
                      <a:srgbClr val="FFFFFF"/>
                    </a:gs>
                    <a:gs pos="100000">
                      <a:srgbClr val="FFFFFF"/>
                    </a:gs>
                  </a:gsLst>
                  <a:lin ang="5400000" scaled="0"/>
                </a:gradFill>
                <a:latin typeface="Segoe UI"/>
                <a:cs typeface="Segoe UI" pitchFamily="34" charset="0"/>
              </a:endParaRPr>
            </a:p>
          </p:txBody>
        </p:sp>
        <p:sp>
          <p:nvSpPr>
            <p:cNvPr id="7" name="Freeform 5">
              <a:extLst>
                <a:ext uri="{FF2B5EF4-FFF2-40B4-BE49-F238E27FC236}">
                  <a16:creationId xmlns:a16="http://schemas.microsoft.com/office/drawing/2014/main" id="{50F8F7A0-10DE-4C6A-AB50-CA9F805733BF}"/>
                </a:ext>
              </a:extLst>
            </p:cNvPr>
            <p:cNvSpPr>
              <a:spLocks/>
            </p:cNvSpPr>
            <p:nvPr/>
          </p:nvSpPr>
          <p:spPr bwMode="auto">
            <a:xfrm>
              <a:off x="1727201" y="4816475"/>
              <a:ext cx="233363" cy="247650"/>
            </a:xfrm>
            <a:custGeom>
              <a:avLst/>
              <a:gdLst>
                <a:gd name="T0" fmla="*/ 39 w 143"/>
                <a:gd name="T1" fmla="*/ 49 h 152"/>
                <a:gd name="T2" fmla="*/ 39 w 143"/>
                <a:gd name="T3" fmla="*/ 49 h 152"/>
                <a:gd name="T4" fmla="*/ 50 w 143"/>
                <a:gd name="T5" fmla="*/ 39 h 152"/>
                <a:gd name="T6" fmla="*/ 63 w 143"/>
                <a:gd name="T7" fmla="*/ 33 h 152"/>
                <a:gd name="T8" fmla="*/ 93 w 143"/>
                <a:gd name="T9" fmla="*/ 3 h 152"/>
                <a:gd name="T10" fmla="*/ 84 w 143"/>
                <a:gd name="T11" fmla="*/ 1 h 152"/>
                <a:gd name="T12" fmla="*/ 76 w 143"/>
                <a:gd name="T13" fmla="*/ 0 h 152"/>
                <a:gd name="T14" fmla="*/ 46 w 143"/>
                <a:gd name="T15" fmla="*/ 6 h 152"/>
                <a:gd name="T16" fmla="*/ 22 w 143"/>
                <a:gd name="T17" fmla="*/ 23 h 152"/>
                <a:gd name="T18" fmla="*/ 6 w 143"/>
                <a:gd name="T19" fmla="*/ 47 h 152"/>
                <a:gd name="T20" fmla="*/ 0 w 143"/>
                <a:gd name="T21" fmla="*/ 76 h 152"/>
                <a:gd name="T22" fmla="*/ 6 w 143"/>
                <a:gd name="T23" fmla="*/ 106 h 152"/>
                <a:gd name="T24" fmla="*/ 22 w 143"/>
                <a:gd name="T25" fmla="*/ 130 h 152"/>
                <a:gd name="T26" fmla="*/ 46 w 143"/>
                <a:gd name="T27" fmla="*/ 146 h 152"/>
                <a:gd name="T28" fmla="*/ 76 w 143"/>
                <a:gd name="T29" fmla="*/ 152 h 152"/>
                <a:gd name="T30" fmla="*/ 96 w 143"/>
                <a:gd name="T31" fmla="*/ 149 h 152"/>
                <a:gd name="T32" fmla="*/ 115 w 143"/>
                <a:gd name="T33" fmla="*/ 141 h 152"/>
                <a:gd name="T34" fmla="*/ 131 w 143"/>
                <a:gd name="T35" fmla="*/ 127 h 152"/>
                <a:gd name="T36" fmla="*/ 143 w 143"/>
                <a:gd name="T37" fmla="*/ 110 h 152"/>
                <a:gd name="T38" fmla="*/ 116 w 143"/>
                <a:gd name="T39" fmla="*/ 96 h 152"/>
                <a:gd name="T40" fmla="*/ 99 w 143"/>
                <a:gd name="T41" fmla="*/ 115 h 152"/>
                <a:gd name="T42" fmla="*/ 76 w 143"/>
                <a:gd name="T43" fmla="*/ 122 h 152"/>
                <a:gd name="T44" fmla="*/ 58 w 143"/>
                <a:gd name="T45" fmla="*/ 118 h 152"/>
                <a:gd name="T46" fmla="*/ 44 w 143"/>
                <a:gd name="T47" fmla="*/ 108 h 152"/>
                <a:gd name="T48" fmla="*/ 34 w 143"/>
                <a:gd name="T49" fmla="*/ 94 h 152"/>
                <a:gd name="T50" fmla="*/ 30 w 143"/>
                <a:gd name="T51" fmla="*/ 76 h 152"/>
                <a:gd name="T52" fmla="*/ 33 w 143"/>
                <a:gd name="T53" fmla="*/ 62 h 152"/>
                <a:gd name="T54" fmla="*/ 39 w 143"/>
                <a:gd name="T55" fmla="*/ 4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3" h="152">
                  <a:moveTo>
                    <a:pt x="39" y="49"/>
                  </a:moveTo>
                  <a:lnTo>
                    <a:pt x="39" y="49"/>
                  </a:lnTo>
                  <a:cubicBezTo>
                    <a:pt x="42" y="45"/>
                    <a:pt x="46" y="42"/>
                    <a:pt x="50" y="39"/>
                  </a:cubicBezTo>
                  <a:cubicBezTo>
                    <a:pt x="54" y="36"/>
                    <a:pt x="58" y="34"/>
                    <a:pt x="63" y="33"/>
                  </a:cubicBezTo>
                  <a:lnTo>
                    <a:pt x="93" y="3"/>
                  </a:lnTo>
                  <a:cubicBezTo>
                    <a:pt x="90" y="2"/>
                    <a:pt x="87" y="1"/>
                    <a:pt x="84" y="1"/>
                  </a:cubicBezTo>
                  <a:cubicBezTo>
                    <a:pt x="81" y="1"/>
                    <a:pt x="79" y="0"/>
                    <a:pt x="76" y="0"/>
                  </a:cubicBezTo>
                  <a:cubicBezTo>
                    <a:pt x="65" y="0"/>
                    <a:pt x="55" y="2"/>
                    <a:pt x="46" y="6"/>
                  </a:cubicBezTo>
                  <a:cubicBezTo>
                    <a:pt x="37" y="10"/>
                    <a:pt x="29" y="16"/>
                    <a:pt x="22" y="23"/>
                  </a:cubicBezTo>
                  <a:cubicBezTo>
                    <a:pt x="15" y="30"/>
                    <a:pt x="10" y="38"/>
                    <a:pt x="6" y="47"/>
                  </a:cubicBezTo>
                  <a:cubicBezTo>
                    <a:pt x="2" y="56"/>
                    <a:pt x="0" y="66"/>
                    <a:pt x="0" y="76"/>
                  </a:cubicBezTo>
                  <a:cubicBezTo>
                    <a:pt x="0" y="87"/>
                    <a:pt x="2" y="96"/>
                    <a:pt x="6" y="106"/>
                  </a:cubicBezTo>
                  <a:cubicBezTo>
                    <a:pt x="10" y="115"/>
                    <a:pt x="15" y="123"/>
                    <a:pt x="22" y="130"/>
                  </a:cubicBezTo>
                  <a:cubicBezTo>
                    <a:pt x="29" y="137"/>
                    <a:pt x="37" y="142"/>
                    <a:pt x="46" y="146"/>
                  </a:cubicBezTo>
                  <a:cubicBezTo>
                    <a:pt x="55" y="150"/>
                    <a:pt x="65" y="152"/>
                    <a:pt x="76" y="152"/>
                  </a:cubicBezTo>
                  <a:cubicBezTo>
                    <a:pt x="83" y="152"/>
                    <a:pt x="90" y="151"/>
                    <a:pt x="96" y="149"/>
                  </a:cubicBezTo>
                  <a:cubicBezTo>
                    <a:pt x="103" y="147"/>
                    <a:pt x="109" y="144"/>
                    <a:pt x="115" y="141"/>
                  </a:cubicBezTo>
                  <a:cubicBezTo>
                    <a:pt x="121" y="137"/>
                    <a:pt x="126" y="133"/>
                    <a:pt x="131" y="127"/>
                  </a:cubicBezTo>
                  <a:cubicBezTo>
                    <a:pt x="136" y="122"/>
                    <a:pt x="140" y="116"/>
                    <a:pt x="143" y="110"/>
                  </a:cubicBezTo>
                  <a:lnTo>
                    <a:pt x="116" y="96"/>
                  </a:lnTo>
                  <a:cubicBezTo>
                    <a:pt x="112" y="104"/>
                    <a:pt x="107" y="110"/>
                    <a:pt x="99" y="115"/>
                  </a:cubicBezTo>
                  <a:cubicBezTo>
                    <a:pt x="92" y="119"/>
                    <a:pt x="84" y="122"/>
                    <a:pt x="76" y="122"/>
                  </a:cubicBezTo>
                  <a:cubicBezTo>
                    <a:pt x="69" y="122"/>
                    <a:pt x="63" y="120"/>
                    <a:pt x="58" y="118"/>
                  </a:cubicBezTo>
                  <a:cubicBezTo>
                    <a:pt x="53" y="116"/>
                    <a:pt x="48" y="112"/>
                    <a:pt x="44" y="108"/>
                  </a:cubicBezTo>
                  <a:cubicBezTo>
                    <a:pt x="39" y="104"/>
                    <a:pt x="36" y="99"/>
                    <a:pt x="34" y="94"/>
                  </a:cubicBezTo>
                  <a:cubicBezTo>
                    <a:pt x="31" y="88"/>
                    <a:pt x="30" y="82"/>
                    <a:pt x="30" y="76"/>
                  </a:cubicBezTo>
                  <a:cubicBezTo>
                    <a:pt x="30" y="71"/>
                    <a:pt x="31" y="66"/>
                    <a:pt x="33" y="62"/>
                  </a:cubicBezTo>
                  <a:cubicBezTo>
                    <a:pt x="34" y="57"/>
                    <a:pt x="36" y="53"/>
                    <a:pt x="39" y="49"/>
                  </a:cubicBezTo>
                  <a:close/>
                </a:path>
              </a:pathLst>
            </a:custGeom>
            <a:solidFill>
              <a:srgbClr val="D1D1D1"/>
            </a:solidFill>
            <a:ln w="0">
              <a:noFill/>
              <a:prstDash val="solid"/>
              <a:round/>
              <a:headEnd/>
              <a:tailEnd/>
            </a:ln>
          </p:spPr>
          <p:txBody>
            <a:bodyPr vert="horz" wrap="square" lIns="89642" tIns="44821" rIns="89642" bIns="44821" numCol="1" anchor="t" anchorCtr="0" compatLnSpc="1">
              <a:prstTxWarp prst="textNoShape">
                <a:avLst/>
              </a:prstTxWarp>
            </a:bodyPr>
            <a:lstStyle/>
            <a:p>
              <a:endParaRPr lang="en-US" sz="1730"/>
            </a:p>
          </p:txBody>
        </p:sp>
        <p:sp>
          <p:nvSpPr>
            <p:cNvPr id="8" name="Freeform 6">
              <a:extLst>
                <a:ext uri="{FF2B5EF4-FFF2-40B4-BE49-F238E27FC236}">
                  <a16:creationId xmlns:a16="http://schemas.microsoft.com/office/drawing/2014/main" id="{49A6E0E0-82D5-4AE5-8DDB-4D5073C9798A}"/>
                </a:ext>
              </a:extLst>
            </p:cNvPr>
            <p:cNvSpPr>
              <a:spLocks/>
            </p:cNvSpPr>
            <p:nvPr/>
          </p:nvSpPr>
          <p:spPr bwMode="auto">
            <a:xfrm>
              <a:off x="1503363" y="4594225"/>
              <a:ext cx="657225" cy="693738"/>
            </a:xfrm>
            <a:custGeom>
              <a:avLst/>
              <a:gdLst>
                <a:gd name="T0" fmla="*/ 350 w 403"/>
                <a:gd name="T1" fmla="*/ 338 h 425"/>
                <a:gd name="T2" fmla="*/ 350 w 403"/>
                <a:gd name="T3" fmla="*/ 338 h 425"/>
                <a:gd name="T4" fmla="*/ 311 w 403"/>
                <a:gd name="T5" fmla="*/ 371 h 425"/>
                <a:gd name="T6" fmla="*/ 264 w 403"/>
                <a:gd name="T7" fmla="*/ 392 h 425"/>
                <a:gd name="T8" fmla="*/ 213 w 403"/>
                <a:gd name="T9" fmla="*/ 399 h 425"/>
                <a:gd name="T10" fmla="*/ 163 w 403"/>
                <a:gd name="T11" fmla="*/ 392 h 425"/>
                <a:gd name="T12" fmla="*/ 119 w 403"/>
                <a:gd name="T13" fmla="*/ 373 h 425"/>
                <a:gd name="T14" fmla="*/ 81 w 403"/>
                <a:gd name="T15" fmla="*/ 344 h 425"/>
                <a:gd name="T16" fmla="*/ 52 w 403"/>
                <a:gd name="T17" fmla="*/ 306 h 425"/>
                <a:gd name="T18" fmla="*/ 33 w 403"/>
                <a:gd name="T19" fmla="*/ 262 h 425"/>
                <a:gd name="T20" fmla="*/ 26 w 403"/>
                <a:gd name="T21" fmla="*/ 212 h 425"/>
                <a:gd name="T22" fmla="*/ 33 w 403"/>
                <a:gd name="T23" fmla="*/ 163 h 425"/>
                <a:gd name="T24" fmla="*/ 52 w 403"/>
                <a:gd name="T25" fmla="*/ 118 h 425"/>
                <a:gd name="T26" fmla="*/ 81 w 403"/>
                <a:gd name="T27" fmla="*/ 80 h 425"/>
                <a:gd name="T28" fmla="*/ 119 w 403"/>
                <a:gd name="T29" fmla="*/ 51 h 425"/>
                <a:gd name="T30" fmla="*/ 163 w 403"/>
                <a:gd name="T31" fmla="*/ 32 h 425"/>
                <a:gd name="T32" fmla="*/ 213 w 403"/>
                <a:gd name="T33" fmla="*/ 26 h 425"/>
                <a:gd name="T34" fmla="*/ 265 w 403"/>
                <a:gd name="T35" fmla="*/ 33 h 425"/>
                <a:gd name="T36" fmla="*/ 313 w 403"/>
                <a:gd name="T37" fmla="*/ 55 h 425"/>
                <a:gd name="T38" fmla="*/ 332 w 403"/>
                <a:gd name="T39" fmla="*/ 36 h 425"/>
                <a:gd name="T40" fmla="*/ 275 w 403"/>
                <a:gd name="T41" fmla="*/ 8 h 425"/>
                <a:gd name="T42" fmla="*/ 213 w 403"/>
                <a:gd name="T43" fmla="*/ 0 h 425"/>
                <a:gd name="T44" fmla="*/ 156 w 403"/>
                <a:gd name="T45" fmla="*/ 6 h 425"/>
                <a:gd name="T46" fmla="*/ 105 w 403"/>
                <a:gd name="T47" fmla="*/ 28 h 425"/>
                <a:gd name="T48" fmla="*/ 62 w 403"/>
                <a:gd name="T49" fmla="*/ 61 h 425"/>
                <a:gd name="T50" fmla="*/ 29 w 403"/>
                <a:gd name="T51" fmla="*/ 105 h 425"/>
                <a:gd name="T52" fmla="*/ 7 w 403"/>
                <a:gd name="T53" fmla="*/ 156 h 425"/>
                <a:gd name="T54" fmla="*/ 0 w 403"/>
                <a:gd name="T55" fmla="*/ 212 h 425"/>
                <a:gd name="T56" fmla="*/ 7 w 403"/>
                <a:gd name="T57" fmla="*/ 269 h 425"/>
                <a:gd name="T58" fmla="*/ 29 w 403"/>
                <a:gd name="T59" fmla="*/ 320 h 425"/>
                <a:gd name="T60" fmla="*/ 62 w 403"/>
                <a:gd name="T61" fmla="*/ 363 h 425"/>
                <a:gd name="T62" fmla="*/ 105 w 403"/>
                <a:gd name="T63" fmla="*/ 396 h 425"/>
                <a:gd name="T64" fmla="*/ 156 w 403"/>
                <a:gd name="T65" fmla="*/ 418 h 425"/>
                <a:gd name="T66" fmla="*/ 213 w 403"/>
                <a:gd name="T67" fmla="*/ 425 h 425"/>
                <a:gd name="T68" fmla="*/ 272 w 403"/>
                <a:gd name="T69" fmla="*/ 417 h 425"/>
                <a:gd name="T70" fmla="*/ 325 w 403"/>
                <a:gd name="T71" fmla="*/ 393 h 425"/>
                <a:gd name="T72" fmla="*/ 370 w 403"/>
                <a:gd name="T73" fmla="*/ 356 h 425"/>
                <a:gd name="T74" fmla="*/ 403 w 403"/>
                <a:gd name="T75" fmla="*/ 307 h 425"/>
                <a:gd name="T76" fmla="*/ 379 w 403"/>
                <a:gd name="T77" fmla="*/ 295 h 425"/>
                <a:gd name="T78" fmla="*/ 350 w 403"/>
                <a:gd name="T79" fmla="*/ 33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3" h="425">
                  <a:moveTo>
                    <a:pt x="350" y="338"/>
                  </a:moveTo>
                  <a:lnTo>
                    <a:pt x="350" y="338"/>
                  </a:lnTo>
                  <a:cubicBezTo>
                    <a:pt x="338" y="351"/>
                    <a:pt x="325" y="362"/>
                    <a:pt x="311" y="371"/>
                  </a:cubicBezTo>
                  <a:cubicBezTo>
                    <a:pt x="296" y="380"/>
                    <a:pt x="281" y="387"/>
                    <a:pt x="264" y="392"/>
                  </a:cubicBezTo>
                  <a:cubicBezTo>
                    <a:pt x="247" y="396"/>
                    <a:pt x="230" y="399"/>
                    <a:pt x="213" y="399"/>
                  </a:cubicBezTo>
                  <a:cubicBezTo>
                    <a:pt x="195" y="399"/>
                    <a:pt x="179" y="397"/>
                    <a:pt x="163" y="392"/>
                  </a:cubicBezTo>
                  <a:cubicBezTo>
                    <a:pt x="147" y="388"/>
                    <a:pt x="132" y="381"/>
                    <a:pt x="119" y="373"/>
                  </a:cubicBezTo>
                  <a:cubicBezTo>
                    <a:pt x="105" y="365"/>
                    <a:pt x="92" y="355"/>
                    <a:pt x="81" y="344"/>
                  </a:cubicBezTo>
                  <a:cubicBezTo>
                    <a:pt x="70" y="333"/>
                    <a:pt x="60" y="320"/>
                    <a:pt x="52" y="306"/>
                  </a:cubicBezTo>
                  <a:cubicBezTo>
                    <a:pt x="44" y="292"/>
                    <a:pt x="37" y="278"/>
                    <a:pt x="33" y="262"/>
                  </a:cubicBezTo>
                  <a:cubicBezTo>
                    <a:pt x="28" y="246"/>
                    <a:pt x="26" y="229"/>
                    <a:pt x="26" y="212"/>
                  </a:cubicBezTo>
                  <a:cubicBezTo>
                    <a:pt x="26" y="195"/>
                    <a:pt x="28" y="179"/>
                    <a:pt x="33" y="163"/>
                  </a:cubicBezTo>
                  <a:cubicBezTo>
                    <a:pt x="37" y="147"/>
                    <a:pt x="44" y="132"/>
                    <a:pt x="52" y="118"/>
                  </a:cubicBezTo>
                  <a:cubicBezTo>
                    <a:pt x="60" y="104"/>
                    <a:pt x="70" y="92"/>
                    <a:pt x="81" y="80"/>
                  </a:cubicBezTo>
                  <a:cubicBezTo>
                    <a:pt x="92" y="69"/>
                    <a:pt x="105" y="59"/>
                    <a:pt x="119" y="51"/>
                  </a:cubicBezTo>
                  <a:cubicBezTo>
                    <a:pt x="132" y="43"/>
                    <a:pt x="147" y="37"/>
                    <a:pt x="163" y="32"/>
                  </a:cubicBezTo>
                  <a:cubicBezTo>
                    <a:pt x="179" y="28"/>
                    <a:pt x="196" y="26"/>
                    <a:pt x="213" y="26"/>
                  </a:cubicBezTo>
                  <a:cubicBezTo>
                    <a:pt x="230" y="26"/>
                    <a:pt x="248" y="28"/>
                    <a:pt x="265" y="33"/>
                  </a:cubicBezTo>
                  <a:cubicBezTo>
                    <a:pt x="282" y="38"/>
                    <a:pt x="298" y="46"/>
                    <a:pt x="313" y="55"/>
                  </a:cubicBezTo>
                  <a:lnTo>
                    <a:pt x="332" y="36"/>
                  </a:lnTo>
                  <a:cubicBezTo>
                    <a:pt x="314" y="24"/>
                    <a:pt x="295" y="15"/>
                    <a:pt x="275" y="8"/>
                  </a:cubicBezTo>
                  <a:cubicBezTo>
                    <a:pt x="255" y="3"/>
                    <a:pt x="234" y="0"/>
                    <a:pt x="213" y="0"/>
                  </a:cubicBezTo>
                  <a:cubicBezTo>
                    <a:pt x="193" y="0"/>
                    <a:pt x="174" y="2"/>
                    <a:pt x="156" y="6"/>
                  </a:cubicBezTo>
                  <a:cubicBezTo>
                    <a:pt x="138" y="12"/>
                    <a:pt x="121" y="19"/>
                    <a:pt x="105" y="28"/>
                  </a:cubicBezTo>
                  <a:cubicBezTo>
                    <a:pt x="89" y="37"/>
                    <a:pt x="75" y="48"/>
                    <a:pt x="62" y="61"/>
                  </a:cubicBezTo>
                  <a:cubicBezTo>
                    <a:pt x="49" y="74"/>
                    <a:pt x="38" y="89"/>
                    <a:pt x="29" y="105"/>
                  </a:cubicBezTo>
                  <a:cubicBezTo>
                    <a:pt x="19" y="121"/>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5"/>
                    <a:pt x="213" y="425"/>
                  </a:cubicBezTo>
                  <a:cubicBezTo>
                    <a:pt x="233" y="425"/>
                    <a:pt x="253" y="423"/>
                    <a:pt x="272" y="417"/>
                  </a:cubicBezTo>
                  <a:cubicBezTo>
                    <a:pt x="291" y="411"/>
                    <a:pt x="308" y="403"/>
                    <a:pt x="325" y="393"/>
                  </a:cubicBezTo>
                  <a:cubicBezTo>
                    <a:pt x="341" y="383"/>
                    <a:pt x="356" y="370"/>
                    <a:pt x="370" y="356"/>
                  </a:cubicBezTo>
                  <a:cubicBezTo>
                    <a:pt x="383" y="341"/>
                    <a:pt x="394" y="325"/>
                    <a:pt x="403" y="307"/>
                  </a:cubicBezTo>
                  <a:lnTo>
                    <a:pt x="379" y="295"/>
                  </a:lnTo>
                  <a:cubicBezTo>
                    <a:pt x="371" y="311"/>
                    <a:pt x="362" y="325"/>
                    <a:pt x="350" y="338"/>
                  </a:cubicBezTo>
                  <a:close/>
                </a:path>
              </a:pathLst>
            </a:custGeom>
            <a:solidFill>
              <a:srgbClr val="D1D1D1"/>
            </a:solidFill>
            <a:ln w="0">
              <a:noFill/>
              <a:prstDash val="solid"/>
              <a:round/>
              <a:headEnd/>
              <a:tailEnd/>
            </a:ln>
          </p:spPr>
          <p:txBody>
            <a:bodyPr vert="horz" wrap="square" lIns="89642" tIns="44821" rIns="89642" bIns="44821" numCol="1" anchor="t" anchorCtr="0" compatLnSpc="1">
              <a:prstTxWarp prst="textNoShape">
                <a:avLst/>
              </a:prstTxWarp>
            </a:bodyPr>
            <a:lstStyle/>
            <a:p>
              <a:endParaRPr lang="en-US" sz="1730"/>
            </a:p>
          </p:txBody>
        </p:sp>
        <p:sp>
          <p:nvSpPr>
            <p:cNvPr id="9" name="Freeform 7">
              <a:extLst>
                <a:ext uri="{FF2B5EF4-FFF2-40B4-BE49-F238E27FC236}">
                  <a16:creationId xmlns:a16="http://schemas.microsoft.com/office/drawing/2014/main" id="{CBB50BF7-B937-4644-AEA7-C77DB51BA862}"/>
                </a:ext>
              </a:extLst>
            </p:cNvPr>
            <p:cNvSpPr>
              <a:spLocks/>
            </p:cNvSpPr>
            <p:nvPr/>
          </p:nvSpPr>
          <p:spPr bwMode="auto">
            <a:xfrm>
              <a:off x="1608138" y="4699000"/>
              <a:ext cx="458788" cy="482600"/>
            </a:xfrm>
            <a:custGeom>
              <a:avLst/>
              <a:gdLst>
                <a:gd name="T0" fmla="*/ 199 w 281"/>
                <a:gd name="T1" fmla="*/ 41 h 296"/>
                <a:gd name="T2" fmla="*/ 199 w 281"/>
                <a:gd name="T3" fmla="*/ 41 h 296"/>
                <a:gd name="T4" fmla="*/ 221 w 281"/>
                <a:gd name="T5" fmla="*/ 19 h 296"/>
                <a:gd name="T6" fmla="*/ 186 w 281"/>
                <a:gd name="T7" fmla="*/ 5 h 296"/>
                <a:gd name="T8" fmla="*/ 149 w 281"/>
                <a:gd name="T9" fmla="*/ 0 h 296"/>
                <a:gd name="T10" fmla="*/ 109 w 281"/>
                <a:gd name="T11" fmla="*/ 5 h 296"/>
                <a:gd name="T12" fmla="*/ 74 w 281"/>
                <a:gd name="T13" fmla="*/ 20 h 296"/>
                <a:gd name="T14" fmla="*/ 44 w 281"/>
                <a:gd name="T15" fmla="*/ 43 h 296"/>
                <a:gd name="T16" fmla="*/ 21 w 281"/>
                <a:gd name="T17" fmla="*/ 73 h 296"/>
                <a:gd name="T18" fmla="*/ 6 w 281"/>
                <a:gd name="T19" fmla="*/ 109 h 296"/>
                <a:gd name="T20" fmla="*/ 0 w 281"/>
                <a:gd name="T21" fmla="*/ 148 h 296"/>
                <a:gd name="T22" fmla="*/ 6 w 281"/>
                <a:gd name="T23" fmla="*/ 188 h 296"/>
                <a:gd name="T24" fmla="*/ 21 w 281"/>
                <a:gd name="T25" fmla="*/ 223 h 296"/>
                <a:gd name="T26" fmla="*/ 44 w 281"/>
                <a:gd name="T27" fmla="*/ 253 h 296"/>
                <a:gd name="T28" fmla="*/ 74 w 281"/>
                <a:gd name="T29" fmla="*/ 276 h 296"/>
                <a:gd name="T30" fmla="*/ 109 w 281"/>
                <a:gd name="T31" fmla="*/ 291 h 296"/>
                <a:gd name="T32" fmla="*/ 149 w 281"/>
                <a:gd name="T33" fmla="*/ 296 h 296"/>
                <a:gd name="T34" fmla="*/ 189 w 281"/>
                <a:gd name="T35" fmla="*/ 290 h 296"/>
                <a:gd name="T36" fmla="*/ 226 w 281"/>
                <a:gd name="T37" fmla="*/ 274 h 296"/>
                <a:gd name="T38" fmla="*/ 258 w 281"/>
                <a:gd name="T39" fmla="*/ 248 h 296"/>
                <a:gd name="T40" fmla="*/ 281 w 281"/>
                <a:gd name="T41" fmla="*/ 214 h 296"/>
                <a:gd name="T42" fmla="*/ 254 w 281"/>
                <a:gd name="T43" fmla="*/ 201 h 296"/>
                <a:gd name="T44" fmla="*/ 235 w 281"/>
                <a:gd name="T45" fmla="*/ 228 h 296"/>
                <a:gd name="T46" fmla="*/ 211 w 281"/>
                <a:gd name="T47" fmla="*/ 249 h 296"/>
                <a:gd name="T48" fmla="*/ 181 w 281"/>
                <a:gd name="T49" fmla="*/ 262 h 296"/>
                <a:gd name="T50" fmla="*/ 149 w 281"/>
                <a:gd name="T51" fmla="*/ 267 h 296"/>
                <a:gd name="T52" fmla="*/ 102 w 281"/>
                <a:gd name="T53" fmla="*/ 257 h 296"/>
                <a:gd name="T54" fmla="*/ 65 w 281"/>
                <a:gd name="T55" fmla="*/ 232 h 296"/>
                <a:gd name="T56" fmla="*/ 39 w 281"/>
                <a:gd name="T57" fmla="*/ 194 h 296"/>
                <a:gd name="T58" fmla="*/ 30 w 281"/>
                <a:gd name="T59" fmla="*/ 148 h 296"/>
                <a:gd name="T60" fmla="*/ 39 w 281"/>
                <a:gd name="T61" fmla="*/ 102 h 296"/>
                <a:gd name="T62" fmla="*/ 65 w 281"/>
                <a:gd name="T63" fmla="*/ 64 h 296"/>
                <a:gd name="T64" fmla="*/ 102 w 281"/>
                <a:gd name="T65" fmla="*/ 39 h 296"/>
                <a:gd name="T66" fmla="*/ 149 w 281"/>
                <a:gd name="T67" fmla="*/ 30 h 296"/>
                <a:gd name="T68" fmla="*/ 174 w 281"/>
                <a:gd name="T69" fmla="*/ 33 h 296"/>
                <a:gd name="T70" fmla="*/ 199 w 281"/>
                <a:gd name="T71" fmla="*/ 4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1" h="296">
                  <a:moveTo>
                    <a:pt x="199" y="41"/>
                  </a:moveTo>
                  <a:lnTo>
                    <a:pt x="199" y="41"/>
                  </a:lnTo>
                  <a:lnTo>
                    <a:pt x="221" y="19"/>
                  </a:lnTo>
                  <a:cubicBezTo>
                    <a:pt x="210" y="13"/>
                    <a:pt x="198" y="8"/>
                    <a:pt x="186" y="5"/>
                  </a:cubicBezTo>
                  <a:cubicBezTo>
                    <a:pt x="174" y="2"/>
                    <a:pt x="161" y="0"/>
                    <a:pt x="149" y="0"/>
                  </a:cubicBezTo>
                  <a:cubicBezTo>
                    <a:pt x="135" y="0"/>
                    <a:pt x="122" y="2"/>
                    <a:pt x="109" y="5"/>
                  </a:cubicBezTo>
                  <a:cubicBezTo>
                    <a:pt x="97" y="9"/>
                    <a:pt x="85" y="14"/>
                    <a:pt x="74" y="20"/>
                  </a:cubicBezTo>
                  <a:cubicBezTo>
                    <a:pt x="63" y="27"/>
                    <a:pt x="53" y="35"/>
                    <a:pt x="44" y="43"/>
                  </a:cubicBezTo>
                  <a:cubicBezTo>
                    <a:pt x="35" y="52"/>
                    <a:pt x="27" y="62"/>
                    <a:pt x="21" y="73"/>
                  </a:cubicBezTo>
                  <a:cubicBezTo>
                    <a:pt x="14" y="84"/>
                    <a:pt x="9" y="96"/>
                    <a:pt x="6" y="109"/>
                  </a:cubicBezTo>
                  <a:cubicBezTo>
                    <a:pt x="2" y="121"/>
                    <a:pt x="0" y="135"/>
                    <a:pt x="0" y="148"/>
                  </a:cubicBezTo>
                  <a:cubicBezTo>
                    <a:pt x="0" y="162"/>
                    <a:pt x="2" y="175"/>
                    <a:pt x="6" y="188"/>
                  </a:cubicBezTo>
                  <a:cubicBezTo>
                    <a:pt x="9" y="200"/>
                    <a:pt x="14" y="212"/>
                    <a:pt x="21" y="223"/>
                  </a:cubicBezTo>
                  <a:cubicBezTo>
                    <a:pt x="27" y="234"/>
                    <a:pt x="35" y="244"/>
                    <a:pt x="44" y="253"/>
                  </a:cubicBezTo>
                  <a:cubicBezTo>
                    <a:pt x="53" y="262"/>
                    <a:pt x="63" y="270"/>
                    <a:pt x="74" y="276"/>
                  </a:cubicBezTo>
                  <a:cubicBezTo>
                    <a:pt x="85" y="282"/>
                    <a:pt x="97" y="287"/>
                    <a:pt x="109" y="291"/>
                  </a:cubicBezTo>
                  <a:cubicBezTo>
                    <a:pt x="122" y="295"/>
                    <a:pt x="135" y="296"/>
                    <a:pt x="149" y="296"/>
                  </a:cubicBezTo>
                  <a:cubicBezTo>
                    <a:pt x="163" y="296"/>
                    <a:pt x="176" y="294"/>
                    <a:pt x="189" y="290"/>
                  </a:cubicBezTo>
                  <a:cubicBezTo>
                    <a:pt x="203" y="287"/>
                    <a:pt x="215" y="281"/>
                    <a:pt x="226" y="274"/>
                  </a:cubicBezTo>
                  <a:cubicBezTo>
                    <a:pt x="238" y="267"/>
                    <a:pt x="248" y="258"/>
                    <a:pt x="258" y="248"/>
                  </a:cubicBezTo>
                  <a:cubicBezTo>
                    <a:pt x="267" y="238"/>
                    <a:pt x="275" y="227"/>
                    <a:pt x="281" y="214"/>
                  </a:cubicBezTo>
                  <a:lnTo>
                    <a:pt x="254" y="201"/>
                  </a:lnTo>
                  <a:cubicBezTo>
                    <a:pt x="249" y="211"/>
                    <a:pt x="243" y="220"/>
                    <a:pt x="235" y="228"/>
                  </a:cubicBezTo>
                  <a:cubicBezTo>
                    <a:pt x="228" y="236"/>
                    <a:pt x="220" y="243"/>
                    <a:pt x="211" y="249"/>
                  </a:cubicBezTo>
                  <a:cubicBezTo>
                    <a:pt x="202" y="254"/>
                    <a:pt x="192" y="259"/>
                    <a:pt x="181" y="262"/>
                  </a:cubicBezTo>
                  <a:cubicBezTo>
                    <a:pt x="171" y="265"/>
                    <a:pt x="160" y="267"/>
                    <a:pt x="149" y="267"/>
                  </a:cubicBezTo>
                  <a:cubicBezTo>
                    <a:pt x="132" y="267"/>
                    <a:pt x="117" y="264"/>
                    <a:pt x="102" y="257"/>
                  </a:cubicBezTo>
                  <a:cubicBezTo>
                    <a:pt x="88" y="251"/>
                    <a:pt x="76" y="243"/>
                    <a:pt x="65" y="232"/>
                  </a:cubicBezTo>
                  <a:cubicBezTo>
                    <a:pt x="54" y="221"/>
                    <a:pt x="46" y="209"/>
                    <a:pt x="39" y="194"/>
                  </a:cubicBezTo>
                  <a:cubicBezTo>
                    <a:pt x="33" y="180"/>
                    <a:pt x="30" y="165"/>
                    <a:pt x="30" y="148"/>
                  </a:cubicBezTo>
                  <a:cubicBezTo>
                    <a:pt x="30" y="132"/>
                    <a:pt x="33" y="116"/>
                    <a:pt x="39" y="102"/>
                  </a:cubicBezTo>
                  <a:cubicBezTo>
                    <a:pt x="46" y="88"/>
                    <a:pt x="54" y="75"/>
                    <a:pt x="65" y="64"/>
                  </a:cubicBezTo>
                  <a:cubicBezTo>
                    <a:pt x="76" y="54"/>
                    <a:pt x="88" y="45"/>
                    <a:pt x="102" y="39"/>
                  </a:cubicBezTo>
                  <a:cubicBezTo>
                    <a:pt x="117" y="33"/>
                    <a:pt x="132" y="30"/>
                    <a:pt x="149" y="30"/>
                  </a:cubicBezTo>
                  <a:cubicBezTo>
                    <a:pt x="157" y="30"/>
                    <a:pt x="166" y="31"/>
                    <a:pt x="174" y="33"/>
                  </a:cubicBezTo>
                  <a:cubicBezTo>
                    <a:pt x="183" y="35"/>
                    <a:pt x="191" y="38"/>
                    <a:pt x="199" y="41"/>
                  </a:cubicBezTo>
                  <a:close/>
                </a:path>
              </a:pathLst>
            </a:custGeom>
            <a:solidFill>
              <a:srgbClr val="D1D1D1"/>
            </a:solidFill>
            <a:ln w="0">
              <a:noFill/>
              <a:prstDash val="solid"/>
              <a:round/>
              <a:headEnd/>
              <a:tailEnd/>
            </a:ln>
          </p:spPr>
          <p:txBody>
            <a:bodyPr vert="horz" wrap="square" lIns="89642" tIns="44821" rIns="89642" bIns="44821" numCol="1" anchor="t" anchorCtr="0" compatLnSpc="1">
              <a:prstTxWarp prst="textNoShape">
                <a:avLst/>
              </a:prstTxWarp>
            </a:bodyPr>
            <a:lstStyle/>
            <a:p>
              <a:endParaRPr lang="en-US" sz="1730"/>
            </a:p>
          </p:txBody>
        </p:sp>
        <p:sp>
          <p:nvSpPr>
            <p:cNvPr id="10" name="Freeform 8">
              <a:extLst>
                <a:ext uri="{FF2B5EF4-FFF2-40B4-BE49-F238E27FC236}">
                  <a16:creationId xmlns:a16="http://schemas.microsoft.com/office/drawing/2014/main" id="{80CD1100-8D7A-4E8C-B509-50C00873E3C8}"/>
                </a:ext>
              </a:extLst>
            </p:cNvPr>
            <p:cNvSpPr>
              <a:spLocks/>
            </p:cNvSpPr>
            <p:nvPr/>
          </p:nvSpPr>
          <p:spPr bwMode="auto">
            <a:xfrm>
              <a:off x="1828801" y="4594225"/>
              <a:ext cx="369888" cy="368300"/>
            </a:xfrm>
            <a:custGeom>
              <a:avLst/>
              <a:gdLst>
                <a:gd name="T0" fmla="*/ 214 w 227"/>
                <a:gd name="T1" fmla="*/ 0 h 226"/>
                <a:gd name="T2" fmla="*/ 214 w 227"/>
                <a:gd name="T3" fmla="*/ 0 h 226"/>
                <a:gd name="T4" fmla="*/ 204 w 227"/>
                <a:gd name="T5" fmla="*/ 4 h 226"/>
                <a:gd name="T6" fmla="*/ 4 w 227"/>
                <a:gd name="T7" fmla="*/ 203 h 226"/>
                <a:gd name="T8" fmla="*/ 0 w 227"/>
                <a:gd name="T9" fmla="*/ 212 h 226"/>
                <a:gd name="T10" fmla="*/ 4 w 227"/>
                <a:gd name="T11" fmla="*/ 222 h 226"/>
                <a:gd name="T12" fmla="*/ 14 w 227"/>
                <a:gd name="T13" fmla="*/ 226 h 226"/>
                <a:gd name="T14" fmla="*/ 23 w 227"/>
                <a:gd name="T15" fmla="*/ 222 h 226"/>
                <a:gd name="T16" fmla="*/ 223 w 227"/>
                <a:gd name="T17" fmla="*/ 22 h 226"/>
                <a:gd name="T18" fmla="*/ 227 w 227"/>
                <a:gd name="T19" fmla="*/ 12 h 226"/>
                <a:gd name="T20" fmla="*/ 223 w 227"/>
                <a:gd name="T21" fmla="*/ 4 h 226"/>
                <a:gd name="T22" fmla="*/ 214 w 227"/>
                <a:gd name="T23"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226">
                  <a:moveTo>
                    <a:pt x="214" y="0"/>
                  </a:moveTo>
                  <a:lnTo>
                    <a:pt x="214" y="0"/>
                  </a:lnTo>
                  <a:cubicBezTo>
                    <a:pt x="210" y="0"/>
                    <a:pt x="207" y="1"/>
                    <a:pt x="204" y="4"/>
                  </a:cubicBezTo>
                  <a:lnTo>
                    <a:pt x="4" y="203"/>
                  </a:lnTo>
                  <a:cubicBezTo>
                    <a:pt x="1" y="205"/>
                    <a:pt x="0" y="209"/>
                    <a:pt x="0" y="212"/>
                  </a:cubicBezTo>
                  <a:cubicBezTo>
                    <a:pt x="0" y="216"/>
                    <a:pt x="1" y="219"/>
                    <a:pt x="4" y="222"/>
                  </a:cubicBezTo>
                  <a:cubicBezTo>
                    <a:pt x="7" y="224"/>
                    <a:pt x="10" y="226"/>
                    <a:pt x="14" y="226"/>
                  </a:cubicBezTo>
                  <a:cubicBezTo>
                    <a:pt x="17" y="226"/>
                    <a:pt x="20" y="224"/>
                    <a:pt x="23" y="222"/>
                  </a:cubicBezTo>
                  <a:lnTo>
                    <a:pt x="223" y="22"/>
                  </a:lnTo>
                  <a:cubicBezTo>
                    <a:pt x="226" y="19"/>
                    <a:pt x="227" y="16"/>
                    <a:pt x="227" y="12"/>
                  </a:cubicBezTo>
                  <a:cubicBezTo>
                    <a:pt x="227" y="9"/>
                    <a:pt x="226" y="5"/>
                    <a:pt x="223" y="4"/>
                  </a:cubicBezTo>
                  <a:cubicBezTo>
                    <a:pt x="221" y="1"/>
                    <a:pt x="217" y="0"/>
                    <a:pt x="214" y="0"/>
                  </a:cubicBezTo>
                  <a:close/>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endParaRPr lang="en-US" sz="1730"/>
            </a:p>
          </p:txBody>
        </p:sp>
      </p:grpSp>
      <p:grpSp>
        <p:nvGrpSpPr>
          <p:cNvPr id="17" name="Group 16" descr="Automated remediation, with gear in circle">
            <a:extLst>
              <a:ext uri="{FF2B5EF4-FFF2-40B4-BE49-F238E27FC236}">
                <a16:creationId xmlns:a16="http://schemas.microsoft.com/office/drawing/2014/main" id="{ECF1EE9C-098F-426D-99C0-6712773874E1}"/>
              </a:ext>
            </a:extLst>
          </p:cNvPr>
          <p:cNvGrpSpPr/>
          <p:nvPr/>
        </p:nvGrpSpPr>
        <p:grpSpPr>
          <a:xfrm>
            <a:off x="4556316" y="4123856"/>
            <a:ext cx="3079370" cy="2267150"/>
            <a:chOff x="4647679" y="4206051"/>
            <a:chExt cx="3141118" cy="2312611"/>
          </a:xfrm>
        </p:grpSpPr>
        <p:sp>
          <p:nvSpPr>
            <p:cNvPr id="69" name="Rectangle 68">
              <a:extLst>
                <a:ext uri="{FF2B5EF4-FFF2-40B4-BE49-F238E27FC236}">
                  <a16:creationId xmlns:a16="http://schemas.microsoft.com/office/drawing/2014/main" id="{59CC654F-9F13-49D5-9701-383B7D25293A}"/>
                </a:ext>
              </a:extLst>
            </p:cNvPr>
            <p:cNvSpPr/>
            <p:nvPr/>
          </p:nvSpPr>
          <p:spPr>
            <a:xfrm>
              <a:off x="4647679" y="5859464"/>
              <a:ext cx="3141118" cy="659198"/>
            </a:xfrm>
            <a:prstGeom prst="rect">
              <a:avLst/>
            </a:prstGeom>
            <a:noFill/>
          </p:spPr>
          <p:txBody>
            <a:bodyPr wrap="square" lIns="37312" rIns="37312" anchor="ctr">
              <a:spAutoFit/>
            </a:bodyPr>
            <a:lstStyle/>
            <a:p>
              <a:pPr algn="ctr" defTabSz="760726" fontAlgn="base">
                <a:lnSpc>
                  <a:spcPct val="90000"/>
                </a:lnSpc>
                <a:spcBef>
                  <a:spcPct val="0"/>
                </a:spcBef>
                <a:spcAft>
                  <a:spcPct val="0"/>
                </a:spcAft>
                <a:defRPr/>
              </a:pPr>
              <a:r>
                <a:rPr lang="en-US" sz="1961" b="1" kern="0">
                  <a:latin typeface="Segoe UI Semibold" panose="020B0702040204020203" pitchFamily="34" charset="0"/>
                  <a:cs typeface="Segoe UI Semibold" panose="020B0702040204020203" pitchFamily="34" charset="0"/>
                </a:rPr>
                <a:t>Automated </a:t>
              </a:r>
              <a:br>
                <a:rPr lang="en-US" sz="1961" b="1" kern="0">
                  <a:latin typeface="Segoe UI Semibold" panose="020B0702040204020203" pitchFamily="34" charset="0"/>
                  <a:cs typeface="Segoe UI Semibold" panose="020B0702040204020203" pitchFamily="34" charset="0"/>
                </a:rPr>
              </a:br>
              <a:r>
                <a:rPr lang="en-US" sz="1961" b="1" kern="0">
                  <a:latin typeface="Segoe UI Semibold" panose="020B0702040204020203" pitchFamily="34" charset="0"/>
                  <a:cs typeface="Segoe UI Semibold" panose="020B0702040204020203" pitchFamily="34" charset="0"/>
                </a:rPr>
                <a:t>remediation</a:t>
              </a:r>
            </a:p>
          </p:txBody>
        </p:sp>
        <p:grpSp>
          <p:nvGrpSpPr>
            <p:cNvPr id="16" name="Group 15">
              <a:extLst>
                <a:ext uri="{FF2B5EF4-FFF2-40B4-BE49-F238E27FC236}">
                  <a16:creationId xmlns:a16="http://schemas.microsoft.com/office/drawing/2014/main" id="{6851CFD4-F392-49BA-B43A-BBEE393E4559}"/>
                </a:ext>
              </a:extLst>
            </p:cNvPr>
            <p:cNvGrpSpPr/>
            <p:nvPr/>
          </p:nvGrpSpPr>
          <p:grpSpPr>
            <a:xfrm>
              <a:off x="5487424" y="4206051"/>
              <a:ext cx="1461626" cy="1461627"/>
              <a:chOff x="5487424" y="4206051"/>
              <a:chExt cx="1461626" cy="1461627"/>
            </a:xfrm>
          </p:grpSpPr>
          <p:sp>
            <p:nvSpPr>
              <p:cNvPr id="71" name="Oval 70">
                <a:extLst>
                  <a:ext uri="{FF2B5EF4-FFF2-40B4-BE49-F238E27FC236}">
                    <a16:creationId xmlns:a16="http://schemas.microsoft.com/office/drawing/2014/main" id="{68B34480-F7E3-4C67-A7AF-FE448591F090}"/>
                  </a:ext>
                </a:extLst>
              </p:cNvPr>
              <p:cNvSpPr/>
              <p:nvPr/>
            </p:nvSpPr>
            <p:spPr bwMode="auto">
              <a:xfrm>
                <a:off x="5487424" y="4206051"/>
                <a:ext cx="1461626" cy="1461627"/>
              </a:xfrm>
              <a:prstGeom prst="ellipse">
                <a:avLst/>
              </a:prstGeom>
              <a:solidFill>
                <a:schemeClr val="bg1"/>
              </a:solidFill>
              <a:ln>
                <a:noFill/>
                <a:headEnd type="none" w="med" len="med"/>
                <a:tailEnd type="none" w="med" len="med"/>
              </a:ln>
              <a:effectLst>
                <a:outerShdw blurRad="254000" dist="508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27" fontAlgn="base">
                  <a:spcBef>
                    <a:spcPct val="0"/>
                  </a:spcBef>
                  <a:spcAft>
                    <a:spcPct val="0"/>
                  </a:spcAft>
                </a:pPr>
                <a:endParaRPr lang="en-US" sz="1961" err="1">
                  <a:solidFill>
                    <a:schemeClr val="tx1"/>
                  </a:solidFill>
                  <a:latin typeface="Segoe UI"/>
                  <a:cs typeface="Segoe UI" pitchFamily="34" charset="0"/>
                </a:endParaRPr>
              </a:p>
            </p:txBody>
          </p:sp>
          <p:sp>
            <p:nvSpPr>
              <p:cNvPr id="13" name="Freeform 12">
                <a:extLst>
                  <a:ext uri="{FF2B5EF4-FFF2-40B4-BE49-F238E27FC236}">
                    <a16:creationId xmlns:a16="http://schemas.microsoft.com/office/drawing/2014/main" id="{965609A8-9AEB-438F-8A76-7F1ECFD3A736}"/>
                  </a:ext>
                </a:extLst>
              </p:cNvPr>
              <p:cNvSpPr>
                <a:spLocks noEditPoints="1"/>
              </p:cNvSpPr>
              <p:nvPr/>
            </p:nvSpPr>
            <p:spPr bwMode="auto">
              <a:xfrm>
                <a:off x="5853113" y="4562980"/>
                <a:ext cx="657224" cy="655637"/>
              </a:xfrm>
              <a:custGeom>
                <a:avLst/>
                <a:gdLst>
                  <a:gd name="T0" fmla="*/ 285 w 426"/>
                  <a:gd name="T1" fmla="*/ 243 h 425"/>
                  <a:gd name="T2" fmla="*/ 244 w 426"/>
                  <a:gd name="T3" fmla="*/ 285 h 425"/>
                  <a:gd name="T4" fmla="*/ 182 w 426"/>
                  <a:gd name="T5" fmla="*/ 285 h 425"/>
                  <a:gd name="T6" fmla="*/ 140 w 426"/>
                  <a:gd name="T7" fmla="*/ 243 h 425"/>
                  <a:gd name="T8" fmla="*/ 140 w 426"/>
                  <a:gd name="T9" fmla="*/ 181 h 425"/>
                  <a:gd name="T10" fmla="*/ 182 w 426"/>
                  <a:gd name="T11" fmla="*/ 140 h 425"/>
                  <a:gd name="T12" fmla="*/ 244 w 426"/>
                  <a:gd name="T13" fmla="*/ 140 h 425"/>
                  <a:gd name="T14" fmla="*/ 285 w 426"/>
                  <a:gd name="T15" fmla="*/ 181 h 425"/>
                  <a:gd name="T16" fmla="*/ 285 w 426"/>
                  <a:gd name="T17" fmla="*/ 243 h 425"/>
                  <a:gd name="T18" fmla="*/ 372 w 426"/>
                  <a:gd name="T19" fmla="*/ 216 h 425"/>
                  <a:gd name="T20" fmla="*/ 372 w 426"/>
                  <a:gd name="T21" fmla="*/ 208 h 425"/>
                  <a:gd name="T22" fmla="*/ 426 w 426"/>
                  <a:gd name="T23" fmla="*/ 171 h 425"/>
                  <a:gd name="T24" fmla="*/ 331 w 426"/>
                  <a:gd name="T25" fmla="*/ 105 h 425"/>
                  <a:gd name="T26" fmla="*/ 334 w 426"/>
                  <a:gd name="T27" fmla="*/ 32 h 425"/>
                  <a:gd name="T28" fmla="*/ 220 w 426"/>
                  <a:gd name="T29" fmla="*/ 53 h 425"/>
                  <a:gd name="T30" fmla="*/ 213 w 426"/>
                  <a:gd name="T31" fmla="*/ 53 h 425"/>
                  <a:gd name="T32" fmla="*/ 205 w 426"/>
                  <a:gd name="T33" fmla="*/ 53 h 425"/>
                  <a:gd name="T34" fmla="*/ 91 w 426"/>
                  <a:gd name="T35" fmla="*/ 32 h 425"/>
                  <a:gd name="T36" fmla="*/ 95 w 426"/>
                  <a:gd name="T37" fmla="*/ 105 h 425"/>
                  <a:gd name="T38" fmla="*/ 0 w 426"/>
                  <a:gd name="T39" fmla="*/ 171 h 425"/>
                  <a:gd name="T40" fmla="*/ 54 w 426"/>
                  <a:gd name="T41" fmla="*/ 208 h 425"/>
                  <a:gd name="T42" fmla="*/ 54 w 426"/>
                  <a:gd name="T43" fmla="*/ 216 h 425"/>
                  <a:gd name="T44" fmla="*/ 0 w 426"/>
                  <a:gd name="T45" fmla="*/ 253 h 425"/>
                  <a:gd name="T46" fmla="*/ 95 w 426"/>
                  <a:gd name="T47" fmla="*/ 319 h 425"/>
                  <a:gd name="T48" fmla="*/ 91 w 426"/>
                  <a:gd name="T49" fmla="*/ 392 h 425"/>
                  <a:gd name="T50" fmla="*/ 205 w 426"/>
                  <a:gd name="T51" fmla="*/ 371 h 425"/>
                  <a:gd name="T52" fmla="*/ 213 w 426"/>
                  <a:gd name="T53" fmla="*/ 371 h 425"/>
                  <a:gd name="T54" fmla="*/ 220 w 426"/>
                  <a:gd name="T55" fmla="*/ 371 h 425"/>
                  <a:gd name="T56" fmla="*/ 334 w 426"/>
                  <a:gd name="T57" fmla="*/ 392 h 425"/>
                  <a:gd name="T58" fmla="*/ 331 w 426"/>
                  <a:gd name="T59" fmla="*/ 319 h 425"/>
                  <a:gd name="T60" fmla="*/ 426 w 426"/>
                  <a:gd name="T61" fmla="*/ 253 h 425"/>
                  <a:gd name="T62" fmla="*/ 372 w 426"/>
                  <a:gd name="T63" fmla="*/ 21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6" h="425">
                    <a:moveTo>
                      <a:pt x="285" y="243"/>
                    </a:moveTo>
                    <a:lnTo>
                      <a:pt x="285" y="243"/>
                    </a:lnTo>
                    <a:cubicBezTo>
                      <a:pt x="281" y="252"/>
                      <a:pt x="276" y="261"/>
                      <a:pt x="269" y="268"/>
                    </a:cubicBezTo>
                    <a:cubicBezTo>
                      <a:pt x="261" y="275"/>
                      <a:pt x="253" y="281"/>
                      <a:pt x="244" y="285"/>
                    </a:cubicBezTo>
                    <a:cubicBezTo>
                      <a:pt x="234" y="289"/>
                      <a:pt x="224" y="291"/>
                      <a:pt x="213" y="291"/>
                    </a:cubicBezTo>
                    <a:cubicBezTo>
                      <a:pt x="202" y="291"/>
                      <a:pt x="192" y="289"/>
                      <a:pt x="182" y="285"/>
                    </a:cubicBezTo>
                    <a:cubicBezTo>
                      <a:pt x="173" y="281"/>
                      <a:pt x="164" y="275"/>
                      <a:pt x="157" y="268"/>
                    </a:cubicBezTo>
                    <a:cubicBezTo>
                      <a:pt x="150" y="261"/>
                      <a:pt x="144" y="252"/>
                      <a:pt x="140" y="243"/>
                    </a:cubicBezTo>
                    <a:cubicBezTo>
                      <a:pt x="136" y="233"/>
                      <a:pt x="134" y="223"/>
                      <a:pt x="134" y="212"/>
                    </a:cubicBezTo>
                    <a:cubicBezTo>
                      <a:pt x="134" y="201"/>
                      <a:pt x="136" y="191"/>
                      <a:pt x="140" y="181"/>
                    </a:cubicBezTo>
                    <a:cubicBezTo>
                      <a:pt x="144" y="172"/>
                      <a:pt x="150" y="164"/>
                      <a:pt x="157" y="156"/>
                    </a:cubicBezTo>
                    <a:cubicBezTo>
                      <a:pt x="164" y="149"/>
                      <a:pt x="173" y="144"/>
                      <a:pt x="182" y="140"/>
                    </a:cubicBezTo>
                    <a:cubicBezTo>
                      <a:pt x="192" y="135"/>
                      <a:pt x="202" y="133"/>
                      <a:pt x="213" y="133"/>
                    </a:cubicBezTo>
                    <a:cubicBezTo>
                      <a:pt x="224" y="133"/>
                      <a:pt x="234" y="135"/>
                      <a:pt x="244" y="140"/>
                    </a:cubicBezTo>
                    <a:cubicBezTo>
                      <a:pt x="253" y="144"/>
                      <a:pt x="261" y="149"/>
                      <a:pt x="269" y="156"/>
                    </a:cubicBezTo>
                    <a:cubicBezTo>
                      <a:pt x="276" y="164"/>
                      <a:pt x="281" y="172"/>
                      <a:pt x="285" y="181"/>
                    </a:cubicBezTo>
                    <a:cubicBezTo>
                      <a:pt x="290" y="191"/>
                      <a:pt x="292" y="201"/>
                      <a:pt x="292" y="212"/>
                    </a:cubicBezTo>
                    <a:cubicBezTo>
                      <a:pt x="292" y="223"/>
                      <a:pt x="290" y="233"/>
                      <a:pt x="285" y="243"/>
                    </a:cubicBezTo>
                    <a:close/>
                    <a:moveTo>
                      <a:pt x="372" y="216"/>
                    </a:moveTo>
                    <a:lnTo>
                      <a:pt x="372" y="216"/>
                    </a:lnTo>
                    <a:cubicBezTo>
                      <a:pt x="372" y="215"/>
                      <a:pt x="372" y="213"/>
                      <a:pt x="372" y="212"/>
                    </a:cubicBezTo>
                    <a:cubicBezTo>
                      <a:pt x="372" y="211"/>
                      <a:pt x="372" y="210"/>
                      <a:pt x="372" y="208"/>
                    </a:cubicBezTo>
                    <a:cubicBezTo>
                      <a:pt x="372" y="207"/>
                      <a:pt x="372" y="206"/>
                      <a:pt x="372" y="205"/>
                    </a:cubicBezTo>
                    <a:lnTo>
                      <a:pt x="426" y="171"/>
                    </a:lnTo>
                    <a:lnTo>
                      <a:pt x="393" y="91"/>
                    </a:lnTo>
                    <a:lnTo>
                      <a:pt x="331" y="105"/>
                    </a:lnTo>
                    <a:cubicBezTo>
                      <a:pt x="327" y="101"/>
                      <a:pt x="324" y="98"/>
                      <a:pt x="320" y="94"/>
                    </a:cubicBezTo>
                    <a:lnTo>
                      <a:pt x="334" y="32"/>
                    </a:lnTo>
                    <a:lnTo>
                      <a:pt x="254" y="0"/>
                    </a:lnTo>
                    <a:lnTo>
                      <a:pt x="220" y="53"/>
                    </a:lnTo>
                    <a:cubicBezTo>
                      <a:pt x="219" y="53"/>
                      <a:pt x="218" y="53"/>
                      <a:pt x="217" y="53"/>
                    </a:cubicBezTo>
                    <a:cubicBezTo>
                      <a:pt x="215" y="53"/>
                      <a:pt x="214" y="53"/>
                      <a:pt x="213" y="53"/>
                    </a:cubicBezTo>
                    <a:cubicBezTo>
                      <a:pt x="212" y="53"/>
                      <a:pt x="210" y="53"/>
                      <a:pt x="209" y="53"/>
                    </a:cubicBezTo>
                    <a:cubicBezTo>
                      <a:pt x="208" y="53"/>
                      <a:pt x="207" y="53"/>
                      <a:pt x="205" y="53"/>
                    </a:cubicBezTo>
                    <a:lnTo>
                      <a:pt x="172" y="0"/>
                    </a:lnTo>
                    <a:lnTo>
                      <a:pt x="91" y="32"/>
                    </a:lnTo>
                    <a:lnTo>
                      <a:pt x="106" y="94"/>
                    </a:lnTo>
                    <a:cubicBezTo>
                      <a:pt x="102" y="98"/>
                      <a:pt x="98" y="101"/>
                      <a:pt x="95" y="105"/>
                    </a:cubicBezTo>
                    <a:lnTo>
                      <a:pt x="33" y="91"/>
                    </a:lnTo>
                    <a:lnTo>
                      <a:pt x="0" y="171"/>
                    </a:lnTo>
                    <a:lnTo>
                      <a:pt x="54" y="205"/>
                    </a:lnTo>
                    <a:cubicBezTo>
                      <a:pt x="54" y="206"/>
                      <a:pt x="54" y="207"/>
                      <a:pt x="54" y="208"/>
                    </a:cubicBezTo>
                    <a:cubicBezTo>
                      <a:pt x="54" y="210"/>
                      <a:pt x="54" y="211"/>
                      <a:pt x="54" y="212"/>
                    </a:cubicBezTo>
                    <a:cubicBezTo>
                      <a:pt x="54" y="213"/>
                      <a:pt x="54" y="215"/>
                      <a:pt x="54" y="216"/>
                    </a:cubicBezTo>
                    <a:cubicBezTo>
                      <a:pt x="54" y="217"/>
                      <a:pt x="54" y="218"/>
                      <a:pt x="54" y="220"/>
                    </a:cubicBezTo>
                    <a:lnTo>
                      <a:pt x="0" y="253"/>
                    </a:lnTo>
                    <a:lnTo>
                      <a:pt x="33" y="334"/>
                    </a:lnTo>
                    <a:lnTo>
                      <a:pt x="95" y="319"/>
                    </a:lnTo>
                    <a:cubicBezTo>
                      <a:pt x="98" y="323"/>
                      <a:pt x="102" y="327"/>
                      <a:pt x="106" y="330"/>
                    </a:cubicBezTo>
                    <a:lnTo>
                      <a:pt x="91" y="392"/>
                    </a:lnTo>
                    <a:lnTo>
                      <a:pt x="172" y="425"/>
                    </a:lnTo>
                    <a:lnTo>
                      <a:pt x="205" y="371"/>
                    </a:lnTo>
                    <a:cubicBezTo>
                      <a:pt x="207" y="371"/>
                      <a:pt x="208" y="371"/>
                      <a:pt x="209" y="371"/>
                    </a:cubicBezTo>
                    <a:cubicBezTo>
                      <a:pt x="210" y="371"/>
                      <a:pt x="212" y="371"/>
                      <a:pt x="213" y="371"/>
                    </a:cubicBezTo>
                    <a:cubicBezTo>
                      <a:pt x="214" y="371"/>
                      <a:pt x="215" y="371"/>
                      <a:pt x="217" y="371"/>
                    </a:cubicBezTo>
                    <a:cubicBezTo>
                      <a:pt x="218" y="371"/>
                      <a:pt x="219" y="371"/>
                      <a:pt x="220" y="371"/>
                    </a:cubicBezTo>
                    <a:lnTo>
                      <a:pt x="254" y="425"/>
                    </a:lnTo>
                    <a:lnTo>
                      <a:pt x="334" y="392"/>
                    </a:lnTo>
                    <a:lnTo>
                      <a:pt x="320" y="330"/>
                    </a:lnTo>
                    <a:cubicBezTo>
                      <a:pt x="324" y="327"/>
                      <a:pt x="327" y="323"/>
                      <a:pt x="331" y="319"/>
                    </a:cubicBezTo>
                    <a:lnTo>
                      <a:pt x="393" y="334"/>
                    </a:lnTo>
                    <a:lnTo>
                      <a:pt x="426" y="253"/>
                    </a:lnTo>
                    <a:lnTo>
                      <a:pt x="372" y="220"/>
                    </a:lnTo>
                    <a:cubicBezTo>
                      <a:pt x="372" y="218"/>
                      <a:pt x="372" y="217"/>
                      <a:pt x="372" y="216"/>
                    </a:cubicBezTo>
                    <a:close/>
                  </a:path>
                </a:pathLst>
              </a:custGeom>
              <a:solidFill>
                <a:srgbClr val="D1D1D1"/>
              </a:solidFill>
              <a:ln w="0">
                <a:noFill/>
                <a:prstDash val="solid"/>
                <a:round/>
                <a:headEnd/>
                <a:tailEnd/>
              </a:ln>
            </p:spPr>
            <p:txBody>
              <a:bodyPr vert="horz" wrap="square" lIns="89642" tIns="44821" rIns="89642" bIns="44821" numCol="1" anchor="t" anchorCtr="0" compatLnSpc="1">
                <a:prstTxWarp prst="textNoShape">
                  <a:avLst/>
                </a:prstTxWarp>
              </a:bodyPr>
              <a:lstStyle/>
              <a:p>
                <a:endParaRPr lang="en-US" sz="1730"/>
              </a:p>
            </p:txBody>
          </p:sp>
          <p:sp>
            <p:nvSpPr>
              <p:cNvPr id="75" name="Oval 74">
                <a:extLst>
                  <a:ext uri="{FF2B5EF4-FFF2-40B4-BE49-F238E27FC236}">
                    <a16:creationId xmlns:a16="http://schemas.microsoft.com/office/drawing/2014/main" id="{5B047D6A-F426-459D-AC01-D7B4C1237BE2}"/>
                  </a:ext>
                </a:extLst>
              </p:cNvPr>
              <p:cNvSpPr/>
              <p:nvPr/>
            </p:nvSpPr>
            <p:spPr bwMode="auto">
              <a:xfrm>
                <a:off x="6267263" y="5003297"/>
                <a:ext cx="316386" cy="31638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solidFill>
                    <a:schemeClr val="tx1"/>
                  </a:solidFill>
                  <a:latin typeface="Segoe UI"/>
                  <a:ea typeface="Segoe UI" pitchFamily="34" charset="0"/>
                  <a:cs typeface="Segoe UI" pitchFamily="34" charset="0"/>
                </a:endParaRPr>
              </a:p>
            </p:txBody>
          </p:sp>
          <p:sp>
            <p:nvSpPr>
              <p:cNvPr id="76" name="Freeform 7">
                <a:extLst>
                  <a:ext uri="{FF2B5EF4-FFF2-40B4-BE49-F238E27FC236}">
                    <a16:creationId xmlns:a16="http://schemas.microsoft.com/office/drawing/2014/main" id="{0EFC37F9-A4F1-437B-A407-7AC80C746F2A}"/>
                  </a:ext>
                </a:extLst>
              </p:cNvPr>
              <p:cNvSpPr>
                <a:spLocks/>
              </p:cNvSpPr>
              <p:nvPr/>
            </p:nvSpPr>
            <p:spPr bwMode="auto">
              <a:xfrm>
                <a:off x="6345698" y="5099962"/>
                <a:ext cx="159516" cy="123055"/>
              </a:xfrm>
              <a:custGeom>
                <a:avLst/>
                <a:gdLst>
                  <a:gd name="T0" fmla="*/ 207 w 226"/>
                  <a:gd name="T1" fmla="*/ 0 h 174"/>
                  <a:gd name="T2" fmla="*/ 207 w 226"/>
                  <a:gd name="T3" fmla="*/ 0 h 174"/>
                  <a:gd name="T4" fmla="*/ 154 w 226"/>
                  <a:gd name="T5" fmla="*/ 52 h 174"/>
                  <a:gd name="T6" fmla="*/ 70 w 226"/>
                  <a:gd name="T7" fmla="*/ 137 h 174"/>
                  <a:gd name="T8" fmla="*/ 19 w 226"/>
                  <a:gd name="T9" fmla="*/ 86 h 174"/>
                  <a:gd name="T10" fmla="*/ 0 w 226"/>
                  <a:gd name="T11" fmla="*/ 105 h 174"/>
                  <a:gd name="T12" fmla="*/ 70 w 226"/>
                  <a:gd name="T13" fmla="*/ 174 h 174"/>
                  <a:gd name="T14" fmla="*/ 165 w 226"/>
                  <a:gd name="T15" fmla="*/ 79 h 174"/>
                  <a:gd name="T16" fmla="*/ 226 w 226"/>
                  <a:gd name="T17" fmla="*/ 18 h 174"/>
                  <a:gd name="T18" fmla="*/ 207 w 226"/>
                  <a:gd name="T1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74">
                    <a:moveTo>
                      <a:pt x="207" y="0"/>
                    </a:moveTo>
                    <a:lnTo>
                      <a:pt x="207" y="0"/>
                    </a:lnTo>
                    <a:lnTo>
                      <a:pt x="154" y="52"/>
                    </a:lnTo>
                    <a:lnTo>
                      <a:pt x="70" y="137"/>
                    </a:lnTo>
                    <a:lnTo>
                      <a:pt x="19" y="86"/>
                    </a:lnTo>
                    <a:lnTo>
                      <a:pt x="0" y="105"/>
                    </a:lnTo>
                    <a:lnTo>
                      <a:pt x="70" y="174"/>
                    </a:lnTo>
                    <a:lnTo>
                      <a:pt x="165" y="79"/>
                    </a:lnTo>
                    <a:lnTo>
                      <a:pt x="226" y="18"/>
                    </a:lnTo>
                    <a:lnTo>
                      <a:pt x="207" y="0"/>
                    </a:lnTo>
                    <a:close/>
                  </a:path>
                </a:pathLst>
              </a:custGeom>
              <a:solidFill>
                <a:schemeClr val="bg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defRPr/>
                </a:pPr>
                <a:endParaRPr lang="en-US">
                  <a:latin typeface="Segoe UI"/>
                </a:endParaRPr>
              </a:p>
            </p:txBody>
          </p:sp>
        </p:grpSp>
      </p:grpSp>
      <p:grpSp>
        <p:nvGrpSpPr>
          <p:cNvPr id="18" name="Group 17" descr="Connected intelligence with brain in circle">
            <a:extLst>
              <a:ext uri="{FF2B5EF4-FFF2-40B4-BE49-F238E27FC236}">
                <a16:creationId xmlns:a16="http://schemas.microsoft.com/office/drawing/2014/main" id="{8DD869F3-9CA1-4D87-96F4-895B85F68EE2}"/>
              </a:ext>
            </a:extLst>
          </p:cNvPr>
          <p:cNvGrpSpPr/>
          <p:nvPr/>
        </p:nvGrpSpPr>
        <p:grpSpPr>
          <a:xfrm>
            <a:off x="9139444" y="4123856"/>
            <a:ext cx="2498376" cy="2267150"/>
            <a:chOff x="9322708" y="4206051"/>
            <a:chExt cx="2548474" cy="2312611"/>
          </a:xfrm>
        </p:grpSpPr>
        <p:sp>
          <p:nvSpPr>
            <p:cNvPr id="58" name="Rectangle 57">
              <a:extLst>
                <a:ext uri="{FF2B5EF4-FFF2-40B4-BE49-F238E27FC236}">
                  <a16:creationId xmlns:a16="http://schemas.microsoft.com/office/drawing/2014/main" id="{4636DDFF-616C-442A-9982-D00A9F104B59}"/>
                </a:ext>
              </a:extLst>
            </p:cNvPr>
            <p:cNvSpPr/>
            <p:nvPr/>
          </p:nvSpPr>
          <p:spPr>
            <a:xfrm>
              <a:off x="9322708" y="5859464"/>
              <a:ext cx="2548474" cy="659198"/>
            </a:xfrm>
            <a:prstGeom prst="rect">
              <a:avLst/>
            </a:prstGeom>
            <a:noFill/>
          </p:spPr>
          <p:txBody>
            <a:bodyPr wrap="square" lIns="37312" rIns="37312" anchor="ctr">
              <a:spAutoFit/>
            </a:bodyPr>
            <a:lstStyle/>
            <a:p>
              <a:pPr algn="ctr" defTabSz="760726" fontAlgn="base">
                <a:lnSpc>
                  <a:spcPct val="90000"/>
                </a:lnSpc>
                <a:spcBef>
                  <a:spcPct val="0"/>
                </a:spcBef>
                <a:spcAft>
                  <a:spcPct val="0"/>
                </a:spcAft>
                <a:defRPr/>
              </a:pPr>
              <a:r>
                <a:rPr lang="en-US" sz="1961" b="1" kern="0">
                  <a:latin typeface="Segoe UI Semibold" panose="020B0702040204020203" pitchFamily="34" charset="0"/>
                  <a:cs typeface="Segoe UI Semibold" panose="020B0702040204020203" pitchFamily="34" charset="0"/>
                </a:rPr>
                <a:t>Connected </a:t>
              </a:r>
              <a:br>
                <a:rPr lang="en-US" sz="1961" b="1" kern="0">
                  <a:latin typeface="Segoe UI Semibold" panose="020B0702040204020203" pitchFamily="34" charset="0"/>
                  <a:cs typeface="Segoe UI Semibold" panose="020B0702040204020203" pitchFamily="34" charset="0"/>
                </a:rPr>
              </a:br>
              <a:r>
                <a:rPr lang="en-US" sz="1961" b="1" kern="0">
                  <a:latin typeface="Segoe UI Semibold" panose="020B0702040204020203" pitchFamily="34" charset="0"/>
                  <a:cs typeface="Segoe UI Semibold" panose="020B0702040204020203" pitchFamily="34" charset="0"/>
                </a:rPr>
                <a:t>intelligence</a:t>
              </a:r>
            </a:p>
          </p:txBody>
        </p:sp>
        <p:sp>
          <p:nvSpPr>
            <p:cNvPr id="61" name="Oval 60">
              <a:extLst>
                <a:ext uri="{FF2B5EF4-FFF2-40B4-BE49-F238E27FC236}">
                  <a16:creationId xmlns:a16="http://schemas.microsoft.com/office/drawing/2014/main" id="{73155DAD-1501-4D80-8D4B-AA3EAF0830DF}"/>
                </a:ext>
              </a:extLst>
            </p:cNvPr>
            <p:cNvSpPr/>
            <p:nvPr/>
          </p:nvSpPr>
          <p:spPr bwMode="auto">
            <a:xfrm>
              <a:off x="9866132" y="4206051"/>
              <a:ext cx="1461626" cy="1461627"/>
            </a:xfrm>
            <a:prstGeom prst="ellipse">
              <a:avLst/>
            </a:prstGeom>
            <a:solidFill>
              <a:schemeClr val="bg1"/>
            </a:solidFill>
            <a:ln>
              <a:noFill/>
              <a:headEnd type="none" w="med" len="med"/>
              <a:tailEnd type="none" w="med" len="med"/>
            </a:ln>
            <a:effectLst>
              <a:outerShdw blurRad="254000" dist="508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27" fontAlgn="base">
                <a:spcBef>
                  <a:spcPct val="0"/>
                </a:spcBef>
                <a:spcAft>
                  <a:spcPct val="0"/>
                </a:spcAft>
              </a:pPr>
              <a:endParaRPr lang="en-US" sz="1961" err="1">
                <a:solidFill>
                  <a:schemeClr val="tx1"/>
                </a:solidFill>
                <a:latin typeface="Segoe UI"/>
                <a:cs typeface="Segoe UI" pitchFamily="34" charset="0"/>
              </a:endParaRPr>
            </a:p>
          </p:txBody>
        </p:sp>
        <p:sp>
          <p:nvSpPr>
            <p:cNvPr id="14" name="Graphic 32">
              <a:extLst>
                <a:ext uri="{FF2B5EF4-FFF2-40B4-BE49-F238E27FC236}">
                  <a16:creationId xmlns:a16="http://schemas.microsoft.com/office/drawing/2014/main" id="{4749084F-BD6E-4A6D-BA83-18E755DA5993}"/>
                </a:ext>
              </a:extLst>
            </p:cNvPr>
            <p:cNvSpPr/>
            <p:nvPr/>
          </p:nvSpPr>
          <p:spPr>
            <a:xfrm>
              <a:off x="10134154" y="4682080"/>
              <a:ext cx="916217" cy="489844"/>
            </a:xfrm>
            <a:custGeom>
              <a:avLst/>
              <a:gdLst>
                <a:gd name="connsiteX0" fmla="*/ 807186 w 916217"/>
                <a:gd name="connsiteY0" fmla="*/ 183457 h 489844"/>
                <a:gd name="connsiteX1" fmla="*/ 807186 w 916217"/>
                <a:gd name="connsiteY1" fmla="*/ 181497 h 489844"/>
                <a:gd name="connsiteX2" fmla="*/ 643437 w 916217"/>
                <a:gd name="connsiteY2" fmla="*/ 41192 h 489844"/>
                <a:gd name="connsiteX3" fmla="*/ 469228 w 916217"/>
                <a:gd name="connsiteY3" fmla="*/ 18853 h 489844"/>
                <a:gd name="connsiteX4" fmla="*/ 299042 w 916217"/>
                <a:gd name="connsiteY4" fmla="*/ 65491 h 489844"/>
                <a:gd name="connsiteX5" fmla="*/ 246739 w 916217"/>
                <a:gd name="connsiteY5" fmla="*/ 56477 h 489844"/>
                <a:gd name="connsiteX6" fmla="*/ 246739 w 916217"/>
                <a:gd name="connsiteY6" fmla="*/ 211674 h 489844"/>
                <a:gd name="connsiteX7" fmla="*/ 250360 w 916217"/>
                <a:gd name="connsiteY7" fmla="*/ 213242 h 489844"/>
                <a:gd name="connsiteX8" fmla="*/ 323986 w 916217"/>
                <a:gd name="connsiteY8" fmla="*/ 213242 h 489844"/>
                <a:gd name="connsiteX9" fmla="*/ 360196 w 916217"/>
                <a:gd name="connsiteY9" fmla="*/ 250474 h 489844"/>
                <a:gd name="connsiteX10" fmla="*/ 360196 w 916217"/>
                <a:gd name="connsiteY10" fmla="*/ 298679 h 489844"/>
                <a:gd name="connsiteX11" fmla="*/ 388359 w 916217"/>
                <a:gd name="connsiteY11" fmla="*/ 337870 h 489844"/>
                <a:gd name="connsiteX12" fmla="*/ 344907 w 916217"/>
                <a:gd name="connsiteY12" fmla="*/ 379805 h 489844"/>
                <a:gd name="connsiteX13" fmla="*/ 301456 w 916217"/>
                <a:gd name="connsiteY13" fmla="*/ 337870 h 489844"/>
                <a:gd name="connsiteX14" fmla="*/ 330021 w 916217"/>
                <a:gd name="connsiteY14" fmla="*/ 298679 h 489844"/>
                <a:gd name="connsiteX15" fmla="*/ 330021 w 916217"/>
                <a:gd name="connsiteY15" fmla="*/ 250474 h 489844"/>
                <a:gd name="connsiteX16" fmla="*/ 323986 w 916217"/>
                <a:gd name="connsiteY16" fmla="*/ 242635 h 489844"/>
                <a:gd name="connsiteX17" fmla="*/ 250762 w 916217"/>
                <a:gd name="connsiteY17" fmla="*/ 242635 h 489844"/>
                <a:gd name="connsiteX18" fmla="*/ 216966 w 916217"/>
                <a:gd name="connsiteY18" fmla="*/ 211674 h 489844"/>
                <a:gd name="connsiteX19" fmla="*/ 216966 w 916217"/>
                <a:gd name="connsiteY19" fmla="*/ 59612 h 489844"/>
                <a:gd name="connsiteX20" fmla="*/ 134890 w 916217"/>
                <a:gd name="connsiteY20" fmla="*/ 166996 h 489844"/>
                <a:gd name="connsiteX21" fmla="*/ 512 w 916217"/>
                <a:gd name="connsiteY21" fmla="*/ 292800 h 489844"/>
                <a:gd name="connsiteX22" fmla="*/ 175124 w 916217"/>
                <a:gd name="connsiteY22" fmla="*/ 394697 h 489844"/>
                <a:gd name="connsiteX23" fmla="*/ 216966 w 916217"/>
                <a:gd name="connsiteY23" fmla="*/ 433889 h 489844"/>
                <a:gd name="connsiteX24" fmla="*/ 217368 w 916217"/>
                <a:gd name="connsiteY24" fmla="*/ 375494 h 489844"/>
                <a:gd name="connsiteX25" fmla="*/ 216564 w 916217"/>
                <a:gd name="connsiteY25" fmla="*/ 322977 h 489844"/>
                <a:gd name="connsiteX26" fmla="*/ 210126 w 916217"/>
                <a:gd name="connsiteY26" fmla="*/ 315923 h 489844"/>
                <a:gd name="connsiteX27" fmla="*/ 158628 w 916217"/>
                <a:gd name="connsiteY27" fmla="*/ 315923 h 489844"/>
                <a:gd name="connsiteX28" fmla="*/ 118395 w 916217"/>
                <a:gd name="connsiteY28" fmla="*/ 343357 h 489844"/>
                <a:gd name="connsiteX29" fmla="*/ 74943 w 916217"/>
                <a:gd name="connsiteY29" fmla="*/ 301422 h 489844"/>
                <a:gd name="connsiteX30" fmla="*/ 118395 w 916217"/>
                <a:gd name="connsiteY30" fmla="*/ 259488 h 489844"/>
                <a:gd name="connsiteX31" fmla="*/ 158628 w 916217"/>
                <a:gd name="connsiteY31" fmla="*/ 286922 h 489844"/>
                <a:gd name="connsiteX32" fmla="*/ 210529 w 916217"/>
                <a:gd name="connsiteY32" fmla="*/ 286922 h 489844"/>
                <a:gd name="connsiteX33" fmla="*/ 246739 w 916217"/>
                <a:gd name="connsiteY33" fmla="*/ 320626 h 489844"/>
                <a:gd name="connsiteX34" fmla="*/ 247141 w 916217"/>
                <a:gd name="connsiteY34" fmla="*/ 375494 h 489844"/>
                <a:gd name="connsiteX35" fmla="*/ 246739 w 916217"/>
                <a:gd name="connsiteY35" fmla="*/ 448781 h 489844"/>
                <a:gd name="connsiteX36" fmla="*/ 336458 w 916217"/>
                <a:gd name="connsiteY36" fmla="*/ 438983 h 489844"/>
                <a:gd name="connsiteX37" fmla="*/ 470435 w 916217"/>
                <a:gd name="connsiteY37" fmla="*/ 488756 h 489844"/>
                <a:gd name="connsiteX38" fmla="*/ 470435 w 916217"/>
                <a:gd name="connsiteY38" fmla="*/ 136819 h 489844"/>
                <a:gd name="connsiteX39" fmla="*/ 464400 w 916217"/>
                <a:gd name="connsiteY39" fmla="*/ 133292 h 489844"/>
                <a:gd name="connsiteX40" fmla="*/ 398015 w 916217"/>
                <a:gd name="connsiteY40" fmla="*/ 133292 h 489844"/>
                <a:gd name="connsiteX41" fmla="*/ 357782 w 916217"/>
                <a:gd name="connsiteY41" fmla="*/ 160726 h 489844"/>
                <a:gd name="connsiteX42" fmla="*/ 314330 w 916217"/>
                <a:gd name="connsiteY42" fmla="*/ 118791 h 489844"/>
                <a:gd name="connsiteX43" fmla="*/ 357782 w 916217"/>
                <a:gd name="connsiteY43" fmla="*/ 76856 h 489844"/>
                <a:gd name="connsiteX44" fmla="*/ 398015 w 916217"/>
                <a:gd name="connsiteY44" fmla="*/ 104290 h 489844"/>
                <a:gd name="connsiteX45" fmla="*/ 464802 w 916217"/>
                <a:gd name="connsiteY45" fmla="*/ 104290 h 489844"/>
                <a:gd name="connsiteX46" fmla="*/ 501012 w 916217"/>
                <a:gd name="connsiteY46" fmla="*/ 137211 h 489844"/>
                <a:gd name="connsiteX47" fmla="*/ 501012 w 916217"/>
                <a:gd name="connsiteY47" fmla="*/ 189335 h 489844"/>
                <a:gd name="connsiteX48" fmla="*/ 588720 w 916217"/>
                <a:gd name="connsiteY48" fmla="*/ 189335 h 489844"/>
                <a:gd name="connsiteX49" fmla="*/ 596767 w 916217"/>
                <a:gd name="connsiteY49" fmla="*/ 185808 h 489844"/>
                <a:gd name="connsiteX50" fmla="*/ 596767 w 916217"/>
                <a:gd name="connsiteY50" fmla="*/ 170132 h 489844"/>
                <a:gd name="connsiteX51" fmla="*/ 568201 w 916217"/>
                <a:gd name="connsiteY51" fmla="*/ 130940 h 489844"/>
                <a:gd name="connsiteX52" fmla="*/ 611653 w 916217"/>
                <a:gd name="connsiteY52" fmla="*/ 89006 h 489844"/>
                <a:gd name="connsiteX53" fmla="*/ 655105 w 916217"/>
                <a:gd name="connsiteY53" fmla="*/ 130940 h 489844"/>
                <a:gd name="connsiteX54" fmla="*/ 626942 w 916217"/>
                <a:gd name="connsiteY54" fmla="*/ 170132 h 489844"/>
                <a:gd name="connsiteX55" fmla="*/ 626942 w 916217"/>
                <a:gd name="connsiteY55" fmla="*/ 185808 h 489844"/>
                <a:gd name="connsiteX56" fmla="*/ 588720 w 916217"/>
                <a:gd name="connsiteY56" fmla="*/ 218729 h 489844"/>
                <a:gd name="connsiteX57" fmla="*/ 501012 w 916217"/>
                <a:gd name="connsiteY57" fmla="*/ 218729 h 489844"/>
                <a:gd name="connsiteX58" fmla="*/ 501012 w 916217"/>
                <a:gd name="connsiteY58" fmla="*/ 481310 h 489844"/>
                <a:gd name="connsiteX59" fmla="*/ 559350 w 916217"/>
                <a:gd name="connsiteY59" fmla="*/ 435456 h 489844"/>
                <a:gd name="connsiteX60" fmla="*/ 672405 w 916217"/>
                <a:gd name="connsiteY60" fmla="*/ 459363 h 489844"/>
                <a:gd name="connsiteX61" fmla="*/ 672405 w 916217"/>
                <a:gd name="connsiteY61" fmla="*/ 374318 h 489844"/>
                <a:gd name="connsiteX62" fmla="*/ 672405 w 916217"/>
                <a:gd name="connsiteY62" fmla="*/ 345316 h 489844"/>
                <a:gd name="connsiteX63" fmla="*/ 666370 w 916217"/>
                <a:gd name="connsiteY63" fmla="*/ 340222 h 489844"/>
                <a:gd name="connsiteX64" fmla="*/ 614469 w 916217"/>
                <a:gd name="connsiteY64" fmla="*/ 340222 h 489844"/>
                <a:gd name="connsiteX65" fmla="*/ 574236 w 916217"/>
                <a:gd name="connsiteY65" fmla="*/ 367655 h 489844"/>
                <a:gd name="connsiteX66" fmla="*/ 530784 w 916217"/>
                <a:gd name="connsiteY66" fmla="*/ 325721 h 489844"/>
                <a:gd name="connsiteX67" fmla="*/ 574236 w 916217"/>
                <a:gd name="connsiteY67" fmla="*/ 283786 h 489844"/>
                <a:gd name="connsiteX68" fmla="*/ 614469 w 916217"/>
                <a:gd name="connsiteY68" fmla="*/ 311220 h 489844"/>
                <a:gd name="connsiteX69" fmla="*/ 666370 w 916217"/>
                <a:gd name="connsiteY69" fmla="*/ 311220 h 489844"/>
                <a:gd name="connsiteX70" fmla="*/ 672405 w 916217"/>
                <a:gd name="connsiteY70" fmla="*/ 312396 h 489844"/>
                <a:gd name="connsiteX71" fmla="*/ 672405 w 916217"/>
                <a:gd name="connsiteY71" fmla="*/ 283002 h 489844"/>
                <a:gd name="connsiteX72" fmla="*/ 706201 w 916217"/>
                <a:gd name="connsiteY72" fmla="*/ 250082 h 489844"/>
                <a:gd name="connsiteX73" fmla="*/ 747641 w 916217"/>
                <a:gd name="connsiteY73" fmla="*/ 250082 h 489844"/>
                <a:gd name="connsiteX74" fmla="*/ 787874 w 916217"/>
                <a:gd name="connsiteY74" fmla="*/ 222648 h 489844"/>
                <a:gd name="connsiteX75" fmla="*/ 831326 w 916217"/>
                <a:gd name="connsiteY75" fmla="*/ 264583 h 489844"/>
                <a:gd name="connsiteX76" fmla="*/ 787874 w 916217"/>
                <a:gd name="connsiteY76" fmla="*/ 306517 h 489844"/>
                <a:gd name="connsiteX77" fmla="*/ 747641 w 916217"/>
                <a:gd name="connsiteY77" fmla="*/ 279083 h 489844"/>
                <a:gd name="connsiteX78" fmla="*/ 706201 w 916217"/>
                <a:gd name="connsiteY78" fmla="*/ 279083 h 489844"/>
                <a:gd name="connsiteX79" fmla="*/ 702580 w 916217"/>
                <a:gd name="connsiteY79" fmla="*/ 282610 h 489844"/>
                <a:gd name="connsiteX80" fmla="*/ 702580 w 916217"/>
                <a:gd name="connsiteY80" fmla="*/ 344925 h 489844"/>
                <a:gd name="connsiteX81" fmla="*/ 702580 w 916217"/>
                <a:gd name="connsiteY81" fmla="*/ 373926 h 489844"/>
                <a:gd name="connsiteX82" fmla="*/ 702580 w 916217"/>
                <a:gd name="connsiteY82" fmla="*/ 440159 h 489844"/>
                <a:gd name="connsiteX83" fmla="*/ 744020 w 916217"/>
                <a:gd name="connsiteY83" fmla="*/ 375886 h 489844"/>
                <a:gd name="connsiteX84" fmla="*/ 807186 w 916217"/>
                <a:gd name="connsiteY84" fmla="*/ 394305 h 489844"/>
                <a:gd name="connsiteX85" fmla="*/ 916218 w 916217"/>
                <a:gd name="connsiteY85" fmla="*/ 288489 h 489844"/>
                <a:gd name="connsiteX86" fmla="*/ 807186 w 916217"/>
                <a:gd name="connsiteY86" fmla="*/ 183457 h 48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16217" h="489844">
                  <a:moveTo>
                    <a:pt x="807186" y="183457"/>
                  </a:moveTo>
                  <a:cubicBezTo>
                    <a:pt x="807186" y="181497"/>
                    <a:pt x="807186" y="181497"/>
                    <a:pt x="807186" y="181497"/>
                  </a:cubicBezTo>
                  <a:cubicBezTo>
                    <a:pt x="807186" y="181497"/>
                    <a:pt x="788277" y="35314"/>
                    <a:pt x="643437" y="41192"/>
                  </a:cubicBezTo>
                  <a:cubicBezTo>
                    <a:pt x="643437" y="41192"/>
                    <a:pt x="569811" y="-34055"/>
                    <a:pt x="469228" y="18853"/>
                  </a:cubicBezTo>
                  <a:cubicBezTo>
                    <a:pt x="469228" y="18853"/>
                    <a:pt x="376692" y="-41893"/>
                    <a:pt x="299042" y="65491"/>
                  </a:cubicBezTo>
                  <a:cubicBezTo>
                    <a:pt x="299042" y="65491"/>
                    <a:pt x="275706" y="56477"/>
                    <a:pt x="246739" y="56477"/>
                  </a:cubicBezTo>
                  <a:lnTo>
                    <a:pt x="246739" y="211674"/>
                  </a:lnTo>
                  <a:cubicBezTo>
                    <a:pt x="247141" y="212458"/>
                    <a:pt x="247946" y="213242"/>
                    <a:pt x="250360" y="213242"/>
                  </a:cubicBezTo>
                  <a:lnTo>
                    <a:pt x="323986" y="213242"/>
                  </a:lnTo>
                  <a:cubicBezTo>
                    <a:pt x="342091" y="213242"/>
                    <a:pt x="360196" y="231662"/>
                    <a:pt x="360196" y="250474"/>
                  </a:cubicBezTo>
                  <a:lnTo>
                    <a:pt x="360196" y="298679"/>
                  </a:lnTo>
                  <a:cubicBezTo>
                    <a:pt x="376692" y="304558"/>
                    <a:pt x="388359" y="319450"/>
                    <a:pt x="388359" y="337870"/>
                  </a:cubicBezTo>
                  <a:cubicBezTo>
                    <a:pt x="388359" y="361385"/>
                    <a:pt x="369047" y="379805"/>
                    <a:pt x="344907" y="379805"/>
                  </a:cubicBezTo>
                  <a:cubicBezTo>
                    <a:pt x="320768" y="379805"/>
                    <a:pt x="301456" y="360993"/>
                    <a:pt x="301456" y="337870"/>
                  </a:cubicBezTo>
                  <a:cubicBezTo>
                    <a:pt x="301456" y="319842"/>
                    <a:pt x="313123" y="304558"/>
                    <a:pt x="330021" y="298679"/>
                  </a:cubicBezTo>
                  <a:lnTo>
                    <a:pt x="330021" y="250474"/>
                  </a:lnTo>
                  <a:cubicBezTo>
                    <a:pt x="330021" y="248122"/>
                    <a:pt x="325998" y="243419"/>
                    <a:pt x="323986" y="242635"/>
                  </a:cubicBezTo>
                  <a:lnTo>
                    <a:pt x="250762" y="242635"/>
                  </a:lnTo>
                  <a:cubicBezTo>
                    <a:pt x="231450" y="242635"/>
                    <a:pt x="216966" y="229310"/>
                    <a:pt x="216966" y="211674"/>
                  </a:cubicBezTo>
                  <a:lnTo>
                    <a:pt x="216966" y="59612"/>
                  </a:lnTo>
                  <a:cubicBezTo>
                    <a:pt x="181159" y="68234"/>
                    <a:pt x="145753" y="95276"/>
                    <a:pt x="134890" y="166996"/>
                  </a:cubicBezTo>
                  <a:cubicBezTo>
                    <a:pt x="134890" y="166996"/>
                    <a:pt x="6949" y="193254"/>
                    <a:pt x="512" y="292800"/>
                  </a:cubicBezTo>
                  <a:cubicBezTo>
                    <a:pt x="-7535" y="390386"/>
                    <a:pt x="80576" y="459755"/>
                    <a:pt x="175124" y="394697"/>
                  </a:cubicBezTo>
                  <a:cubicBezTo>
                    <a:pt x="175124" y="394697"/>
                    <a:pt x="190814" y="416253"/>
                    <a:pt x="216966" y="433889"/>
                  </a:cubicBezTo>
                  <a:cubicBezTo>
                    <a:pt x="216966" y="409982"/>
                    <a:pt x="217368" y="390778"/>
                    <a:pt x="217368" y="375494"/>
                  </a:cubicBezTo>
                  <a:cubicBezTo>
                    <a:pt x="217368" y="346492"/>
                    <a:pt x="217368" y="330424"/>
                    <a:pt x="216564" y="322977"/>
                  </a:cubicBezTo>
                  <a:cubicBezTo>
                    <a:pt x="216161" y="321018"/>
                    <a:pt x="212138" y="316315"/>
                    <a:pt x="210126" y="315923"/>
                  </a:cubicBezTo>
                  <a:lnTo>
                    <a:pt x="158628" y="315923"/>
                  </a:lnTo>
                  <a:cubicBezTo>
                    <a:pt x="152593" y="331991"/>
                    <a:pt x="136902" y="343357"/>
                    <a:pt x="118395" y="343357"/>
                  </a:cubicBezTo>
                  <a:cubicBezTo>
                    <a:pt x="94255" y="343357"/>
                    <a:pt x="74943" y="324545"/>
                    <a:pt x="74943" y="301422"/>
                  </a:cubicBezTo>
                  <a:cubicBezTo>
                    <a:pt x="74943" y="277908"/>
                    <a:pt x="94255" y="259488"/>
                    <a:pt x="118395" y="259488"/>
                  </a:cubicBezTo>
                  <a:cubicBezTo>
                    <a:pt x="137304" y="259488"/>
                    <a:pt x="152593" y="270853"/>
                    <a:pt x="158628" y="286922"/>
                  </a:cubicBezTo>
                  <a:lnTo>
                    <a:pt x="210529" y="286922"/>
                  </a:lnTo>
                  <a:cubicBezTo>
                    <a:pt x="230243" y="286922"/>
                    <a:pt x="245129" y="306909"/>
                    <a:pt x="246739" y="320626"/>
                  </a:cubicBezTo>
                  <a:cubicBezTo>
                    <a:pt x="247543" y="329248"/>
                    <a:pt x="247543" y="344533"/>
                    <a:pt x="247141" y="375494"/>
                  </a:cubicBezTo>
                  <a:cubicBezTo>
                    <a:pt x="247141" y="393914"/>
                    <a:pt x="246739" y="417820"/>
                    <a:pt x="246739" y="448781"/>
                  </a:cubicBezTo>
                  <a:cubicBezTo>
                    <a:pt x="272085" y="457403"/>
                    <a:pt x="302663" y="458579"/>
                    <a:pt x="336458" y="438983"/>
                  </a:cubicBezTo>
                  <a:cubicBezTo>
                    <a:pt x="336458" y="438983"/>
                    <a:pt x="398417" y="498554"/>
                    <a:pt x="470435" y="488756"/>
                  </a:cubicBezTo>
                  <a:lnTo>
                    <a:pt x="470435" y="136819"/>
                  </a:lnTo>
                  <a:cubicBezTo>
                    <a:pt x="470435" y="134468"/>
                    <a:pt x="470435" y="133292"/>
                    <a:pt x="464400" y="133292"/>
                  </a:cubicBezTo>
                  <a:lnTo>
                    <a:pt x="398015" y="133292"/>
                  </a:lnTo>
                  <a:cubicBezTo>
                    <a:pt x="391980" y="149360"/>
                    <a:pt x="376289" y="160726"/>
                    <a:pt x="357782" y="160726"/>
                  </a:cubicBezTo>
                  <a:cubicBezTo>
                    <a:pt x="333642" y="160726"/>
                    <a:pt x="314330" y="141914"/>
                    <a:pt x="314330" y="118791"/>
                  </a:cubicBezTo>
                  <a:cubicBezTo>
                    <a:pt x="314330" y="95276"/>
                    <a:pt x="333642" y="76856"/>
                    <a:pt x="357782" y="76856"/>
                  </a:cubicBezTo>
                  <a:cubicBezTo>
                    <a:pt x="376692" y="76856"/>
                    <a:pt x="391980" y="88222"/>
                    <a:pt x="398015" y="104290"/>
                  </a:cubicBezTo>
                  <a:lnTo>
                    <a:pt x="464802" y="104290"/>
                  </a:lnTo>
                  <a:cubicBezTo>
                    <a:pt x="486528" y="104290"/>
                    <a:pt x="501012" y="117615"/>
                    <a:pt x="501012" y="137211"/>
                  </a:cubicBezTo>
                  <a:lnTo>
                    <a:pt x="501012" y="189335"/>
                  </a:lnTo>
                  <a:lnTo>
                    <a:pt x="588720" y="189335"/>
                  </a:lnTo>
                  <a:cubicBezTo>
                    <a:pt x="593951" y="189335"/>
                    <a:pt x="596767" y="186592"/>
                    <a:pt x="596767" y="185808"/>
                  </a:cubicBezTo>
                  <a:lnTo>
                    <a:pt x="596767" y="170132"/>
                  </a:lnTo>
                  <a:cubicBezTo>
                    <a:pt x="580271" y="164253"/>
                    <a:pt x="568201" y="149360"/>
                    <a:pt x="568201" y="130940"/>
                  </a:cubicBezTo>
                  <a:cubicBezTo>
                    <a:pt x="568201" y="107426"/>
                    <a:pt x="587513" y="89006"/>
                    <a:pt x="611653" y="89006"/>
                  </a:cubicBezTo>
                  <a:cubicBezTo>
                    <a:pt x="635793" y="89006"/>
                    <a:pt x="655105" y="107818"/>
                    <a:pt x="655105" y="130940"/>
                  </a:cubicBezTo>
                  <a:cubicBezTo>
                    <a:pt x="655105" y="148968"/>
                    <a:pt x="643437" y="164253"/>
                    <a:pt x="626942" y="170132"/>
                  </a:cubicBezTo>
                  <a:lnTo>
                    <a:pt x="626942" y="185808"/>
                  </a:lnTo>
                  <a:cubicBezTo>
                    <a:pt x="626942" y="203836"/>
                    <a:pt x="609641" y="218729"/>
                    <a:pt x="588720" y="218729"/>
                  </a:cubicBezTo>
                  <a:lnTo>
                    <a:pt x="501012" y="218729"/>
                  </a:lnTo>
                  <a:lnTo>
                    <a:pt x="501012" y="481310"/>
                  </a:lnTo>
                  <a:cubicBezTo>
                    <a:pt x="520726" y="473080"/>
                    <a:pt x="540440" y="458579"/>
                    <a:pt x="559350" y="435456"/>
                  </a:cubicBezTo>
                  <a:cubicBezTo>
                    <a:pt x="559350" y="435456"/>
                    <a:pt x="616481" y="479350"/>
                    <a:pt x="672405" y="459363"/>
                  </a:cubicBezTo>
                  <a:lnTo>
                    <a:pt x="672405" y="374318"/>
                  </a:lnTo>
                  <a:lnTo>
                    <a:pt x="672405" y="345316"/>
                  </a:lnTo>
                  <a:cubicBezTo>
                    <a:pt x="672405" y="341005"/>
                    <a:pt x="668784" y="340222"/>
                    <a:pt x="666370" y="340222"/>
                  </a:cubicBezTo>
                  <a:lnTo>
                    <a:pt x="614469" y="340222"/>
                  </a:lnTo>
                  <a:cubicBezTo>
                    <a:pt x="608434" y="356290"/>
                    <a:pt x="592743" y="367655"/>
                    <a:pt x="574236" y="367655"/>
                  </a:cubicBezTo>
                  <a:cubicBezTo>
                    <a:pt x="550096" y="367655"/>
                    <a:pt x="530784" y="348844"/>
                    <a:pt x="530784" y="325721"/>
                  </a:cubicBezTo>
                  <a:cubicBezTo>
                    <a:pt x="530784" y="302206"/>
                    <a:pt x="550096" y="283786"/>
                    <a:pt x="574236" y="283786"/>
                  </a:cubicBezTo>
                  <a:cubicBezTo>
                    <a:pt x="593146" y="283786"/>
                    <a:pt x="608434" y="295152"/>
                    <a:pt x="614469" y="311220"/>
                  </a:cubicBezTo>
                  <a:lnTo>
                    <a:pt x="666370" y="311220"/>
                  </a:lnTo>
                  <a:cubicBezTo>
                    <a:pt x="668382" y="311220"/>
                    <a:pt x="670393" y="312004"/>
                    <a:pt x="672405" y="312396"/>
                  </a:cubicBezTo>
                  <a:lnTo>
                    <a:pt x="672405" y="283002"/>
                  </a:lnTo>
                  <a:cubicBezTo>
                    <a:pt x="672405" y="264974"/>
                    <a:pt x="687694" y="250082"/>
                    <a:pt x="706201" y="250082"/>
                  </a:cubicBezTo>
                  <a:lnTo>
                    <a:pt x="747641" y="250082"/>
                  </a:lnTo>
                  <a:cubicBezTo>
                    <a:pt x="753676" y="234013"/>
                    <a:pt x="769367" y="222648"/>
                    <a:pt x="787874" y="222648"/>
                  </a:cubicBezTo>
                  <a:cubicBezTo>
                    <a:pt x="812014" y="222648"/>
                    <a:pt x="831326" y="241460"/>
                    <a:pt x="831326" y="264583"/>
                  </a:cubicBezTo>
                  <a:cubicBezTo>
                    <a:pt x="831326" y="287705"/>
                    <a:pt x="812014" y="306517"/>
                    <a:pt x="787874" y="306517"/>
                  </a:cubicBezTo>
                  <a:cubicBezTo>
                    <a:pt x="768965" y="306517"/>
                    <a:pt x="753676" y="295152"/>
                    <a:pt x="747641" y="279083"/>
                  </a:cubicBezTo>
                  <a:lnTo>
                    <a:pt x="706201" y="279083"/>
                  </a:lnTo>
                  <a:cubicBezTo>
                    <a:pt x="704189" y="279083"/>
                    <a:pt x="702580" y="280651"/>
                    <a:pt x="702580" y="282610"/>
                  </a:cubicBezTo>
                  <a:lnTo>
                    <a:pt x="702580" y="344925"/>
                  </a:lnTo>
                  <a:lnTo>
                    <a:pt x="702580" y="373926"/>
                  </a:lnTo>
                  <a:lnTo>
                    <a:pt x="702580" y="440159"/>
                  </a:lnTo>
                  <a:cubicBezTo>
                    <a:pt x="717869" y="426442"/>
                    <a:pt x="732352" y="406063"/>
                    <a:pt x="744020" y="375886"/>
                  </a:cubicBezTo>
                  <a:cubicBezTo>
                    <a:pt x="762930" y="388035"/>
                    <a:pt x="783851" y="394305"/>
                    <a:pt x="807186" y="394305"/>
                  </a:cubicBezTo>
                  <a:cubicBezTo>
                    <a:pt x="867938" y="394305"/>
                    <a:pt x="916218" y="347668"/>
                    <a:pt x="916218" y="288489"/>
                  </a:cubicBezTo>
                  <a:cubicBezTo>
                    <a:pt x="916218" y="229310"/>
                    <a:pt x="867938" y="183457"/>
                    <a:pt x="807186" y="183457"/>
                  </a:cubicBezTo>
                  <a:close/>
                </a:path>
              </a:pathLst>
            </a:custGeom>
            <a:solidFill>
              <a:srgbClr val="D1D1D1"/>
            </a:solidFill>
            <a:ln w="4971" cap="flat">
              <a:noFill/>
              <a:prstDash val="solid"/>
              <a:miter/>
            </a:ln>
          </p:spPr>
          <p:txBody>
            <a:bodyPr rtlCol="0" anchor="ctr"/>
            <a:lstStyle/>
            <a:p>
              <a:endParaRPr lang="en-US" sz="1730"/>
            </a:p>
          </p:txBody>
        </p:sp>
      </p:grpSp>
    </p:spTree>
    <p:extLst>
      <p:ext uri="{BB962C8B-B14F-4D97-AF65-F5344CB8AC3E}">
        <p14:creationId xmlns:p14="http://schemas.microsoft.com/office/powerpoint/2010/main" val="3911099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path" presetSubtype="0" decel="100000" fill="hold" nodeType="withEffect">
                                  <p:stCondLst>
                                    <p:cond delay="0"/>
                                  </p:stCondLst>
                                  <p:childTnLst>
                                    <p:animMotion origin="layout" path="M 0 -2.21516E-6 L 0 0.15093 " pathEditMode="relative" rAng="0" ptsTypes="AA">
                                      <p:cBhvr>
                                        <p:cTn id="9" dur="750" spd="-100000" fill="hold"/>
                                        <p:tgtEl>
                                          <p:spTgt spid="15"/>
                                        </p:tgtEl>
                                        <p:attrNameLst>
                                          <p:attrName>ppt_x</p:attrName>
                                          <p:attrName>ppt_y</p:attrName>
                                        </p:attrNameLst>
                                      </p:cBhvr>
                                      <p:rCtr x="0" y="7558"/>
                                    </p:animMotion>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path" presetSubtype="0" decel="100000" fill="hold" nodeType="withEffect">
                                  <p:stCondLst>
                                    <p:cond delay="0"/>
                                  </p:stCondLst>
                                  <p:childTnLst>
                                    <p:animMotion origin="layout" path="M 0 -2.21516E-6 L 0 0.15093 " pathEditMode="relative" rAng="0" ptsTypes="AA">
                                      <p:cBhvr>
                                        <p:cTn id="14" dur="750" spd="-100000" fill="hold"/>
                                        <p:tgtEl>
                                          <p:spTgt spid="17"/>
                                        </p:tgtEl>
                                        <p:attrNameLst>
                                          <p:attrName>ppt_x</p:attrName>
                                          <p:attrName>ppt_y</p:attrName>
                                        </p:attrNameLst>
                                      </p:cBhvr>
                                      <p:rCtr x="0" y="7558"/>
                                    </p:animMotion>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decel="100000" fill="hold" nodeType="withEffect">
                                  <p:stCondLst>
                                    <p:cond delay="0"/>
                                  </p:stCondLst>
                                  <p:childTnLst>
                                    <p:animMotion origin="layout" path="M 0 -2.21516E-6 L 0 0.15093 " pathEditMode="relative" rAng="0" ptsTypes="AA">
                                      <p:cBhvr>
                                        <p:cTn id="19" dur="750" spd="-100000" fill="hold"/>
                                        <p:tgtEl>
                                          <p:spTgt spid="18"/>
                                        </p:tgtEl>
                                        <p:attrNameLst>
                                          <p:attrName>ppt_x</p:attrName>
                                          <p:attrName>ppt_y</p:attrName>
                                        </p:attrNameLst>
                                      </p:cBhvr>
                                      <p:rCtr x="0" y="75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Arc 78" descr="Circle with arrow">
            <a:extLst>
              <a:ext uri="{FF2B5EF4-FFF2-40B4-BE49-F238E27FC236}">
                <a16:creationId xmlns:a16="http://schemas.microsoft.com/office/drawing/2014/main" id="{F129783A-2880-473A-A1D2-509B4DAC2129}"/>
              </a:ext>
            </a:extLst>
          </p:cNvPr>
          <p:cNvSpPr/>
          <p:nvPr/>
        </p:nvSpPr>
        <p:spPr bwMode="auto">
          <a:xfrm>
            <a:off x="7009155" y="1934259"/>
            <a:ext cx="3359915" cy="3359915"/>
          </a:xfrm>
          <a:prstGeom prst="arc">
            <a:avLst>
              <a:gd name="adj1" fmla="val 16200000"/>
              <a:gd name="adj2" fmla="val 14795517"/>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330" tIns="119464" rIns="149330" bIns="119464" numCol="1" spcCol="0" rtlCol="0" fromWordArt="0" anchor="t" anchorCtr="0" forceAA="0" compatLnSpc="1">
            <a:prstTxWarp prst="textNoShape">
              <a:avLst/>
            </a:prstTxWarp>
            <a:noAutofit/>
          </a:bodyPr>
          <a:lstStyle/>
          <a:p>
            <a:pPr algn="ctr" defTabSz="761301" fontAlgn="base">
              <a:lnSpc>
                <a:spcPct val="90000"/>
              </a:lnSpc>
              <a:spcBef>
                <a:spcPct val="0"/>
              </a:spcBef>
              <a:spcAft>
                <a:spcPct val="0"/>
              </a:spcAft>
            </a:pPr>
            <a:endParaRPr lang="en-US" sz="196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F0C03A02-9A61-4081-BE15-0298483DD6CD}"/>
              </a:ext>
            </a:extLst>
          </p:cNvPr>
          <p:cNvSpPr>
            <a:spLocks noGrp="1"/>
          </p:cNvSpPr>
          <p:nvPr>
            <p:ph type="title"/>
          </p:nvPr>
        </p:nvSpPr>
        <p:spPr/>
        <p:txBody>
          <a:bodyPr/>
          <a:lstStyle/>
          <a:p>
            <a:r>
              <a:rPr lang="en-US" dirty="0"/>
              <a:t>Identity protection</a:t>
            </a:r>
          </a:p>
        </p:txBody>
      </p:sp>
      <p:sp>
        <p:nvSpPr>
          <p:cNvPr id="2" name="Text Placeholder 1">
            <a:extLst>
              <a:ext uri="{FF2B5EF4-FFF2-40B4-BE49-F238E27FC236}">
                <a16:creationId xmlns:a16="http://schemas.microsoft.com/office/drawing/2014/main" id="{8225D1C9-53F4-49D8-B2E9-F038A028286F}"/>
              </a:ext>
            </a:extLst>
          </p:cNvPr>
          <p:cNvSpPr>
            <a:spLocks noGrp="1"/>
          </p:cNvSpPr>
          <p:nvPr>
            <p:ph sz="quarter" idx="10"/>
          </p:nvPr>
        </p:nvSpPr>
        <p:spPr/>
        <p:txBody>
          <a:bodyPr/>
          <a:lstStyle/>
          <a:p>
            <a:r>
              <a:rPr lang="en-US" sz="1961" dirty="0"/>
              <a:t>Proactive, AI-enhanced protection</a:t>
            </a:r>
          </a:p>
          <a:p>
            <a:r>
              <a:rPr lang="en-US" sz="1961" dirty="0"/>
              <a:t>Detects risk event and risky accounts</a:t>
            </a:r>
          </a:p>
          <a:p>
            <a:r>
              <a:rPr lang="en-US" sz="1961" dirty="0"/>
              <a:t>Automatic, real-time remediation</a:t>
            </a:r>
          </a:p>
          <a:p>
            <a:r>
              <a:rPr lang="en-US" sz="1961" dirty="0"/>
              <a:t>Provides recommendations to </a:t>
            </a:r>
            <a:br>
              <a:rPr lang="en-US" sz="1961" dirty="0"/>
            </a:br>
            <a:r>
              <a:rPr lang="en-US" sz="1961" dirty="0"/>
              <a:t>improve security posture</a:t>
            </a:r>
          </a:p>
          <a:p>
            <a:r>
              <a:rPr lang="en-US" sz="1961" dirty="0"/>
              <a:t>Machine learning at a massive scale</a:t>
            </a:r>
          </a:p>
        </p:txBody>
      </p:sp>
      <p:sp>
        <p:nvSpPr>
          <p:cNvPr id="104" name="Rectangle 103">
            <a:extLst>
              <a:ext uri="{FF2B5EF4-FFF2-40B4-BE49-F238E27FC236}">
                <a16:creationId xmlns:a16="http://schemas.microsoft.com/office/drawing/2014/main" id="{0DEB988D-27B6-4972-B867-789FB4C033AD}"/>
              </a:ext>
            </a:extLst>
          </p:cNvPr>
          <p:cNvSpPr/>
          <p:nvPr/>
        </p:nvSpPr>
        <p:spPr>
          <a:xfrm>
            <a:off x="6718209" y="5973513"/>
            <a:ext cx="3941807" cy="362072"/>
          </a:xfrm>
          <a:prstGeom prst="rect">
            <a:avLst/>
          </a:prstGeom>
          <a:noFill/>
        </p:spPr>
        <p:txBody>
          <a:bodyPr wrap="none" lIns="37322" rIns="37322" anchor="ctr">
            <a:spAutoFit/>
          </a:bodyPr>
          <a:lstStyle/>
          <a:p>
            <a:pPr algn="ctr" defTabSz="761018" fontAlgn="base">
              <a:lnSpc>
                <a:spcPct val="90000"/>
              </a:lnSpc>
              <a:spcBef>
                <a:spcPct val="0"/>
              </a:spcBef>
              <a:spcAft>
                <a:spcPct val="0"/>
              </a:spcAft>
              <a:defRPr/>
            </a:pPr>
            <a:r>
              <a:rPr lang="en-US" sz="1961">
                <a:ln w="3175">
                  <a:noFill/>
                </a:ln>
                <a:solidFill>
                  <a:srgbClr val="000000"/>
                </a:solidFill>
                <a:latin typeface="+mj-lt"/>
                <a:cs typeface="Segoe UI" pitchFamily="34" charset="0"/>
              </a:rPr>
              <a:t>Actionable insights and validation</a:t>
            </a:r>
          </a:p>
        </p:txBody>
      </p:sp>
      <p:sp>
        <p:nvSpPr>
          <p:cNvPr id="156" name="Rectangle 155">
            <a:extLst>
              <a:ext uri="{FF2B5EF4-FFF2-40B4-BE49-F238E27FC236}">
                <a16:creationId xmlns:a16="http://schemas.microsoft.com/office/drawing/2014/main" id="{5DFB85FD-F541-439D-9D2E-3F49B23D7FB9}"/>
              </a:ext>
            </a:extLst>
          </p:cNvPr>
          <p:cNvSpPr/>
          <p:nvPr/>
        </p:nvSpPr>
        <p:spPr>
          <a:xfrm>
            <a:off x="7963234" y="4003730"/>
            <a:ext cx="1459857" cy="280479"/>
          </a:xfrm>
          <a:prstGeom prst="rect">
            <a:avLst/>
          </a:prstGeom>
          <a:noFill/>
        </p:spPr>
        <p:txBody>
          <a:bodyPr wrap="none" lIns="37322" rIns="37322" anchor="ctr">
            <a:spAutoFit/>
          </a:bodyPr>
          <a:lstStyle/>
          <a:p>
            <a:pPr algn="ctr" defTabSz="761018" fontAlgn="base">
              <a:lnSpc>
                <a:spcPct val="90000"/>
              </a:lnSpc>
              <a:spcBef>
                <a:spcPct val="0"/>
              </a:spcBef>
              <a:spcAft>
                <a:spcPct val="0"/>
              </a:spcAft>
              <a:defRPr/>
            </a:pPr>
            <a:r>
              <a:rPr lang="en-US" sz="1371" kern="0">
                <a:solidFill>
                  <a:schemeClr val="accent1"/>
                </a:solidFill>
                <a:latin typeface="Segoe UI"/>
                <a:ea typeface="Segoe UI" pitchFamily="34" charset="0"/>
                <a:cs typeface="Segoe UI Semibold" panose="020B0702040204020203" pitchFamily="34" charset="0"/>
              </a:rPr>
              <a:t>Your organization</a:t>
            </a:r>
          </a:p>
        </p:txBody>
      </p:sp>
      <p:grpSp>
        <p:nvGrpSpPr>
          <p:cNvPr id="45" name="Group 44" descr="Continuous detection with radar icon">
            <a:extLst>
              <a:ext uri="{FF2B5EF4-FFF2-40B4-BE49-F238E27FC236}">
                <a16:creationId xmlns:a16="http://schemas.microsoft.com/office/drawing/2014/main" id="{1C8C30F8-4742-4D2D-89B9-E63D1F70A443}"/>
              </a:ext>
            </a:extLst>
          </p:cNvPr>
          <p:cNvGrpSpPr/>
          <p:nvPr/>
        </p:nvGrpSpPr>
        <p:grpSpPr>
          <a:xfrm>
            <a:off x="9754835" y="2409710"/>
            <a:ext cx="2030197" cy="1764693"/>
            <a:chOff x="9950439" y="2457532"/>
            <a:chExt cx="2070907" cy="1800079"/>
          </a:xfrm>
        </p:grpSpPr>
        <p:sp>
          <p:nvSpPr>
            <p:cNvPr id="103" name="Rectangle 102">
              <a:extLst>
                <a:ext uri="{FF2B5EF4-FFF2-40B4-BE49-F238E27FC236}">
                  <a16:creationId xmlns:a16="http://schemas.microsoft.com/office/drawing/2014/main" id="{B8879298-B897-48B2-B973-95771600409E}"/>
                </a:ext>
              </a:extLst>
            </p:cNvPr>
            <p:cNvSpPr/>
            <p:nvPr/>
          </p:nvSpPr>
          <p:spPr>
            <a:xfrm>
              <a:off x="10610764" y="2457532"/>
              <a:ext cx="1410582" cy="646331"/>
            </a:xfrm>
            <a:prstGeom prst="rect">
              <a:avLst/>
            </a:prstGeom>
            <a:noFill/>
          </p:spPr>
          <p:txBody>
            <a:bodyPr wrap="none" lIns="37322" rIns="37322" anchor="ctr">
              <a:spAutoFit/>
            </a:bodyPr>
            <a:lstStyle/>
            <a:p>
              <a:pPr defTabSz="761018" fontAlgn="base">
                <a:lnSpc>
                  <a:spcPct val="90000"/>
                </a:lnSpc>
                <a:spcBef>
                  <a:spcPct val="0"/>
                </a:spcBef>
                <a:spcAft>
                  <a:spcPct val="0"/>
                </a:spcAft>
                <a:defRPr/>
              </a:pPr>
              <a:r>
                <a:rPr lang="en-US" sz="1961">
                  <a:ln w="3175">
                    <a:noFill/>
                  </a:ln>
                  <a:solidFill>
                    <a:srgbClr val="000000"/>
                  </a:solidFill>
                  <a:latin typeface="+mj-lt"/>
                  <a:cs typeface="Segoe UI" pitchFamily="34" charset="0"/>
                </a:rPr>
                <a:t>Continuous</a:t>
              </a:r>
              <a:br>
                <a:rPr lang="en-US" sz="1961">
                  <a:ln w="3175">
                    <a:noFill/>
                  </a:ln>
                  <a:solidFill>
                    <a:srgbClr val="000000"/>
                  </a:solidFill>
                  <a:latin typeface="+mj-lt"/>
                  <a:cs typeface="Segoe UI" pitchFamily="34" charset="0"/>
                </a:rPr>
              </a:br>
              <a:r>
                <a:rPr lang="en-US" sz="1961">
                  <a:ln w="3175">
                    <a:noFill/>
                  </a:ln>
                  <a:solidFill>
                    <a:srgbClr val="000000"/>
                  </a:solidFill>
                  <a:latin typeface="+mj-lt"/>
                  <a:cs typeface="Segoe UI" pitchFamily="34" charset="0"/>
                </a:rPr>
                <a:t>detection</a:t>
              </a:r>
            </a:p>
          </p:txBody>
        </p:sp>
        <p:grpSp>
          <p:nvGrpSpPr>
            <p:cNvPr id="171" name="Group 170" descr="White circle with radar icon">
              <a:extLst>
                <a:ext uri="{FF2B5EF4-FFF2-40B4-BE49-F238E27FC236}">
                  <a16:creationId xmlns:a16="http://schemas.microsoft.com/office/drawing/2014/main" id="{A95BDA23-4E8D-464D-BE02-4DE6E1D50CDD}"/>
                </a:ext>
              </a:extLst>
            </p:cNvPr>
            <p:cNvGrpSpPr/>
            <p:nvPr/>
          </p:nvGrpSpPr>
          <p:grpSpPr>
            <a:xfrm>
              <a:off x="9950439" y="3114773"/>
              <a:ext cx="1142838" cy="1142838"/>
              <a:chOff x="788560" y="2041126"/>
              <a:chExt cx="1613535" cy="1616992"/>
            </a:xfrm>
          </p:grpSpPr>
          <p:sp useBgFill="1">
            <p:nvSpPr>
              <p:cNvPr id="173" name="object 60">
                <a:extLst>
                  <a:ext uri="{FF2B5EF4-FFF2-40B4-BE49-F238E27FC236}">
                    <a16:creationId xmlns:a16="http://schemas.microsoft.com/office/drawing/2014/main" id="{023E2B6A-63B0-43F7-BDB4-F663B5EDD46E}"/>
                  </a:ext>
                </a:extLst>
              </p:cNvPr>
              <p:cNvSpPr/>
              <p:nvPr/>
            </p:nvSpPr>
            <p:spPr>
              <a:xfrm>
                <a:off x="788560" y="2041126"/>
                <a:ext cx="1613535" cy="1616992"/>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ln w="19050">
                <a:solidFill>
                  <a:srgbClr val="0070C0"/>
                </a:solidFill>
                <a:prstDash val="dash"/>
              </a:ln>
            </p:spPr>
            <p:txBody>
              <a:bodyPr wrap="square" lIns="0" tIns="0" rIns="0" bIns="0" rtlCol="0"/>
              <a:lstStyle/>
              <a:p>
                <a:pPr defTabSz="623198">
                  <a:defRPr/>
                </a:pPr>
                <a:endParaRPr sz="1225">
                  <a:solidFill>
                    <a:prstClr val="black"/>
                  </a:solidFill>
                  <a:latin typeface="Calibri"/>
                </a:endParaRPr>
              </a:p>
            </p:txBody>
          </p:sp>
          <p:sp>
            <p:nvSpPr>
              <p:cNvPr id="174" name="object 60">
                <a:extLst>
                  <a:ext uri="{FF2B5EF4-FFF2-40B4-BE49-F238E27FC236}">
                    <a16:creationId xmlns:a16="http://schemas.microsoft.com/office/drawing/2014/main" id="{FD00D1A8-43D5-4112-AF33-7AF9D0E580FA}"/>
                  </a:ext>
                </a:extLst>
              </p:cNvPr>
              <p:cNvSpPr/>
              <p:nvPr/>
            </p:nvSpPr>
            <p:spPr>
              <a:xfrm>
                <a:off x="928707" y="2181444"/>
                <a:ext cx="1333500" cy="1336357"/>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solidFill>
                <a:schemeClr val="bg1"/>
              </a:solidFill>
              <a:ln>
                <a:noFill/>
                <a:headEnd type="none" w="med" len="med"/>
                <a:tailEnd type="none" w="med" len="med"/>
              </a:ln>
              <a:effectLst>
                <a:outerShdw blurRad="254000" dist="50800" dir="54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defTabSz="932114" fontAlgn="base">
                  <a:spcBef>
                    <a:spcPct val="0"/>
                  </a:spcBef>
                  <a:spcAft>
                    <a:spcPct val="0"/>
                  </a:spcAft>
                </a:pPr>
                <a:endParaRPr sz="2000">
                  <a:gradFill>
                    <a:gsLst>
                      <a:gs pos="0">
                        <a:srgbClr val="FFFFFF"/>
                      </a:gs>
                      <a:gs pos="100000">
                        <a:srgbClr val="FFFFFF"/>
                      </a:gs>
                    </a:gsLst>
                    <a:lin ang="5400000" scaled="0"/>
                  </a:gradFill>
                  <a:cs typeface="Segoe UI" pitchFamily="34" charset="0"/>
                </a:endParaRPr>
              </a:p>
            </p:txBody>
          </p:sp>
        </p:grpSp>
        <p:grpSp>
          <p:nvGrpSpPr>
            <p:cNvPr id="41" name="Group 40" descr="radar">
              <a:extLst>
                <a:ext uri="{FF2B5EF4-FFF2-40B4-BE49-F238E27FC236}">
                  <a16:creationId xmlns:a16="http://schemas.microsoft.com/office/drawing/2014/main" id="{6D1391E4-7B18-48CE-A87F-6318AB0C4F5A}"/>
                </a:ext>
              </a:extLst>
            </p:cNvPr>
            <p:cNvGrpSpPr/>
            <p:nvPr/>
          </p:nvGrpSpPr>
          <p:grpSpPr>
            <a:xfrm>
              <a:off x="10272626" y="3443288"/>
              <a:ext cx="514350" cy="514350"/>
              <a:chOff x="10272626" y="3443288"/>
              <a:chExt cx="514350" cy="514350"/>
            </a:xfrm>
          </p:grpSpPr>
          <p:sp>
            <p:nvSpPr>
              <p:cNvPr id="8" name="Freeform 5">
                <a:extLst>
                  <a:ext uri="{FF2B5EF4-FFF2-40B4-BE49-F238E27FC236}">
                    <a16:creationId xmlns:a16="http://schemas.microsoft.com/office/drawing/2014/main" id="{00D6F84C-C4B7-4CDC-9CDE-661BD2C2372C}"/>
                  </a:ext>
                </a:extLst>
              </p:cNvPr>
              <p:cNvSpPr>
                <a:spLocks/>
              </p:cNvSpPr>
              <p:nvPr/>
            </p:nvSpPr>
            <p:spPr bwMode="auto">
              <a:xfrm>
                <a:off x="10437726" y="3608388"/>
                <a:ext cx="173038" cy="182563"/>
              </a:xfrm>
              <a:custGeom>
                <a:avLst/>
                <a:gdLst>
                  <a:gd name="T0" fmla="*/ 39 w 143"/>
                  <a:gd name="T1" fmla="*/ 49 h 152"/>
                  <a:gd name="T2" fmla="*/ 39 w 143"/>
                  <a:gd name="T3" fmla="*/ 49 h 152"/>
                  <a:gd name="T4" fmla="*/ 50 w 143"/>
                  <a:gd name="T5" fmla="*/ 39 h 152"/>
                  <a:gd name="T6" fmla="*/ 63 w 143"/>
                  <a:gd name="T7" fmla="*/ 33 h 152"/>
                  <a:gd name="T8" fmla="*/ 93 w 143"/>
                  <a:gd name="T9" fmla="*/ 3 h 152"/>
                  <a:gd name="T10" fmla="*/ 84 w 143"/>
                  <a:gd name="T11" fmla="*/ 1 h 152"/>
                  <a:gd name="T12" fmla="*/ 76 w 143"/>
                  <a:gd name="T13" fmla="*/ 0 h 152"/>
                  <a:gd name="T14" fmla="*/ 46 w 143"/>
                  <a:gd name="T15" fmla="*/ 6 h 152"/>
                  <a:gd name="T16" fmla="*/ 22 w 143"/>
                  <a:gd name="T17" fmla="*/ 23 h 152"/>
                  <a:gd name="T18" fmla="*/ 6 w 143"/>
                  <a:gd name="T19" fmla="*/ 47 h 152"/>
                  <a:gd name="T20" fmla="*/ 0 w 143"/>
                  <a:gd name="T21" fmla="*/ 76 h 152"/>
                  <a:gd name="T22" fmla="*/ 6 w 143"/>
                  <a:gd name="T23" fmla="*/ 106 h 152"/>
                  <a:gd name="T24" fmla="*/ 22 w 143"/>
                  <a:gd name="T25" fmla="*/ 130 h 152"/>
                  <a:gd name="T26" fmla="*/ 46 w 143"/>
                  <a:gd name="T27" fmla="*/ 146 h 152"/>
                  <a:gd name="T28" fmla="*/ 76 w 143"/>
                  <a:gd name="T29" fmla="*/ 152 h 152"/>
                  <a:gd name="T30" fmla="*/ 96 w 143"/>
                  <a:gd name="T31" fmla="*/ 149 h 152"/>
                  <a:gd name="T32" fmla="*/ 115 w 143"/>
                  <a:gd name="T33" fmla="*/ 141 h 152"/>
                  <a:gd name="T34" fmla="*/ 131 w 143"/>
                  <a:gd name="T35" fmla="*/ 127 h 152"/>
                  <a:gd name="T36" fmla="*/ 143 w 143"/>
                  <a:gd name="T37" fmla="*/ 110 h 152"/>
                  <a:gd name="T38" fmla="*/ 116 w 143"/>
                  <a:gd name="T39" fmla="*/ 96 h 152"/>
                  <a:gd name="T40" fmla="*/ 99 w 143"/>
                  <a:gd name="T41" fmla="*/ 115 h 152"/>
                  <a:gd name="T42" fmla="*/ 76 w 143"/>
                  <a:gd name="T43" fmla="*/ 122 h 152"/>
                  <a:gd name="T44" fmla="*/ 58 w 143"/>
                  <a:gd name="T45" fmla="*/ 118 h 152"/>
                  <a:gd name="T46" fmla="*/ 44 w 143"/>
                  <a:gd name="T47" fmla="*/ 108 h 152"/>
                  <a:gd name="T48" fmla="*/ 34 w 143"/>
                  <a:gd name="T49" fmla="*/ 94 h 152"/>
                  <a:gd name="T50" fmla="*/ 30 w 143"/>
                  <a:gd name="T51" fmla="*/ 76 h 152"/>
                  <a:gd name="T52" fmla="*/ 33 w 143"/>
                  <a:gd name="T53" fmla="*/ 62 h 152"/>
                  <a:gd name="T54" fmla="*/ 39 w 143"/>
                  <a:gd name="T55" fmla="*/ 4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3" h="152">
                    <a:moveTo>
                      <a:pt x="39" y="49"/>
                    </a:moveTo>
                    <a:lnTo>
                      <a:pt x="39" y="49"/>
                    </a:lnTo>
                    <a:cubicBezTo>
                      <a:pt x="42" y="45"/>
                      <a:pt x="46" y="42"/>
                      <a:pt x="50" y="39"/>
                    </a:cubicBezTo>
                    <a:cubicBezTo>
                      <a:pt x="54" y="36"/>
                      <a:pt x="58" y="34"/>
                      <a:pt x="63" y="33"/>
                    </a:cubicBezTo>
                    <a:lnTo>
                      <a:pt x="93" y="3"/>
                    </a:lnTo>
                    <a:cubicBezTo>
                      <a:pt x="90" y="2"/>
                      <a:pt x="87" y="1"/>
                      <a:pt x="84" y="1"/>
                    </a:cubicBezTo>
                    <a:cubicBezTo>
                      <a:pt x="81" y="1"/>
                      <a:pt x="79" y="0"/>
                      <a:pt x="76" y="0"/>
                    </a:cubicBezTo>
                    <a:cubicBezTo>
                      <a:pt x="65" y="0"/>
                      <a:pt x="55" y="2"/>
                      <a:pt x="46" y="6"/>
                    </a:cubicBezTo>
                    <a:cubicBezTo>
                      <a:pt x="37" y="10"/>
                      <a:pt x="29" y="16"/>
                      <a:pt x="22" y="23"/>
                    </a:cubicBezTo>
                    <a:cubicBezTo>
                      <a:pt x="15" y="30"/>
                      <a:pt x="10" y="38"/>
                      <a:pt x="6" y="47"/>
                    </a:cubicBezTo>
                    <a:cubicBezTo>
                      <a:pt x="2" y="56"/>
                      <a:pt x="0" y="66"/>
                      <a:pt x="0" y="76"/>
                    </a:cubicBezTo>
                    <a:cubicBezTo>
                      <a:pt x="0" y="87"/>
                      <a:pt x="2" y="96"/>
                      <a:pt x="6" y="106"/>
                    </a:cubicBezTo>
                    <a:cubicBezTo>
                      <a:pt x="10" y="115"/>
                      <a:pt x="15" y="123"/>
                      <a:pt x="22" y="130"/>
                    </a:cubicBezTo>
                    <a:cubicBezTo>
                      <a:pt x="29" y="137"/>
                      <a:pt x="37" y="142"/>
                      <a:pt x="46" y="146"/>
                    </a:cubicBezTo>
                    <a:cubicBezTo>
                      <a:pt x="55" y="150"/>
                      <a:pt x="65" y="152"/>
                      <a:pt x="76" y="152"/>
                    </a:cubicBezTo>
                    <a:cubicBezTo>
                      <a:pt x="83" y="152"/>
                      <a:pt x="90" y="151"/>
                      <a:pt x="96" y="149"/>
                    </a:cubicBezTo>
                    <a:cubicBezTo>
                      <a:pt x="103" y="147"/>
                      <a:pt x="109" y="144"/>
                      <a:pt x="115" y="141"/>
                    </a:cubicBezTo>
                    <a:cubicBezTo>
                      <a:pt x="121" y="137"/>
                      <a:pt x="126" y="133"/>
                      <a:pt x="131" y="127"/>
                    </a:cubicBezTo>
                    <a:cubicBezTo>
                      <a:pt x="136" y="122"/>
                      <a:pt x="140" y="116"/>
                      <a:pt x="143" y="110"/>
                    </a:cubicBezTo>
                    <a:lnTo>
                      <a:pt x="116" y="96"/>
                    </a:lnTo>
                    <a:cubicBezTo>
                      <a:pt x="112" y="104"/>
                      <a:pt x="107" y="110"/>
                      <a:pt x="99" y="115"/>
                    </a:cubicBezTo>
                    <a:cubicBezTo>
                      <a:pt x="92" y="119"/>
                      <a:pt x="84" y="122"/>
                      <a:pt x="76" y="122"/>
                    </a:cubicBezTo>
                    <a:cubicBezTo>
                      <a:pt x="69" y="122"/>
                      <a:pt x="63" y="120"/>
                      <a:pt x="58" y="118"/>
                    </a:cubicBezTo>
                    <a:cubicBezTo>
                      <a:pt x="53" y="116"/>
                      <a:pt x="48" y="112"/>
                      <a:pt x="44" y="108"/>
                    </a:cubicBezTo>
                    <a:cubicBezTo>
                      <a:pt x="39" y="104"/>
                      <a:pt x="36" y="99"/>
                      <a:pt x="34" y="94"/>
                    </a:cubicBezTo>
                    <a:cubicBezTo>
                      <a:pt x="31" y="88"/>
                      <a:pt x="30" y="82"/>
                      <a:pt x="30" y="76"/>
                    </a:cubicBezTo>
                    <a:cubicBezTo>
                      <a:pt x="30" y="71"/>
                      <a:pt x="31" y="66"/>
                      <a:pt x="33" y="62"/>
                    </a:cubicBezTo>
                    <a:cubicBezTo>
                      <a:pt x="34" y="57"/>
                      <a:pt x="36" y="53"/>
                      <a:pt x="39" y="49"/>
                    </a:cubicBezTo>
                    <a:close/>
                  </a:path>
                </a:pathLst>
              </a:custGeom>
              <a:solidFill>
                <a:srgbClr val="D1D1D1"/>
              </a:solidFill>
              <a:ln w="0">
                <a:noFill/>
                <a:prstDash val="solid"/>
                <a:round/>
                <a:headEnd/>
                <a:tailEnd/>
              </a:ln>
            </p:spPr>
            <p:txBody>
              <a:bodyPr vert="horz" wrap="square" lIns="89642" tIns="44821" rIns="89642" bIns="44821" numCol="1" anchor="t" anchorCtr="0" compatLnSpc="1">
                <a:prstTxWarp prst="textNoShape">
                  <a:avLst/>
                </a:prstTxWarp>
              </a:bodyPr>
              <a:lstStyle/>
              <a:p>
                <a:endParaRPr lang="en-US" sz="1730"/>
              </a:p>
            </p:txBody>
          </p:sp>
          <p:sp>
            <p:nvSpPr>
              <p:cNvPr id="9" name="Freeform 6">
                <a:extLst>
                  <a:ext uri="{FF2B5EF4-FFF2-40B4-BE49-F238E27FC236}">
                    <a16:creationId xmlns:a16="http://schemas.microsoft.com/office/drawing/2014/main" id="{4AB45828-C704-4184-9598-F442C7FD4162}"/>
                  </a:ext>
                </a:extLst>
              </p:cNvPr>
              <p:cNvSpPr>
                <a:spLocks/>
              </p:cNvSpPr>
              <p:nvPr/>
            </p:nvSpPr>
            <p:spPr bwMode="auto">
              <a:xfrm>
                <a:off x="10272626" y="3443288"/>
                <a:ext cx="487363" cy="514350"/>
              </a:xfrm>
              <a:custGeom>
                <a:avLst/>
                <a:gdLst>
                  <a:gd name="T0" fmla="*/ 350 w 403"/>
                  <a:gd name="T1" fmla="*/ 338 h 425"/>
                  <a:gd name="T2" fmla="*/ 350 w 403"/>
                  <a:gd name="T3" fmla="*/ 338 h 425"/>
                  <a:gd name="T4" fmla="*/ 311 w 403"/>
                  <a:gd name="T5" fmla="*/ 371 h 425"/>
                  <a:gd name="T6" fmla="*/ 264 w 403"/>
                  <a:gd name="T7" fmla="*/ 392 h 425"/>
                  <a:gd name="T8" fmla="*/ 213 w 403"/>
                  <a:gd name="T9" fmla="*/ 399 h 425"/>
                  <a:gd name="T10" fmla="*/ 163 w 403"/>
                  <a:gd name="T11" fmla="*/ 392 h 425"/>
                  <a:gd name="T12" fmla="*/ 119 w 403"/>
                  <a:gd name="T13" fmla="*/ 373 h 425"/>
                  <a:gd name="T14" fmla="*/ 81 w 403"/>
                  <a:gd name="T15" fmla="*/ 344 h 425"/>
                  <a:gd name="T16" fmla="*/ 52 w 403"/>
                  <a:gd name="T17" fmla="*/ 306 h 425"/>
                  <a:gd name="T18" fmla="*/ 33 w 403"/>
                  <a:gd name="T19" fmla="*/ 262 h 425"/>
                  <a:gd name="T20" fmla="*/ 26 w 403"/>
                  <a:gd name="T21" fmla="*/ 212 h 425"/>
                  <a:gd name="T22" fmla="*/ 33 w 403"/>
                  <a:gd name="T23" fmla="*/ 163 h 425"/>
                  <a:gd name="T24" fmla="*/ 52 w 403"/>
                  <a:gd name="T25" fmla="*/ 118 h 425"/>
                  <a:gd name="T26" fmla="*/ 81 w 403"/>
                  <a:gd name="T27" fmla="*/ 80 h 425"/>
                  <a:gd name="T28" fmla="*/ 119 w 403"/>
                  <a:gd name="T29" fmla="*/ 51 h 425"/>
                  <a:gd name="T30" fmla="*/ 163 w 403"/>
                  <a:gd name="T31" fmla="*/ 32 h 425"/>
                  <a:gd name="T32" fmla="*/ 213 w 403"/>
                  <a:gd name="T33" fmla="*/ 26 h 425"/>
                  <a:gd name="T34" fmla="*/ 265 w 403"/>
                  <a:gd name="T35" fmla="*/ 33 h 425"/>
                  <a:gd name="T36" fmla="*/ 313 w 403"/>
                  <a:gd name="T37" fmla="*/ 55 h 425"/>
                  <a:gd name="T38" fmla="*/ 332 w 403"/>
                  <a:gd name="T39" fmla="*/ 36 h 425"/>
                  <a:gd name="T40" fmla="*/ 275 w 403"/>
                  <a:gd name="T41" fmla="*/ 8 h 425"/>
                  <a:gd name="T42" fmla="*/ 213 w 403"/>
                  <a:gd name="T43" fmla="*/ 0 h 425"/>
                  <a:gd name="T44" fmla="*/ 156 w 403"/>
                  <a:gd name="T45" fmla="*/ 6 h 425"/>
                  <a:gd name="T46" fmla="*/ 105 w 403"/>
                  <a:gd name="T47" fmla="*/ 28 h 425"/>
                  <a:gd name="T48" fmla="*/ 62 w 403"/>
                  <a:gd name="T49" fmla="*/ 61 h 425"/>
                  <a:gd name="T50" fmla="*/ 29 w 403"/>
                  <a:gd name="T51" fmla="*/ 105 h 425"/>
                  <a:gd name="T52" fmla="*/ 7 w 403"/>
                  <a:gd name="T53" fmla="*/ 156 h 425"/>
                  <a:gd name="T54" fmla="*/ 0 w 403"/>
                  <a:gd name="T55" fmla="*/ 212 h 425"/>
                  <a:gd name="T56" fmla="*/ 7 w 403"/>
                  <a:gd name="T57" fmla="*/ 269 h 425"/>
                  <a:gd name="T58" fmla="*/ 29 w 403"/>
                  <a:gd name="T59" fmla="*/ 320 h 425"/>
                  <a:gd name="T60" fmla="*/ 62 w 403"/>
                  <a:gd name="T61" fmla="*/ 363 h 425"/>
                  <a:gd name="T62" fmla="*/ 105 w 403"/>
                  <a:gd name="T63" fmla="*/ 396 h 425"/>
                  <a:gd name="T64" fmla="*/ 156 w 403"/>
                  <a:gd name="T65" fmla="*/ 418 h 425"/>
                  <a:gd name="T66" fmla="*/ 213 w 403"/>
                  <a:gd name="T67" fmla="*/ 425 h 425"/>
                  <a:gd name="T68" fmla="*/ 272 w 403"/>
                  <a:gd name="T69" fmla="*/ 417 h 425"/>
                  <a:gd name="T70" fmla="*/ 325 w 403"/>
                  <a:gd name="T71" fmla="*/ 393 h 425"/>
                  <a:gd name="T72" fmla="*/ 370 w 403"/>
                  <a:gd name="T73" fmla="*/ 356 h 425"/>
                  <a:gd name="T74" fmla="*/ 403 w 403"/>
                  <a:gd name="T75" fmla="*/ 307 h 425"/>
                  <a:gd name="T76" fmla="*/ 379 w 403"/>
                  <a:gd name="T77" fmla="*/ 295 h 425"/>
                  <a:gd name="T78" fmla="*/ 350 w 403"/>
                  <a:gd name="T79" fmla="*/ 33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3" h="425">
                    <a:moveTo>
                      <a:pt x="350" y="338"/>
                    </a:moveTo>
                    <a:lnTo>
                      <a:pt x="350" y="338"/>
                    </a:lnTo>
                    <a:cubicBezTo>
                      <a:pt x="338" y="351"/>
                      <a:pt x="325" y="362"/>
                      <a:pt x="311" y="371"/>
                    </a:cubicBezTo>
                    <a:cubicBezTo>
                      <a:pt x="296" y="380"/>
                      <a:pt x="281" y="387"/>
                      <a:pt x="264" y="392"/>
                    </a:cubicBezTo>
                    <a:cubicBezTo>
                      <a:pt x="247" y="396"/>
                      <a:pt x="230" y="399"/>
                      <a:pt x="213" y="399"/>
                    </a:cubicBezTo>
                    <a:cubicBezTo>
                      <a:pt x="195" y="399"/>
                      <a:pt x="179" y="397"/>
                      <a:pt x="163" y="392"/>
                    </a:cubicBezTo>
                    <a:cubicBezTo>
                      <a:pt x="147" y="388"/>
                      <a:pt x="132" y="381"/>
                      <a:pt x="119" y="373"/>
                    </a:cubicBezTo>
                    <a:cubicBezTo>
                      <a:pt x="105" y="365"/>
                      <a:pt x="92" y="355"/>
                      <a:pt x="81" y="344"/>
                    </a:cubicBezTo>
                    <a:cubicBezTo>
                      <a:pt x="70" y="333"/>
                      <a:pt x="60" y="320"/>
                      <a:pt x="52" y="306"/>
                    </a:cubicBezTo>
                    <a:cubicBezTo>
                      <a:pt x="44" y="292"/>
                      <a:pt x="37" y="278"/>
                      <a:pt x="33" y="262"/>
                    </a:cubicBezTo>
                    <a:cubicBezTo>
                      <a:pt x="28" y="246"/>
                      <a:pt x="26" y="229"/>
                      <a:pt x="26" y="212"/>
                    </a:cubicBezTo>
                    <a:cubicBezTo>
                      <a:pt x="26" y="195"/>
                      <a:pt x="28" y="179"/>
                      <a:pt x="33" y="163"/>
                    </a:cubicBezTo>
                    <a:cubicBezTo>
                      <a:pt x="37" y="147"/>
                      <a:pt x="44" y="132"/>
                      <a:pt x="52" y="118"/>
                    </a:cubicBezTo>
                    <a:cubicBezTo>
                      <a:pt x="60" y="104"/>
                      <a:pt x="70" y="92"/>
                      <a:pt x="81" y="80"/>
                    </a:cubicBezTo>
                    <a:cubicBezTo>
                      <a:pt x="92" y="69"/>
                      <a:pt x="105" y="59"/>
                      <a:pt x="119" y="51"/>
                    </a:cubicBezTo>
                    <a:cubicBezTo>
                      <a:pt x="132" y="43"/>
                      <a:pt x="147" y="37"/>
                      <a:pt x="163" y="32"/>
                    </a:cubicBezTo>
                    <a:cubicBezTo>
                      <a:pt x="179" y="28"/>
                      <a:pt x="196" y="26"/>
                      <a:pt x="213" y="26"/>
                    </a:cubicBezTo>
                    <a:cubicBezTo>
                      <a:pt x="230" y="26"/>
                      <a:pt x="248" y="28"/>
                      <a:pt x="265" y="33"/>
                    </a:cubicBezTo>
                    <a:cubicBezTo>
                      <a:pt x="282" y="38"/>
                      <a:pt x="298" y="46"/>
                      <a:pt x="313" y="55"/>
                    </a:cubicBezTo>
                    <a:lnTo>
                      <a:pt x="332" y="36"/>
                    </a:lnTo>
                    <a:cubicBezTo>
                      <a:pt x="314" y="24"/>
                      <a:pt x="295" y="15"/>
                      <a:pt x="275" y="8"/>
                    </a:cubicBezTo>
                    <a:cubicBezTo>
                      <a:pt x="255" y="3"/>
                      <a:pt x="234" y="0"/>
                      <a:pt x="213" y="0"/>
                    </a:cubicBezTo>
                    <a:cubicBezTo>
                      <a:pt x="193" y="0"/>
                      <a:pt x="174" y="2"/>
                      <a:pt x="156" y="6"/>
                    </a:cubicBezTo>
                    <a:cubicBezTo>
                      <a:pt x="138" y="12"/>
                      <a:pt x="121" y="19"/>
                      <a:pt x="105" y="28"/>
                    </a:cubicBezTo>
                    <a:cubicBezTo>
                      <a:pt x="89" y="37"/>
                      <a:pt x="75" y="48"/>
                      <a:pt x="62" y="61"/>
                    </a:cubicBezTo>
                    <a:cubicBezTo>
                      <a:pt x="49" y="74"/>
                      <a:pt x="38" y="89"/>
                      <a:pt x="29" y="105"/>
                    </a:cubicBezTo>
                    <a:cubicBezTo>
                      <a:pt x="19" y="121"/>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5"/>
                      <a:pt x="213" y="425"/>
                    </a:cubicBezTo>
                    <a:cubicBezTo>
                      <a:pt x="233" y="425"/>
                      <a:pt x="253" y="423"/>
                      <a:pt x="272" y="417"/>
                    </a:cubicBezTo>
                    <a:cubicBezTo>
                      <a:pt x="291" y="411"/>
                      <a:pt x="308" y="403"/>
                      <a:pt x="325" y="393"/>
                    </a:cubicBezTo>
                    <a:cubicBezTo>
                      <a:pt x="341" y="383"/>
                      <a:pt x="356" y="370"/>
                      <a:pt x="370" y="356"/>
                    </a:cubicBezTo>
                    <a:cubicBezTo>
                      <a:pt x="383" y="341"/>
                      <a:pt x="394" y="325"/>
                      <a:pt x="403" y="307"/>
                    </a:cubicBezTo>
                    <a:lnTo>
                      <a:pt x="379" y="295"/>
                    </a:lnTo>
                    <a:cubicBezTo>
                      <a:pt x="371" y="311"/>
                      <a:pt x="362" y="325"/>
                      <a:pt x="350" y="338"/>
                    </a:cubicBezTo>
                    <a:close/>
                  </a:path>
                </a:pathLst>
              </a:custGeom>
              <a:solidFill>
                <a:srgbClr val="D1D1D1"/>
              </a:solidFill>
              <a:ln w="0">
                <a:noFill/>
                <a:prstDash val="solid"/>
                <a:round/>
                <a:headEnd/>
                <a:tailEnd/>
              </a:ln>
            </p:spPr>
            <p:txBody>
              <a:bodyPr vert="horz" wrap="square" lIns="89642" tIns="44821" rIns="89642" bIns="44821" numCol="1" anchor="t" anchorCtr="0" compatLnSpc="1">
                <a:prstTxWarp prst="textNoShape">
                  <a:avLst/>
                </a:prstTxWarp>
              </a:bodyPr>
              <a:lstStyle/>
              <a:p>
                <a:endParaRPr lang="en-US" sz="1730"/>
              </a:p>
            </p:txBody>
          </p:sp>
          <p:sp>
            <p:nvSpPr>
              <p:cNvPr id="10" name="Freeform 7">
                <a:extLst>
                  <a:ext uri="{FF2B5EF4-FFF2-40B4-BE49-F238E27FC236}">
                    <a16:creationId xmlns:a16="http://schemas.microsoft.com/office/drawing/2014/main" id="{21F150B4-7102-48EB-98ED-D713DEE88561}"/>
                  </a:ext>
                </a:extLst>
              </p:cNvPr>
              <p:cNvSpPr>
                <a:spLocks/>
              </p:cNvSpPr>
              <p:nvPr/>
            </p:nvSpPr>
            <p:spPr bwMode="auto">
              <a:xfrm>
                <a:off x="10350414" y="3521075"/>
                <a:ext cx="339725" cy="357188"/>
              </a:xfrm>
              <a:custGeom>
                <a:avLst/>
                <a:gdLst>
                  <a:gd name="T0" fmla="*/ 199 w 281"/>
                  <a:gd name="T1" fmla="*/ 41 h 296"/>
                  <a:gd name="T2" fmla="*/ 199 w 281"/>
                  <a:gd name="T3" fmla="*/ 41 h 296"/>
                  <a:gd name="T4" fmla="*/ 221 w 281"/>
                  <a:gd name="T5" fmla="*/ 19 h 296"/>
                  <a:gd name="T6" fmla="*/ 186 w 281"/>
                  <a:gd name="T7" fmla="*/ 5 h 296"/>
                  <a:gd name="T8" fmla="*/ 149 w 281"/>
                  <a:gd name="T9" fmla="*/ 0 h 296"/>
                  <a:gd name="T10" fmla="*/ 109 w 281"/>
                  <a:gd name="T11" fmla="*/ 5 h 296"/>
                  <a:gd name="T12" fmla="*/ 74 w 281"/>
                  <a:gd name="T13" fmla="*/ 20 h 296"/>
                  <a:gd name="T14" fmla="*/ 44 w 281"/>
                  <a:gd name="T15" fmla="*/ 43 h 296"/>
                  <a:gd name="T16" fmla="*/ 21 w 281"/>
                  <a:gd name="T17" fmla="*/ 73 h 296"/>
                  <a:gd name="T18" fmla="*/ 6 w 281"/>
                  <a:gd name="T19" fmla="*/ 109 h 296"/>
                  <a:gd name="T20" fmla="*/ 0 w 281"/>
                  <a:gd name="T21" fmla="*/ 148 h 296"/>
                  <a:gd name="T22" fmla="*/ 6 w 281"/>
                  <a:gd name="T23" fmla="*/ 188 h 296"/>
                  <a:gd name="T24" fmla="*/ 21 w 281"/>
                  <a:gd name="T25" fmla="*/ 223 h 296"/>
                  <a:gd name="T26" fmla="*/ 44 w 281"/>
                  <a:gd name="T27" fmla="*/ 253 h 296"/>
                  <a:gd name="T28" fmla="*/ 74 w 281"/>
                  <a:gd name="T29" fmla="*/ 276 h 296"/>
                  <a:gd name="T30" fmla="*/ 109 w 281"/>
                  <a:gd name="T31" fmla="*/ 291 h 296"/>
                  <a:gd name="T32" fmla="*/ 149 w 281"/>
                  <a:gd name="T33" fmla="*/ 296 h 296"/>
                  <a:gd name="T34" fmla="*/ 189 w 281"/>
                  <a:gd name="T35" fmla="*/ 290 h 296"/>
                  <a:gd name="T36" fmla="*/ 226 w 281"/>
                  <a:gd name="T37" fmla="*/ 274 h 296"/>
                  <a:gd name="T38" fmla="*/ 258 w 281"/>
                  <a:gd name="T39" fmla="*/ 248 h 296"/>
                  <a:gd name="T40" fmla="*/ 281 w 281"/>
                  <a:gd name="T41" fmla="*/ 214 h 296"/>
                  <a:gd name="T42" fmla="*/ 254 w 281"/>
                  <a:gd name="T43" fmla="*/ 201 h 296"/>
                  <a:gd name="T44" fmla="*/ 235 w 281"/>
                  <a:gd name="T45" fmla="*/ 228 h 296"/>
                  <a:gd name="T46" fmla="*/ 211 w 281"/>
                  <a:gd name="T47" fmla="*/ 249 h 296"/>
                  <a:gd name="T48" fmla="*/ 181 w 281"/>
                  <a:gd name="T49" fmla="*/ 262 h 296"/>
                  <a:gd name="T50" fmla="*/ 149 w 281"/>
                  <a:gd name="T51" fmla="*/ 267 h 296"/>
                  <a:gd name="T52" fmla="*/ 102 w 281"/>
                  <a:gd name="T53" fmla="*/ 257 h 296"/>
                  <a:gd name="T54" fmla="*/ 65 w 281"/>
                  <a:gd name="T55" fmla="*/ 232 h 296"/>
                  <a:gd name="T56" fmla="*/ 39 w 281"/>
                  <a:gd name="T57" fmla="*/ 194 h 296"/>
                  <a:gd name="T58" fmla="*/ 30 w 281"/>
                  <a:gd name="T59" fmla="*/ 148 h 296"/>
                  <a:gd name="T60" fmla="*/ 39 w 281"/>
                  <a:gd name="T61" fmla="*/ 102 h 296"/>
                  <a:gd name="T62" fmla="*/ 65 w 281"/>
                  <a:gd name="T63" fmla="*/ 64 h 296"/>
                  <a:gd name="T64" fmla="*/ 102 w 281"/>
                  <a:gd name="T65" fmla="*/ 39 h 296"/>
                  <a:gd name="T66" fmla="*/ 149 w 281"/>
                  <a:gd name="T67" fmla="*/ 30 h 296"/>
                  <a:gd name="T68" fmla="*/ 174 w 281"/>
                  <a:gd name="T69" fmla="*/ 33 h 296"/>
                  <a:gd name="T70" fmla="*/ 199 w 281"/>
                  <a:gd name="T71" fmla="*/ 4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1" h="296">
                    <a:moveTo>
                      <a:pt x="199" y="41"/>
                    </a:moveTo>
                    <a:lnTo>
                      <a:pt x="199" y="41"/>
                    </a:lnTo>
                    <a:lnTo>
                      <a:pt x="221" y="19"/>
                    </a:lnTo>
                    <a:cubicBezTo>
                      <a:pt x="210" y="13"/>
                      <a:pt x="198" y="8"/>
                      <a:pt x="186" y="5"/>
                    </a:cubicBezTo>
                    <a:cubicBezTo>
                      <a:pt x="174" y="2"/>
                      <a:pt x="161" y="0"/>
                      <a:pt x="149" y="0"/>
                    </a:cubicBezTo>
                    <a:cubicBezTo>
                      <a:pt x="135" y="0"/>
                      <a:pt x="122" y="2"/>
                      <a:pt x="109" y="5"/>
                    </a:cubicBezTo>
                    <a:cubicBezTo>
                      <a:pt x="97" y="9"/>
                      <a:pt x="85" y="14"/>
                      <a:pt x="74" y="20"/>
                    </a:cubicBezTo>
                    <a:cubicBezTo>
                      <a:pt x="63" y="27"/>
                      <a:pt x="53" y="35"/>
                      <a:pt x="44" y="43"/>
                    </a:cubicBezTo>
                    <a:cubicBezTo>
                      <a:pt x="35" y="52"/>
                      <a:pt x="27" y="62"/>
                      <a:pt x="21" y="73"/>
                    </a:cubicBezTo>
                    <a:cubicBezTo>
                      <a:pt x="14" y="84"/>
                      <a:pt x="9" y="96"/>
                      <a:pt x="6" y="109"/>
                    </a:cubicBezTo>
                    <a:cubicBezTo>
                      <a:pt x="2" y="121"/>
                      <a:pt x="0" y="135"/>
                      <a:pt x="0" y="148"/>
                    </a:cubicBezTo>
                    <a:cubicBezTo>
                      <a:pt x="0" y="162"/>
                      <a:pt x="2" y="175"/>
                      <a:pt x="6" y="188"/>
                    </a:cubicBezTo>
                    <a:cubicBezTo>
                      <a:pt x="9" y="200"/>
                      <a:pt x="14" y="212"/>
                      <a:pt x="21" y="223"/>
                    </a:cubicBezTo>
                    <a:cubicBezTo>
                      <a:pt x="27" y="234"/>
                      <a:pt x="35" y="244"/>
                      <a:pt x="44" y="253"/>
                    </a:cubicBezTo>
                    <a:cubicBezTo>
                      <a:pt x="53" y="262"/>
                      <a:pt x="63" y="270"/>
                      <a:pt x="74" y="276"/>
                    </a:cubicBezTo>
                    <a:cubicBezTo>
                      <a:pt x="85" y="282"/>
                      <a:pt x="97" y="287"/>
                      <a:pt x="109" y="291"/>
                    </a:cubicBezTo>
                    <a:cubicBezTo>
                      <a:pt x="122" y="295"/>
                      <a:pt x="135" y="296"/>
                      <a:pt x="149" y="296"/>
                    </a:cubicBezTo>
                    <a:cubicBezTo>
                      <a:pt x="163" y="296"/>
                      <a:pt x="176" y="294"/>
                      <a:pt x="189" y="290"/>
                    </a:cubicBezTo>
                    <a:cubicBezTo>
                      <a:pt x="203" y="287"/>
                      <a:pt x="215" y="281"/>
                      <a:pt x="226" y="274"/>
                    </a:cubicBezTo>
                    <a:cubicBezTo>
                      <a:pt x="238" y="267"/>
                      <a:pt x="248" y="258"/>
                      <a:pt x="258" y="248"/>
                    </a:cubicBezTo>
                    <a:cubicBezTo>
                      <a:pt x="267" y="238"/>
                      <a:pt x="275" y="227"/>
                      <a:pt x="281" y="214"/>
                    </a:cubicBezTo>
                    <a:lnTo>
                      <a:pt x="254" y="201"/>
                    </a:lnTo>
                    <a:cubicBezTo>
                      <a:pt x="249" y="211"/>
                      <a:pt x="243" y="220"/>
                      <a:pt x="235" y="228"/>
                    </a:cubicBezTo>
                    <a:cubicBezTo>
                      <a:pt x="228" y="236"/>
                      <a:pt x="220" y="243"/>
                      <a:pt x="211" y="249"/>
                    </a:cubicBezTo>
                    <a:cubicBezTo>
                      <a:pt x="202" y="254"/>
                      <a:pt x="192" y="259"/>
                      <a:pt x="181" y="262"/>
                    </a:cubicBezTo>
                    <a:cubicBezTo>
                      <a:pt x="171" y="265"/>
                      <a:pt x="160" y="267"/>
                      <a:pt x="149" y="267"/>
                    </a:cubicBezTo>
                    <a:cubicBezTo>
                      <a:pt x="132" y="267"/>
                      <a:pt x="117" y="264"/>
                      <a:pt x="102" y="257"/>
                    </a:cubicBezTo>
                    <a:cubicBezTo>
                      <a:pt x="88" y="251"/>
                      <a:pt x="76" y="243"/>
                      <a:pt x="65" y="232"/>
                    </a:cubicBezTo>
                    <a:cubicBezTo>
                      <a:pt x="54" y="221"/>
                      <a:pt x="46" y="209"/>
                      <a:pt x="39" y="194"/>
                    </a:cubicBezTo>
                    <a:cubicBezTo>
                      <a:pt x="33" y="180"/>
                      <a:pt x="30" y="165"/>
                      <a:pt x="30" y="148"/>
                    </a:cubicBezTo>
                    <a:cubicBezTo>
                      <a:pt x="30" y="132"/>
                      <a:pt x="33" y="116"/>
                      <a:pt x="39" y="102"/>
                    </a:cubicBezTo>
                    <a:cubicBezTo>
                      <a:pt x="46" y="88"/>
                      <a:pt x="54" y="75"/>
                      <a:pt x="65" y="64"/>
                    </a:cubicBezTo>
                    <a:cubicBezTo>
                      <a:pt x="76" y="54"/>
                      <a:pt x="88" y="45"/>
                      <a:pt x="102" y="39"/>
                    </a:cubicBezTo>
                    <a:cubicBezTo>
                      <a:pt x="117" y="33"/>
                      <a:pt x="132" y="30"/>
                      <a:pt x="149" y="30"/>
                    </a:cubicBezTo>
                    <a:cubicBezTo>
                      <a:pt x="157" y="30"/>
                      <a:pt x="166" y="31"/>
                      <a:pt x="174" y="33"/>
                    </a:cubicBezTo>
                    <a:cubicBezTo>
                      <a:pt x="183" y="35"/>
                      <a:pt x="191" y="38"/>
                      <a:pt x="199" y="41"/>
                    </a:cubicBezTo>
                    <a:close/>
                  </a:path>
                </a:pathLst>
              </a:custGeom>
              <a:solidFill>
                <a:srgbClr val="D1D1D1"/>
              </a:solidFill>
              <a:ln w="0">
                <a:noFill/>
                <a:prstDash val="solid"/>
                <a:round/>
                <a:headEnd/>
                <a:tailEnd/>
              </a:ln>
            </p:spPr>
            <p:txBody>
              <a:bodyPr vert="horz" wrap="square" lIns="89642" tIns="44821" rIns="89642" bIns="44821" numCol="1" anchor="t" anchorCtr="0" compatLnSpc="1">
                <a:prstTxWarp prst="textNoShape">
                  <a:avLst/>
                </a:prstTxWarp>
              </a:bodyPr>
              <a:lstStyle/>
              <a:p>
                <a:endParaRPr lang="en-US" sz="1730"/>
              </a:p>
            </p:txBody>
          </p:sp>
          <p:sp>
            <p:nvSpPr>
              <p:cNvPr id="11" name="Freeform 8">
                <a:extLst>
                  <a:ext uri="{FF2B5EF4-FFF2-40B4-BE49-F238E27FC236}">
                    <a16:creationId xmlns:a16="http://schemas.microsoft.com/office/drawing/2014/main" id="{EC413854-496E-4512-BE7A-9817000CC736}"/>
                  </a:ext>
                </a:extLst>
              </p:cNvPr>
              <p:cNvSpPr>
                <a:spLocks/>
              </p:cNvSpPr>
              <p:nvPr/>
            </p:nvSpPr>
            <p:spPr bwMode="auto">
              <a:xfrm>
                <a:off x="10513926" y="3443288"/>
                <a:ext cx="273050" cy="273050"/>
              </a:xfrm>
              <a:custGeom>
                <a:avLst/>
                <a:gdLst>
                  <a:gd name="T0" fmla="*/ 214 w 227"/>
                  <a:gd name="T1" fmla="*/ 0 h 226"/>
                  <a:gd name="T2" fmla="*/ 214 w 227"/>
                  <a:gd name="T3" fmla="*/ 0 h 226"/>
                  <a:gd name="T4" fmla="*/ 204 w 227"/>
                  <a:gd name="T5" fmla="*/ 4 h 226"/>
                  <a:gd name="T6" fmla="*/ 4 w 227"/>
                  <a:gd name="T7" fmla="*/ 203 h 226"/>
                  <a:gd name="T8" fmla="*/ 0 w 227"/>
                  <a:gd name="T9" fmla="*/ 212 h 226"/>
                  <a:gd name="T10" fmla="*/ 4 w 227"/>
                  <a:gd name="T11" fmla="*/ 222 h 226"/>
                  <a:gd name="T12" fmla="*/ 14 w 227"/>
                  <a:gd name="T13" fmla="*/ 226 h 226"/>
                  <a:gd name="T14" fmla="*/ 23 w 227"/>
                  <a:gd name="T15" fmla="*/ 222 h 226"/>
                  <a:gd name="T16" fmla="*/ 223 w 227"/>
                  <a:gd name="T17" fmla="*/ 22 h 226"/>
                  <a:gd name="T18" fmla="*/ 227 w 227"/>
                  <a:gd name="T19" fmla="*/ 12 h 226"/>
                  <a:gd name="T20" fmla="*/ 223 w 227"/>
                  <a:gd name="T21" fmla="*/ 4 h 226"/>
                  <a:gd name="T22" fmla="*/ 214 w 227"/>
                  <a:gd name="T23"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226">
                    <a:moveTo>
                      <a:pt x="214" y="0"/>
                    </a:moveTo>
                    <a:lnTo>
                      <a:pt x="214" y="0"/>
                    </a:lnTo>
                    <a:cubicBezTo>
                      <a:pt x="210" y="0"/>
                      <a:pt x="207" y="1"/>
                      <a:pt x="204" y="4"/>
                    </a:cubicBezTo>
                    <a:lnTo>
                      <a:pt x="4" y="203"/>
                    </a:lnTo>
                    <a:cubicBezTo>
                      <a:pt x="1" y="205"/>
                      <a:pt x="0" y="209"/>
                      <a:pt x="0" y="212"/>
                    </a:cubicBezTo>
                    <a:cubicBezTo>
                      <a:pt x="0" y="216"/>
                      <a:pt x="1" y="219"/>
                      <a:pt x="4" y="222"/>
                    </a:cubicBezTo>
                    <a:cubicBezTo>
                      <a:pt x="7" y="224"/>
                      <a:pt x="10" y="226"/>
                      <a:pt x="14" y="226"/>
                    </a:cubicBezTo>
                    <a:cubicBezTo>
                      <a:pt x="17" y="226"/>
                      <a:pt x="20" y="224"/>
                      <a:pt x="23" y="222"/>
                    </a:cubicBezTo>
                    <a:lnTo>
                      <a:pt x="223" y="22"/>
                    </a:lnTo>
                    <a:cubicBezTo>
                      <a:pt x="226" y="19"/>
                      <a:pt x="227" y="16"/>
                      <a:pt x="227" y="12"/>
                    </a:cubicBezTo>
                    <a:cubicBezTo>
                      <a:pt x="227" y="9"/>
                      <a:pt x="226" y="5"/>
                      <a:pt x="223" y="4"/>
                    </a:cubicBezTo>
                    <a:cubicBezTo>
                      <a:pt x="221" y="1"/>
                      <a:pt x="217" y="0"/>
                      <a:pt x="214" y="0"/>
                    </a:cubicBezTo>
                    <a:close/>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endParaRPr lang="en-US" sz="1730"/>
              </a:p>
            </p:txBody>
          </p:sp>
        </p:grpSp>
      </p:grpSp>
      <p:grpSp>
        <p:nvGrpSpPr>
          <p:cNvPr id="46" name="Group 45" descr="Proactive protection with aim icon">
            <a:extLst>
              <a:ext uri="{FF2B5EF4-FFF2-40B4-BE49-F238E27FC236}">
                <a16:creationId xmlns:a16="http://schemas.microsoft.com/office/drawing/2014/main" id="{6DEF67A4-E592-4B8C-B2B2-44A3554513BE}"/>
              </a:ext>
            </a:extLst>
          </p:cNvPr>
          <p:cNvGrpSpPr/>
          <p:nvPr/>
        </p:nvGrpSpPr>
        <p:grpSpPr>
          <a:xfrm>
            <a:off x="5713129" y="2409710"/>
            <a:ext cx="1934154" cy="1764693"/>
            <a:chOff x="5827689" y="2457532"/>
            <a:chExt cx="1972938" cy="1800079"/>
          </a:xfrm>
        </p:grpSpPr>
        <p:sp>
          <p:nvSpPr>
            <p:cNvPr id="105" name="Rectangle 104">
              <a:extLst>
                <a:ext uri="{FF2B5EF4-FFF2-40B4-BE49-F238E27FC236}">
                  <a16:creationId xmlns:a16="http://schemas.microsoft.com/office/drawing/2014/main" id="{01685B27-EA55-4F32-BF4F-39DB7F119727}"/>
                </a:ext>
              </a:extLst>
            </p:cNvPr>
            <p:cNvSpPr/>
            <p:nvPr/>
          </p:nvSpPr>
          <p:spPr>
            <a:xfrm>
              <a:off x="5827689" y="2457532"/>
              <a:ext cx="1288241" cy="646331"/>
            </a:xfrm>
            <a:prstGeom prst="rect">
              <a:avLst/>
            </a:prstGeom>
            <a:noFill/>
          </p:spPr>
          <p:txBody>
            <a:bodyPr wrap="none" lIns="37322" rIns="37322" anchor="ctr">
              <a:spAutoFit/>
            </a:bodyPr>
            <a:lstStyle/>
            <a:p>
              <a:pPr defTabSz="761018" fontAlgn="base">
                <a:lnSpc>
                  <a:spcPct val="90000"/>
                </a:lnSpc>
                <a:spcBef>
                  <a:spcPct val="0"/>
                </a:spcBef>
                <a:spcAft>
                  <a:spcPct val="0"/>
                </a:spcAft>
                <a:defRPr/>
              </a:pPr>
              <a:r>
                <a:rPr lang="en-US" sz="1961">
                  <a:ln w="3175">
                    <a:noFill/>
                  </a:ln>
                  <a:solidFill>
                    <a:srgbClr val="000000"/>
                  </a:solidFill>
                  <a:latin typeface="+mj-lt"/>
                  <a:cs typeface="Segoe UI" pitchFamily="34" charset="0"/>
                </a:rPr>
                <a:t>Proactive</a:t>
              </a:r>
              <a:br>
                <a:rPr lang="en-US" sz="1961">
                  <a:ln w="3175">
                    <a:noFill/>
                  </a:ln>
                  <a:solidFill>
                    <a:srgbClr val="000000"/>
                  </a:solidFill>
                  <a:latin typeface="+mj-lt"/>
                  <a:cs typeface="Segoe UI" pitchFamily="34" charset="0"/>
                </a:rPr>
              </a:br>
              <a:r>
                <a:rPr lang="en-US" sz="1961">
                  <a:ln w="3175">
                    <a:noFill/>
                  </a:ln>
                  <a:solidFill>
                    <a:srgbClr val="000000"/>
                  </a:solidFill>
                  <a:latin typeface="+mj-lt"/>
                  <a:cs typeface="Segoe UI" pitchFamily="34" charset="0"/>
                </a:rPr>
                <a:t>protection</a:t>
              </a:r>
            </a:p>
          </p:txBody>
        </p:sp>
        <p:grpSp>
          <p:nvGrpSpPr>
            <p:cNvPr id="176" name="Group 175" descr="White circle with aim icon">
              <a:extLst>
                <a:ext uri="{FF2B5EF4-FFF2-40B4-BE49-F238E27FC236}">
                  <a16:creationId xmlns:a16="http://schemas.microsoft.com/office/drawing/2014/main" id="{C5A783FC-D63F-4FDE-9662-8776882AECC6}"/>
                </a:ext>
              </a:extLst>
            </p:cNvPr>
            <p:cNvGrpSpPr/>
            <p:nvPr/>
          </p:nvGrpSpPr>
          <p:grpSpPr>
            <a:xfrm>
              <a:off x="6657789" y="3114773"/>
              <a:ext cx="1142838" cy="1142838"/>
              <a:chOff x="6497289" y="2041126"/>
              <a:chExt cx="1613535" cy="1616992"/>
            </a:xfrm>
          </p:grpSpPr>
          <p:sp useBgFill="1">
            <p:nvSpPr>
              <p:cNvPr id="178" name="object 60">
                <a:extLst>
                  <a:ext uri="{FF2B5EF4-FFF2-40B4-BE49-F238E27FC236}">
                    <a16:creationId xmlns:a16="http://schemas.microsoft.com/office/drawing/2014/main" id="{CBE42B11-B4AD-4C0F-8A3B-91F6C743ED4D}"/>
                  </a:ext>
                </a:extLst>
              </p:cNvPr>
              <p:cNvSpPr/>
              <p:nvPr/>
            </p:nvSpPr>
            <p:spPr>
              <a:xfrm>
                <a:off x="6497289" y="2041126"/>
                <a:ext cx="1613535" cy="1616992"/>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ln w="19050">
                <a:solidFill>
                  <a:srgbClr val="0070C0"/>
                </a:solidFill>
                <a:prstDash val="dash"/>
              </a:ln>
            </p:spPr>
            <p:txBody>
              <a:bodyPr wrap="square" lIns="0" tIns="0" rIns="0" bIns="0" rtlCol="0"/>
              <a:lstStyle/>
              <a:p>
                <a:pPr defTabSz="623198">
                  <a:defRPr/>
                </a:pPr>
                <a:endParaRPr sz="1225">
                  <a:solidFill>
                    <a:prstClr val="black"/>
                  </a:solidFill>
                  <a:latin typeface="Calibri"/>
                </a:endParaRPr>
              </a:p>
            </p:txBody>
          </p:sp>
          <p:sp>
            <p:nvSpPr>
              <p:cNvPr id="179" name="object 60">
                <a:extLst>
                  <a:ext uri="{FF2B5EF4-FFF2-40B4-BE49-F238E27FC236}">
                    <a16:creationId xmlns:a16="http://schemas.microsoft.com/office/drawing/2014/main" id="{0F622038-53E5-4909-80B8-109D3B3A3F4D}"/>
                  </a:ext>
                </a:extLst>
              </p:cNvPr>
              <p:cNvSpPr/>
              <p:nvPr/>
            </p:nvSpPr>
            <p:spPr>
              <a:xfrm>
                <a:off x="6637436" y="2181444"/>
                <a:ext cx="1333500" cy="1336357"/>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solidFill>
                <a:schemeClr val="bg1"/>
              </a:solidFill>
              <a:ln>
                <a:noFill/>
                <a:headEnd type="none" w="med" len="med"/>
                <a:tailEnd type="none" w="med" len="med"/>
              </a:ln>
              <a:effectLst>
                <a:outerShdw blurRad="254000" dist="50800" dir="54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defTabSz="932114" fontAlgn="base">
                  <a:spcBef>
                    <a:spcPct val="0"/>
                  </a:spcBef>
                  <a:spcAft>
                    <a:spcPct val="0"/>
                  </a:spcAft>
                </a:pPr>
                <a:endParaRPr sz="2000">
                  <a:gradFill>
                    <a:gsLst>
                      <a:gs pos="0">
                        <a:srgbClr val="FFFFFF"/>
                      </a:gs>
                      <a:gs pos="100000">
                        <a:srgbClr val="FFFFFF"/>
                      </a:gs>
                    </a:gsLst>
                    <a:lin ang="5400000" scaled="0"/>
                  </a:gradFill>
                  <a:cs typeface="Segoe UI" pitchFamily="34" charset="0"/>
                </a:endParaRPr>
              </a:p>
            </p:txBody>
          </p:sp>
        </p:grpSp>
        <p:grpSp>
          <p:nvGrpSpPr>
            <p:cNvPr id="42" name="Group 41" descr="Aim crosshairs">
              <a:extLst>
                <a:ext uri="{FF2B5EF4-FFF2-40B4-BE49-F238E27FC236}">
                  <a16:creationId xmlns:a16="http://schemas.microsoft.com/office/drawing/2014/main" id="{419B759D-0003-4555-82F8-1A7ED99BFC8D}"/>
                </a:ext>
              </a:extLst>
            </p:cNvPr>
            <p:cNvGrpSpPr/>
            <p:nvPr/>
          </p:nvGrpSpPr>
          <p:grpSpPr>
            <a:xfrm>
              <a:off x="6988088" y="3435351"/>
              <a:ext cx="506413" cy="503238"/>
              <a:chOff x="6988088" y="3435351"/>
              <a:chExt cx="506413" cy="503238"/>
            </a:xfrm>
          </p:grpSpPr>
          <p:sp>
            <p:nvSpPr>
              <p:cNvPr id="14" name="Freeform 12" descr="aim crosshairs">
                <a:extLst>
                  <a:ext uri="{FF2B5EF4-FFF2-40B4-BE49-F238E27FC236}">
                    <a16:creationId xmlns:a16="http://schemas.microsoft.com/office/drawing/2014/main" id="{51EBBED3-07E5-4D71-A258-EBDF376A1A86}"/>
                  </a:ext>
                </a:extLst>
              </p:cNvPr>
              <p:cNvSpPr>
                <a:spLocks noEditPoints="1"/>
              </p:cNvSpPr>
              <p:nvPr/>
            </p:nvSpPr>
            <p:spPr bwMode="auto">
              <a:xfrm>
                <a:off x="6988088" y="3435351"/>
                <a:ext cx="506413" cy="503238"/>
              </a:xfrm>
              <a:custGeom>
                <a:avLst/>
                <a:gdLst>
                  <a:gd name="T0" fmla="*/ 213 w 426"/>
                  <a:gd name="T1" fmla="*/ 0 h 425"/>
                  <a:gd name="T2" fmla="*/ 213 w 426"/>
                  <a:gd name="T3" fmla="*/ 0 h 425"/>
                  <a:gd name="T4" fmla="*/ 134 w 426"/>
                  <a:gd name="T5" fmla="*/ 78 h 425"/>
                  <a:gd name="T6" fmla="*/ 153 w 426"/>
                  <a:gd name="T7" fmla="*/ 97 h 425"/>
                  <a:gd name="T8" fmla="*/ 213 w 426"/>
                  <a:gd name="T9" fmla="*/ 38 h 425"/>
                  <a:gd name="T10" fmla="*/ 272 w 426"/>
                  <a:gd name="T11" fmla="*/ 97 h 425"/>
                  <a:gd name="T12" fmla="*/ 292 w 426"/>
                  <a:gd name="T13" fmla="*/ 78 h 425"/>
                  <a:gd name="T14" fmla="*/ 213 w 426"/>
                  <a:gd name="T15" fmla="*/ 0 h 425"/>
                  <a:gd name="T16" fmla="*/ 328 w 426"/>
                  <a:gd name="T17" fmla="*/ 153 h 425"/>
                  <a:gd name="T18" fmla="*/ 328 w 426"/>
                  <a:gd name="T19" fmla="*/ 153 h 425"/>
                  <a:gd name="T20" fmla="*/ 387 w 426"/>
                  <a:gd name="T21" fmla="*/ 212 h 425"/>
                  <a:gd name="T22" fmla="*/ 328 w 426"/>
                  <a:gd name="T23" fmla="*/ 272 h 425"/>
                  <a:gd name="T24" fmla="*/ 347 w 426"/>
                  <a:gd name="T25" fmla="*/ 291 h 425"/>
                  <a:gd name="T26" fmla="*/ 426 w 426"/>
                  <a:gd name="T27" fmla="*/ 212 h 425"/>
                  <a:gd name="T28" fmla="*/ 347 w 426"/>
                  <a:gd name="T29" fmla="*/ 133 h 425"/>
                  <a:gd name="T30" fmla="*/ 328 w 426"/>
                  <a:gd name="T31" fmla="*/ 153 h 425"/>
                  <a:gd name="T32" fmla="*/ 0 w 426"/>
                  <a:gd name="T33" fmla="*/ 212 h 425"/>
                  <a:gd name="T34" fmla="*/ 0 w 426"/>
                  <a:gd name="T35" fmla="*/ 212 h 425"/>
                  <a:gd name="T36" fmla="*/ 79 w 426"/>
                  <a:gd name="T37" fmla="*/ 291 h 425"/>
                  <a:gd name="T38" fmla="*/ 98 w 426"/>
                  <a:gd name="T39" fmla="*/ 272 h 425"/>
                  <a:gd name="T40" fmla="*/ 39 w 426"/>
                  <a:gd name="T41" fmla="*/ 212 h 425"/>
                  <a:gd name="T42" fmla="*/ 98 w 426"/>
                  <a:gd name="T43" fmla="*/ 153 h 425"/>
                  <a:gd name="T44" fmla="*/ 79 w 426"/>
                  <a:gd name="T45" fmla="*/ 133 h 425"/>
                  <a:gd name="T46" fmla="*/ 0 w 426"/>
                  <a:gd name="T47" fmla="*/ 212 h 425"/>
                  <a:gd name="T48" fmla="*/ 213 w 426"/>
                  <a:gd name="T49" fmla="*/ 386 h 425"/>
                  <a:gd name="T50" fmla="*/ 213 w 426"/>
                  <a:gd name="T51" fmla="*/ 386 h 425"/>
                  <a:gd name="T52" fmla="*/ 153 w 426"/>
                  <a:gd name="T53" fmla="*/ 327 h 425"/>
                  <a:gd name="T54" fmla="*/ 134 w 426"/>
                  <a:gd name="T55" fmla="*/ 346 h 425"/>
                  <a:gd name="T56" fmla="*/ 213 w 426"/>
                  <a:gd name="T57" fmla="*/ 425 h 425"/>
                  <a:gd name="T58" fmla="*/ 292 w 426"/>
                  <a:gd name="T59" fmla="*/ 346 h 425"/>
                  <a:gd name="T60" fmla="*/ 272 w 426"/>
                  <a:gd name="T61" fmla="*/ 327 h 425"/>
                  <a:gd name="T62" fmla="*/ 213 w 426"/>
                  <a:gd name="T63" fmla="*/ 38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6" h="425">
                    <a:moveTo>
                      <a:pt x="213" y="0"/>
                    </a:moveTo>
                    <a:lnTo>
                      <a:pt x="213" y="0"/>
                    </a:lnTo>
                    <a:lnTo>
                      <a:pt x="134" y="78"/>
                    </a:lnTo>
                    <a:lnTo>
                      <a:pt x="153" y="97"/>
                    </a:lnTo>
                    <a:lnTo>
                      <a:pt x="213" y="38"/>
                    </a:lnTo>
                    <a:lnTo>
                      <a:pt x="272" y="97"/>
                    </a:lnTo>
                    <a:lnTo>
                      <a:pt x="292" y="78"/>
                    </a:lnTo>
                    <a:lnTo>
                      <a:pt x="213" y="0"/>
                    </a:lnTo>
                    <a:close/>
                    <a:moveTo>
                      <a:pt x="328" y="153"/>
                    </a:moveTo>
                    <a:lnTo>
                      <a:pt x="328" y="153"/>
                    </a:lnTo>
                    <a:lnTo>
                      <a:pt x="387" y="212"/>
                    </a:lnTo>
                    <a:lnTo>
                      <a:pt x="328" y="272"/>
                    </a:lnTo>
                    <a:lnTo>
                      <a:pt x="347" y="291"/>
                    </a:lnTo>
                    <a:lnTo>
                      <a:pt x="426" y="212"/>
                    </a:lnTo>
                    <a:lnTo>
                      <a:pt x="347" y="133"/>
                    </a:lnTo>
                    <a:lnTo>
                      <a:pt x="328" y="153"/>
                    </a:lnTo>
                    <a:close/>
                    <a:moveTo>
                      <a:pt x="0" y="212"/>
                    </a:moveTo>
                    <a:lnTo>
                      <a:pt x="0" y="212"/>
                    </a:lnTo>
                    <a:lnTo>
                      <a:pt x="79" y="291"/>
                    </a:lnTo>
                    <a:lnTo>
                      <a:pt x="98" y="272"/>
                    </a:lnTo>
                    <a:lnTo>
                      <a:pt x="39" y="212"/>
                    </a:lnTo>
                    <a:lnTo>
                      <a:pt x="98" y="153"/>
                    </a:lnTo>
                    <a:lnTo>
                      <a:pt x="79" y="133"/>
                    </a:lnTo>
                    <a:lnTo>
                      <a:pt x="0" y="212"/>
                    </a:lnTo>
                    <a:close/>
                    <a:moveTo>
                      <a:pt x="213" y="386"/>
                    </a:moveTo>
                    <a:lnTo>
                      <a:pt x="213" y="386"/>
                    </a:lnTo>
                    <a:lnTo>
                      <a:pt x="153" y="327"/>
                    </a:lnTo>
                    <a:lnTo>
                      <a:pt x="134" y="346"/>
                    </a:lnTo>
                    <a:lnTo>
                      <a:pt x="213" y="425"/>
                    </a:lnTo>
                    <a:lnTo>
                      <a:pt x="292" y="346"/>
                    </a:lnTo>
                    <a:lnTo>
                      <a:pt x="272" y="327"/>
                    </a:lnTo>
                    <a:lnTo>
                      <a:pt x="213" y="386"/>
                    </a:lnTo>
                    <a:close/>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endParaRPr lang="en-US" sz="1730"/>
              </a:p>
            </p:txBody>
          </p:sp>
          <p:sp>
            <p:nvSpPr>
              <p:cNvPr id="15" name="Freeform 13">
                <a:extLst>
                  <a:ext uri="{FF2B5EF4-FFF2-40B4-BE49-F238E27FC236}">
                    <a16:creationId xmlns:a16="http://schemas.microsoft.com/office/drawing/2014/main" id="{FB76E2FC-520C-40F6-84B7-D16AD6C3BB75}"/>
                  </a:ext>
                </a:extLst>
              </p:cNvPr>
              <p:cNvSpPr>
                <a:spLocks/>
              </p:cNvSpPr>
              <p:nvPr/>
            </p:nvSpPr>
            <p:spPr bwMode="auto">
              <a:xfrm>
                <a:off x="7175413" y="3621088"/>
                <a:ext cx="131763" cy="130175"/>
              </a:xfrm>
              <a:custGeom>
                <a:avLst/>
                <a:gdLst>
                  <a:gd name="T0" fmla="*/ 56 w 111"/>
                  <a:gd name="T1" fmla="*/ 110 h 110"/>
                  <a:gd name="T2" fmla="*/ 56 w 111"/>
                  <a:gd name="T3" fmla="*/ 110 h 110"/>
                  <a:gd name="T4" fmla="*/ 77 w 111"/>
                  <a:gd name="T5" fmla="*/ 106 h 110"/>
                  <a:gd name="T6" fmla="*/ 95 w 111"/>
                  <a:gd name="T7" fmla="*/ 94 h 110"/>
                  <a:gd name="T8" fmla="*/ 107 w 111"/>
                  <a:gd name="T9" fmla="*/ 77 h 110"/>
                  <a:gd name="T10" fmla="*/ 111 w 111"/>
                  <a:gd name="T11" fmla="*/ 55 h 110"/>
                  <a:gd name="T12" fmla="*/ 107 w 111"/>
                  <a:gd name="T13" fmla="*/ 34 h 110"/>
                  <a:gd name="T14" fmla="*/ 95 w 111"/>
                  <a:gd name="T15" fmla="*/ 16 h 110"/>
                  <a:gd name="T16" fmla="*/ 77 w 111"/>
                  <a:gd name="T17" fmla="*/ 4 h 110"/>
                  <a:gd name="T18" fmla="*/ 56 w 111"/>
                  <a:gd name="T19" fmla="*/ 0 h 110"/>
                  <a:gd name="T20" fmla="*/ 34 w 111"/>
                  <a:gd name="T21" fmla="*/ 4 h 110"/>
                  <a:gd name="T22" fmla="*/ 17 w 111"/>
                  <a:gd name="T23" fmla="*/ 16 h 110"/>
                  <a:gd name="T24" fmla="*/ 5 w 111"/>
                  <a:gd name="T25" fmla="*/ 34 h 110"/>
                  <a:gd name="T26" fmla="*/ 0 w 111"/>
                  <a:gd name="T27" fmla="*/ 55 h 110"/>
                  <a:gd name="T28" fmla="*/ 5 w 111"/>
                  <a:gd name="T29" fmla="*/ 77 h 110"/>
                  <a:gd name="T30" fmla="*/ 17 w 111"/>
                  <a:gd name="T31" fmla="*/ 94 h 110"/>
                  <a:gd name="T32" fmla="*/ 34 w 111"/>
                  <a:gd name="T33" fmla="*/ 106 h 110"/>
                  <a:gd name="T34" fmla="*/ 56 w 111"/>
                  <a:gd name="T35"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10">
                    <a:moveTo>
                      <a:pt x="56" y="110"/>
                    </a:moveTo>
                    <a:lnTo>
                      <a:pt x="56" y="110"/>
                    </a:lnTo>
                    <a:cubicBezTo>
                      <a:pt x="63" y="110"/>
                      <a:pt x="71" y="109"/>
                      <a:pt x="77" y="106"/>
                    </a:cubicBezTo>
                    <a:cubicBezTo>
                      <a:pt x="84" y="103"/>
                      <a:pt x="90" y="99"/>
                      <a:pt x="95" y="94"/>
                    </a:cubicBezTo>
                    <a:cubicBezTo>
                      <a:pt x="100" y="89"/>
                      <a:pt x="104" y="83"/>
                      <a:pt x="107" y="77"/>
                    </a:cubicBezTo>
                    <a:cubicBezTo>
                      <a:pt x="110" y="70"/>
                      <a:pt x="111" y="63"/>
                      <a:pt x="111" y="55"/>
                    </a:cubicBezTo>
                    <a:cubicBezTo>
                      <a:pt x="111" y="48"/>
                      <a:pt x="110" y="40"/>
                      <a:pt x="107" y="34"/>
                    </a:cubicBezTo>
                    <a:cubicBezTo>
                      <a:pt x="104" y="27"/>
                      <a:pt x="100" y="21"/>
                      <a:pt x="95" y="16"/>
                    </a:cubicBezTo>
                    <a:cubicBezTo>
                      <a:pt x="90" y="11"/>
                      <a:pt x="84" y="7"/>
                      <a:pt x="77" y="4"/>
                    </a:cubicBezTo>
                    <a:cubicBezTo>
                      <a:pt x="71" y="1"/>
                      <a:pt x="63" y="0"/>
                      <a:pt x="56" y="0"/>
                    </a:cubicBezTo>
                    <a:cubicBezTo>
                      <a:pt x="48" y="0"/>
                      <a:pt x="41" y="1"/>
                      <a:pt x="34" y="4"/>
                    </a:cubicBezTo>
                    <a:cubicBezTo>
                      <a:pt x="28" y="7"/>
                      <a:pt x="22" y="11"/>
                      <a:pt x="17" y="16"/>
                    </a:cubicBezTo>
                    <a:cubicBezTo>
                      <a:pt x="12" y="21"/>
                      <a:pt x="8" y="27"/>
                      <a:pt x="5" y="34"/>
                    </a:cubicBezTo>
                    <a:cubicBezTo>
                      <a:pt x="2" y="40"/>
                      <a:pt x="0" y="48"/>
                      <a:pt x="0" y="55"/>
                    </a:cubicBezTo>
                    <a:cubicBezTo>
                      <a:pt x="0" y="63"/>
                      <a:pt x="2" y="70"/>
                      <a:pt x="5" y="77"/>
                    </a:cubicBezTo>
                    <a:cubicBezTo>
                      <a:pt x="8" y="83"/>
                      <a:pt x="12" y="89"/>
                      <a:pt x="17" y="94"/>
                    </a:cubicBezTo>
                    <a:cubicBezTo>
                      <a:pt x="22" y="99"/>
                      <a:pt x="28" y="103"/>
                      <a:pt x="34" y="106"/>
                    </a:cubicBezTo>
                    <a:cubicBezTo>
                      <a:pt x="41" y="109"/>
                      <a:pt x="48" y="110"/>
                      <a:pt x="56" y="110"/>
                    </a:cubicBezTo>
                    <a:close/>
                  </a:path>
                </a:pathLst>
              </a:custGeom>
              <a:solidFill>
                <a:srgbClr val="D1D1D1"/>
              </a:solidFill>
              <a:ln w="0">
                <a:noFill/>
                <a:prstDash val="solid"/>
                <a:round/>
                <a:headEnd/>
                <a:tailEnd/>
              </a:ln>
            </p:spPr>
            <p:txBody>
              <a:bodyPr vert="horz" wrap="square" lIns="89642" tIns="44821" rIns="89642" bIns="44821" numCol="1" anchor="t" anchorCtr="0" compatLnSpc="1">
                <a:prstTxWarp prst="textNoShape">
                  <a:avLst/>
                </a:prstTxWarp>
              </a:bodyPr>
              <a:lstStyle/>
              <a:p>
                <a:endParaRPr lang="en-US" sz="1730"/>
              </a:p>
            </p:txBody>
          </p:sp>
        </p:grpSp>
      </p:grpSp>
      <p:grpSp>
        <p:nvGrpSpPr>
          <p:cNvPr id="44" name="Group 43" descr="Connected intelligence with connected circles">
            <a:extLst>
              <a:ext uri="{FF2B5EF4-FFF2-40B4-BE49-F238E27FC236}">
                <a16:creationId xmlns:a16="http://schemas.microsoft.com/office/drawing/2014/main" id="{0EFC8ACB-2FD7-486A-9393-B60030FC2D44}"/>
              </a:ext>
            </a:extLst>
          </p:cNvPr>
          <p:cNvGrpSpPr/>
          <p:nvPr/>
        </p:nvGrpSpPr>
        <p:grpSpPr>
          <a:xfrm>
            <a:off x="7996152" y="1283119"/>
            <a:ext cx="2803349" cy="1120372"/>
            <a:chOff x="8156491" y="1308352"/>
            <a:chExt cx="2859562" cy="1142838"/>
          </a:xfrm>
        </p:grpSpPr>
        <p:sp>
          <p:nvSpPr>
            <p:cNvPr id="83" name="Isosceles Triangle 82" descr="Arrow point">
              <a:extLst>
                <a:ext uri="{FF2B5EF4-FFF2-40B4-BE49-F238E27FC236}">
                  <a16:creationId xmlns:a16="http://schemas.microsoft.com/office/drawing/2014/main" id="{82F491D6-34E2-4624-9C5C-F9AE7BC96661}"/>
                </a:ext>
              </a:extLst>
            </p:cNvPr>
            <p:cNvSpPr/>
            <p:nvPr/>
          </p:nvSpPr>
          <p:spPr bwMode="auto">
            <a:xfrm rot="3891992">
              <a:off x="8146337" y="2033813"/>
              <a:ext cx="147246" cy="126937"/>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330" tIns="119464" rIns="149330" bIns="119464" numCol="1" spcCol="0" rtlCol="0" fromWordArt="0" anchor="t" anchorCtr="0" forceAA="0" compatLnSpc="1">
              <a:prstTxWarp prst="textNoShape">
                <a:avLst/>
              </a:prstTxWarp>
              <a:noAutofit/>
            </a:bodyPr>
            <a:lstStyle/>
            <a:p>
              <a:pPr algn="ctr" defTabSz="761301" fontAlgn="base">
                <a:lnSpc>
                  <a:spcPct val="90000"/>
                </a:lnSpc>
                <a:spcBef>
                  <a:spcPct val="0"/>
                </a:spcBef>
                <a:spcAft>
                  <a:spcPct val="0"/>
                </a:spcAft>
              </a:pPr>
              <a:endParaRPr lang="en-US" sz="1960" err="1">
                <a:gradFill>
                  <a:gsLst>
                    <a:gs pos="0">
                      <a:srgbClr val="FFFFFF"/>
                    </a:gs>
                    <a:gs pos="100000">
                      <a:srgbClr val="FFFFFF"/>
                    </a:gs>
                  </a:gsLst>
                  <a:lin ang="5400000" scaled="0"/>
                </a:gradFill>
                <a:latin typeface="Segoe UI"/>
                <a:ea typeface="Segoe UI" pitchFamily="34" charset="0"/>
                <a:cs typeface="Segoe UI" pitchFamily="34" charset="0"/>
              </a:endParaRPr>
            </a:p>
          </p:txBody>
        </p:sp>
        <p:sp useBgFill="1">
          <p:nvSpPr>
            <p:cNvPr id="134" name="object 60" descr="Dotted line circle">
              <a:extLst>
                <a:ext uri="{FF2B5EF4-FFF2-40B4-BE49-F238E27FC236}">
                  <a16:creationId xmlns:a16="http://schemas.microsoft.com/office/drawing/2014/main" id="{D3A3D700-C5D8-4C6D-AED4-20802C0F0647}"/>
                </a:ext>
              </a:extLst>
            </p:cNvPr>
            <p:cNvSpPr/>
            <p:nvPr/>
          </p:nvSpPr>
          <p:spPr>
            <a:xfrm>
              <a:off x="8313108" y="1308352"/>
              <a:ext cx="1142838" cy="1142838"/>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ln w="19050">
              <a:solidFill>
                <a:srgbClr val="0070C0"/>
              </a:solidFill>
              <a:prstDash val="dash"/>
            </a:ln>
          </p:spPr>
          <p:txBody>
            <a:bodyPr wrap="square" lIns="0" tIns="0" rIns="0" bIns="0" rtlCol="0"/>
            <a:lstStyle/>
            <a:p>
              <a:pPr defTabSz="623198">
                <a:defRPr/>
              </a:pPr>
              <a:endParaRPr sz="1225">
                <a:solidFill>
                  <a:prstClr val="black"/>
                </a:solidFill>
                <a:latin typeface="Calibri"/>
              </a:endParaRPr>
            </a:p>
          </p:txBody>
        </p:sp>
        <p:sp>
          <p:nvSpPr>
            <p:cNvPr id="135" name="object 60" descr="White circle">
              <a:extLst>
                <a:ext uri="{FF2B5EF4-FFF2-40B4-BE49-F238E27FC236}">
                  <a16:creationId xmlns:a16="http://schemas.microsoft.com/office/drawing/2014/main" id="{CB57339A-D390-497B-8180-E1827E99074B}"/>
                </a:ext>
              </a:extLst>
            </p:cNvPr>
            <p:cNvSpPr/>
            <p:nvPr/>
          </p:nvSpPr>
          <p:spPr>
            <a:xfrm>
              <a:off x="8417104" y="1412349"/>
              <a:ext cx="934844" cy="934844"/>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solidFill>
              <a:schemeClr val="bg1"/>
            </a:solidFill>
            <a:ln>
              <a:noFill/>
              <a:headEnd type="none" w="med" len="med"/>
              <a:tailEnd type="none" w="med" len="med"/>
            </a:ln>
            <a:effectLst>
              <a:outerShdw blurRad="254000" dist="50800" dir="54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defTabSz="932114" fontAlgn="base">
                <a:spcBef>
                  <a:spcPct val="0"/>
                </a:spcBef>
                <a:spcAft>
                  <a:spcPct val="0"/>
                </a:spcAft>
              </a:pPr>
              <a:endParaRPr sz="2000">
                <a:gradFill>
                  <a:gsLst>
                    <a:gs pos="0">
                      <a:srgbClr val="FFFFFF"/>
                    </a:gs>
                    <a:gs pos="100000">
                      <a:srgbClr val="FFFFFF"/>
                    </a:gs>
                  </a:gsLst>
                  <a:lin ang="5400000" scaled="0"/>
                </a:gradFill>
                <a:cs typeface="Segoe UI" pitchFamily="34" charset="0"/>
              </a:endParaRPr>
            </a:p>
          </p:txBody>
        </p:sp>
        <p:sp>
          <p:nvSpPr>
            <p:cNvPr id="180" name="Rectangle 179">
              <a:extLst>
                <a:ext uri="{FF2B5EF4-FFF2-40B4-BE49-F238E27FC236}">
                  <a16:creationId xmlns:a16="http://schemas.microsoft.com/office/drawing/2014/main" id="{6E206B87-47AC-4204-B47B-7F1C5D7D717F}"/>
                </a:ext>
              </a:extLst>
            </p:cNvPr>
            <p:cNvSpPr/>
            <p:nvPr/>
          </p:nvSpPr>
          <p:spPr>
            <a:xfrm>
              <a:off x="9589313" y="1340856"/>
              <a:ext cx="1426740" cy="646331"/>
            </a:xfrm>
            <a:prstGeom prst="rect">
              <a:avLst/>
            </a:prstGeom>
            <a:noFill/>
          </p:spPr>
          <p:txBody>
            <a:bodyPr wrap="none" lIns="37322" rIns="37322" anchor="ctr">
              <a:spAutoFit/>
            </a:bodyPr>
            <a:lstStyle/>
            <a:p>
              <a:pPr defTabSz="761018" fontAlgn="base">
                <a:lnSpc>
                  <a:spcPct val="90000"/>
                </a:lnSpc>
                <a:spcBef>
                  <a:spcPct val="0"/>
                </a:spcBef>
                <a:spcAft>
                  <a:spcPct val="0"/>
                </a:spcAft>
                <a:defRPr/>
              </a:pPr>
              <a:r>
                <a:rPr lang="en-US" sz="1961">
                  <a:ln w="3175">
                    <a:noFill/>
                  </a:ln>
                  <a:solidFill>
                    <a:srgbClr val="000000"/>
                  </a:solidFill>
                  <a:latin typeface="+mj-lt"/>
                  <a:cs typeface="Segoe UI" pitchFamily="34" charset="0"/>
                </a:rPr>
                <a:t>Connected </a:t>
              </a:r>
              <a:br>
                <a:rPr lang="en-US" sz="1961">
                  <a:ln w="3175">
                    <a:noFill/>
                  </a:ln>
                  <a:solidFill>
                    <a:srgbClr val="000000"/>
                  </a:solidFill>
                  <a:latin typeface="+mj-lt"/>
                  <a:cs typeface="Segoe UI" pitchFamily="34" charset="0"/>
                </a:rPr>
              </a:br>
              <a:r>
                <a:rPr lang="en-US" sz="1961">
                  <a:ln w="3175">
                    <a:noFill/>
                  </a:ln>
                  <a:solidFill>
                    <a:srgbClr val="000000"/>
                  </a:solidFill>
                  <a:latin typeface="+mj-lt"/>
                  <a:cs typeface="Segoe UI" pitchFamily="34" charset="0"/>
                </a:rPr>
                <a:t>intelligence</a:t>
              </a:r>
            </a:p>
          </p:txBody>
        </p:sp>
        <p:grpSp>
          <p:nvGrpSpPr>
            <p:cNvPr id="43" name="Group 42" descr="Connected circles">
              <a:extLst>
                <a:ext uri="{FF2B5EF4-FFF2-40B4-BE49-F238E27FC236}">
                  <a16:creationId xmlns:a16="http://schemas.microsoft.com/office/drawing/2014/main" id="{C9C23054-7F60-4100-AFB1-28D242F212F5}"/>
                </a:ext>
              </a:extLst>
            </p:cNvPr>
            <p:cNvGrpSpPr/>
            <p:nvPr/>
          </p:nvGrpSpPr>
          <p:grpSpPr>
            <a:xfrm>
              <a:off x="8679036" y="1674190"/>
              <a:ext cx="407243" cy="406597"/>
              <a:chOff x="8679036" y="1674190"/>
              <a:chExt cx="407243" cy="406597"/>
            </a:xfrm>
          </p:grpSpPr>
          <p:sp>
            <p:nvSpPr>
              <p:cNvPr id="6" name="Freeform: Shape 5">
                <a:extLst>
                  <a:ext uri="{FF2B5EF4-FFF2-40B4-BE49-F238E27FC236}">
                    <a16:creationId xmlns:a16="http://schemas.microsoft.com/office/drawing/2014/main" id="{433EC0DF-0F3A-40B9-8762-9102E28511DA}"/>
                  </a:ext>
                </a:extLst>
              </p:cNvPr>
              <p:cNvSpPr/>
              <p:nvPr/>
            </p:nvSpPr>
            <p:spPr>
              <a:xfrm>
                <a:off x="8696762" y="1690954"/>
                <a:ext cx="372794" cy="373765"/>
              </a:xfrm>
              <a:custGeom>
                <a:avLst/>
                <a:gdLst>
                  <a:gd name="connsiteX0" fmla="*/ 369007 w 372794"/>
                  <a:gd name="connsiteY0" fmla="*/ 187526 h 373765"/>
                  <a:gd name="connsiteX1" fmla="*/ 368864 w 372794"/>
                  <a:gd name="connsiteY1" fmla="*/ 187240 h 373765"/>
                  <a:gd name="connsiteX2" fmla="*/ 372795 w 372794"/>
                  <a:gd name="connsiteY2" fmla="*/ 183314 h 373765"/>
                  <a:gd name="connsiteX3" fmla="*/ 285171 w 372794"/>
                  <a:gd name="connsiteY3" fmla="*/ 95726 h 373765"/>
                  <a:gd name="connsiteX4" fmla="*/ 372366 w 372794"/>
                  <a:gd name="connsiteY4" fmla="*/ 8495 h 373765"/>
                  <a:gd name="connsiteX5" fmla="*/ 368364 w 372794"/>
                  <a:gd name="connsiteY5" fmla="*/ 4497 h 373765"/>
                  <a:gd name="connsiteX6" fmla="*/ 366148 w 372794"/>
                  <a:gd name="connsiteY6" fmla="*/ 71 h 373765"/>
                  <a:gd name="connsiteX7" fmla="*/ 248292 w 372794"/>
                  <a:gd name="connsiteY7" fmla="*/ 58820 h 373765"/>
                  <a:gd name="connsiteX8" fmla="*/ 190257 w 372794"/>
                  <a:gd name="connsiteY8" fmla="*/ 785 h 373765"/>
                  <a:gd name="connsiteX9" fmla="*/ 186397 w 372794"/>
                  <a:gd name="connsiteY9" fmla="*/ 4569 h 373765"/>
                  <a:gd name="connsiteX10" fmla="*/ 182967 w 372794"/>
                  <a:gd name="connsiteY10" fmla="*/ 1142 h 373765"/>
                  <a:gd name="connsiteX11" fmla="*/ 124789 w 372794"/>
                  <a:gd name="connsiteY11" fmla="*/ 59106 h 373765"/>
                  <a:gd name="connsiteX12" fmla="*/ 6432 w 372794"/>
                  <a:gd name="connsiteY12" fmla="*/ 0 h 373765"/>
                  <a:gd name="connsiteX13" fmla="*/ 4002 w 372794"/>
                  <a:gd name="connsiteY13" fmla="*/ 4783 h 373765"/>
                  <a:gd name="connsiteX14" fmla="*/ 286 w 372794"/>
                  <a:gd name="connsiteY14" fmla="*/ 8495 h 373765"/>
                  <a:gd name="connsiteX15" fmla="*/ 87695 w 372794"/>
                  <a:gd name="connsiteY15" fmla="*/ 96011 h 373765"/>
                  <a:gd name="connsiteX16" fmla="*/ 1644 w 372794"/>
                  <a:gd name="connsiteY16" fmla="*/ 181815 h 373765"/>
                  <a:gd name="connsiteX17" fmla="*/ 1072 w 372794"/>
                  <a:gd name="connsiteY17" fmla="*/ 182100 h 373765"/>
                  <a:gd name="connsiteX18" fmla="*/ 1144 w 372794"/>
                  <a:gd name="connsiteY18" fmla="*/ 182314 h 373765"/>
                  <a:gd name="connsiteX19" fmla="*/ 357 w 372794"/>
                  <a:gd name="connsiteY19" fmla="*/ 183100 h 373765"/>
                  <a:gd name="connsiteX20" fmla="*/ 2787 w 372794"/>
                  <a:gd name="connsiteY20" fmla="*/ 185527 h 373765"/>
                  <a:gd name="connsiteX21" fmla="*/ 3502 w 372794"/>
                  <a:gd name="connsiteY21" fmla="*/ 186883 h 373765"/>
                  <a:gd name="connsiteX22" fmla="*/ 0 w 372794"/>
                  <a:gd name="connsiteY22" fmla="*/ 190381 h 373765"/>
                  <a:gd name="connsiteX23" fmla="*/ 87767 w 372794"/>
                  <a:gd name="connsiteY23" fmla="*/ 278040 h 373765"/>
                  <a:gd name="connsiteX24" fmla="*/ 643 w 372794"/>
                  <a:gd name="connsiteY24" fmla="*/ 365271 h 373765"/>
                  <a:gd name="connsiteX25" fmla="*/ 5432 w 372794"/>
                  <a:gd name="connsiteY25" fmla="*/ 370054 h 373765"/>
                  <a:gd name="connsiteX26" fmla="*/ 7147 w 372794"/>
                  <a:gd name="connsiteY26" fmla="*/ 373480 h 373765"/>
                  <a:gd name="connsiteX27" fmla="*/ 124574 w 372794"/>
                  <a:gd name="connsiteY27" fmla="*/ 314803 h 373765"/>
                  <a:gd name="connsiteX28" fmla="*/ 182609 w 372794"/>
                  <a:gd name="connsiteY28" fmla="*/ 372766 h 373765"/>
                  <a:gd name="connsiteX29" fmla="*/ 186397 w 372794"/>
                  <a:gd name="connsiteY29" fmla="*/ 368983 h 373765"/>
                  <a:gd name="connsiteX30" fmla="*/ 190186 w 372794"/>
                  <a:gd name="connsiteY30" fmla="*/ 372766 h 373765"/>
                  <a:gd name="connsiteX31" fmla="*/ 247863 w 372794"/>
                  <a:gd name="connsiteY31" fmla="*/ 315017 h 373765"/>
                  <a:gd name="connsiteX32" fmla="*/ 365147 w 372794"/>
                  <a:gd name="connsiteY32" fmla="*/ 373766 h 373765"/>
                  <a:gd name="connsiteX33" fmla="*/ 366577 w 372794"/>
                  <a:gd name="connsiteY33" fmla="*/ 370982 h 373765"/>
                  <a:gd name="connsiteX34" fmla="*/ 372080 w 372794"/>
                  <a:gd name="connsiteY34" fmla="*/ 365557 h 373765"/>
                  <a:gd name="connsiteX35" fmla="*/ 284742 w 372794"/>
                  <a:gd name="connsiteY35" fmla="*/ 278111 h 373765"/>
                  <a:gd name="connsiteX36" fmla="*/ 372152 w 372794"/>
                  <a:gd name="connsiteY36" fmla="*/ 190666 h 373765"/>
                  <a:gd name="connsiteX37" fmla="*/ 369007 w 372794"/>
                  <a:gd name="connsiteY37" fmla="*/ 187526 h 373765"/>
                  <a:gd name="connsiteX38" fmla="*/ 191758 w 372794"/>
                  <a:gd name="connsiteY38" fmla="*/ 174034 h 373765"/>
                  <a:gd name="connsiteX39" fmla="*/ 191758 w 372794"/>
                  <a:gd name="connsiteY39" fmla="*/ 104649 h 373765"/>
                  <a:gd name="connsiteX40" fmla="*/ 238000 w 372794"/>
                  <a:gd name="connsiteY40" fmla="*/ 127777 h 373765"/>
                  <a:gd name="connsiteX41" fmla="*/ 191758 w 372794"/>
                  <a:gd name="connsiteY41" fmla="*/ 174034 h 373765"/>
                  <a:gd name="connsiteX42" fmla="*/ 248149 w 372794"/>
                  <a:gd name="connsiteY42" fmla="*/ 132774 h 373765"/>
                  <a:gd name="connsiteX43" fmla="*/ 345635 w 372794"/>
                  <a:gd name="connsiteY43" fmla="*/ 181529 h 373765"/>
                  <a:gd name="connsiteX44" fmla="*/ 199405 w 372794"/>
                  <a:gd name="connsiteY44" fmla="*/ 181529 h 373765"/>
                  <a:gd name="connsiteX45" fmla="*/ 248149 w 372794"/>
                  <a:gd name="connsiteY45" fmla="*/ 132774 h 373765"/>
                  <a:gd name="connsiteX46" fmla="*/ 198119 w 372794"/>
                  <a:gd name="connsiteY46" fmla="*/ 95797 h 373765"/>
                  <a:gd name="connsiteX47" fmla="*/ 246148 w 372794"/>
                  <a:gd name="connsiteY47" fmla="*/ 71884 h 373765"/>
                  <a:gd name="connsiteX48" fmla="*/ 270019 w 372794"/>
                  <a:gd name="connsiteY48" fmla="*/ 95726 h 373765"/>
                  <a:gd name="connsiteX49" fmla="*/ 246005 w 372794"/>
                  <a:gd name="connsiteY49" fmla="*/ 119711 h 373765"/>
                  <a:gd name="connsiteX50" fmla="*/ 198119 w 372794"/>
                  <a:gd name="connsiteY50" fmla="*/ 95797 h 373765"/>
                  <a:gd name="connsiteX51" fmla="*/ 181037 w 372794"/>
                  <a:gd name="connsiteY51" fmla="*/ 104363 h 373765"/>
                  <a:gd name="connsiteX52" fmla="*/ 181037 w 372794"/>
                  <a:gd name="connsiteY52" fmla="*/ 174391 h 373765"/>
                  <a:gd name="connsiteX53" fmla="*/ 134366 w 372794"/>
                  <a:gd name="connsiteY53" fmla="*/ 127635 h 373765"/>
                  <a:gd name="connsiteX54" fmla="*/ 181037 w 372794"/>
                  <a:gd name="connsiteY54" fmla="*/ 104363 h 373765"/>
                  <a:gd name="connsiteX55" fmla="*/ 126433 w 372794"/>
                  <a:gd name="connsiteY55" fmla="*/ 119639 h 373765"/>
                  <a:gd name="connsiteX56" fmla="*/ 102919 w 372794"/>
                  <a:gd name="connsiteY56" fmla="*/ 96083 h 373765"/>
                  <a:gd name="connsiteX57" fmla="*/ 126933 w 372794"/>
                  <a:gd name="connsiteY57" fmla="*/ 72169 h 373765"/>
                  <a:gd name="connsiteX58" fmla="*/ 174176 w 372794"/>
                  <a:gd name="connsiteY58" fmla="*/ 95797 h 373765"/>
                  <a:gd name="connsiteX59" fmla="*/ 126433 w 372794"/>
                  <a:gd name="connsiteY59" fmla="*/ 119639 h 373765"/>
                  <a:gd name="connsiteX60" fmla="*/ 173104 w 372794"/>
                  <a:gd name="connsiteY60" fmla="*/ 181529 h 373765"/>
                  <a:gd name="connsiteX61" fmla="*/ 26230 w 372794"/>
                  <a:gd name="connsiteY61" fmla="*/ 181529 h 373765"/>
                  <a:gd name="connsiteX62" fmla="*/ 124289 w 372794"/>
                  <a:gd name="connsiteY62" fmla="*/ 132631 h 373765"/>
                  <a:gd name="connsiteX63" fmla="*/ 173104 w 372794"/>
                  <a:gd name="connsiteY63" fmla="*/ 181529 h 373765"/>
                  <a:gd name="connsiteX64" fmla="*/ 173533 w 372794"/>
                  <a:gd name="connsiteY64" fmla="*/ 192237 h 373765"/>
                  <a:gd name="connsiteX65" fmla="*/ 124574 w 372794"/>
                  <a:gd name="connsiteY65" fmla="*/ 241278 h 373765"/>
                  <a:gd name="connsiteX66" fmla="*/ 26730 w 372794"/>
                  <a:gd name="connsiteY66" fmla="*/ 192237 h 373765"/>
                  <a:gd name="connsiteX67" fmla="*/ 173533 w 372794"/>
                  <a:gd name="connsiteY67" fmla="*/ 192237 h 373765"/>
                  <a:gd name="connsiteX68" fmla="*/ 181037 w 372794"/>
                  <a:gd name="connsiteY68" fmla="*/ 199875 h 373765"/>
                  <a:gd name="connsiteX69" fmla="*/ 181037 w 372794"/>
                  <a:gd name="connsiteY69" fmla="*/ 269545 h 373765"/>
                  <a:gd name="connsiteX70" fmla="*/ 134652 w 372794"/>
                  <a:gd name="connsiteY70" fmla="*/ 246274 h 373765"/>
                  <a:gd name="connsiteX71" fmla="*/ 181037 w 372794"/>
                  <a:gd name="connsiteY71" fmla="*/ 199875 h 373765"/>
                  <a:gd name="connsiteX72" fmla="*/ 174176 w 372794"/>
                  <a:gd name="connsiteY72" fmla="*/ 278040 h 373765"/>
                  <a:gd name="connsiteX73" fmla="*/ 126719 w 372794"/>
                  <a:gd name="connsiteY73" fmla="*/ 301739 h 373765"/>
                  <a:gd name="connsiteX74" fmla="*/ 102990 w 372794"/>
                  <a:gd name="connsiteY74" fmla="*/ 278040 h 373765"/>
                  <a:gd name="connsiteX75" fmla="*/ 126719 w 372794"/>
                  <a:gd name="connsiteY75" fmla="*/ 254269 h 373765"/>
                  <a:gd name="connsiteX76" fmla="*/ 174176 w 372794"/>
                  <a:gd name="connsiteY76" fmla="*/ 278040 h 373765"/>
                  <a:gd name="connsiteX77" fmla="*/ 191758 w 372794"/>
                  <a:gd name="connsiteY77" fmla="*/ 269260 h 373765"/>
                  <a:gd name="connsiteX78" fmla="*/ 191758 w 372794"/>
                  <a:gd name="connsiteY78" fmla="*/ 200232 h 373765"/>
                  <a:gd name="connsiteX79" fmla="*/ 237785 w 372794"/>
                  <a:gd name="connsiteY79" fmla="*/ 246274 h 373765"/>
                  <a:gd name="connsiteX80" fmla="*/ 191758 w 372794"/>
                  <a:gd name="connsiteY80" fmla="*/ 269260 h 373765"/>
                  <a:gd name="connsiteX81" fmla="*/ 245790 w 372794"/>
                  <a:gd name="connsiteY81" fmla="*/ 254269 h 373765"/>
                  <a:gd name="connsiteX82" fmla="*/ 269661 w 372794"/>
                  <a:gd name="connsiteY82" fmla="*/ 278111 h 373765"/>
                  <a:gd name="connsiteX83" fmla="*/ 245790 w 372794"/>
                  <a:gd name="connsiteY83" fmla="*/ 301954 h 373765"/>
                  <a:gd name="connsiteX84" fmla="*/ 198047 w 372794"/>
                  <a:gd name="connsiteY84" fmla="*/ 278040 h 373765"/>
                  <a:gd name="connsiteX85" fmla="*/ 245790 w 372794"/>
                  <a:gd name="connsiteY85" fmla="*/ 254269 h 373765"/>
                  <a:gd name="connsiteX86" fmla="*/ 198976 w 372794"/>
                  <a:gd name="connsiteY86" fmla="*/ 192237 h 373765"/>
                  <a:gd name="connsiteX87" fmla="*/ 345993 w 372794"/>
                  <a:gd name="connsiteY87" fmla="*/ 192237 h 373765"/>
                  <a:gd name="connsiteX88" fmla="*/ 247934 w 372794"/>
                  <a:gd name="connsiteY88" fmla="*/ 241206 h 373765"/>
                  <a:gd name="connsiteX89" fmla="*/ 198976 w 372794"/>
                  <a:gd name="connsiteY89" fmla="*/ 192237 h 373765"/>
                  <a:gd name="connsiteX90" fmla="*/ 341991 w 372794"/>
                  <a:gd name="connsiteY90" fmla="*/ 167752 h 373765"/>
                  <a:gd name="connsiteX91" fmla="*/ 256082 w 372794"/>
                  <a:gd name="connsiteY91" fmla="*/ 124779 h 373765"/>
                  <a:gd name="connsiteX92" fmla="*/ 277595 w 372794"/>
                  <a:gd name="connsiteY92" fmla="*/ 103292 h 373765"/>
                  <a:gd name="connsiteX93" fmla="*/ 341991 w 372794"/>
                  <a:gd name="connsiteY93" fmla="*/ 167752 h 373765"/>
                  <a:gd name="connsiteX94" fmla="*/ 341133 w 372794"/>
                  <a:gd name="connsiteY94" fmla="*/ 24556 h 373765"/>
                  <a:gd name="connsiteX95" fmla="*/ 277523 w 372794"/>
                  <a:gd name="connsiteY95" fmla="*/ 88159 h 373765"/>
                  <a:gd name="connsiteX96" fmla="*/ 256225 w 372794"/>
                  <a:gd name="connsiteY96" fmla="*/ 66887 h 373765"/>
                  <a:gd name="connsiteX97" fmla="*/ 341133 w 372794"/>
                  <a:gd name="connsiteY97" fmla="*/ 24556 h 373765"/>
                  <a:gd name="connsiteX98" fmla="*/ 191758 w 372794"/>
                  <a:gd name="connsiteY98" fmla="*/ 87017 h 373765"/>
                  <a:gd name="connsiteX99" fmla="*/ 191758 w 372794"/>
                  <a:gd name="connsiteY99" fmla="*/ 17489 h 373765"/>
                  <a:gd name="connsiteX100" fmla="*/ 238143 w 372794"/>
                  <a:gd name="connsiteY100" fmla="*/ 63889 h 373765"/>
                  <a:gd name="connsiteX101" fmla="*/ 191758 w 372794"/>
                  <a:gd name="connsiteY101" fmla="*/ 87017 h 373765"/>
                  <a:gd name="connsiteX102" fmla="*/ 181037 w 372794"/>
                  <a:gd name="connsiteY102" fmla="*/ 18203 h 373765"/>
                  <a:gd name="connsiteX103" fmla="*/ 181037 w 372794"/>
                  <a:gd name="connsiteY103" fmla="*/ 87231 h 373765"/>
                  <a:gd name="connsiteX104" fmla="*/ 134866 w 372794"/>
                  <a:gd name="connsiteY104" fmla="*/ 64174 h 373765"/>
                  <a:gd name="connsiteX105" fmla="*/ 181037 w 372794"/>
                  <a:gd name="connsiteY105" fmla="*/ 18203 h 373765"/>
                  <a:gd name="connsiteX106" fmla="*/ 31305 w 372794"/>
                  <a:gd name="connsiteY106" fmla="*/ 24413 h 373765"/>
                  <a:gd name="connsiteX107" fmla="*/ 116784 w 372794"/>
                  <a:gd name="connsiteY107" fmla="*/ 67101 h 373765"/>
                  <a:gd name="connsiteX108" fmla="*/ 95343 w 372794"/>
                  <a:gd name="connsiteY108" fmla="*/ 88445 h 373765"/>
                  <a:gd name="connsiteX109" fmla="*/ 31305 w 372794"/>
                  <a:gd name="connsiteY109" fmla="*/ 24413 h 373765"/>
                  <a:gd name="connsiteX110" fmla="*/ 95271 w 372794"/>
                  <a:gd name="connsiteY110" fmla="*/ 103649 h 373765"/>
                  <a:gd name="connsiteX111" fmla="*/ 116284 w 372794"/>
                  <a:gd name="connsiteY111" fmla="*/ 124636 h 373765"/>
                  <a:gd name="connsiteX112" fmla="*/ 32019 w 372794"/>
                  <a:gd name="connsiteY112" fmla="*/ 166681 h 373765"/>
                  <a:gd name="connsiteX113" fmla="*/ 95271 w 372794"/>
                  <a:gd name="connsiteY113" fmla="*/ 103649 h 373765"/>
                  <a:gd name="connsiteX114" fmla="*/ 31305 w 372794"/>
                  <a:gd name="connsiteY114" fmla="*/ 206514 h 373765"/>
                  <a:gd name="connsiteX115" fmla="*/ 116570 w 372794"/>
                  <a:gd name="connsiteY115" fmla="*/ 249201 h 373765"/>
                  <a:gd name="connsiteX116" fmla="*/ 95343 w 372794"/>
                  <a:gd name="connsiteY116" fmla="*/ 270474 h 373765"/>
                  <a:gd name="connsiteX117" fmla="*/ 31305 w 372794"/>
                  <a:gd name="connsiteY117" fmla="*/ 206514 h 373765"/>
                  <a:gd name="connsiteX118" fmla="*/ 31876 w 372794"/>
                  <a:gd name="connsiteY118" fmla="*/ 349139 h 373765"/>
                  <a:gd name="connsiteX119" fmla="*/ 95414 w 372794"/>
                  <a:gd name="connsiteY119" fmla="*/ 285607 h 373765"/>
                  <a:gd name="connsiteX120" fmla="*/ 116641 w 372794"/>
                  <a:gd name="connsiteY120" fmla="*/ 306808 h 373765"/>
                  <a:gd name="connsiteX121" fmla="*/ 31876 w 372794"/>
                  <a:gd name="connsiteY121" fmla="*/ 349139 h 373765"/>
                  <a:gd name="connsiteX122" fmla="*/ 181037 w 372794"/>
                  <a:gd name="connsiteY122" fmla="*/ 286606 h 373765"/>
                  <a:gd name="connsiteX123" fmla="*/ 181037 w 372794"/>
                  <a:gd name="connsiteY123" fmla="*/ 356134 h 373765"/>
                  <a:gd name="connsiteX124" fmla="*/ 134652 w 372794"/>
                  <a:gd name="connsiteY124" fmla="*/ 309806 h 373765"/>
                  <a:gd name="connsiteX125" fmla="*/ 181037 w 372794"/>
                  <a:gd name="connsiteY125" fmla="*/ 286606 h 373765"/>
                  <a:gd name="connsiteX126" fmla="*/ 191829 w 372794"/>
                  <a:gd name="connsiteY126" fmla="*/ 356063 h 373765"/>
                  <a:gd name="connsiteX127" fmla="*/ 191829 w 372794"/>
                  <a:gd name="connsiteY127" fmla="*/ 286892 h 373765"/>
                  <a:gd name="connsiteX128" fmla="*/ 237857 w 372794"/>
                  <a:gd name="connsiteY128" fmla="*/ 309949 h 373765"/>
                  <a:gd name="connsiteX129" fmla="*/ 191829 w 372794"/>
                  <a:gd name="connsiteY129" fmla="*/ 356063 h 373765"/>
                  <a:gd name="connsiteX130" fmla="*/ 341204 w 372794"/>
                  <a:gd name="connsiteY130" fmla="*/ 349781 h 373765"/>
                  <a:gd name="connsiteX131" fmla="*/ 255868 w 372794"/>
                  <a:gd name="connsiteY131" fmla="*/ 307022 h 373765"/>
                  <a:gd name="connsiteX132" fmla="*/ 277166 w 372794"/>
                  <a:gd name="connsiteY132" fmla="*/ 285678 h 373765"/>
                  <a:gd name="connsiteX133" fmla="*/ 341204 w 372794"/>
                  <a:gd name="connsiteY133" fmla="*/ 349781 h 373765"/>
                  <a:gd name="connsiteX134" fmla="*/ 255868 w 372794"/>
                  <a:gd name="connsiteY134" fmla="*/ 249201 h 373765"/>
                  <a:gd name="connsiteX135" fmla="*/ 340919 w 372794"/>
                  <a:gd name="connsiteY135" fmla="*/ 206728 h 373765"/>
                  <a:gd name="connsiteX136" fmla="*/ 277166 w 372794"/>
                  <a:gd name="connsiteY136" fmla="*/ 270545 h 373765"/>
                  <a:gd name="connsiteX137" fmla="*/ 255868 w 372794"/>
                  <a:gd name="connsiteY137" fmla="*/ 249201 h 37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372794" h="373765">
                    <a:moveTo>
                      <a:pt x="369007" y="187526"/>
                    </a:moveTo>
                    <a:lnTo>
                      <a:pt x="368864" y="187240"/>
                    </a:lnTo>
                    <a:lnTo>
                      <a:pt x="372795" y="183314"/>
                    </a:lnTo>
                    <a:lnTo>
                      <a:pt x="285171" y="95726"/>
                    </a:lnTo>
                    <a:lnTo>
                      <a:pt x="372366" y="8495"/>
                    </a:lnTo>
                    <a:lnTo>
                      <a:pt x="368364" y="4497"/>
                    </a:lnTo>
                    <a:lnTo>
                      <a:pt x="366148" y="71"/>
                    </a:lnTo>
                    <a:lnTo>
                      <a:pt x="248292" y="58820"/>
                    </a:lnTo>
                    <a:lnTo>
                      <a:pt x="190257" y="785"/>
                    </a:lnTo>
                    <a:lnTo>
                      <a:pt x="186397" y="4569"/>
                    </a:lnTo>
                    <a:lnTo>
                      <a:pt x="182967" y="1142"/>
                    </a:lnTo>
                    <a:lnTo>
                      <a:pt x="124789" y="59106"/>
                    </a:lnTo>
                    <a:lnTo>
                      <a:pt x="6432" y="0"/>
                    </a:lnTo>
                    <a:lnTo>
                      <a:pt x="4002" y="4783"/>
                    </a:lnTo>
                    <a:lnTo>
                      <a:pt x="286" y="8495"/>
                    </a:lnTo>
                    <a:lnTo>
                      <a:pt x="87695" y="96011"/>
                    </a:lnTo>
                    <a:lnTo>
                      <a:pt x="1644" y="181815"/>
                    </a:lnTo>
                    <a:lnTo>
                      <a:pt x="1072" y="182100"/>
                    </a:lnTo>
                    <a:lnTo>
                      <a:pt x="1144" y="182314"/>
                    </a:lnTo>
                    <a:lnTo>
                      <a:pt x="357" y="183100"/>
                    </a:lnTo>
                    <a:lnTo>
                      <a:pt x="2787" y="185527"/>
                    </a:lnTo>
                    <a:lnTo>
                      <a:pt x="3502" y="186883"/>
                    </a:lnTo>
                    <a:lnTo>
                      <a:pt x="0" y="190381"/>
                    </a:lnTo>
                    <a:lnTo>
                      <a:pt x="87767" y="278040"/>
                    </a:lnTo>
                    <a:lnTo>
                      <a:pt x="643" y="365271"/>
                    </a:lnTo>
                    <a:lnTo>
                      <a:pt x="5432" y="370054"/>
                    </a:lnTo>
                    <a:lnTo>
                      <a:pt x="7147" y="373480"/>
                    </a:lnTo>
                    <a:lnTo>
                      <a:pt x="124574" y="314803"/>
                    </a:lnTo>
                    <a:lnTo>
                      <a:pt x="182609" y="372766"/>
                    </a:lnTo>
                    <a:lnTo>
                      <a:pt x="186397" y="368983"/>
                    </a:lnTo>
                    <a:lnTo>
                      <a:pt x="190186" y="372766"/>
                    </a:lnTo>
                    <a:lnTo>
                      <a:pt x="247863" y="315017"/>
                    </a:lnTo>
                    <a:lnTo>
                      <a:pt x="365147" y="373766"/>
                    </a:lnTo>
                    <a:lnTo>
                      <a:pt x="366577" y="370982"/>
                    </a:lnTo>
                    <a:lnTo>
                      <a:pt x="372080" y="365557"/>
                    </a:lnTo>
                    <a:lnTo>
                      <a:pt x="284742" y="278111"/>
                    </a:lnTo>
                    <a:lnTo>
                      <a:pt x="372152" y="190666"/>
                    </a:lnTo>
                    <a:lnTo>
                      <a:pt x="369007" y="187526"/>
                    </a:lnTo>
                    <a:close/>
                    <a:moveTo>
                      <a:pt x="191758" y="174034"/>
                    </a:moveTo>
                    <a:lnTo>
                      <a:pt x="191758" y="104649"/>
                    </a:lnTo>
                    <a:lnTo>
                      <a:pt x="238000" y="127777"/>
                    </a:lnTo>
                    <a:lnTo>
                      <a:pt x="191758" y="174034"/>
                    </a:lnTo>
                    <a:close/>
                    <a:moveTo>
                      <a:pt x="248149" y="132774"/>
                    </a:moveTo>
                    <a:lnTo>
                      <a:pt x="345635" y="181529"/>
                    </a:lnTo>
                    <a:lnTo>
                      <a:pt x="199405" y="181529"/>
                    </a:lnTo>
                    <a:lnTo>
                      <a:pt x="248149" y="132774"/>
                    </a:lnTo>
                    <a:close/>
                    <a:moveTo>
                      <a:pt x="198119" y="95797"/>
                    </a:moveTo>
                    <a:lnTo>
                      <a:pt x="246148" y="71884"/>
                    </a:lnTo>
                    <a:lnTo>
                      <a:pt x="270019" y="95726"/>
                    </a:lnTo>
                    <a:lnTo>
                      <a:pt x="246005" y="119711"/>
                    </a:lnTo>
                    <a:lnTo>
                      <a:pt x="198119" y="95797"/>
                    </a:lnTo>
                    <a:close/>
                    <a:moveTo>
                      <a:pt x="181037" y="104363"/>
                    </a:moveTo>
                    <a:lnTo>
                      <a:pt x="181037" y="174391"/>
                    </a:lnTo>
                    <a:lnTo>
                      <a:pt x="134366" y="127635"/>
                    </a:lnTo>
                    <a:lnTo>
                      <a:pt x="181037" y="104363"/>
                    </a:lnTo>
                    <a:close/>
                    <a:moveTo>
                      <a:pt x="126433" y="119639"/>
                    </a:moveTo>
                    <a:lnTo>
                      <a:pt x="102919" y="96083"/>
                    </a:lnTo>
                    <a:lnTo>
                      <a:pt x="126933" y="72169"/>
                    </a:lnTo>
                    <a:lnTo>
                      <a:pt x="174176" y="95797"/>
                    </a:lnTo>
                    <a:lnTo>
                      <a:pt x="126433" y="119639"/>
                    </a:lnTo>
                    <a:close/>
                    <a:moveTo>
                      <a:pt x="173104" y="181529"/>
                    </a:moveTo>
                    <a:lnTo>
                      <a:pt x="26230" y="181529"/>
                    </a:lnTo>
                    <a:lnTo>
                      <a:pt x="124289" y="132631"/>
                    </a:lnTo>
                    <a:lnTo>
                      <a:pt x="173104" y="181529"/>
                    </a:lnTo>
                    <a:close/>
                    <a:moveTo>
                      <a:pt x="173533" y="192237"/>
                    </a:moveTo>
                    <a:lnTo>
                      <a:pt x="124574" y="241278"/>
                    </a:lnTo>
                    <a:lnTo>
                      <a:pt x="26730" y="192237"/>
                    </a:lnTo>
                    <a:lnTo>
                      <a:pt x="173533" y="192237"/>
                    </a:lnTo>
                    <a:close/>
                    <a:moveTo>
                      <a:pt x="181037" y="199875"/>
                    </a:moveTo>
                    <a:lnTo>
                      <a:pt x="181037" y="269545"/>
                    </a:lnTo>
                    <a:lnTo>
                      <a:pt x="134652" y="246274"/>
                    </a:lnTo>
                    <a:lnTo>
                      <a:pt x="181037" y="199875"/>
                    </a:lnTo>
                    <a:close/>
                    <a:moveTo>
                      <a:pt x="174176" y="278040"/>
                    </a:moveTo>
                    <a:lnTo>
                      <a:pt x="126719" y="301739"/>
                    </a:lnTo>
                    <a:lnTo>
                      <a:pt x="102990" y="278040"/>
                    </a:lnTo>
                    <a:lnTo>
                      <a:pt x="126719" y="254269"/>
                    </a:lnTo>
                    <a:lnTo>
                      <a:pt x="174176" y="278040"/>
                    </a:lnTo>
                    <a:close/>
                    <a:moveTo>
                      <a:pt x="191758" y="269260"/>
                    </a:moveTo>
                    <a:lnTo>
                      <a:pt x="191758" y="200232"/>
                    </a:lnTo>
                    <a:lnTo>
                      <a:pt x="237785" y="246274"/>
                    </a:lnTo>
                    <a:lnTo>
                      <a:pt x="191758" y="269260"/>
                    </a:lnTo>
                    <a:close/>
                    <a:moveTo>
                      <a:pt x="245790" y="254269"/>
                    </a:moveTo>
                    <a:lnTo>
                      <a:pt x="269661" y="278111"/>
                    </a:lnTo>
                    <a:lnTo>
                      <a:pt x="245790" y="301954"/>
                    </a:lnTo>
                    <a:lnTo>
                      <a:pt x="198047" y="278040"/>
                    </a:lnTo>
                    <a:lnTo>
                      <a:pt x="245790" y="254269"/>
                    </a:lnTo>
                    <a:close/>
                    <a:moveTo>
                      <a:pt x="198976" y="192237"/>
                    </a:moveTo>
                    <a:lnTo>
                      <a:pt x="345993" y="192237"/>
                    </a:lnTo>
                    <a:lnTo>
                      <a:pt x="247934" y="241206"/>
                    </a:lnTo>
                    <a:lnTo>
                      <a:pt x="198976" y="192237"/>
                    </a:lnTo>
                    <a:close/>
                    <a:moveTo>
                      <a:pt x="341991" y="167752"/>
                    </a:moveTo>
                    <a:lnTo>
                      <a:pt x="256082" y="124779"/>
                    </a:lnTo>
                    <a:lnTo>
                      <a:pt x="277595" y="103292"/>
                    </a:lnTo>
                    <a:lnTo>
                      <a:pt x="341991" y="167752"/>
                    </a:lnTo>
                    <a:close/>
                    <a:moveTo>
                      <a:pt x="341133" y="24556"/>
                    </a:moveTo>
                    <a:lnTo>
                      <a:pt x="277523" y="88159"/>
                    </a:lnTo>
                    <a:lnTo>
                      <a:pt x="256225" y="66887"/>
                    </a:lnTo>
                    <a:lnTo>
                      <a:pt x="341133" y="24556"/>
                    </a:lnTo>
                    <a:close/>
                    <a:moveTo>
                      <a:pt x="191758" y="87017"/>
                    </a:moveTo>
                    <a:lnTo>
                      <a:pt x="191758" y="17489"/>
                    </a:lnTo>
                    <a:lnTo>
                      <a:pt x="238143" y="63889"/>
                    </a:lnTo>
                    <a:lnTo>
                      <a:pt x="191758" y="87017"/>
                    </a:lnTo>
                    <a:close/>
                    <a:moveTo>
                      <a:pt x="181037" y="18203"/>
                    </a:moveTo>
                    <a:lnTo>
                      <a:pt x="181037" y="87231"/>
                    </a:lnTo>
                    <a:lnTo>
                      <a:pt x="134866" y="64174"/>
                    </a:lnTo>
                    <a:lnTo>
                      <a:pt x="181037" y="18203"/>
                    </a:lnTo>
                    <a:close/>
                    <a:moveTo>
                      <a:pt x="31305" y="24413"/>
                    </a:moveTo>
                    <a:lnTo>
                      <a:pt x="116784" y="67101"/>
                    </a:lnTo>
                    <a:lnTo>
                      <a:pt x="95343" y="88445"/>
                    </a:lnTo>
                    <a:lnTo>
                      <a:pt x="31305" y="24413"/>
                    </a:lnTo>
                    <a:close/>
                    <a:moveTo>
                      <a:pt x="95271" y="103649"/>
                    </a:moveTo>
                    <a:lnTo>
                      <a:pt x="116284" y="124636"/>
                    </a:lnTo>
                    <a:lnTo>
                      <a:pt x="32019" y="166681"/>
                    </a:lnTo>
                    <a:lnTo>
                      <a:pt x="95271" y="103649"/>
                    </a:lnTo>
                    <a:close/>
                    <a:moveTo>
                      <a:pt x="31305" y="206514"/>
                    </a:moveTo>
                    <a:lnTo>
                      <a:pt x="116570" y="249201"/>
                    </a:lnTo>
                    <a:lnTo>
                      <a:pt x="95343" y="270474"/>
                    </a:lnTo>
                    <a:lnTo>
                      <a:pt x="31305" y="206514"/>
                    </a:lnTo>
                    <a:close/>
                    <a:moveTo>
                      <a:pt x="31876" y="349139"/>
                    </a:moveTo>
                    <a:lnTo>
                      <a:pt x="95414" y="285607"/>
                    </a:lnTo>
                    <a:lnTo>
                      <a:pt x="116641" y="306808"/>
                    </a:lnTo>
                    <a:lnTo>
                      <a:pt x="31876" y="349139"/>
                    </a:lnTo>
                    <a:close/>
                    <a:moveTo>
                      <a:pt x="181037" y="286606"/>
                    </a:moveTo>
                    <a:lnTo>
                      <a:pt x="181037" y="356134"/>
                    </a:lnTo>
                    <a:lnTo>
                      <a:pt x="134652" y="309806"/>
                    </a:lnTo>
                    <a:lnTo>
                      <a:pt x="181037" y="286606"/>
                    </a:lnTo>
                    <a:close/>
                    <a:moveTo>
                      <a:pt x="191829" y="356063"/>
                    </a:moveTo>
                    <a:lnTo>
                      <a:pt x="191829" y="286892"/>
                    </a:lnTo>
                    <a:lnTo>
                      <a:pt x="237857" y="309949"/>
                    </a:lnTo>
                    <a:lnTo>
                      <a:pt x="191829" y="356063"/>
                    </a:lnTo>
                    <a:close/>
                    <a:moveTo>
                      <a:pt x="341204" y="349781"/>
                    </a:moveTo>
                    <a:lnTo>
                      <a:pt x="255868" y="307022"/>
                    </a:lnTo>
                    <a:lnTo>
                      <a:pt x="277166" y="285678"/>
                    </a:lnTo>
                    <a:lnTo>
                      <a:pt x="341204" y="349781"/>
                    </a:lnTo>
                    <a:close/>
                    <a:moveTo>
                      <a:pt x="255868" y="249201"/>
                    </a:moveTo>
                    <a:lnTo>
                      <a:pt x="340919" y="206728"/>
                    </a:lnTo>
                    <a:lnTo>
                      <a:pt x="277166" y="270545"/>
                    </a:lnTo>
                    <a:lnTo>
                      <a:pt x="255868" y="249201"/>
                    </a:lnTo>
                    <a:close/>
                  </a:path>
                </a:pathLst>
              </a:custGeom>
              <a:solidFill>
                <a:srgbClr val="D1D1D1"/>
              </a:solidFill>
              <a:ln w="4222" cap="flat">
                <a:noFill/>
                <a:prstDash val="solid"/>
                <a:miter/>
              </a:ln>
            </p:spPr>
            <p:txBody>
              <a:bodyPr rtlCol="0" anchor="ctr"/>
              <a:lstStyle/>
              <a:p>
                <a:endParaRPr lang="en-US" sz="1730"/>
              </a:p>
            </p:txBody>
          </p:sp>
          <p:sp>
            <p:nvSpPr>
              <p:cNvPr id="7" name="Freeform: Shape 6">
                <a:extLst>
                  <a:ext uri="{FF2B5EF4-FFF2-40B4-BE49-F238E27FC236}">
                    <a16:creationId xmlns:a16="http://schemas.microsoft.com/office/drawing/2014/main" id="{912BE681-10EF-447B-8CF0-7FC37FF0FA4D}"/>
                  </a:ext>
                </a:extLst>
              </p:cNvPr>
              <p:cNvSpPr/>
              <p:nvPr/>
            </p:nvSpPr>
            <p:spPr>
              <a:xfrm>
                <a:off x="9043683" y="1674190"/>
                <a:ext cx="42596" cy="42544"/>
              </a:xfrm>
              <a:custGeom>
                <a:avLst/>
                <a:gdLst>
                  <a:gd name="connsiteX0" fmla="*/ 21299 w 42596"/>
                  <a:gd name="connsiteY0" fmla="*/ 42545 h 42544"/>
                  <a:gd name="connsiteX1" fmla="*/ 42597 w 42596"/>
                  <a:gd name="connsiteY1" fmla="*/ 21272 h 42544"/>
                  <a:gd name="connsiteX2" fmla="*/ 21299 w 42596"/>
                  <a:gd name="connsiteY2" fmla="*/ 0 h 42544"/>
                  <a:gd name="connsiteX3" fmla="*/ 0 w 42596"/>
                  <a:gd name="connsiteY3" fmla="*/ 21272 h 42544"/>
                  <a:gd name="connsiteX4" fmla="*/ 21299 w 42596"/>
                  <a:gd name="connsiteY4" fmla="*/ 42545 h 42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96" h="42544">
                    <a:moveTo>
                      <a:pt x="21299" y="42545"/>
                    </a:moveTo>
                    <a:cubicBezTo>
                      <a:pt x="33061" y="42545"/>
                      <a:pt x="42597" y="33021"/>
                      <a:pt x="42597" y="21272"/>
                    </a:cubicBezTo>
                    <a:cubicBezTo>
                      <a:pt x="42597" y="9524"/>
                      <a:pt x="33061" y="0"/>
                      <a:pt x="21299" y="0"/>
                    </a:cubicBezTo>
                    <a:cubicBezTo>
                      <a:pt x="9536" y="0"/>
                      <a:pt x="0" y="9524"/>
                      <a:pt x="0" y="21272"/>
                    </a:cubicBezTo>
                    <a:cubicBezTo>
                      <a:pt x="0" y="33021"/>
                      <a:pt x="9536" y="42545"/>
                      <a:pt x="21299" y="42545"/>
                    </a:cubicBezTo>
                    <a:close/>
                  </a:path>
                </a:pathLst>
              </a:custGeom>
              <a:solidFill>
                <a:schemeClr val="accent1"/>
              </a:solidFill>
              <a:ln w="4222" cap="flat">
                <a:noFill/>
                <a:prstDash val="solid"/>
                <a:miter/>
              </a:ln>
            </p:spPr>
            <p:txBody>
              <a:bodyPr rtlCol="0" anchor="ctr"/>
              <a:lstStyle/>
              <a:p>
                <a:endParaRPr lang="en-US" sz="1730"/>
              </a:p>
            </p:txBody>
          </p:sp>
          <p:sp>
            <p:nvSpPr>
              <p:cNvPr id="12" name="Freeform: Shape 11">
                <a:extLst>
                  <a:ext uri="{FF2B5EF4-FFF2-40B4-BE49-F238E27FC236}">
                    <a16:creationId xmlns:a16="http://schemas.microsoft.com/office/drawing/2014/main" id="{CEF10993-A4CC-4DD7-8451-73D1B9E05121}"/>
                  </a:ext>
                </a:extLst>
              </p:cNvPr>
              <p:cNvSpPr/>
              <p:nvPr/>
            </p:nvSpPr>
            <p:spPr>
              <a:xfrm>
                <a:off x="8862001" y="1674190"/>
                <a:ext cx="42597" cy="42544"/>
              </a:xfrm>
              <a:custGeom>
                <a:avLst/>
                <a:gdLst>
                  <a:gd name="connsiteX0" fmla="*/ 21299 w 42597"/>
                  <a:gd name="connsiteY0" fmla="*/ 42545 h 42544"/>
                  <a:gd name="connsiteX1" fmla="*/ 42597 w 42597"/>
                  <a:gd name="connsiteY1" fmla="*/ 21272 h 42544"/>
                  <a:gd name="connsiteX2" fmla="*/ 21299 w 42597"/>
                  <a:gd name="connsiteY2" fmla="*/ 0 h 42544"/>
                  <a:gd name="connsiteX3" fmla="*/ 0 w 42597"/>
                  <a:gd name="connsiteY3" fmla="*/ 21272 h 42544"/>
                  <a:gd name="connsiteX4" fmla="*/ 21299 w 42597"/>
                  <a:gd name="connsiteY4" fmla="*/ 42545 h 42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97" h="42544">
                    <a:moveTo>
                      <a:pt x="21299" y="42545"/>
                    </a:moveTo>
                    <a:cubicBezTo>
                      <a:pt x="33062" y="42545"/>
                      <a:pt x="42597" y="33021"/>
                      <a:pt x="42597" y="21272"/>
                    </a:cubicBezTo>
                    <a:cubicBezTo>
                      <a:pt x="42597" y="9524"/>
                      <a:pt x="33062" y="0"/>
                      <a:pt x="21299" y="0"/>
                    </a:cubicBezTo>
                    <a:cubicBezTo>
                      <a:pt x="9536" y="0"/>
                      <a:pt x="0" y="9524"/>
                      <a:pt x="0" y="21272"/>
                    </a:cubicBezTo>
                    <a:cubicBezTo>
                      <a:pt x="0" y="33021"/>
                      <a:pt x="9536" y="42545"/>
                      <a:pt x="21299" y="42545"/>
                    </a:cubicBezTo>
                    <a:close/>
                  </a:path>
                </a:pathLst>
              </a:custGeom>
              <a:solidFill>
                <a:schemeClr val="accent1"/>
              </a:solidFill>
              <a:ln w="4222" cap="flat">
                <a:noFill/>
                <a:prstDash val="solid"/>
                <a:miter/>
              </a:ln>
            </p:spPr>
            <p:txBody>
              <a:bodyPr rtlCol="0" anchor="ctr"/>
              <a:lstStyle/>
              <a:p>
                <a:endParaRPr lang="en-US" sz="1730"/>
              </a:p>
            </p:txBody>
          </p:sp>
          <p:sp>
            <p:nvSpPr>
              <p:cNvPr id="13" name="Freeform: Shape 12">
                <a:extLst>
                  <a:ext uri="{FF2B5EF4-FFF2-40B4-BE49-F238E27FC236}">
                    <a16:creationId xmlns:a16="http://schemas.microsoft.com/office/drawing/2014/main" id="{E4AD81EC-EF32-45BA-AC15-36A3CBA80C42}"/>
                  </a:ext>
                </a:extLst>
              </p:cNvPr>
              <p:cNvSpPr/>
              <p:nvPr/>
            </p:nvSpPr>
            <p:spPr>
              <a:xfrm>
                <a:off x="8679036" y="1674190"/>
                <a:ext cx="42596" cy="42544"/>
              </a:xfrm>
              <a:custGeom>
                <a:avLst/>
                <a:gdLst>
                  <a:gd name="connsiteX0" fmla="*/ 21298 w 42596"/>
                  <a:gd name="connsiteY0" fmla="*/ 42545 h 42544"/>
                  <a:gd name="connsiteX1" fmla="*/ 42597 w 42596"/>
                  <a:gd name="connsiteY1" fmla="*/ 21272 h 42544"/>
                  <a:gd name="connsiteX2" fmla="*/ 21298 w 42596"/>
                  <a:gd name="connsiteY2" fmla="*/ 0 h 42544"/>
                  <a:gd name="connsiteX3" fmla="*/ 0 w 42596"/>
                  <a:gd name="connsiteY3" fmla="*/ 21272 h 42544"/>
                  <a:gd name="connsiteX4" fmla="*/ 21298 w 42596"/>
                  <a:gd name="connsiteY4" fmla="*/ 42545 h 42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96" h="42544">
                    <a:moveTo>
                      <a:pt x="21298" y="42545"/>
                    </a:moveTo>
                    <a:cubicBezTo>
                      <a:pt x="33061" y="42545"/>
                      <a:pt x="42597" y="33021"/>
                      <a:pt x="42597" y="21272"/>
                    </a:cubicBezTo>
                    <a:cubicBezTo>
                      <a:pt x="42597" y="9524"/>
                      <a:pt x="33061" y="0"/>
                      <a:pt x="21298" y="0"/>
                    </a:cubicBezTo>
                    <a:cubicBezTo>
                      <a:pt x="9536" y="0"/>
                      <a:pt x="0" y="9524"/>
                      <a:pt x="0" y="21272"/>
                    </a:cubicBezTo>
                    <a:cubicBezTo>
                      <a:pt x="0" y="33021"/>
                      <a:pt x="9536" y="42545"/>
                      <a:pt x="21298" y="42545"/>
                    </a:cubicBezTo>
                    <a:close/>
                  </a:path>
                </a:pathLst>
              </a:custGeom>
              <a:solidFill>
                <a:schemeClr val="accent1"/>
              </a:solidFill>
              <a:ln w="4222" cap="flat">
                <a:noFill/>
                <a:prstDash val="solid"/>
                <a:miter/>
              </a:ln>
            </p:spPr>
            <p:txBody>
              <a:bodyPr rtlCol="0" anchor="ctr"/>
              <a:lstStyle/>
              <a:p>
                <a:endParaRPr lang="en-US" sz="1730"/>
              </a:p>
            </p:txBody>
          </p:sp>
          <p:sp>
            <p:nvSpPr>
              <p:cNvPr id="16" name="Freeform: Shape 15">
                <a:extLst>
                  <a:ext uri="{FF2B5EF4-FFF2-40B4-BE49-F238E27FC236}">
                    <a16:creationId xmlns:a16="http://schemas.microsoft.com/office/drawing/2014/main" id="{9AF45142-32E3-4B6D-8771-55C19BAE13E4}"/>
                  </a:ext>
                </a:extLst>
              </p:cNvPr>
              <p:cNvSpPr/>
              <p:nvPr/>
            </p:nvSpPr>
            <p:spPr>
              <a:xfrm>
                <a:off x="9043541" y="1856925"/>
                <a:ext cx="42596" cy="42544"/>
              </a:xfrm>
              <a:custGeom>
                <a:avLst/>
                <a:gdLst>
                  <a:gd name="connsiteX0" fmla="*/ 21299 w 42596"/>
                  <a:gd name="connsiteY0" fmla="*/ 42545 h 42544"/>
                  <a:gd name="connsiteX1" fmla="*/ 42597 w 42596"/>
                  <a:gd name="connsiteY1" fmla="*/ 21272 h 42544"/>
                  <a:gd name="connsiteX2" fmla="*/ 21299 w 42596"/>
                  <a:gd name="connsiteY2" fmla="*/ 0 h 42544"/>
                  <a:gd name="connsiteX3" fmla="*/ 0 w 42596"/>
                  <a:gd name="connsiteY3" fmla="*/ 21272 h 42544"/>
                  <a:gd name="connsiteX4" fmla="*/ 21299 w 42596"/>
                  <a:gd name="connsiteY4" fmla="*/ 42545 h 42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96" h="42544">
                    <a:moveTo>
                      <a:pt x="21299" y="42545"/>
                    </a:moveTo>
                    <a:cubicBezTo>
                      <a:pt x="33061" y="42545"/>
                      <a:pt x="42597" y="33021"/>
                      <a:pt x="42597" y="21272"/>
                    </a:cubicBezTo>
                    <a:cubicBezTo>
                      <a:pt x="42597" y="9524"/>
                      <a:pt x="33061" y="0"/>
                      <a:pt x="21299" y="0"/>
                    </a:cubicBezTo>
                    <a:cubicBezTo>
                      <a:pt x="9536" y="0"/>
                      <a:pt x="0" y="9524"/>
                      <a:pt x="0" y="21272"/>
                    </a:cubicBezTo>
                    <a:cubicBezTo>
                      <a:pt x="0" y="33021"/>
                      <a:pt x="9536" y="42545"/>
                      <a:pt x="21299" y="42545"/>
                    </a:cubicBezTo>
                    <a:close/>
                  </a:path>
                </a:pathLst>
              </a:custGeom>
              <a:solidFill>
                <a:schemeClr val="accent1"/>
              </a:solidFill>
              <a:ln w="4222" cap="flat">
                <a:noFill/>
                <a:prstDash val="solid"/>
                <a:miter/>
              </a:ln>
            </p:spPr>
            <p:txBody>
              <a:bodyPr rtlCol="0" anchor="ctr"/>
              <a:lstStyle/>
              <a:p>
                <a:endParaRPr lang="en-US" sz="1730"/>
              </a:p>
            </p:txBody>
          </p:sp>
          <p:sp>
            <p:nvSpPr>
              <p:cNvPr id="17" name="Freeform: Shape 16">
                <a:extLst>
                  <a:ext uri="{FF2B5EF4-FFF2-40B4-BE49-F238E27FC236}">
                    <a16:creationId xmlns:a16="http://schemas.microsoft.com/office/drawing/2014/main" id="{DB7F674E-9952-45E3-B57C-AECBE4BE7438}"/>
                  </a:ext>
                </a:extLst>
              </p:cNvPr>
              <p:cNvSpPr/>
              <p:nvPr/>
            </p:nvSpPr>
            <p:spPr>
              <a:xfrm>
                <a:off x="8862001" y="1856925"/>
                <a:ext cx="42597" cy="42544"/>
              </a:xfrm>
              <a:custGeom>
                <a:avLst/>
                <a:gdLst>
                  <a:gd name="connsiteX0" fmla="*/ 21299 w 42597"/>
                  <a:gd name="connsiteY0" fmla="*/ 42545 h 42544"/>
                  <a:gd name="connsiteX1" fmla="*/ 42597 w 42597"/>
                  <a:gd name="connsiteY1" fmla="*/ 21272 h 42544"/>
                  <a:gd name="connsiteX2" fmla="*/ 21299 w 42597"/>
                  <a:gd name="connsiteY2" fmla="*/ 0 h 42544"/>
                  <a:gd name="connsiteX3" fmla="*/ 0 w 42597"/>
                  <a:gd name="connsiteY3" fmla="*/ 21272 h 42544"/>
                  <a:gd name="connsiteX4" fmla="*/ 21299 w 42597"/>
                  <a:gd name="connsiteY4" fmla="*/ 42545 h 42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97" h="42544">
                    <a:moveTo>
                      <a:pt x="21299" y="42545"/>
                    </a:moveTo>
                    <a:cubicBezTo>
                      <a:pt x="33062" y="42545"/>
                      <a:pt x="42597" y="33021"/>
                      <a:pt x="42597" y="21272"/>
                    </a:cubicBezTo>
                    <a:cubicBezTo>
                      <a:pt x="42597" y="9524"/>
                      <a:pt x="33062" y="0"/>
                      <a:pt x="21299" y="0"/>
                    </a:cubicBezTo>
                    <a:cubicBezTo>
                      <a:pt x="9536" y="0"/>
                      <a:pt x="0" y="9524"/>
                      <a:pt x="0" y="21272"/>
                    </a:cubicBezTo>
                    <a:cubicBezTo>
                      <a:pt x="0" y="33021"/>
                      <a:pt x="9536" y="42545"/>
                      <a:pt x="21299" y="42545"/>
                    </a:cubicBezTo>
                    <a:close/>
                  </a:path>
                </a:pathLst>
              </a:custGeom>
              <a:solidFill>
                <a:schemeClr val="accent1"/>
              </a:solidFill>
              <a:ln w="4222" cap="flat">
                <a:noFill/>
                <a:prstDash val="solid"/>
                <a:miter/>
              </a:ln>
            </p:spPr>
            <p:txBody>
              <a:bodyPr rtlCol="0" anchor="ctr"/>
              <a:lstStyle/>
              <a:p>
                <a:endParaRPr lang="en-US" sz="1730"/>
              </a:p>
            </p:txBody>
          </p:sp>
          <p:sp>
            <p:nvSpPr>
              <p:cNvPr id="25" name="Freeform: Shape 24">
                <a:extLst>
                  <a:ext uri="{FF2B5EF4-FFF2-40B4-BE49-F238E27FC236}">
                    <a16:creationId xmlns:a16="http://schemas.microsoft.com/office/drawing/2014/main" id="{DAC66EE5-D986-4A59-983A-6E943EF1A4B8}"/>
                  </a:ext>
                </a:extLst>
              </p:cNvPr>
              <p:cNvSpPr/>
              <p:nvPr/>
            </p:nvSpPr>
            <p:spPr>
              <a:xfrm>
                <a:off x="8679036" y="1856925"/>
                <a:ext cx="42596" cy="42544"/>
              </a:xfrm>
              <a:custGeom>
                <a:avLst/>
                <a:gdLst>
                  <a:gd name="connsiteX0" fmla="*/ 21298 w 42596"/>
                  <a:gd name="connsiteY0" fmla="*/ 42545 h 42544"/>
                  <a:gd name="connsiteX1" fmla="*/ 42597 w 42596"/>
                  <a:gd name="connsiteY1" fmla="*/ 21272 h 42544"/>
                  <a:gd name="connsiteX2" fmla="*/ 21298 w 42596"/>
                  <a:gd name="connsiteY2" fmla="*/ 0 h 42544"/>
                  <a:gd name="connsiteX3" fmla="*/ 0 w 42596"/>
                  <a:gd name="connsiteY3" fmla="*/ 21272 h 42544"/>
                  <a:gd name="connsiteX4" fmla="*/ 21298 w 42596"/>
                  <a:gd name="connsiteY4" fmla="*/ 42545 h 42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96" h="42544">
                    <a:moveTo>
                      <a:pt x="21298" y="42545"/>
                    </a:moveTo>
                    <a:cubicBezTo>
                      <a:pt x="33061" y="42545"/>
                      <a:pt x="42597" y="33021"/>
                      <a:pt x="42597" y="21272"/>
                    </a:cubicBezTo>
                    <a:cubicBezTo>
                      <a:pt x="42597" y="9524"/>
                      <a:pt x="33061" y="0"/>
                      <a:pt x="21298" y="0"/>
                    </a:cubicBezTo>
                    <a:cubicBezTo>
                      <a:pt x="9536" y="0"/>
                      <a:pt x="0" y="9524"/>
                      <a:pt x="0" y="21272"/>
                    </a:cubicBezTo>
                    <a:cubicBezTo>
                      <a:pt x="0" y="33021"/>
                      <a:pt x="9536" y="42545"/>
                      <a:pt x="21298" y="42545"/>
                    </a:cubicBezTo>
                    <a:close/>
                  </a:path>
                </a:pathLst>
              </a:custGeom>
              <a:solidFill>
                <a:schemeClr val="accent1"/>
              </a:solidFill>
              <a:ln w="4222" cap="flat">
                <a:noFill/>
                <a:prstDash val="solid"/>
                <a:miter/>
              </a:ln>
            </p:spPr>
            <p:txBody>
              <a:bodyPr rtlCol="0" anchor="ctr"/>
              <a:lstStyle/>
              <a:p>
                <a:endParaRPr lang="en-US" sz="1730"/>
              </a:p>
            </p:txBody>
          </p:sp>
          <p:sp>
            <p:nvSpPr>
              <p:cNvPr id="26" name="Freeform: Shape 25">
                <a:extLst>
                  <a:ext uri="{FF2B5EF4-FFF2-40B4-BE49-F238E27FC236}">
                    <a16:creationId xmlns:a16="http://schemas.microsoft.com/office/drawing/2014/main" id="{CAAB2544-116D-44B9-B23F-6C7350E85CE4}"/>
                  </a:ext>
                </a:extLst>
              </p:cNvPr>
              <p:cNvSpPr/>
              <p:nvPr/>
            </p:nvSpPr>
            <p:spPr>
              <a:xfrm>
                <a:off x="9043541" y="2038243"/>
                <a:ext cx="42596" cy="42544"/>
              </a:xfrm>
              <a:custGeom>
                <a:avLst/>
                <a:gdLst>
                  <a:gd name="connsiteX0" fmla="*/ 21299 w 42596"/>
                  <a:gd name="connsiteY0" fmla="*/ 42545 h 42544"/>
                  <a:gd name="connsiteX1" fmla="*/ 42597 w 42596"/>
                  <a:gd name="connsiteY1" fmla="*/ 21272 h 42544"/>
                  <a:gd name="connsiteX2" fmla="*/ 21299 w 42596"/>
                  <a:gd name="connsiteY2" fmla="*/ 0 h 42544"/>
                  <a:gd name="connsiteX3" fmla="*/ 0 w 42596"/>
                  <a:gd name="connsiteY3" fmla="*/ 21272 h 42544"/>
                  <a:gd name="connsiteX4" fmla="*/ 21299 w 42596"/>
                  <a:gd name="connsiteY4" fmla="*/ 42545 h 42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96" h="42544">
                    <a:moveTo>
                      <a:pt x="21299" y="42545"/>
                    </a:moveTo>
                    <a:cubicBezTo>
                      <a:pt x="33061" y="42545"/>
                      <a:pt x="42597" y="33021"/>
                      <a:pt x="42597" y="21272"/>
                    </a:cubicBezTo>
                    <a:cubicBezTo>
                      <a:pt x="42597" y="9524"/>
                      <a:pt x="33061" y="0"/>
                      <a:pt x="21299" y="0"/>
                    </a:cubicBezTo>
                    <a:cubicBezTo>
                      <a:pt x="9536" y="0"/>
                      <a:pt x="0" y="9524"/>
                      <a:pt x="0" y="21272"/>
                    </a:cubicBezTo>
                    <a:cubicBezTo>
                      <a:pt x="0" y="33021"/>
                      <a:pt x="9536" y="42545"/>
                      <a:pt x="21299" y="42545"/>
                    </a:cubicBezTo>
                    <a:close/>
                  </a:path>
                </a:pathLst>
              </a:custGeom>
              <a:solidFill>
                <a:schemeClr val="accent1"/>
              </a:solidFill>
              <a:ln w="4222" cap="flat">
                <a:noFill/>
                <a:prstDash val="solid"/>
                <a:miter/>
              </a:ln>
            </p:spPr>
            <p:txBody>
              <a:bodyPr rtlCol="0" anchor="ctr"/>
              <a:lstStyle/>
              <a:p>
                <a:endParaRPr lang="en-US" sz="1730"/>
              </a:p>
            </p:txBody>
          </p:sp>
          <p:sp>
            <p:nvSpPr>
              <p:cNvPr id="33" name="Freeform: Shape 32">
                <a:extLst>
                  <a:ext uri="{FF2B5EF4-FFF2-40B4-BE49-F238E27FC236}">
                    <a16:creationId xmlns:a16="http://schemas.microsoft.com/office/drawing/2014/main" id="{D3F1D8FA-147F-4726-8D81-0011EF2D75B2}"/>
                  </a:ext>
                </a:extLst>
              </p:cNvPr>
              <p:cNvSpPr/>
              <p:nvPr/>
            </p:nvSpPr>
            <p:spPr>
              <a:xfrm>
                <a:off x="8862001" y="2038243"/>
                <a:ext cx="42597" cy="42544"/>
              </a:xfrm>
              <a:custGeom>
                <a:avLst/>
                <a:gdLst>
                  <a:gd name="connsiteX0" fmla="*/ 21299 w 42597"/>
                  <a:gd name="connsiteY0" fmla="*/ 42545 h 42544"/>
                  <a:gd name="connsiteX1" fmla="*/ 42597 w 42597"/>
                  <a:gd name="connsiteY1" fmla="*/ 21272 h 42544"/>
                  <a:gd name="connsiteX2" fmla="*/ 21299 w 42597"/>
                  <a:gd name="connsiteY2" fmla="*/ 0 h 42544"/>
                  <a:gd name="connsiteX3" fmla="*/ 0 w 42597"/>
                  <a:gd name="connsiteY3" fmla="*/ 21272 h 42544"/>
                  <a:gd name="connsiteX4" fmla="*/ 21299 w 42597"/>
                  <a:gd name="connsiteY4" fmla="*/ 42545 h 42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97" h="42544">
                    <a:moveTo>
                      <a:pt x="21299" y="42545"/>
                    </a:moveTo>
                    <a:cubicBezTo>
                      <a:pt x="33062" y="42545"/>
                      <a:pt x="42597" y="33021"/>
                      <a:pt x="42597" y="21272"/>
                    </a:cubicBezTo>
                    <a:cubicBezTo>
                      <a:pt x="42597" y="9524"/>
                      <a:pt x="33062" y="0"/>
                      <a:pt x="21299" y="0"/>
                    </a:cubicBezTo>
                    <a:cubicBezTo>
                      <a:pt x="9536" y="0"/>
                      <a:pt x="0" y="9524"/>
                      <a:pt x="0" y="21272"/>
                    </a:cubicBezTo>
                    <a:cubicBezTo>
                      <a:pt x="0" y="33021"/>
                      <a:pt x="9536" y="42545"/>
                      <a:pt x="21299" y="42545"/>
                    </a:cubicBezTo>
                    <a:close/>
                  </a:path>
                </a:pathLst>
              </a:custGeom>
              <a:solidFill>
                <a:schemeClr val="accent1"/>
              </a:solidFill>
              <a:ln w="4222" cap="flat">
                <a:noFill/>
                <a:prstDash val="solid"/>
                <a:miter/>
              </a:ln>
            </p:spPr>
            <p:txBody>
              <a:bodyPr rtlCol="0" anchor="ctr"/>
              <a:lstStyle/>
              <a:p>
                <a:endParaRPr lang="en-US" sz="1730"/>
              </a:p>
            </p:txBody>
          </p:sp>
          <p:sp>
            <p:nvSpPr>
              <p:cNvPr id="34" name="Freeform: Shape 33">
                <a:extLst>
                  <a:ext uri="{FF2B5EF4-FFF2-40B4-BE49-F238E27FC236}">
                    <a16:creationId xmlns:a16="http://schemas.microsoft.com/office/drawing/2014/main" id="{185A8D86-6A97-45FC-9742-22B9FC5538A7}"/>
                  </a:ext>
                </a:extLst>
              </p:cNvPr>
              <p:cNvSpPr/>
              <p:nvPr/>
            </p:nvSpPr>
            <p:spPr>
              <a:xfrm>
                <a:off x="8679036" y="2038243"/>
                <a:ext cx="42596" cy="42544"/>
              </a:xfrm>
              <a:custGeom>
                <a:avLst/>
                <a:gdLst>
                  <a:gd name="connsiteX0" fmla="*/ 21298 w 42596"/>
                  <a:gd name="connsiteY0" fmla="*/ 42545 h 42544"/>
                  <a:gd name="connsiteX1" fmla="*/ 42597 w 42596"/>
                  <a:gd name="connsiteY1" fmla="*/ 21272 h 42544"/>
                  <a:gd name="connsiteX2" fmla="*/ 21298 w 42596"/>
                  <a:gd name="connsiteY2" fmla="*/ 0 h 42544"/>
                  <a:gd name="connsiteX3" fmla="*/ 0 w 42596"/>
                  <a:gd name="connsiteY3" fmla="*/ 21272 h 42544"/>
                  <a:gd name="connsiteX4" fmla="*/ 21298 w 42596"/>
                  <a:gd name="connsiteY4" fmla="*/ 42545 h 42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96" h="42544">
                    <a:moveTo>
                      <a:pt x="21298" y="42545"/>
                    </a:moveTo>
                    <a:cubicBezTo>
                      <a:pt x="33061" y="42545"/>
                      <a:pt x="42597" y="33021"/>
                      <a:pt x="42597" y="21272"/>
                    </a:cubicBezTo>
                    <a:cubicBezTo>
                      <a:pt x="42597" y="9524"/>
                      <a:pt x="33061" y="0"/>
                      <a:pt x="21298" y="0"/>
                    </a:cubicBezTo>
                    <a:cubicBezTo>
                      <a:pt x="9536" y="0"/>
                      <a:pt x="0" y="9524"/>
                      <a:pt x="0" y="21272"/>
                    </a:cubicBezTo>
                    <a:cubicBezTo>
                      <a:pt x="0" y="33021"/>
                      <a:pt x="9536" y="42545"/>
                      <a:pt x="21298" y="42545"/>
                    </a:cubicBezTo>
                    <a:close/>
                  </a:path>
                </a:pathLst>
              </a:custGeom>
              <a:solidFill>
                <a:schemeClr val="accent1"/>
              </a:solidFill>
              <a:ln w="4222" cap="flat">
                <a:noFill/>
                <a:prstDash val="solid"/>
                <a:miter/>
              </a:ln>
            </p:spPr>
            <p:txBody>
              <a:bodyPr rtlCol="0" anchor="ctr"/>
              <a:lstStyle/>
              <a:p>
                <a:endParaRPr lang="en-US" sz="1730"/>
              </a:p>
            </p:txBody>
          </p:sp>
        </p:grpSp>
      </p:grpSp>
      <p:grpSp>
        <p:nvGrpSpPr>
          <p:cNvPr id="40" name="Group 39" descr="Actionable insights and validations icons">
            <a:extLst>
              <a:ext uri="{FF2B5EF4-FFF2-40B4-BE49-F238E27FC236}">
                <a16:creationId xmlns:a16="http://schemas.microsoft.com/office/drawing/2014/main" id="{D3E1B35E-311A-448F-994F-ED16B3851D49}"/>
              </a:ext>
            </a:extLst>
          </p:cNvPr>
          <p:cNvGrpSpPr/>
          <p:nvPr/>
        </p:nvGrpSpPr>
        <p:grpSpPr>
          <a:xfrm>
            <a:off x="6934830" y="5140561"/>
            <a:ext cx="3508567" cy="720494"/>
            <a:chOff x="7073887" y="5243143"/>
            <a:chExt cx="3578921" cy="734941"/>
          </a:xfrm>
        </p:grpSpPr>
        <p:sp useBgFill="1">
          <p:nvSpPr>
            <p:cNvPr id="85" name="Rectangle: Rounded Corners 84">
              <a:extLst>
                <a:ext uri="{FF2B5EF4-FFF2-40B4-BE49-F238E27FC236}">
                  <a16:creationId xmlns:a16="http://schemas.microsoft.com/office/drawing/2014/main" id="{2077A44F-BB66-4E1D-A455-D93F453A0911}"/>
                </a:ext>
              </a:extLst>
            </p:cNvPr>
            <p:cNvSpPr/>
            <p:nvPr/>
          </p:nvSpPr>
          <p:spPr bwMode="auto">
            <a:xfrm>
              <a:off x="7073887" y="5243143"/>
              <a:ext cx="3578921" cy="734941"/>
            </a:xfrm>
            <a:prstGeom prst="roundRect">
              <a:avLst>
                <a:gd name="adj" fmla="val 25303"/>
              </a:avLst>
            </a:prstGeom>
            <a:ln w="19050">
              <a:solidFill>
                <a:schemeClr val="accent1"/>
              </a:solidFill>
              <a:prstDash val="dash"/>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286" tIns="119429" rIns="149286" bIns="119429" numCol="1" spcCol="0" rtlCol="0" fromWordArt="0" anchor="t" anchorCtr="0" forceAA="0" compatLnSpc="1">
              <a:prstTxWarp prst="textNoShape">
                <a:avLst/>
              </a:prstTxWarp>
              <a:noAutofit/>
            </a:bodyPr>
            <a:lstStyle/>
            <a:p>
              <a:pPr algn="ctr" defTabSz="761018" fontAlgn="base">
                <a:lnSpc>
                  <a:spcPct val="90000"/>
                </a:lnSpc>
                <a:spcBef>
                  <a:spcPct val="0"/>
                </a:spcBef>
                <a:spcAft>
                  <a:spcPct val="0"/>
                </a:spcAft>
                <a:defRPr/>
              </a:pPr>
              <a:endParaRPr lang="en-US" sz="1143" kern="0" spc="-41">
                <a:solidFill>
                  <a:srgbClr val="505050"/>
                </a:solidFill>
                <a:latin typeface="Segoe UI"/>
                <a:ea typeface="Segoe UI" pitchFamily="34" charset="0"/>
                <a:cs typeface="Segoe UI" pitchFamily="34" charset="0"/>
              </a:endParaRPr>
            </a:p>
          </p:txBody>
        </p:sp>
        <p:sp>
          <p:nvSpPr>
            <p:cNvPr id="101" name="Rectangle 100">
              <a:extLst>
                <a:ext uri="{FF2B5EF4-FFF2-40B4-BE49-F238E27FC236}">
                  <a16:creationId xmlns:a16="http://schemas.microsoft.com/office/drawing/2014/main" id="{79DF3D00-D3BE-42F1-99D9-5F5C7C9FACD6}"/>
                </a:ext>
              </a:extLst>
            </p:cNvPr>
            <p:cNvSpPr/>
            <p:nvPr/>
          </p:nvSpPr>
          <p:spPr>
            <a:xfrm>
              <a:off x="9404577" y="5733568"/>
              <a:ext cx="582014" cy="215382"/>
            </a:xfrm>
            <a:prstGeom prst="rect">
              <a:avLst/>
            </a:prstGeom>
            <a:noFill/>
          </p:spPr>
          <p:txBody>
            <a:bodyPr wrap="none" lIns="37322" rIns="37322" anchor="ctr">
              <a:spAutoFit/>
            </a:bodyPr>
            <a:lstStyle/>
            <a:p>
              <a:pPr algn="ctr" defTabSz="761018" fontAlgn="base">
                <a:lnSpc>
                  <a:spcPct val="90000"/>
                </a:lnSpc>
                <a:spcBef>
                  <a:spcPct val="0"/>
                </a:spcBef>
                <a:spcAft>
                  <a:spcPct val="0"/>
                </a:spcAft>
                <a:defRPr/>
              </a:pPr>
              <a:r>
                <a:rPr lang="en-US" sz="858" kern="0" spc="-41">
                  <a:solidFill>
                    <a:sysClr val="windowText" lastClr="000000"/>
                  </a:solidFill>
                  <a:latin typeface="Segoe UI"/>
                  <a:ea typeface="Segoe UI" pitchFamily="34" charset="0"/>
                  <a:cs typeface="Segoe UI Semibold" panose="020B0702040204020203" pitchFamily="34" charset="0"/>
                </a:rPr>
                <a:t>Threat data</a:t>
              </a:r>
            </a:p>
          </p:txBody>
        </p:sp>
        <p:sp>
          <p:nvSpPr>
            <p:cNvPr id="99" name="Rectangle 98">
              <a:extLst>
                <a:ext uri="{FF2B5EF4-FFF2-40B4-BE49-F238E27FC236}">
                  <a16:creationId xmlns:a16="http://schemas.microsoft.com/office/drawing/2014/main" id="{C0897111-2EC0-48B3-B79D-CF4F2B0A3F6C}"/>
                </a:ext>
              </a:extLst>
            </p:cNvPr>
            <p:cNvSpPr/>
            <p:nvPr/>
          </p:nvSpPr>
          <p:spPr>
            <a:xfrm>
              <a:off x="10066318" y="5732374"/>
              <a:ext cx="472730" cy="217771"/>
            </a:xfrm>
            <a:prstGeom prst="rect">
              <a:avLst/>
            </a:prstGeom>
            <a:noFill/>
          </p:spPr>
          <p:txBody>
            <a:bodyPr wrap="none" lIns="37322" rIns="37322" anchor="ctr">
              <a:spAutoFit/>
            </a:bodyPr>
            <a:lstStyle/>
            <a:p>
              <a:pPr algn="ctr" defTabSz="761018" fontAlgn="base">
                <a:lnSpc>
                  <a:spcPct val="90000"/>
                </a:lnSpc>
                <a:spcBef>
                  <a:spcPct val="0"/>
                </a:spcBef>
                <a:spcAft>
                  <a:spcPct val="0"/>
                </a:spcAft>
                <a:defRPr/>
              </a:pPr>
              <a:r>
                <a:rPr lang="en-US" sz="858" kern="0" spc="-41">
                  <a:solidFill>
                    <a:sysClr val="windowText" lastClr="000000"/>
                  </a:solidFill>
                  <a:latin typeface="Segoe UI"/>
                  <a:ea typeface="Segoe UI" pitchFamily="34" charset="0"/>
                  <a:cs typeface="Segoe UI Semibold" panose="020B0702040204020203" pitchFamily="34" charset="0"/>
                </a:rPr>
                <a:t>Behavior</a:t>
              </a:r>
            </a:p>
          </p:txBody>
        </p:sp>
        <p:sp>
          <p:nvSpPr>
            <p:cNvPr id="97" name="Rectangle 96">
              <a:extLst>
                <a:ext uri="{FF2B5EF4-FFF2-40B4-BE49-F238E27FC236}">
                  <a16:creationId xmlns:a16="http://schemas.microsoft.com/office/drawing/2014/main" id="{0BF412BC-39BD-4C5D-8707-5E4D17E9F88E}"/>
                </a:ext>
              </a:extLst>
            </p:cNvPr>
            <p:cNvSpPr/>
            <p:nvPr/>
          </p:nvSpPr>
          <p:spPr>
            <a:xfrm>
              <a:off x="8623247" y="5732374"/>
              <a:ext cx="702991" cy="217771"/>
            </a:xfrm>
            <a:prstGeom prst="rect">
              <a:avLst/>
            </a:prstGeom>
            <a:noFill/>
          </p:spPr>
          <p:txBody>
            <a:bodyPr wrap="none" lIns="37322" rIns="37322" anchor="ctr">
              <a:spAutoFit/>
            </a:bodyPr>
            <a:lstStyle/>
            <a:p>
              <a:pPr algn="ctr" defTabSz="761018" fontAlgn="base">
                <a:lnSpc>
                  <a:spcPct val="90000"/>
                </a:lnSpc>
                <a:spcBef>
                  <a:spcPct val="0"/>
                </a:spcBef>
                <a:spcAft>
                  <a:spcPct val="0"/>
                </a:spcAft>
                <a:defRPr/>
              </a:pPr>
              <a:r>
                <a:rPr lang="en-US" sz="858" kern="0" spc="-41">
                  <a:solidFill>
                    <a:sysClr val="windowText" lastClr="000000"/>
                  </a:solidFill>
                  <a:latin typeface="Segoe UI"/>
                  <a:ea typeface="Segoe UI" pitchFamily="34" charset="0"/>
                  <a:cs typeface="Segoe UI Semibold" panose="020B0702040204020203" pitchFamily="34" charset="0"/>
                </a:rPr>
                <a:t>Self-reporting</a:t>
              </a:r>
            </a:p>
          </p:txBody>
        </p:sp>
        <p:sp>
          <p:nvSpPr>
            <p:cNvPr id="95" name="Rectangle 94">
              <a:extLst>
                <a:ext uri="{FF2B5EF4-FFF2-40B4-BE49-F238E27FC236}">
                  <a16:creationId xmlns:a16="http://schemas.microsoft.com/office/drawing/2014/main" id="{B400BFBA-9748-4A06-9EAF-1133AB2D7E94}"/>
                </a:ext>
              </a:extLst>
            </p:cNvPr>
            <p:cNvSpPr/>
            <p:nvPr/>
          </p:nvSpPr>
          <p:spPr>
            <a:xfrm>
              <a:off x="7814812" y="5732374"/>
              <a:ext cx="740006" cy="217771"/>
            </a:xfrm>
            <a:prstGeom prst="rect">
              <a:avLst/>
            </a:prstGeom>
            <a:noFill/>
          </p:spPr>
          <p:txBody>
            <a:bodyPr wrap="none" lIns="37322" rIns="37322" anchor="ctr">
              <a:spAutoFit/>
            </a:bodyPr>
            <a:lstStyle/>
            <a:p>
              <a:pPr algn="ctr" defTabSz="761018" fontAlgn="base">
                <a:lnSpc>
                  <a:spcPct val="90000"/>
                </a:lnSpc>
                <a:spcBef>
                  <a:spcPct val="0"/>
                </a:spcBef>
                <a:spcAft>
                  <a:spcPct val="0"/>
                </a:spcAft>
                <a:defRPr/>
              </a:pPr>
              <a:r>
                <a:rPr lang="en-US" sz="858" kern="0" spc="-41">
                  <a:solidFill>
                    <a:sysClr val="windowText" lastClr="000000"/>
                  </a:solidFill>
                  <a:latin typeface="Segoe UI"/>
                  <a:ea typeface="Segoe UI" pitchFamily="34" charset="0"/>
                  <a:cs typeface="Segoe UI Semibold" panose="020B0702040204020203" pitchFamily="34" charset="0"/>
                </a:rPr>
                <a:t>Relying parties</a:t>
              </a:r>
            </a:p>
          </p:txBody>
        </p:sp>
        <p:sp>
          <p:nvSpPr>
            <p:cNvPr id="91" name="Rectangle 90">
              <a:extLst>
                <a:ext uri="{FF2B5EF4-FFF2-40B4-BE49-F238E27FC236}">
                  <a16:creationId xmlns:a16="http://schemas.microsoft.com/office/drawing/2014/main" id="{5D4B8CF7-2956-4E7B-821F-8ECBF80336B9}"/>
                </a:ext>
              </a:extLst>
            </p:cNvPr>
            <p:cNvSpPr/>
            <p:nvPr/>
          </p:nvSpPr>
          <p:spPr>
            <a:xfrm>
              <a:off x="7336682" y="5732374"/>
              <a:ext cx="291974" cy="217770"/>
            </a:xfrm>
            <a:prstGeom prst="rect">
              <a:avLst/>
            </a:prstGeom>
            <a:noFill/>
          </p:spPr>
          <p:txBody>
            <a:bodyPr wrap="none" lIns="37322" rIns="37322" anchor="ctr">
              <a:spAutoFit/>
            </a:bodyPr>
            <a:lstStyle/>
            <a:p>
              <a:pPr algn="ctr" defTabSz="761018" fontAlgn="base">
                <a:lnSpc>
                  <a:spcPct val="90000"/>
                </a:lnSpc>
                <a:spcBef>
                  <a:spcPct val="0"/>
                </a:spcBef>
                <a:spcAft>
                  <a:spcPct val="0"/>
                </a:spcAft>
                <a:defRPr/>
              </a:pPr>
              <a:r>
                <a:rPr lang="en-US" sz="858" kern="0" spc="-41">
                  <a:solidFill>
                    <a:sysClr val="windowText" lastClr="000000"/>
                  </a:solidFill>
                  <a:latin typeface="Segoe UI"/>
                  <a:ea typeface="Segoe UI" pitchFamily="34" charset="0"/>
                  <a:cs typeface="Segoe UI Semibold" panose="020B0702040204020203" pitchFamily="34" charset="0"/>
                </a:rPr>
                <a:t>Logs</a:t>
              </a:r>
            </a:p>
          </p:txBody>
        </p:sp>
        <p:sp>
          <p:nvSpPr>
            <p:cNvPr id="107" name="Freeform 5">
              <a:extLst>
                <a:ext uri="{FF2B5EF4-FFF2-40B4-BE49-F238E27FC236}">
                  <a16:creationId xmlns:a16="http://schemas.microsoft.com/office/drawing/2014/main" id="{DB8E6A25-ACD6-45CD-A589-F3D813A3A4DA}"/>
                </a:ext>
              </a:extLst>
            </p:cNvPr>
            <p:cNvSpPr>
              <a:spLocks/>
            </p:cNvSpPr>
            <p:nvPr/>
          </p:nvSpPr>
          <p:spPr bwMode="auto">
            <a:xfrm>
              <a:off x="7374235" y="5428485"/>
              <a:ext cx="215146" cy="77453"/>
            </a:xfrm>
            <a:custGeom>
              <a:avLst/>
              <a:gdLst>
                <a:gd name="T0" fmla="*/ 335 w 335"/>
                <a:gd name="T1" fmla="*/ 120 h 120"/>
                <a:gd name="T2" fmla="*/ 5 w 335"/>
                <a:gd name="T3" fmla="*/ 120 h 120"/>
                <a:gd name="T4" fmla="*/ 5 w 335"/>
                <a:gd name="T5" fmla="*/ 46 h 120"/>
                <a:gd name="T6" fmla="*/ 166 w 335"/>
                <a:gd name="T7" fmla="*/ 5 h 120"/>
                <a:gd name="T8" fmla="*/ 335 w 335"/>
                <a:gd name="T9" fmla="*/ 46 h 120"/>
                <a:gd name="T10" fmla="*/ 335 w 335"/>
                <a:gd name="T11" fmla="*/ 120 h 120"/>
              </a:gdLst>
              <a:ahLst/>
              <a:cxnLst>
                <a:cxn ang="0">
                  <a:pos x="T0" y="T1"/>
                </a:cxn>
                <a:cxn ang="0">
                  <a:pos x="T2" y="T3"/>
                </a:cxn>
                <a:cxn ang="0">
                  <a:pos x="T4" y="T5"/>
                </a:cxn>
                <a:cxn ang="0">
                  <a:pos x="T6" y="T7"/>
                </a:cxn>
                <a:cxn ang="0">
                  <a:pos x="T8" y="T9"/>
                </a:cxn>
                <a:cxn ang="0">
                  <a:pos x="T10" y="T11"/>
                </a:cxn>
              </a:cxnLst>
              <a:rect l="0" t="0" r="r" b="b"/>
              <a:pathLst>
                <a:path w="335" h="120">
                  <a:moveTo>
                    <a:pt x="335" y="120"/>
                  </a:moveTo>
                  <a:cubicBezTo>
                    <a:pt x="5" y="120"/>
                    <a:pt x="5" y="120"/>
                    <a:pt x="5" y="120"/>
                  </a:cubicBezTo>
                  <a:cubicBezTo>
                    <a:pt x="5" y="46"/>
                    <a:pt x="5" y="46"/>
                    <a:pt x="5" y="46"/>
                  </a:cubicBezTo>
                  <a:cubicBezTo>
                    <a:pt x="5" y="46"/>
                    <a:pt x="0" y="10"/>
                    <a:pt x="166" y="5"/>
                  </a:cubicBezTo>
                  <a:cubicBezTo>
                    <a:pt x="331" y="0"/>
                    <a:pt x="335" y="46"/>
                    <a:pt x="335" y="46"/>
                  </a:cubicBezTo>
                  <a:lnTo>
                    <a:pt x="335" y="120"/>
                  </a:lnTo>
                  <a:close/>
                </a:path>
              </a:pathLst>
            </a:custGeom>
            <a:solidFill>
              <a:schemeClr val="accent1"/>
            </a:solidFill>
            <a:ln>
              <a:noFill/>
            </a:ln>
          </p:spPr>
          <p:txBody>
            <a:bodyPr vert="horz" wrap="square" lIns="87880" tIns="43940" rIns="87880" bIns="43940" numCol="1" anchor="t" anchorCtr="0" compatLnSpc="1">
              <a:prstTxWarp prst="textNoShape">
                <a:avLst/>
              </a:prstTxWarp>
            </a:bodyPr>
            <a:lstStyle/>
            <a:p>
              <a:pPr algn="ctr" defTabSz="878727" fontAlgn="base"/>
              <a:endParaRPr lang="en-US" sz="1634">
                <a:solidFill>
                  <a:srgbClr val="505050"/>
                </a:solidFill>
                <a:latin typeface="Segoe UI"/>
              </a:endParaRPr>
            </a:p>
          </p:txBody>
        </p:sp>
        <p:sp>
          <p:nvSpPr>
            <p:cNvPr id="108" name="Freeform 6">
              <a:extLst>
                <a:ext uri="{FF2B5EF4-FFF2-40B4-BE49-F238E27FC236}">
                  <a16:creationId xmlns:a16="http://schemas.microsoft.com/office/drawing/2014/main" id="{B12A1E04-5987-41BF-8AD2-68168C28F0A5}"/>
                </a:ext>
              </a:extLst>
            </p:cNvPr>
            <p:cNvSpPr>
              <a:spLocks noEditPoints="1"/>
            </p:cNvSpPr>
            <p:nvPr/>
          </p:nvSpPr>
          <p:spPr bwMode="auto">
            <a:xfrm>
              <a:off x="7369932" y="5425903"/>
              <a:ext cx="225473" cy="112736"/>
            </a:xfrm>
            <a:custGeom>
              <a:avLst/>
              <a:gdLst>
                <a:gd name="T0" fmla="*/ 176 w 351"/>
                <a:gd name="T1" fmla="*/ 176 h 176"/>
                <a:gd name="T2" fmla="*/ 308 w 351"/>
                <a:gd name="T3" fmla="*/ 162 h 176"/>
                <a:gd name="T4" fmla="*/ 338 w 351"/>
                <a:gd name="T5" fmla="*/ 151 h 176"/>
                <a:gd name="T6" fmla="*/ 350 w 351"/>
                <a:gd name="T7" fmla="*/ 142 h 176"/>
                <a:gd name="T8" fmla="*/ 350 w 351"/>
                <a:gd name="T9" fmla="*/ 140 h 176"/>
                <a:gd name="T10" fmla="*/ 350 w 351"/>
                <a:gd name="T11" fmla="*/ 50 h 176"/>
                <a:gd name="T12" fmla="*/ 350 w 351"/>
                <a:gd name="T13" fmla="*/ 48 h 176"/>
                <a:gd name="T14" fmla="*/ 175 w 351"/>
                <a:gd name="T15" fmla="*/ 0 h 176"/>
                <a:gd name="T16" fmla="*/ 0 w 351"/>
                <a:gd name="T17" fmla="*/ 49 h 176"/>
                <a:gd name="T18" fmla="*/ 0 w 351"/>
                <a:gd name="T19" fmla="*/ 51 h 176"/>
                <a:gd name="T20" fmla="*/ 0 w 351"/>
                <a:gd name="T21" fmla="*/ 140 h 176"/>
                <a:gd name="T22" fmla="*/ 2 w 351"/>
                <a:gd name="T23" fmla="*/ 144 h 176"/>
                <a:gd name="T24" fmla="*/ 176 w 351"/>
                <a:gd name="T25" fmla="*/ 176 h 176"/>
                <a:gd name="T26" fmla="*/ 175 w 351"/>
                <a:gd name="T27" fmla="*/ 17 h 176"/>
                <a:gd name="T28" fmla="*/ 334 w 351"/>
                <a:gd name="T29" fmla="*/ 49 h 176"/>
                <a:gd name="T30" fmla="*/ 175 w 351"/>
                <a:gd name="T31" fmla="*/ 81 h 176"/>
                <a:gd name="T32" fmla="*/ 16 w 351"/>
                <a:gd name="T33" fmla="*/ 49 h 176"/>
                <a:gd name="T34" fmla="*/ 175 w 351"/>
                <a:gd name="T35" fmla="*/ 1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1" h="176">
                  <a:moveTo>
                    <a:pt x="176" y="176"/>
                  </a:moveTo>
                  <a:cubicBezTo>
                    <a:pt x="235" y="176"/>
                    <a:pt x="280" y="170"/>
                    <a:pt x="308" y="162"/>
                  </a:cubicBezTo>
                  <a:cubicBezTo>
                    <a:pt x="325" y="157"/>
                    <a:pt x="330" y="155"/>
                    <a:pt x="338" y="151"/>
                  </a:cubicBezTo>
                  <a:cubicBezTo>
                    <a:pt x="343" y="148"/>
                    <a:pt x="347" y="146"/>
                    <a:pt x="350" y="142"/>
                  </a:cubicBezTo>
                  <a:cubicBezTo>
                    <a:pt x="350" y="142"/>
                    <a:pt x="350" y="141"/>
                    <a:pt x="350" y="140"/>
                  </a:cubicBezTo>
                  <a:cubicBezTo>
                    <a:pt x="350" y="50"/>
                    <a:pt x="350" y="50"/>
                    <a:pt x="350" y="50"/>
                  </a:cubicBezTo>
                  <a:cubicBezTo>
                    <a:pt x="350" y="50"/>
                    <a:pt x="350" y="49"/>
                    <a:pt x="350" y="48"/>
                  </a:cubicBezTo>
                  <a:cubicBezTo>
                    <a:pt x="351" y="15"/>
                    <a:pt x="260" y="0"/>
                    <a:pt x="175" y="0"/>
                  </a:cubicBezTo>
                  <a:cubicBezTo>
                    <a:pt x="91" y="0"/>
                    <a:pt x="0" y="15"/>
                    <a:pt x="0" y="49"/>
                  </a:cubicBezTo>
                  <a:cubicBezTo>
                    <a:pt x="0" y="50"/>
                    <a:pt x="0" y="50"/>
                    <a:pt x="0" y="51"/>
                  </a:cubicBezTo>
                  <a:cubicBezTo>
                    <a:pt x="0" y="140"/>
                    <a:pt x="0" y="140"/>
                    <a:pt x="0" y="140"/>
                  </a:cubicBezTo>
                  <a:cubicBezTo>
                    <a:pt x="0" y="142"/>
                    <a:pt x="1" y="143"/>
                    <a:pt x="2" y="144"/>
                  </a:cubicBezTo>
                  <a:cubicBezTo>
                    <a:pt x="18" y="157"/>
                    <a:pt x="82" y="176"/>
                    <a:pt x="176" y="176"/>
                  </a:cubicBezTo>
                  <a:close/>
                  <a:moveTo>
                    <a:pt x="175" y="17"/>
                  </a:moveTo>
                  <a:cubicBezTo>
                    <a:pt x="278" y="17"/>
                    <a:pt x="334" y="38"/>
                    <a:pt x="334" y="49"/>
                  </a:cubicBezTo>
                  <a:cubicBezTo>
                    <a:pt x="334" y="60"/>
                    <a:pt x="278" y="81"/>
                    <a:pt x="175" y="81"/>
                  </a:cubicBezTo>
                  <a:cubicBezTo>
                    <a:pt x="72" y="81"/>
                    <a:pt x="16" y="60"/>
                    <a:pt x="16" y="49"/>
                  </a:cubicBezTo>
                  <a:cubicBezTo>
                    <a:pt x="16" y="38"/>
                    <a:pt x="73" y="17"/>
                    <a:pt x="175" y="17"/>
                  </a:cubicBezTo>
                  <a:close/>
                </a:path>
              </a:pathLst>
            </a:custGeom>
            <a:solidFill>
              <a:srgbClr val="D1D1D1"/>
            </a:solidFill>
            <a:ln>
              <a:noFill/>
            </a:ln>
          </p:spPr>
          <p:txBody>
            <a:bodyPr vert="horz" wrap="square" lIns="87880" tIns="43940" rIns="87880" bIns="43940" numCol="1" anchor="t" anchorCtr="0" compatLnSpc="1">
              <a:prstTxWarp prst="textNoShape">
                <a:avLst/>
              </a:prstTxWarp>
            </a:bodyPr>
            <a:lstStyle/>
            <a:p>
              <a:pPr algn="ctr" defTabSz="878727" fontAlgn="base"/>
              <a:endParaRPr lang="en-US" sz="1634">
                <a:solidFill>
                  <a:srgbClr val="505050"/>
                </a:solidFill>
                <a:latin typeface="Segoe UI"/>
              </a:endParaRPr>
            </a:p>
          </p:txBody>
        </p:sp>
        <p:sp>
          <p:nvSpPr>
            <p:cNvPr id="109" name="Freeform 7">
              <a:extLst>
                <a:ext uri="{FF2B5EF4-FFF2-40B4-BE49-F238E27FC236}">
                  <a16:creationId xmlns:a16="http://schemas.microsoft.com/office/drawing/2014/main" id="{6D967ED1-6BD9-4513-AED4-5FAD43D41F98}"/>
                </a:ext>
              </a:extLst>
            </p:cNvPr>
            <p:cNvSpPr>
              <a:spLocks/>
            </p:cNvSpPr>
            <p:nvPr/>
          </p:nvSpPr>
          <p:spPr bwMode="auto">
            <a:xfrm>
              <a:off x="7369932" y="5525730"/>
              <a:ext cx="225473" cy="80895"/>
            </a:xfrm>
            <a:custGeom>
              <a:avLst/>
              <a:gdLst>
                <a:gd name="T0" fmla="*/ 176 w 350"/>
                <a:gd name="T1" fmla="*/ 126 h 126"/>
                <a:gd name="T2" fmla="*/ 309 w 350"/>
                <a:gd name="T3" fmla="*/ 111 h 126"/>
                <a:gd name="T4" fmla="*/ 339 w 350"/>
                <a:gd name="T5" fmla="*/ 99 h 126"/>
                <a:gd name="T6" fmla="*/ 350 w 350"/>
                <a:gd name="T7" fmla="*/ 90 h 126"/>
                <a:gd name="T8" fmla="*/ 350 w 350"/>
                <a:gd name="T9" fmla="*/ 0 h 126"/>
                <a:gd name="T10" fmla="*/ 341 w 350"/>
                <a:gd name="T11" fmla="*/ 5 h 126"/>
                <a:gd name="T12" fmla="*/ 176 w 350"/>
                <a:gd name="T13" fmla="*/ 31 h 126"/>
                <a:gd name="T14" fmla="*/ 4 w 350"/>
                <a:gd name="T15" fmla="*/ 3 h 126"/>
                <a:gd name="T16" fmla="*/ 0 w 350"/>
                <a:gd name="T17" fmla="*/ 0 h 126"/>
                <a:gd name="T18" fmla="*/ 0 w 350"/>
                <a:gd name="T19" fmla="*/ 91 h 126"/>
                <a:gd name="T20" fmla="*/ 176 w 350"/>
                <a:gd name="T21"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0" h="126">
                  <a:moveTo>
                    <a:pt x="176" y="126"/>
                  </a:moveTo>
                  <a:cubicBezTo>
                    <a:pt x="236" y="126"/>
                    <a:pt x="280" y="119"/>
                    <a:pt x="309" y="111"/>
                  </a:cubicBezTo>
                  <a:cubicBezTo>
                    <a:pt x="325" y="107"/>
                    <a:pt x="332" y="104"/>
                    <a:pt x="339" y="99"/>
                  </a:cubicBezTo>
                  <a:cubicBezTo>
                    <a:pt x="344" y="96"/>
                    <a:pt x="348" y="94"/>
                    <a:pt x="350" y="90"/>
                  </a:cubicBezTo>
                  <a:cubicBezTo>
                    <a:pt x="350" y="0"/>
                    <a:pt x="350" y="0"/>
                    <a:pt x="350" y="0"/>
                  </a:cubicBezTo>
                  <a:cubicBezTo>
                    <a:pt x="348" y="2"/>
                    <a:pt x="344" y="3"/>
                    <a:pt x="341" y="5"/>
                  </a:cubicBezTo>
                  <a:cubicBezTo>
                    <a:pt x="308" y="24"/>
                    <a:pt x="240" y="31"/>
                    <a:pt x="176" y="31"/>
                  </a:cubicBezTo>
                  <a:cubicBezTo>
                    <a:pt x="110" y="31"/>
                    <a:pt x="36" y="22"/>
                    <a:pt x="4" y="3"/>
                  </a:cubicBezTo>
                  <a:cubicBezTo>
                    <a:pt x="4" y="3"/>
                    <a:pt x="2" y="2"/>
                    <a:pt x="0" y="0"/>
                  </a:cubicBezTo>
                  <a:cubicBezTo>
                    <a:pt x="0" y="91"/>
                    <a:pt x="0" y="91"/>
                    <a:pt x="0" y="91"/>
                  </a:cubicBezTo>
                  <a:cubicBezTo>
                    <a:pt x="11" y="104"/>
                    <a:pt x="77" y="126"/>
                    <a:pt x="176" y="126"/>
                  </a:cubicBezTo>
                  <a:close/>
                </a:path>
              </a:pathLst>
            </a:custGeom>
            <a:solidFill>
              <a:schemeClr val="accent1"/>
            </a:solidFill>
            <a:ln>
              <a:noFill/>
            </a:ln>
          </p:spPr>
          <p:txBody>
            <a:bodyPr vert="horz" wrap="square" lIns="87880" tIns="43940" rIns="87880" bIns="43940" numCol="1" anchor="t" anchorCtr="0" compatLnSpc="1">
              <a:prstTxWarp prst="textNoShape">
                <a:avLst/>
              </a:prstTxWarp>
            </a:bodyPr>
            <a:lstStyle/>
            <a:p>
              <a:pPr algn="ctr" defTabSz="878727" fontAlgn="base"/>
              <a:endParaRPr lang="en-US" sz="1634">
                <a:solidFill>
                  <a:srgbClr val="505050"/>
                </a:solidFill>
                <a:latin typeface="Segoe UI"/>
              </a:endParaRPr>
            </a:p>
          </p:txBody>
        </p:sp>
        <p:sp>
          <p:nvSpPr>
            <p:cNvPr id="110" name="Freeform 8">
              <a:extLst>
                <a:ext uri="{FF2B5EF4-FFF2-40B4-BE49-F238E27FC236}">
                  <a16:creationId xmlns:a16="http://schemas.microsoft.com/office/drawing/2014/main" id="{6330ADF9-7982-4A19-B04C-F39F9F3C24BF}"/>
                </a:ext>
              </a:extLst>
            </p:cNvPr>
            <p:cNvSpPr>
              <a:spLocks/>
            </p:cNvSpPr>
            <p:nvPr/>
          </p:nvSpPr>
          <p:spPr bwMode="auto">
            <a:xfrm>
              <a:off x="7369932" y="5593716"/>
              <a:ext cx="225473" cy="77453"/>
            </a:xfrm>
            <a:custGeom>
              <a:avLst/>
              <a:gdLst>
                <a:gd name="T0" fmla="*/ 176 w 351"/>
                <a:gd name="T1" fmla="*/ 31 h 121"/>
                <a:gd name="T2" fmla="*/ 4 w 351"/>
                <a:gd name="T3" fmla="*/ 3 h 121"/>
                <a:gd name="T4" fmla="*/ 0 w 351"/>
                <a:gd name="T5" fmla="*/ 0 h 121"/>
                <a:gd name="T6" fmla="*/ 0 w 351"/>
                <a:gd name="T7" fmla="*/ 71 h 121"/>
                <a:gd name="T8" fmla="*/ 0 w 351"/>
                <a:gd name="T9" fmla="*/ 73 h 121"/>
                <a:gd name="T10" fmla="*/ 175 w 351"/>
                <a:gd name="T11" fmla="*/ 121 h 121"/>
                <a:gd name="T12" fmla="*/ 351 w 351"/>
                <a:gd name="T13" fmla="*/ 73 h 121"/>
                <a:gd name="T14" fmla="*/ 351 w 351"/>
                <a:gd name="T15" fmla="*/ 72 h 121"/>
                <a:gd name="T16" fmla="*/ 351 w 351"/>
                <a:gd name="T17" fmla="*/ 0 h 121"/>
                <a:gd name="T18" fmla="*/ 342 w 351"/>
                <a:gd name="T19" fmla="*/ 6 h 121"/>
                <a:gd name="T20" fmla="*/ 318 w 351"/>
                <a:gd name="T21" fmla="*/ 15 h 121"/>
                <a:gd name="T22" fmla="*/ 176 w 351"/>
                <a:gd name="T23" fmla="*/ 3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121">
                  <a:moveTo>
                    <a:pt x="176" y="31"/>
                  </a:moveTo>
                  <a:cubicBezTo>
                    <a:pt x="110" y="31"/>
                    <a:pt x="36" y="22"/>
                    <a:pt x="4" y="3"/>
                  </a:cubicBezTo>
                  <a:cubicBezTo>
                    <a:pt x="4" y="3"/>
                    <a:pt x="2" y="2"/>
                    <a:pt x="0" y="0"/>
                  </a:cubicBezTo>
                  <a:cubicBezTo>
                    <a:pt x="0" y="71"/>
                    <a:pt x="0" y="71"/>
                    <a:pt x="0" y="71"/>
                  </a:cubicBezTo>
                  <a:cubicBezTo>
                    <a:pt x="0" y="72"/>
                    <a:pt x="0" y="72"/>
                    <a:pt x="0" y="73"/>
                  </a:cubicBezTo>
                  <a:cubicBezTo>
                    <a:pt x="0" y="106"/>
                    <a:pt x="91" y="121"/>
                    <a:pt x="175" y="121"/>
                  </a:cubicBezTo>
                  <a:cubicBezTo>
                    <a:pt x="260" y="121"/>
                    <a:pt x="351" y="106"/>
                    <a:pt x="351" y="73"/>
                  </a:cubicBezTo>
                  <a:cubicBezTo>
                    <a:pt x="351" y="72"/>
                    <a:pt x="351" y="72"/>
                    <a:pt x="351" y="72"/>
                  </a:cubicBezTo>
                  <a:cubicBezTo>
                    <a:pt x="351" y="0"/>
                    <a:pt x="351" y="0"/>
                    <a:pt x="351" y="0"/>
                  </a:cubicBezTo>
                  <a:cubicBezTo>
                    <a:pt x="348" y="2"/>
                    <a:pt x="346" y="3"/>
                    <a:pt x="342" y="6"/>
                  </a:cubicBezTo>
                  <a:cubicBezTo>
                    <a:pt x="335" y="9"/>
                    <a:pt x="327" y="12"/>
                    <a:pt x="318" y="15"/>
                  </a:cubicBezTo>
                  <a:cubicBezTo>
                    <a:pt x="281" y="26"/>
                    <a:pt x="227" y="31"/>
                    <a:pt x="176" y="31"/>
                  </a:cubicBezTo>
                  <a:close/>
                </a:path>
              </a:pathLst>
            </a:custGeom>
            <a:solidFill>
              <a:srgbClr val="D1D1D1"/>
            </a:solidFill>
            <a:ln>
              <a:noFill/>
            </a:ln>
          </p:spPr>
          <p:txBody>
            <a:bodyPr vert="horz" wrap="square" lIns="87880" tIns="43940" rIns="87880" bIns="43940" numCol="1" anchor="t" anchorCtr="0" compatLnSpc="1">
              <a:prstTxWarp prst="textNoShape">
                <a:avLst/>
              </a:prstTxWarp>
            </a:bodyPr>
            <a:lstStyle/>
            <a:p>
              <a:pPr algn="ctr" defTabSz="878727" fontAlgn="base"/>
              <a:endParaRPr lang="en-US" sz="1634">
                <a:solidFill>
                  <a:srgbClr val="505050"/>
                </a:solidFill>
                <a:latin typeface="Segoe UI"/>
              </a:endParaRPr>
            </a:p>
          </p:txBody>
        </p:sp>
        <p:sp>
          <p:nvSpPr>
            <p:cNvPr id="112" name="Freeform 987">
              <a:extLst>
                <a:ext uri="{FF2B5EF4-FFF2-40B4-BE49-F238E27FC236}">
                  <a16:creationId xmlns:a16="http://schemas.microsoft.com/office/drawing/2014/main" id="{67385856-8F5B-499E-8C4B-49619F475674}"/>
                </a:ext>
              </a:extLst>
            </p:cNvPr>
            <p:cNvSpPr>
              <a:spLocks/>
            </p:cNvSpPr>
            <p:nvPr/>
          </p:nvSpPr>
          <p:spPr bwMode="auto">
            <a:xfrm>
              <a:off x="8102308" y="5437414"/>
              <a:ext cx="218430" cy="227014"/>
            </a:xfrm>
            <a:custGeom>
              <a:avLst/>
              <a:gdLst>
                <a:gd name="T0" fmla="*/ 229 w 229"/>
                <a:gd name="T1" fmla="*/ 112 h 238"/>
                <a:gd name="T2" fmla="*/ 200 w 229"/>
                <a:gd name="T3" fmla="*/ 81 h 238"/>
                <a:gd name="T4" fmla="*/ 200 w 229"/>
                <a:gd name="T5" fmla="*/ 104 h 238"/>
                <a:gd name="T6" fmla="*/ 125 w 229"/>
                <a:gd name="T7" fmla="*/ 104 h 238"/>
                <a:gd name="T8" fmla="*/ 125 w 229"/>
                <a:gd name="T9" fmla="*/ 0 h 238"/>
                <a:gd name="T10" fmla="*/ 0 w 229"/>
                <a:gd name="T11" fmla="*/ 0 h 238"/>
                <a:gd name="T12" fmla="*/ 0 w 229"/>
                <a:gd name="T13" fmla="*/ 15 h 238"/>
                <a:gd name="T14" fmla="*/ 110 w 229"/>
                <a:gd name="T15" fmla="*/ 15 h 238"/>
                <a:gd name="T16" fmla="*/ 110 w 229"/>
                <a:gd name="T17" fmla="*/ 104 h 238"/>
                <a:gd name="T18" fmla="*/ 5 w 229"/>
                <a:gd name="T19" fmla="*/ 104 h 238"/>
                <a:gd name="T20" fmla="*/ 5 w 229"/>
                <a:gd name="T21" fmla="*/ 119 h 238"/>
                <a:gd name="T22" fmla="*/ 110 w 229"/>
                <a:gd name="T23" fmla="*/ 119 h 238"/>
                <a:gd name="T24" fmla="*/ 110 w 229"/>
                <a:gd name="T25" fmla="*/ 223 h 238"/>
                <a:gd name="T26" fmla="*/ 0 w 229"/>
                <a:gd name="T27" fmla="*/ 223 h 238"/>
                <a:gd name="T28" fmla="*/ 0 w 229"/>
                <a:gd name="T29" fmla="*/ 238 h 238"/>
                <a:gd name="T30" fmla="*/ 125 w 229"/>
                <a:gd name="T31" fmla="*/ 238 h 238"/>
                <a:gd name="T32" fmla="*/ 125 w 229"/>
                <a:gd name="T33" fmla="*/ 119 h 238"/>
                <a:gd name="T34" fmla="*/ 200 w 229"/>
                <a:gd name="T35" fmla="*/ 119 h 238"/>
                <a:gd name="T36" fmla="*/ 200 w 229"/>
                <a:gd name="T37" fmla="*/ 141 h 238"/>
                <a:gd name="T38" fmla="*/ 229 w 229"/>
                <a:gd name="T39" fmla="*/ 11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9" h="238">
                  <a:moveTo>
                    <a:pt x="229" y="112"/>
                  </a:moveTo>
                  <a:lnTo>
                    <a:pt x="200" y="81"/>
                  </a:lnTo>
                  <a:lnTo>
                    <a:pt x="200" y="104"/>
                  </a:lnTo>
                  <a:lnTo>
                    <a:pt x="125" y="104"/>
                  </a:lnTo>
                  <a:lnTo>
                    <a:pt x="125" y="0"/>
                  </a:lnTo>
                  <a:lnTo>
                    <a:pt x="0" y="0"/>
                  </a:lnTo>
                  <a:lnTo>
                    <a:pt x="0" y="15"/>
                  </a:lnTo>
                  <a:lnTo>
                    <a:pt x="110" y="15"/>
                  </a:lnTo>
                  <a:lnTo>
                    <a:pt x="110" y="104"/>
                  </a:lnTo>
                  <a:lnTo>
                    <a:pt x="5" y="104"/>
                  </a:lnTo>
                  <a:lnTo>
                    <a:pt x="5" y="119"/>
                  </a:lnTo>
                  <a:lnTo>
                    <a:pt x="110" y="119"/>
                  </a:lnTo>
                  <a:lnTo>
                    <a:pt x="110" y="223"/>
                  </a:lnTo>
                  <a:lnTo>
                    <a:pt x="0" y="223"/>
                  </a:lnTo>
                  <a:lnTo>
                    <a:pt x="0" y="238"/>
                  </a:lnTo>
                  <a:lnTo>
                    <a:pt x="125" y="238"/>
                  </a:lnTo>
                  <a:lnTo>
                    <a:pt x="125" y="119"/>
                  </a:lnTo>
                  <a:lnTo>
                    <a:pt x="200" y="119"/>
                  </a:lnTo>
                  <a:lnTo>
                    <a:pt x="200" y="141"/>
                  </a:lnTo>
                  <a:lnTo>
                    <a:pt x="229" y="112"/>
                  </a:lnTo>
                  <a:close/>
                </a:path>
              </a:pathLst>
            </a:custGeom>
            <a:solidFill>
              <a:srgbClr val="D1D1D1"/>
            </a:solidFill>
            <a:ln>
              <a:noFill/>
            </a:ln>
          </p:spPr>
          <p:txBody>
            <a:bodyPr vert="horz" wrap="square" lIns="87880" tIns="43940" rIns="87880" bIns="43940" numCol="1" anchor="t" anchorCtr="0" compatLnSpc="1">
              <a:prstTxWarp prst="textNoShape">
                <a:avLst/>
              </a:prstTxWarp>
            </a:bodyPr>
            <a:lstStyle/>
            <a:p>
              <a:pPr algn="ctr" defTabSz="878727" fontAlgn="base"/>
              <a:endParaRPr lang="en-US" sz="1634">
                <a:solidFill>
                  <a:srgbClr val="505050"/>
                </a:solidFill>
                <a:latin typeface="Segoe UI"/>
              </a:endParaRPr>
            </a:p>
          </p:txBody>
        </p:sp>
        <p:sp>
          <p:nvSpPr>
            <p:cNvPr id="113" name="Freeform 988">
              <a:extLst>
                <a:ext uri="{FF2B5EF4-FFF2-40B4-BE49-F238E27FC236}">
                  <a16:creationId xmlns:a16="http://schemas.microsoft.com/office/drawing/2014/main" id="{B719CFBA-B0AA-4327-B091-BC5C185349C1}"/>
                </a:ext>
              </a:extLst>
            </p:cNvPr>
            <p:cNvSpPr>
              <a:spLocks/>
            </p:cNvSpPr>
            <p:nvPr/>
          </p:nvSpPr>
          <p:spPr bwMode="auto">
            <a:xfrm>
              <a:off x="8049847" y="5500367"/>
              <a:ext cx="83938" cy="83938"/>
            </a:xfrm>
            <a:custGeom>
              <a:avLst/>
              <a:gdLst>
                <a:gd name="T0" fmla="*/ 118 w 118"/>
                <a:gd name="T1" fmla="*/ 66 h 119"/>
                <a:gd name="T2" fmla="*/ 118 w 118"/>
                <a:gd name="T3" fmla="*/ 53 h 119"/>
                <a:gd name="T4" fmla="*/ 105 w 118"/>
                <a:gd name="T5" fmla="*/ 53 h 119"/>
                <a:gd name="T6" fmla="*/ 96 w 118"/>
                <a:gd name="T7" fmla="*/ 31 h 119"/>
                <a:gd name="T8" fmla="*/ 105 w 118"/>
                <a:gd name="T9" fmla="*/ 22 h 119"/>
                <a:gd name="T10" fmla="*/ 97 w 118"/>
                <a:gd name="T11" fmla="*/ 13 h 119"/>
                <a:gd name="T12" fmla="*/ 87 w 118"/>
                <a:gd name="T13" fmla="*/ 22 h 119"/>
                <a:gd name="T14" fmla="*/ 65 w 118"/>
                <a:gd name="T15" fmla="*/ 13 h 119"/>
                <a:gd name="T16" fmla="*/ 65 w 118"/>
                <a:gd name="T17" fmla="*/ 0 h 119"/>
                <a:gd name="T18" fmla="*/ 53 w 118"/>
                <a:gd name="T19" fmla="*/ 0 h 119"/>
                <a:gd name="T20" fmla="*/ 53 w 118"/>
                <a:gd name="T21" fmla="*/ 13 h 119"/>
                <a:gd name="T22" fmla="*/ 31 w 118"/>
                <a:gd name="T23" fmla="*/ 22 h 119"/>
                <a:gd name="T24" fmla="*/ 22 w 118"/>
                <a:gd name="T25" fmla="*/ 13 h 119"/>
                <a:gd name="T26" fmla="*/ 13 w 118"/>
                <a:gd name="T27" fmla="*/ 22 h 119"/>
                <a:gd name="T28" fmla="*/ 22 w 118"/>
                <a:gd name="T29" fmla="*/ 31 h 119"/>
                <a:gd name="T30" fmla="*/ 13 w 118"/>
                <a:gd name="T31" fmla="*/ 53 h 119"/>
                <a:gd name="T32" fmla="*/ 0 w 118"/>
                <a:gd name="T33" fmla="*/ 53 h 119"/>
                <a:gd name="T34" fmla="*/ 0 w 118"/>
                <a:gd name="T35" fmla="*/ 66 h 119"/>
                <a:gd name="T36" fmla="*/ 13 w 118"/>
                <a:gd name="T37" fmla="*/ 66 h 119"/>
                <a:gd name="T38" fmla="*/ 22 w 118"/>
                <a:gd name="T39" fmla="*/ 88 h 119"/>
                <a:gd name="T40" fmla="*/ 13 w 118"/>
                <a:gd name="T41" fmla="*/ 97 h 119"/>
                <a:gd name="T42" fmla="*/ 21 w 118"/>
                <a:gd name="T43" fmla="*/ 106 h 119"/>
                <a:gd name="T44" fmla="*/ 31 w 118"/>
                <a:gd name="T45" fmla="*/ 97 h 119"/>
                <a:gd name="T46" fmla="*/ 53 w 118"/>
                <a:gd name="T47" fmla="*/ 106 h 119"/>
                <a:gd name="T48" fmla="*/ 53 w 118"/>
                <a:gd name="T49" fmla="*/ 119 h 119"/>
                <a:gd name="T50" fmla="*/ 65 w 118"/>
                <a:gd name="T51" fmla="*/ 119 h 119"/>
                <a:gd name="T52" fmla="*/ 65 w 118"/>
                <a:gd name="T53" fmla="*/ 106 h 119"/>
                <a:gd name="T54" fmla="*/ 87 w 118"/>
                <a:gd name="T55" fmla="*/ 97 h 119"/>
                <a:gd name="T56" fmla="*/ 97 w 118"/>
                <a:gd name="T57" fmla="*/ 106 h 119"/>
                <a:gd name="T58" fmla="*/ 105 w 118"/>
                <a:gd name="T59" fmla="*/ 97 h 119"/>
                <a:gd name="T60" fmla="*/ 96 w 118"/>
                <a:gd name="T61" fmla="*/ 88 h 119"/>
                <a:gd name="T62" fmla="*/ 105 w 118"/>
                <a:gd name="T63" fmla="*/ 66 h 119"/>
                <a:gd name="T64" fmla="*/ 118 w 118"/>
                <a:gd name="T65" fmla="*/ 6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8" h="119">
                  <a:moveTo>
                    <a:pt x="118" y="66"/>
                  </a:moveTo>
                  <a:cubicBezTo>
                    <a:pt x="118" y="53"/>
                    <a:pt x="118" y="53"/>
                    <a:pt x="118" y="53"/>
                  </a:cubicBezTo>
                  <a:cubicBezTo>
                    <a:pt x="105" y="53"/>
                    <a:pt x="105" y="53"/>
                    <a:pt x="105" y="53"/>
                  </a:cubicBezTo>
                  <a:cubicBezTo>
                    <a:pt x="104" y="45"/>
                    <a:pt x="101" y="37"/>
                    <a:pt x="96" y="31"/>
                  </a:cubicBezTo>
                  <a:cubicBezTo>
                    <a:pt x="105" y="22"/>
                    <a:pt x="105" y="22"/>
                    <a:pt x="105" y="22"/>
                  </a:cubicBezTo>
                  <a:cubicBezTo>
                    <a:pt x="97" y="13"/>
                    <a:pt x="97" y="13"/>
                    <a:pt x="97" y="13"/>
                  </a:cubicBezTo>
                  <a:cubicBezTo>
                    <a:pt x="87" y="22"/>
                    <a:pt x="87" y="22"/>
                    <a:pt x="87" y="22"/>
                  </a:cubicBezTo>
                  <a:cubicBezTo>
                    <a:pt x="81" y="18"/>
                    <a:pt x="73" y="14"/>
                    <a:pt x="65" y="13"/>
                  </a:cubicBezTo>
                  <a:cubicBezTo>
                    <a:pt x="65" y="0"/>
                    <a:pt x="65" y="0"/>
                    <a:pt x="65" y="0"/>
                  </a:cubicBezTo>
                  <a:cubicBezTo>
                    <a:pt x="53" y="0"/>
                    <a:pt x="53" y="0"/>
                    <a:pt x="53" y="0"/>
                  </a:cubicBezTo>
                  <a:cubicBezTo>
                    <a:pt x="53" y="13"/>
                    <a:pt x="53" y="13"/>
                    <a:pt x="53" y="13"/>
                  </a:cubicBezTo>
                  <a:cubicBezTo>
                    <a:pt x="45" y="14"/>
                    <a:pt x="37" y="18"/>
                    <a:pt x="31" y="22"/>
                  </a:cubicBezTo>
                  <a:cubicBezTo>
                    <a:pt x="22" y="13"/>
                    <a:pt x="22" y="13"/>
                    <a:pt x="22" y="13"/>
                  </a:cubicBezTo>
                  <a:cubicBezTo>
                    <a:pt x="13" y="22"/>
                    <a:pt x="13" y="22"/>
                    <a:pt x="13" y="22"/>
                  </a:cubicBezTo>
                  <a:cubicBezTo>
                    <a:pt x="22" y="31"/>
                    <a:pt x="22" y="31"/>
                    <a:pt x="22" y="31"/>
                  </a:cubicBezTo>
                  <a:cubicBezTo>
                    <a:pt x="17" y="38"/>
                    <a:pt x="14" y="45"/>
                    <a:pt x="13" y="53"/>
                  </a:cubicBezTo>
                  <a:cubicBezTo>
                    <a:pt x="0" y="53"/>
                    <a:pt x="0" y="53"/>
                    <a:pt x="0" y="53"/>
                  </a:cubicBezTo>
                  <a:cubicBezTo>
                    <a:pt x="0" y="66"/>
                    <a:pt x="0" y="66"/>
                    <a:pt x="0" y="66"/>
                  </a:cubicBezTo>
                  <a:cubicBezTo>
                    <a:pt x="13" y="66"/>
                    <a:pt x="13" y="66"/>
                    <a:pt x="13" y="66"/>
                  </a:cubicBezTo>
                  <a:cubicBezTo>
                    <a:pt x="14" y="74"/>
                    <a:pt x="17" y="82"/>
                    <a:pt x="22" y="88"/>
                  </a:cubicBezTo>
                  <a:cubicBezTo>
                    <a:pt x="13" y="97"/>
                    <a:pt x="13" y="97"/>
                    <a:pt x="13" y="97"/>
                  </a:cubicBezTo>
                  <a:cubicBezTo>
                    <a:pt x="21" y="106"/>
                    <a:pt x="21" y="106"/>
                    <a:pt x="21" y="106"/>
                  </a:cubicBezTo>
                  <a:cubicBezTo>
                    <a:pt x="31" y="97"/>
                    <a:pt x="31" y="97"/>
                    <a:pt x="31" y="97"/>
                  </a:cubicBezTo>
                  <a:cubicBezTo>
                    <a:pt x="37" y="102"/>
                    <a:pt x="45" y="105"/>
                    <a:pt x="53" y="106"/>
                  </a:cubicBezTo>
                  <a:cubicBezTo>
                    <a:pt x="53" y="119"/>
                    <a:pt x="53" y="119"/>
                    <a:pt x="53" y="119"/>
                  </a:cubicBezTo>
                  <a:cubicBezTo>
                    <a:pt x="65" y="119"/>
                    <a:pt x="65" y="119"/>
                    <a:pt x="65" y="119"/>
                  </a:cubicBezTo>
                  <a:cubicBezTo>
                    <a:pt x="65" y="106"/>
                    <a:pt x="65" y="106"/>
                    <a:pt x="65" y="106"/>
                  </a:cubicBezTo>
                  <a:cubicBezTo>
                    <a:pt x="74" y="105"/>
                    <a:pt x="81" y="102"/>
                    <a:pt x="87" y="97"/>
                  </a:cubicBezTo>
                  <a:cubicBezTo>
                    <a:pt x="97" y="106"/>
                    <a:pt x="97" y="106"/>
                    <a:pt x="97" y="106"/>
                  </a:cubicBezTo>
                  <a:cubicBezTo>
                    <a:pt x="105" y="97"/>
                    <a:pt x="105" y="97"/>
                    <a:pt x="105" y="97"/>
                  </a:cubicBezTo>
                  <a:cubicBezTo>
                    <a:pt x="96" y="88"/>
                    <a:pt x="96" y="88"/>
                    <a:pt x="96" y="88"/>
                  </a:cubicBezTo>
                  <a:cubicBezTo>
                    <a:pt x="101" y="82"/>
                    <a:pt x="104" y="74"/>
                    <a:pt x="105" y="66"/>
                  </a:cubicBezTo>
                  <a:lnTo>
                    <a:pt x="118" y="66"/>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algn="ctr" defTabSz="878727" fontAlgn="base"/>
              <a:endParaRPr lang="en-US" sz="1634">
                <a:solidFill>
                  <a:srgbClr val="505050"/>
                </a:solidFill>
                <a:latin typeface="Segoe UI"/>
              </a:endParaRPr>
            </a:p>
          </p:txBody>
        </p:sp>
        <p:sp>
          <p:nvSpPr>
            <p:cNvPr id="114" name="Oval 989">
              <a:extLst>
                <a:ext uri="{FF2B5EF4-FFF2-40B4-BE49-F238E27FC236}">
                  <a16:creationId xmlns:a16="http://schemas.microsoft.com/office/drawing/2014/main" id="{7F67F1B0-5AC0-4A40-A6E6-394371BD0465}"/>
                </a:ext>
              </a:extLst>
            </p:cNvPr>
            <p:cNvSpPr>
              <a:spLocks noChangeArrowheads="1"/>
            </p:cNvSpPr>
            <p:nvPr/>
          </p:nvSpPr>
          <p:spPr bwMode="auto">
            <a:xfrm>
              <a:off x="8075601" y="5527075"/>
              <a:ext cx="32431" cy="3147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algn="ctr" defTabSz="878727" fontAlgn="base"/>
              <a:endParaRPr lang="en-US" sz="1634">
                <a:solidFill>
                  <a:srgbClr val="505050"/>
                </a:solidFill>
                <a:latin typeface="Segoe UI"/>
              </a:endParaRPr>
            </a:p>
          </p:txBody>
        </p:sp>
        <p:sp>
          <p:nvSpPr>
            <p:cNvPr id="115" name="Rectangle 990">
              <a:extLst>
                <a:ext uri="{FF2B5EF4-FFF2-40B4-BE49-F238E27FC236}">
                  <a16:creationId xmlns:a16="http://schemas.microsoft.com/office/drawing/2014/main" id="{7F917B61-0AB6-436A-B4F1-8AD2327A3DAE}"/>
                </a:ext>
              </a:extLst>
            </p:cNvPr>
            <p:cNvSpPr>
              <a:spLocks noChangeArrowheads="1"/>
            </p:cNvSpPr>
            <p:nvPr/>
          </p:nvSpPr>
          <p:spPr bwMode="auto">
            <a:xfrm>
              <a:off x="8056524" y="5415475"/>
              <a:ext cx="71538" cy="7153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7880" tIns="43940" rIns="87880" bIns="43940" numCol="1" anchor="t" anchorCtr="0" compatLnSpc="1">
              <a:prstTxWarp prst="textNoShape">
                <a:avLst/>
              </a:prstTxWarp>
            </a:bodyPr>
            <a:lstStyle/>
            <a:p>
              <a:pPr algn="ctr" defTabSz="878727" fontAlgn="base"/>
              <a:endParaRPr lang="en-US" sz="1634">
                <a:solidFill>
                  <a:srgbClr val="505050"/>
                </a:solidFill>
                <a:latin typeface="Segoe UI"/>
              </a:endParaRPr>
            </a:p>
          </p:txBody>
        </p:sp>
        <p:sp>
          <p:nvSpPr>
            <p:cNvPr id="116" name="Freeform 991">
              <a:extLst>
                <a:ext uri="{FF2B5EF4-FFF2-40B4-BE49-F238E27FC236}">
                  <a16:creationId xmlns:a16="http://schemas.microsoft.com/office/drawing/2014/main" id="{E1BD44D5-9347-4A99-950B-3EC40AAC5993}"/>
                </a:ext>
              </a:extLst>
            </p:cNvPr>
            <p:cNvSpPr>
              <a:spLocks/>
            </p:cNvSpPr>
            <p:nvPr/>
          </p:nvSpPr>
          <p:spPr bwMode="auto">
            <a:xfrm>
              <a:off x="8048893" y="5594797"/>
              <a:ext cx="87753" cy="86800"/>
            </a:xfrm>
            <a:custGeom>
              <a:avLst/>
              <a:gdLst>
                <a:gd name="T0" fmla="*/ 92 w 92"/>
                <a:gd name="T1" fmla="*/ 46 h 91"/>
                <a:gd name="T2" fmla="*/ 46 w 92"/>
                <a:gd name="T3" fmla="*/ 0 h 91"/>
                <a:gd name="T4" fmla="*/ 0 w 92"/>
                <a:gd name="T5" fmla="*/ 46 h 91"/>
                <a:gd name="T6" fmla="*/ 46 w 92"/>
                <a:gd name="T7" fmla="*/ 91 h 91"/>
                <a:gd name="T8" fmla="*/ 92 w 92"/>
                <a:gd name="T9" fmla="*/ 46 h 91"/>
              </a:gdLst>
              <a:ahLst/>
              <a:cxnLst>
                <a:cxn ang="0">
                  <a:pos x="T0" y="T1"/>
                </a:cxn>
                <a:cxn ang="0">
                  <a:pos x="T2" y="T3"/>
                </a:cxn>
                <a:cxn ang="0">
                  <a:pos x="T4" y="T5"/>
                </a:cxn>
                <a:cxn ang="0">
                  <a:pos x="T6" y="T7"/>
                </a:cxn>
                <a:cxn ang="0">
                  <a:pos x="T8" y="T9"/>
                </a:cxn>
              </a:cxnLst>
              <a:rect l="0" t="0" r="r" b="b"/>
              <a:pathLst>
                <a:path w="92" h="91">
                  <a:moveTo>
                    <a:pt x="92" y="46"/>
                  </a:moveTo>
                  <a:lnTo>
                    <a:pt x="46" y="0"/>
                  </a:lnTo>
                  <a:lnTo>
                    <a:pt x="0" y="46"/>
                  </a:lnTo>
                  <a:lnTo>
                    <a:pt x="46" y="91"/>
                  </a:lnTo>
                  <a:lnTo>
                    <a:pt x="92" y="46"/>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algn="ctr" defTabSz="878727" fontAlgn="base"/>
              <a:endParaRPr lang="en-US" sz="1634">
                <a:solidFill>
                  <a:srgbClr val="505050"/>
                </a:solidFill>
                <a:latin typeface="Segoe UI"/>
              </a:endParaRPr>
            </a:p>
          </p:txBody>
        </p:sp>
        <p:sp>
          <p:nvSpPr>
            <p:cNvPr id="18" name="Freeform 17">
              <a:extLst>
                <a:ext uri="{FF2B5EF4-FFF2-40B4-BE49-F238E27FC236}">
                  <a16:creationId xmlns:a16="http://schemas.microsoft.com/office/drawing/2014/main" id="{66434D46-10E9-47BB-AA26-C3A3FD5E7BEC}"/>
                </a:ext>
              </a:extLst>
            </p:cNvPr>
            <p:cNvSpPr>
              <a:spLocks/>
            </p:cNvSpPr>
            <p:nvPr/>
          </p:nvSpPr>
          <p:spPr bwMode="auto">
            <a:xfrm>
              <a:off x="8906698" y="5535915"/>
              <a:ext cx="73532" cy="72434"/>
            </a:xfrm>
            <a:custGeom>
              <a:avLst/>
              <a:gdLst>
                <a:gd name="T0" fmla="*/ 53 w 107"/>
                <a:gd name="T1" fmla="*/ 107 h 107"/>
                <a:gd name="T2" fmla="*/ 53 w 107"/>
                <a:gd name="T3" fmla="*/ 107 h 107"/>
                <a:gd name="T4" fmla="*/ 107 w 107"/>
                <a:gd name="T5" fmla="*/ 53 h 107"/>
                <a:gd name="T6" fmla="*/ 75 w 107"/>
                <a:gd name="T7" fmla="*/ 5 h 107"/>
                <a:gd name="T8" fmla="*/ 53 w 107"/>
                <a:gd name="T9" fmla="*/ 0 h 107"/>
                <a:gd name="T10" fmla="*/ 31 w 107"/>
                <a:gd name="T11" fmla="*/ 5 h 107"/>
                <a:gd name="T12" fmla="*/ 0 w 107"/>
                <a:gd name="T13" fmla="*/ 53 h 107"/>
                <a:gd name="T14" fmla="*/ 53 w 107"/>
                <a:gd name="T15" fmla="*/ 107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7">
                  <a:moveTo>
                    <a:pt x="53" y="107"/>
                  </a:moveTo>
                  <a:lnTo>
                    <a:pt x="53" y="107"/>
                  </a:lnTo>
                  <a:cubicBezTo>
                    <a:pt x="83" y="107"/>
                    <a:pt x="107" y="83"/>
                    <a:pt x="107" y="53"/>
                  </a:cubicBezTo>
                  <a:cubicBezTo>
                    <a:pt x="107" y="32"/>
                    <a:pt x="94" y="13"/>
                    <a:pt x="75" y="5"/>
                  </a:cubicBezTo>
                  <a:cubicBezTo>
                    <a:pt x="69" y="2"/>
                    <a:pt x="61" y="0"/>
                    <a:pt x="53" y="0"/>
                  </a:cubicBezTo>
                  <a:cubicBezTo>
                    <a:pt x="45" y="0"/>
                    <a:pt x="38" y="2"/>
                    <a:pt x="31" y="5"/>
                  </a:cubicBezTo>
                  <a:cubicBezTo>
                    <a:pt x="13" y="13"/>
                    <a:pt x="0" y="32"/>
                    <a:pt x="0" y="53"/>
                  </a:cubicBezTo>
                  <a:cubicBezTo>
                    <a:pt x="0" y="83"/>
                    <a:pt x="24" y="107"/>
                    <a:pt x="53" y="107"/>
                  </a:cubicBezTo>
                  <a:close/>
                </a:path>
              </a:pathLst>
            </a:custGeom>
            <a:solidFill>
              <a:srgbClr val="D1D1D1"/>
            </a:solidFill>
            <a:ln w="0">
              <a:noFill/>
              <a:prstDash val="solid"/>
              <a:round/>
              <a:headEnd/>
              <a:tailEnd/>
            </a:ln>
          </p:spPr>
          <p:txBody>
            <a:bodyPr vert="horz" wrap="square" lIns="89642" tIns="44821" rIns="89642" bIns="44821" numCol="1" anchor="t" anchorCtr="0" compatLnSpc="1">
              <a:prstTxWarp prst="textNoShape">
                <a:avLst/>
              </a:prstTxWarp>
            </a:bodyPr>
            <a:lstStyle/>
            <a:p>
              <a:endParaRPr lang="en-US" sz="1730"/>
            </a:p>
          </p:txBody>
        </p:sp>
        <p:sp>
          <p:nvSpPr>
            <p:cNvPr id="19" name="Freeform 18">
              <a:extLst>
                <a:ext uri="{FF2B5EF4-FFF2-40B4-BE49-F238E27FC236}">
                  <a16:creationId xmlns:a16="http://schemas.microsoft.com/office/drawing/2014/main" id="{B884CDF0-C545-4858-BAC8-F4C8F1606842}"/>
                </a:ext>
              </a:extLst>
            </p:cNvPr>
            <p:cNvSpPr>
              <a:spLocks/>
            </p:cNvSpPr>
            <p:nvPr/>
          </p:nvSpPr>
          <p:spPr bwMode="auto">
            <a:xfrm>
              <a:off x="8888041" y="5617129"/>
              <a:ext cx="109749" cy="54874"/>
            </a:xfrm>
            <a:custGeom>
              <a:avLst/>
              <a:gdLst>
                <a:gd name="T0" fmla="*/ 80 w 160"/>
                <a:gd name="T1" fmla="*/ 0 h 80"/>
                <a:gd name="T2" fmla="*/ 80 w 160"/>
                <a:gd name="T3" fmla="*/ 0 h 80"/>
                <a:gd name="T4" fmla="*/ 0 w 160"/>
                <a:gd name="T5" fmla="*/ 80 h 80"/>
                <a:gd name="T6" fmla="*/ 16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36" y="0"/>
                    <a:pt x="0" y="36"/>
                    <a:pt x="0" y="80"/>
                  </a:cubicBezTo>
                  <a:lnTo>
                    <a:pt x="160" y="80"/>
                  </a:lnTo>
                  <a:cubicBezTo>
                    <a:pt x="160" y="36"/>
                    <a:pt x="124" y="0"/>
                    <a:pt x="80" y="0"/>
                  </a:cubicBezTo>
                  <a:close/>
                </a:path>
              </a:pathLst>
            </a:custGeom>
            <a:solidFill>
              <a:srgbClr val="D1D1D1"/>
            </a:solidFill>
            <a:ln w="0">
              <a:noFill/>
              <a:prstDash val="solid"/>
              <a:round/>
              <a:headEnd/>
              <a:tailEnd/>
            </a:ln>
          </p:spPr>
          <p:txBody>
            <a:bodyPr vert="horz" wrap="square" lIns="89642" tIns="44821" rIns="89642" bIns="44821" numCol="1" anchor="t" anchorCtr="0" compatLnSpc="1">
              <a:prstTxWarp prst="textNoShape">
                <a:avLst/>
              </a:prstTxWarp>
            </a:bodyPr>
            <a:lstStyle/>
            <a:p>
              <a:endParaRPr lang="en-US" sz="1730"/>
            </a:p>
          </p:txBody>
        </p:sp>
        <p:sp>
          <p:nvSpPr>
            <p:cNvPr id="20" name="Freeform 19">
              <a:extLst>
                <a:ext uri="{FF2B5EF4-FFF2-40B4-BE49-F238E27FC236}">
                  <a16:creationId xmlns:a16="http://schemas.microsoft.com/office/drawing/2014/main" id="{C48B521B-12D9-455A-8701-3DD073FFBA1B}"/>
                </a:ext>
              </a:extLst>
            </p:cNvPr>
            <p:cNvSpPr>
              <a:spLocks/>
            </p:cNvSpPr>
            <p:nvPr/>
          </p:nvSpPr>
          <p:spPr bwMode="auto">
            <a:xfrm>
              <a:off x="8829874" y="5635787"/>
              <a:ext cx="50484" cy="36217"/>
            </a:xfrm>
            <a:custGeom>
              <a:avLst/>
              <a:gdLst>
                <a:gd name="T0" fmla="*/ 0 w 74"/>
                <a:gd name="T1" fmla="*/ 54 h 54"/>
                <a:gd name="T2" fmla="*/ 0 w 74"/>
                <a:gd name="T3" fmla="*/ 54 h 54"/>
                <a:gd name="T4" fmla="*/ 62 w 74"/>
                <a:gd name="T5" fmla="*/ 54 h 54"/>
                <a:gd name="T6" fmla="*/ 62 w 74"/>
                <a:gd name="T7" fmla="*/ 54 h 54"/>
                <a:gd name="T8" fmla="*/ 74 w 74"/>
                <a:gd name="T9" fmla="*/ 5 h 54"/>
                <a:gd name="T10" fmla="*/ 53 w 74"/>
                <a:gd name="T11" fmla="*/ 0 h 54"/>
                <a:gd name="T12" fmla="*/ 0 w 7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74" h="54">
                  <a:moveTo>
                    <a:pt x="0" y="54"/>
                  </a:moveTo>
                  <a:lnTo>
                    <a:pt x="0" y="54"/>
                  </a:lnTo>
                  <a:lnTo>
                    <a:pt x="62" y="54"/>
                  </a:lnTo>
                  <a:lnTo>
                    <a:pt x="62" y="54"/>
                  </a:lnTo>
                  <a:cubicBezTo>
                    <a:pt x="62" y="36"/>
                    <a:pt x="67" y="20"/>
                    <a:pt x="74" y="5"/>
                  </a:cubicBezTo>
                  <a:cubicBezTo>
                    <a:pt x="68" y="2"/>
                    <a:pt x="60" y="0"/>
                    <a:pt x="53" y="0"/>
                  </a:cubicBezTo>
                  <a:cubicBezTo>
                    <a:pt x="23" y="0"/>
                    <a:pt x="0" y="24"/>
                    <a:pt x="0" y="54"/>
                  </a:cubicBezTo>
                  <a:close/>
                </a:path>
              </a:pathLst>
            </a:custGeom>
            <a:solidFill>
              <a:srgbClr val="D1D1D1"/>
            </a:solidFill>
            <a:ln w="0">
              <a:noFill/>
              <a:prstDash val="solid"/>
              <a:round/>
              <a:headEnd/>
              <a:tailEnd/>
            </a:ln>
          </p:spPr>
          <p:txBody>
            <a:bodyPr vert="horz" wrap="square" lIns="89642" tIns="44821" rIns="89642" bIns="44821" numCol="1" anchor="t" anchorCtr="0" compatLnSpc="1">
              <a:prstTxWarp prst="textNoShape">
                <a:avLst/>
              </a:prstTxWarp>
            </a:bodyPr>
            <a:lstStyle/>
            <a:p>
              <a:endParaRPr lang="en-US" sz="1730"/>
            </a:p>
          </p:txBody>
        </p:sp>
        <p:sp>
          <p:nvSpPr>
            <p:cNvPr id="21" name="Freeform 20">
              <a:extLst>
                <a:ext uri="{FF2B5EF4-FFF2-40B4-BE49-F238E27FC236}">
                  <a16:creationId xmlns:a16="http://schemas.microsoft.com/office/drawing/2014/main" id="{B8BC0B77-8922-401D-8639-2C55BE9D0BB0}"/>
                </a:ext>
              </a:extLst>
            </p:cNvPr>
            <p:cNvSpPr>
              <a:spLocks/>
            </p:cNvSpPr>
            <p:nvPr/>
          </p:nvSpPr>
          <p:spPr bwMode="auto">
            <a:xfrm>
              <a:off x="8838654" y="5573229"/>
              <a:ext cx="54874" cy="53777"/>
            </a:xfrm>
            <a:custGeom>
              <a:avLst/>
              <a:gdLst>
                <a:gd name="T0" fmla="*/ 40 w 80"/>
                <a:gd name="T1" fmla="*/ 0 h 80"/>
                <a:gd name="T2" fmla="*/ 40 w 80"/>
                <a:gd name="T3" fmla="*/ 0 h 80"/>
                <a:gd name="T4" fmla="*/ 0 w 80"/>
                <a:gd name="T5" fmla="*/ 40 h 80"/>
                <a:gd name="T6" fmla="*/ 14 w 80"/>
                <a:gd name="T7" fmla="*/ 70 h 80"/>
                <a:gd name="T8" fmla="*/ 38 w 80"/>
                <a:gd name="T9" fmla="*/ 79 h 80"/>
                <a:gd name="T10" fmla="*/ 40 w 80"/>
                <a:gd name="T11" fmla="*/ 80 h 80"/>
                <a:gd name="T12" fmla="*/ 42 w 80"/>
                <a:gd name="T13" fmla="*/ 79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7"/>
                    <a:pt x="0" y="40"/>
                  </a:cubicBezTo>
                  <a:cubicBezTo>
                    <a:pt x="0" y="52"/>
                    <a:pt x="5" y="63"/>
                    <a:pt x="14" y="70"/>
                  </a:cubicBezTo>
                  <a:cubicBezTo>
                    <a:pt x="21" y="75"/>
                    <a:pt x="29" y="79"/>
                    <a:pt x="38" y="79"/>
                  </a:cubicBezTo>
                  <a:cubicBezTo>
                    <a:pt x="38" y="79"/>
                    <a:pt x="39" y="80"/>
                    <a:pt x="40" y="80"/>
                  </a:cubicBezTo>
                  <a:cubicBezTo>
                    <a:pt x="41" y="80"/>
                    <a:pt x="41" y="79"/>
                    <a:pt x="42" y="79"/>
                  </a:cubicBezTo>
                  <a:cubicBezTo>
                    <a:pt x="51" y="79"/>
                    <a:pt x="59" y="75"/>
                    <a:pt x="65" y="70"/>
                  </a:cubicBezTo>
                  <a:cubicBezTo>
                    <a:pt x="74" y="63"/>
                    <a:pt x="80" y="52"/>
                    <a:pt x="80" y="40"/>
                  </a:cubicBezTo>
                  <a:cubicBezTo>
                    <a:pt x="80" y="17"/>
                    <a:pt x="62" y="0"/>
                    <a:pt x="40" y="0"/>
                  </a:cubicBezTo>
                  <a:close/>
                </a:path>
              </a:pathLst>
            </a:custGeom>
            <a:solidFill>
              <a:srgbClr val="D1D1D1"/>
            </a:solidFill>
            <a:ln w="0">
              <a:noFill/>
              <a:prstDash val="solid"/>
              <a:round/>
              <a:headEnd/>
              <a:tailEnd/>
            </a:ln>
          </p:spPr>
          <p:txBody>
            <a:bodyPr vert="horz" wrap="square" lIns="89642" tIns="44821" rIns="89642" bIns="44821" numCol="1" anchor="t" anchorCtr="0" compatLnSpc="1">
              <a:prstTxWarp prst="textNoShape">
                <a:avLst/>
              </a:prstTxWarp>
            </a:bodyPr>
            <a:lstStyle/>
            <a:p>
              <a:endParaRPr lang="en-US" sz="1730"/>
            </a:p>
          </p:txBody>
        </p:sp>
        <p:sp>
          <p:nvSpPr>
            <p:cNvPr id="22" name="Freeform 21">
              <a:extLst>
                <a:ext uri="{FF2B5EF4-FFF2-40B4-BE49-F238E27FC236}">
                  <a16:creationId xmlns:a16="http://schemas.microsoft.com/office/drawing/2014/main" id="{4AB1D488-CD51-43D4-8EE0-E42F311E22FF}"/>
                </a:ext>
              </a:extLst>
            </p:cNvPr>
            <p:cNvSpPr>
              <a:spLocks/>
            </p:cNvSpPr>
            <p:nvPr/>
          </p:nvSpPr>
          <p:spPr bwMode="auto">
            <a:xfrm>
              <a:off x="8856214" y="5455799"/>
              <a:ext cx="99872" cy="92189"/>
            </a:xfrm>
            <a:custGeom>
              <a:avLst/>
              <a:gdLst>
                <a:gd name="T0" fmla="*/ 0 w 147"/>
                <a:gd name="T1" fmla="*/ 0 h 134"/>
                <a:gd name="T2" fmla="*/ 0 w 147"/>
                <a:gd name="T3" fmla="*/ 0 h 134"/>
                <a:gd name="T4" fmla="*/ 147 w 147"/>
                <a:gd name="T5" fmla="*/ 0 h 134"/>
                <a:gd name="T6" fmla="*/ 147 w 147"/>
                <a:gd name="T7" fmla="*/ 100 h 134"/>
                <a:gd name="T8" fmla="*/ 53 w 147"/>
                <a:gd name="T9" fmla="*/ 100 h 134"/>
                <a:gd name="T10" fmla="*/ 19 w 147"/>
                <a:gd name="T11" fmla="*/ 134 h 134"/>
                <a:gd name="T12" fmla="*/ 19 w 147"/>
                <a:gd name="T13" fmla="*/ 100 h 134"/>
                <a:gd name="T14" fmla="*/ 0 w 147"/>
                <a:gd name="T15" fmla="*/ 100 h 134"/>
                <a:gd name="T16" fmla="*/ 0 w 147"/>
                <a:gd name="T17"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34">
                  <a:moveTo>
                    <a:pt x="0" y="0"/>
                  </a:moveTo>
                  <a:lnTo>
                    <a:pt x="0" y="0"/>
                  </a:lnTo>
                  <a:lnTo>
                    <a:pt x="147" y="0"/>
                  </a:lnTo>
                  <a:lnTo>
                    <a:pt x="147" y="100"/>
                  </a:lnTo>
                  <a:lnTo>
                    <a:pt x="53" y="100"/>
                  </a:lnTo>
                  <a:lnTo>
                    <a:pt x="19" y="134"/>
                  </a:lnTo>
                  <a:lnTo>
                    <a:pt x="19" y="100"/>
                  </a:lnTo>
                  <a:lnTo>
                    <a:pt x="0" y="100"/>
                  </a:lnTo>
                  <a:lnTo>
                    <a:pt x="0" y="0"/>
                  </a:lnTo>
                  <a:close/>
                </a:path>
              </a:pathLst>
            </a:custGeom>
            <a:solidFill>
              <a:srgbClr val="D1D1D1"/>
            </a:solidFill>
            <a:ln w="0">
              <a:noFill/>
              <a:prstDash val="solid"/>
              <a:round/>
              <a:headEnd/>
              <a:tailEnd/>
            </a:ln>
          </p:spPr>
          <p:txBody>
            <a:bodyPr vert="horz" wrap="square" lIns="89642" tIns="44821" rIns="89642" bIns="44821" numCol="1" anchor="t" anchorCtr="0" compatLnSpc="1">
              <a:prstTxWarp prst="textNoShape">
                <a:avLst/>
              </a:prstTxWarp>
            </a:bodyPr>
            <a:lstStyle/>
            <a:p>
              <a:endParaRPr lang="en-US" sz="1730"/>
            </a:p>
          </p:txBody>
        </p:sp>
        <p:sp>
          <p:nvSpPr>
            <p:cNvPr id="23" name="Freeform 22">
              <a:extLst>
                <a:ext uri="{FF2B5EF4-FFF2-40B4-BE49-F238E27FC236}">
                  <a16:creationId xmlns:a16="http://schemas.microsoft.com/office/drawing/2014/main" id="{D32548B1-0BB3-456C-92F0-E16EB5B3A9C9}"/>
                </a:ext>
              </a:extLst>
            </p:cNvPr>
            <p:cNvSpPr>
              <a:spLocks/>
            </p:cNvSpPr>
            <p:nvPr/>
          </p:nvSpPr>
          <p:spPr bwMode="auto">
            <a:xfrm>
              <a:off x="8974743" y="5425069"/>
              <a:ext cx="144869" cy="132796"/>
            </a:xfrm>
            <a:custGeom>
              <a:avLst/>
              <a:gdLst>
                <a:gd name="T0" fmla="*/ 0 w 213"/>
                <a:gd name="T1" fmla="*/ 0 h 196"/>
                <a:gd name="T2" fmla="*/ 0 w 213"/>
                <a:gd name="T3" fmla="*/ 0 h 196"/>
                <a:gd name="T4" fmla="*/ 213 w 213"/>
                <a:gd name="T5" fmla="*/ 0 h 196"/>
                <a:gd name="T6" fmla="*/ 213 w 213"/>
                <a:gd name="T7" fmla="*/ 146 h 196"/>
                <a:gd name="T8" fmla="*/ 76 w 213"/>
                <a:gd name="T9" fmla="*/ 146 h 196"/>
                <a:gd name="T10" fmla="*/ 26 w 213"/>
                <a:gd name="T11" fmla="*/ 196 h 196"/>
                <a:gd name="T12" fmla="*/ 26 w 213"/>
                <a:gd name="T13" fmla="*/ 146 h 196"/>
                <a:gd name="T14" fmla="*/ 0 w 213"/>
                <a:gd name="T15" fmla="*/ 146 h 196"/>
                <a:gd name="T16" fmla="*/ 0 w 213"/>
                <a:gd name="T17"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 h="196">
                  <a:moveTo>
                    <a:pt x="0" y="0"/>
                  </a:moveTo>
                  <a:lnTo>
                    <a:pt x="0" y="0"/>
                  </a:lnTo>
                  <a:lnTo>
                    <a:pt x="213" y="0"/>
                  </a:lnTo>
                  <a:lnTo>
                    <a:pt x="213" y="146"/>
                  </a:lnTo>
                  <a:lnTo>
                    <a:pt x="76" y="146"/>
                  </a:lnTo>
                  <a:lnTo>
                    <a:pt x="26" y="196"/>
                  </a:lnTo>
                  <a:lnTo>
                    <a:pt x="26" y="146"/>
                  </a:lnTo>
                  <a:lnTo>
                    <a:pt x="0" y="146"/>
                  </a:lnTo>
                  <a:lnTo>
                    <a:pt x="0" y="0"/>
                  </a:lnTo>
                  <a:close/>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endParaRPr lang="en-US" sz="1730"/>
            </a:p>
          </p:txBody>
        </p:sp>
        <p:sp>
          <p:nvSpPr>
            <p:cNvPr id="27" name="Freeform 26">
              <a:extLst>
                <a:ext uri="{FF2B5EF4-FFF2-40B4-BE49-F238E27FC236}">
                  <a16:creationId xmlns:a16="http://schemas.microsoft.com/office/drawing/2014/main" id="{D2C37342-8C10-4BC1-9E34-44B2F12FE5D8}"/>
                </a:ext>
              </a:extLst>
            </p:cNvPr>
            <p:cNvSpPr>
              <a:spLocks/>
            </p:cNvSpPr>
            <p:nvPr/>
          </p:nvSpPr>
          <p:spPr bwMode="auto">
            <a:xfrm>
              <a:off x="9565859" y="5410424"/>
              <a:ext cx="259450" cy="276225"/>
            </a:xfrm>
            <a:custGeom>
              <a:avLst/>
              <a:gdLst>
                <a:gd name="T0" fmla="*/ 180 w 373"/>
                <a:gd name="T1" fmla="*/ 393 h 397"/>
                <a:gd name="T2" fmla="*/ 180 w 373"/>
                <a:gd name="T3" fmla="*/ 393 h 397"/>
                <a:gd name="T4" fmla="*/ 137 w 373"/>
                <a:gd name="T5" fmla="*/ 365 h 397"/>
                <a:gd name="T6" fmla="*/ 95 w 373"/>
                <a:gd name="T7" fmla="*/ 332 h 397"/>
                <a:gd name="T8" fmla="*/ 58 w 373"/>
                <a:gd name="T9" fmla="*/ 294 h 397"/>
                <a:gd name="T10" fmla="*/ 28 w 373"/>
                <a:gd name="T11" fmla="*/ 250 h 397"/>
                <a:gd name="T12" fmla="*/ 8 w 373"/>
                <a:gd name="T13" fmla="*/ 201 h 397"/>
                <a:gd name="T14" fmla="*/ 0 w 373"/>
                <a:gd name="T15" fmla="*/ 146 h 397"/>
                <a:gd name="T16" fmla="*/ 0 w 373"/>
                <a:gd name="T17" fmla="*/ 53 h 397"/>
                <a:gd name="T18" fmla="*/ 13 w 373"/>
                <a:gd name="T19" fmla="*/ 52 h 397"/>
                <a:gd name="T20" fmla="*/ 69 w 373"/>
                <a:gd name="T21" fmla="*/ 43 h 397"/>
                <a:gd name="T22" fmla="*/ 120 w 373"/>
                <a:gd name="T23" fmla="*/ 19 h 397"/>
                <a:gd name="T24" fmla="*/ 152 w 373"/>
                <a:gd name="T25" fmla="*/ 4 h 397"/>
                <a:gd name="T26" fmla="*/ 187 w 373"/>
                <a:gd name="T27" fmla="*/ 0 h 397"/>
                <a:gd name="T28" fmla="*/ 222 w 373"/>
                <a:gd name="T29" fmla="*/ 4 h 397"/>
                <a:gd name="T30" fmla="*/ 253 w 373"/>
                <a:gd name="T31" fmla="*/ 19 h 397"/>
                <a:gd name="T32" fmla="*/ 304 w 373"/>
                <a:gd name="T33" fmla="*/ 43 h 397"/>
                <a:gd name="T34" fmla="*/ 361 w 373"/>
                <a:gd name="T35" fmla="*/ 52 h 397"/>
                <a:gd name="T36" fmla="*/ 373 w 373"/>
                <a:gd name="T37" fmla="*/ 53 h 397"/>
                <a:gd name="T38" fmla="*/ 373 w 373"/>
                <a:gd name="T39" fmla="*/ 146 h 397"/>
                <a:gd name="T40" fmla="*/ 366 w 373"/>
                <a:gd name="T41" fmla="*/ 201 h 397"/>
                <a:gd name="T42" fmla="*/ 346 w 373"/>
                <a:gd name="T43" fmla="*/ 250 h 397"/>
                <a:gd name="T44" fmla="*/ 316 w 373"/>
                <a:gd name="T45" fmla="*/ 294 h 397"/>
                <a:gd name="T46" fmla="*/ 278 w 373"/>
                <a:gd name="T47" fmla="*/ 332 h 397"/>
                <a:gd name="T48" fmla="*/ 237 w 373"/>
                <a:gd name="T49" fmla="*/ 365 h 397"/>
                <a:gd name="T50" fmla="*/ 194 w 373"/>
                <a:gd name="T51" fmla="*/ 393 h 397"/>
                <a:gd name="T52" fmla="*/ 187 w 373"/>
                <a:gd name="T53" fmla="*/ 397 h 397"/>
                <a:gd name="T54" fmla="*/ 180 w 373"/>
                <a:gd name="T55" fmla="*/ 39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3" h="397">
                  <a:moveTo>
                    <a:pt x="180" y="393"/>
                  </a:moveTo>
                  <a:lnTo>
                    <a:pt x="180" y="393"/>
                  </a:lnTo>
                  <a:cubicBezTo>
                    <a:pt x="166" y="385"/>
                    <a:pt x="151" y="375"/>
                    <a:pt x="137" y="365"/>
                  </a:cubicBezTo>
                  <a:cubicBezTo>
                    <a:pt x="122" y="355"/>
                    <a:pt x="108" y="344"/>
                    <a:pt x="95" y="332"/>
                  </a:cubicBezTo>
                  <a:cubicBezTo>
                    <a:pt x="82" y="320"/>
                    <a:pt x="70" y="307"/>
                    <a:pt x="58" y="294"/>
                  </a:cubicBezTo>
                  <a:cubicBezTo>
                    <a:pt x="46" y="280"/>
                    <a:pt x="36" y="265"/>
                    <a:pt x="28" y="250"/>
                  </a:cubicBezTo>
                  <a:cubicBezTo>
                    <a:pt x="19" y="234"/>
                    <a:pt x="13" y="218"/>
                    <a:pt x="8" y="201"/>
                  </a:cubicBezTo>
                  <a:cubicBezTo>
                    <a:pt x="3" y="183"/>
                    <a:pt x="0" y="165"/>
                    <a:pt x="0" y="146"/>
                  </a:cubicBezTo>
                  <a:lnTo>
                    <a:pt x="0" y="53"/>
                  </a:lnTo>
                  <a:lnTo>
                    <a:pt x="13" y="52"/>
                  </a:lnTo>
                  <a:cubicBezTo>
                    <a:pt x="32" y="51"/>
                    <a:pt x="51" y="48"/>
                    <a:pt x="69" y="43"/>
                  </a:cubicBezTo>
                  <a:cubicBezTo>
                    <a:pt x="87" y="38"/>
                    <a:pt x="104" y="30"/>
                    <a:pt x="120" y="19"/>
                  </a:cubicBezTo>
                  <a:cubicBezTo>
                    <a:pt x="131" y="13"/>
                    <a:pt x="141" y="8"/>
                    <a:pt x="152" y="4"/>
                  </a:cubicBezTo>
                  <a:cubicBezTo>
                    <a:pt x="163" y="1"/>
                    <a:pt x="174" y="0"/>
                    <a:pt x="187" y="0"/>
                  </a:cubicBezTo>
                  <a:cubicBezTo>
                    <a:pt x="199" y="0"/>
                    <a:pt x="211" y="1"/>
                    <a:pt x="222" y="4"/>
                  </a:cubicBezTo>
                  <a:cubicBezTo>
                    <a:pt x="232" y="8"/>
                    <a:pt x="243" y="13"/>
                    <a:pt x="253" y="19"/>
                  </a:cubicBezTo>
                  <a:cubicBezTo>
                    <a:pt x="270" y="30"/>
                    <a:pt x="287" y="38"/>
                    <a:pt x="304" y="43"/>
                  </a:cubicBezTo>
                  <a:cubicBezTo>
                    <a:pt x="322" y="48"/>
                    <a:pt x="341" y="51"/>
                    <a:pt x="361" y="52"/>
                  </a:cubicBezTo>
                  <a:lnTo>
                    <a:pt x="373" y="53"/>
                  </a:lnTo>
                  <a:lnTo>
                    <a:pt x="373" y="146"/>
                  </a:lnTo>
                  <a:cubicBezTo>
                    <a:pt x="373" y="165"/>
                    <a:pt x="371" y="183"/>
                    <a:pt x="366" y="201"/>
                  </a:cubicBezTo>
                  <a:cubicBezTo>
                    <a:pt x="361" y="218"/>
                    <a:pt x="354" y="234"/>
                    <a:pt x="346" y="250"/>
                  </a:cubicBezTo>
                  <a:cubicBezTo>
                    <a:pt x="337" y="265"/>
                    <a:pt x="327" y="280"/>
                    <a:pt x="316" y="294"/>
                  </a:cubicBezTo>
                  <a:cubicBezTo>
                    <a:pt x="304" y="307"/>
                    <a:pt x="292" y="320"/>
                    <a:pt x="278" y="332"/>
                  </a:cubicBezTo>
                  <a:cubicBezTo>
                    <a:pt x="265" y="344"/>
                    <a:pt x="251" y="355"/>
                    <a:pt x="237" y="365"/>
                  </a:cubicBezTo>
                  <a:cubicBezTo>
                    <a:pt x="223" y="375"/>
                    <a:pt x="208" y="385"/>
                    <a:pt x="194" y="393"/>
                  </a:cubicBezTo>
                  <a:lnTo>
                    <a:pt x="187" y="397"/>
                  </a:lnTo>
                  <a:lnTo>
                    <a:pt x="180" y="393"/>
                  </a:lnTo>
                  <a:close/>
                </a:path>
              </a:pathLst>
            </a:custGeom>
            <a:solidFill>
              <a:srgbClr val="D1D1D1"/>
            </a:solidFill>
            <a:ln w="0">
              <a:noFill/>
              <a:prstDash val="solid"/>
              <a:round/>
              <a:headEnd/>
              <a:tailEnd/>
            </a:ln>
          </p:spPr>
          <p:txBody>
            <a:bodyPr vert="horz" wrap="square" lIns="89642" tIns="44821" rIns="89642" bIns="44821" numCol="1" anchor="t" anchorCtr="0" compatLnSpc="1">
              <a:prstTxWarp prst="textNoShape">
                <a:avLst/>
              </a:prstTxWarp>
            </a:bodyPr>
            <a:lstStyle/>
            <a:p>
              <a:endParaRPr lang="en-US" sz="1730"/>
            </a:p>
          </p:txBody>
        </p:sp>
        <p:sp>
          <p:nvSpPr>
            <p:cNvPr id="28" name="Freeform 27">
              <a:extLst>
                <a:ext uri="{FF2B5EF4-FFF2-40B4-BE49-F238E27FC236}">
                  <a16:creationId xmlns:a16="http://schemas.microsoft.com/office/drawing/2014/main" id="{D8660AC8-0FFB-4935-BD37-289F8AC223EC}"/>
                </a:ext>
              </a:extLst>
            </p:cNvPr>
            <p:cNvSpPr>
              <a:spLocks/>
            </p:cNvSpPr>
            <p:nvPr/>
          </p:nvSpPr>
          <p:spPr bwMode="auto">
            <a:xfrm>
              <a:off x="9686637" y="5605011"/>
              <a:ext cx="17893" cy="17893"/>
            </a:xfrm>
            <a:custGeom>
              <a:avLst/>
              <a:gdLst>
                <a:gd name="T0" fmla="*/ 0 w 27"/>
                <a:gd name="T1" fmla="*/ 26 h 26"/>
                <a:gd name="T2" fmla="*/ 0 w 27"/>
                <a:gd name="T3" fmla="*/ 26 h 26"/>
                <a:gd name="T4" fmla="*/ 0 w 27"/>
                <a:gd name="T5" fmla="*/ 0 h 26"/>
                <a:gd name="T6" fmla="*/ 27 w 27"/>
                <a:gd name="T7" fmla="*/ 0 h 26"/>
              </a:gdLst>
              <a:ahLst/>
              <a:cxnLst>
                <a:cxn ang="0">
                  <a:pos x="T0" y="T1"/>
                </a:cxn>
                <a:cxn ang="0">
                  <a:pos x="T2" y="T3"/>
                </a:cxn>
                <a:cxn ang="0">
                  <a:pos x="T4" y="T5"/>
                </a:cxn>
                <a:cxn ang="0">
                  <a:pos x="T6" y="T7"/>
                </a:cxn>
              </a:cxnLst>
              <a:rect l="0" t="0" r="r" b="b"/>
              <a:pathLst>
                <a:path w="27" h="26">
                  <a:moveTo>
                    <a:pt x="0" y="26"/>
                  </a:moveTo>
                  <a:lnTo>
                    <a:pt x="0" y="26"/>
                  </a:lnTo>
                  <a:lnTo>
                    <a:pt x="0" y="0"/>
                  </a:lnTo>
                  <a:lnTo>
                    <a:pt x="27" y="0"/>
                  </a:lnTo>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endParaRPr lang="en-US" sz="1730"/>
            </a:p>
          </p:txBody>
        </p:sp>
        <p:sp>
          <p:nvSpPr>
            <p:cNvPr id="29" name="Freeform 28">
              <a:extLst>
                <a:ext uri="{FF2B5EF4-FFF2-40B4-BE49-F238E27FC236}">
                  <a16:creationId xmlns:a16="http://schemas.microsoft.com/office/drawing/2014/main" id="{46D435C9-5689-4E4A-BF7E-9AAB70BF7FF8}"/>
                </a:ext>
              </a:extLst>
            </p:cNvPr>
            <p:cNvSpPr>
              <a:spLocks/>
            </p:cNvSpPr>
            <p:nvPr/>
          </p:nvSpPr>
          <p:spPr bwMode="auto">
            <a:xfrm>
              <a:off x="9686637" y="5456275"/>
              <a:ext cx="17893" cy="129725"/>
            </a:xfrm>
            <a:custGeom>
              <a:avLst/>
              <a:gdLst>
                <a:gd name="T0" fmla="*/ 27 w 27"/>
                <a:gd name="T1" fmla="*/ 187 h 187"/>
                <a:gd name="T2" fmla="*/ 27 w 27"/>
                <a:gd name="T3" fmla="*/ 187 h 187"/>
                <a:gd name="T4" fmla="*/ 0 w 27"/>
                <a:gd name="T5" fmla="*/ 187 h 187"/>
                <a:gd name="T6" fmla="*/ 0 w 27"/>
                <a:gd name="T7" fmla="*/ 0 h 187"/>
                <a:gd name="T8" fmla="*/ 27 w 27"/>
                <a:gd name="T9" fmla="*/ 0 h 187"/>
                <a:gd name="T10" fmla="*/ 27 w 27"/>
                <a:gd name="T11" fmla="*/ 187 h 187"/>
              </a:gdLst>
              <a:ahLst/>
              <a:cxnLst>
                <a:cxn ang="0">
                  <a:pos x="T0" y="T1"/>
                </a:cxn>
                <a:cxn ang="0">
                  <a:pos x="T2" y="T3"/>
                </a:cxn>
                <a:cxn ang="0">
                  <a:pos x="T4" y="T5"/>
                </a:cxn>
                <a:cxn ang="0">
                  <a:pos x="T6" y="T7"/>
                </a:cxn>
                <a:cxn ang="0">
                  <a:pos x="T8" y="T9"/>
                </a:cxn>
                <a:cxn ang="0">
                  <a:pos x="T10" y="T11"/>
                </a:cxn>
              </a:cxnLst>
              <a:rect l="0" t="0" r="r" b="b"/>
              <a:pathLst>
                <a:path w="27" h="187">
                  <a:moveTo>
                    <a:pt x="27" y="187"/>
                  </a:moveTo>
                  <a:lnTo>
                    <a:pt x="27" y="187"/>
                  </a:lnTo>
                  <a:lnTo>
                    <a:pt x="0" y="187"/>
                  </a:lnTo>
                  <a:lnTo>
                    <a:pt x="0" y="0"/>
                  </a:lnTo>
                  <a:lnTo>
                    <a:pt x="27" y="0"/>
                  </a:lnTo>
                  <a:lnTo>
                    <a:pt x="27" y="187"/>
                  </a:lnTo>
                  <a:close/>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endParaRPr lang="en-US" sz="1730"/>
            </a:p>
          </p:txBody>
        </p:sp>
        <p:sp>
          <p:nvSpPr>
            <p:cNvPr id="30" name="Freeform 29">
              <a:extLst>
                <a:ext uri="{FF2B5EF4-FFF2-40B4-BE49-F238E27FC236}">
                  <a16:creationId xmlns:a16="http://schemas.microsoft.com/office/drawing/2014/main" id="{21794010-D96E-409F-9AA6-2E4AA9023BC5}"/>
                </a:ext>
              </a:extLst>
            </p:cNvPr>
            <p:cNvSpPr>
              <a:spLocks/>
            </p:cNvSpPr>
            <p:nvPr/>
          </p:nvSpPr>
          <p:spPr bwMode="auto">
            <a:xfrm>
              <a:off x="9686637" y="5605011"/>
              <a:ext cx="17893" cy="17893"/>
            </a:xfrm>
            <a:custGeom>
              <a:avLst/>
              <a:gdLst>
                <a:gd name="T0" fmla="*/ 27 w 27"/>
                <a:gd name="T1" fmla="*/ 0 h 26"/>
                <a:gd name="T2" fmla="*/ 27 w 27"/>
                <a:gd name="T3" fmla="*/ 0 h 26"/>
                <a:gd name="T4" fmla="*/ 27 w 27"/>
                <a:gd name="T5" fmla="*/ 26 h 26"/>
                <a:gd name="T6" fmla="*/ 0 w 27"/>
                <a:gd name="T7" fmla="*/ 26 h 26"/>
              </a:gdLst>
              <a:ahLst/>
              <a:cxnLst>
                <a:cxn ang="0">
                  <a:pos x="T0" y="T1"/>
                </a:cxn>
                <a:cxn ang="0">
                  <a:pos x="T2" y="T3"/>
                </a:cxn>
                <a:cxn ang="0">
                  <a:pos x="T4" y="T5"/>
                </a:cxn>
                <a:cxn ang="0">
                  <a:pos x="T6" y="T7"/>
                </a:cxn>
              </a:cxnLst>
              <a:rect l="0" t="0" r="r" b="b"/>
              <a:pathLst>
                <a:path w="27" h="26">
                  <a:moveTo>
                    <a:pt x="27" y="0"/>
                  </a:moveTo>
                  <a:lnTo>
                    <a:pt x="27" y="0"/>
                  </a:lnTo>
                  <a:lnTo>
                    <a:pt x="27" y="26"/>
                  </a:lnTo>
                  <a:lnTo>
                    <a:pt x="0" y="26"/>
                  </a:lnTo>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endParaRPr lang="en-US" sz="1730"/>
            </a:p>
          </p:txBody>
        </p:sp>
        <p:sp>
          <p:nvSpPr>
            <p:cNvPr id="37" name="AutoShape 3">
              <a:extLst>
                <a:ext uri="{FF2B5EF4-FFF2-40B4-BE49-F238E27FC236}">
                  <a16:creationId xmlns:a16="http://schemas.microsoft.com/office/drawing/2014/main" id="{DA47F384-91FC-42A2-8CC3-97ED4FEB47BE}"/>
                </a:ext>
              </a:extLst>
            </p:cNvPr>
            <p:cNvSpPr>
              <a:spLocks noChangeAspect="1" noChangeArrowheads="1" noTextEdit="1"/>
            </p:cNvSpPr>
            <p:nvPr/>
          </p:nvSpPr>
          <p:spPr bwMode="auto">
            <a:xfrm>
              <a:off x="10190163" y="5427663"/>
              <a:ext cx="2254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30"/>
            </a:p>
          </p:txBody>
        </p:sp>
        <p:sp>
          <p:nvSpPr>
            <p:cNvPr id="38" name="Freeform 5">
              <a:extLst>
                <a:ext uri="{FF2B5EF4-FFF2-40B4-BE49-F238E27FC236}">
                  <a16:creationId xmlns:a16="http://schemas.microsoft.com/office/drawing/2014/main" id="{05D5A1D6-1D5F-49A2-A3CE-B4B8BD8E6714}"/>
                </a:ext>
              </a:extLst>
            </p:cNvPr>
            <p:cNvSpPr>
              <a:spLocks/>
            </p:cNvSpPr>
            <p:nvPr/>
          </p:nvSpPr>
          <p:spPr bwMode="auto">
            <a:xfrm>
              <a:off x="10190163" y="5427663"/>
              <a:ext cx="130175" cy="122238"/>
            </a:xfrm>
            <a:custGeom>
              <a:avLst/>
              <a:gdLst>
                <a:gd name="T0" fmla="*/ 55 w 104"/>
                <a:gd name="T1" fmla="*/ 0 h 97"/>
                <a:gd name="T2" fmla="*/ 0 w 104"/>
                <a:gd name="T3" fmla="*/ 16 h 97"/>
                <a:gd name="T4" fmla="*/ 42 w 104"/>
                <a:gd name="T5" fmla="*/ 55 h 97"/>
                <a:gd name="T6" fmla="*/ 45 w 104"/>
                <a:gd name="T7" fmla="*/ 42 h 97"/>
                <a:gd name="T8" fmla="*/ 75 w 104"/>
                <a:gd name="T9" fmla="*/ 97 h 97"/>
                <a:gd name="T10" fmla="*/ 104 w 104"/>
                <a:gd name="T11" fmla="*/ 97 h 97"/>
                <a:gd name="T12" fmla="*/ 53 w 104"/>
                <a:gd name="T13" fmla="*/ 13 h 97"/>
                <a:gd name="T14" fmla="*/ 55 w 104"/>
                <a:gd name="T15" fmla="*/ 0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97">
                  <a:moveTo>
                    <a:pt x="55" y="0"/>
                  </a:moveTo>
                  <a:cubicBezTo>
                    <a:pt x="0" y="16"/>
                    <a:pt x="0" y="16"/>
                    <a:pt x="0" y="16"/>
                  </a:cubicBezTo>
                  <a:cubicBezTo>
                    <a:pt x="42" y="55"/>
                    <a:pt x="42" y="55"/>
                    <a:pt x="42" y="55"/>
                  </a:cubicBezTo>
                  <a:cubicBezTo>
                    <a:pt x="45" y="42"/>
                    <a:pt x="45" y="42"/>
                    <a:pt x="45" y="42"/>
                  </a:cubicBezTo>
                  <a:cubicBezTo>
                    <a:pt x="64" y="54"/>
                    <a:pt x="75" y="75"/>
                    <a:pt x="75" y="97"/>
                  </a:cubicBezTo>
                  <a:cubicBezTo>
                    <a:pt x="104" y="97"/>
                    <a:pt x="104" y="97"/>
                    <a:pt x="104" y="97"/>
                  </a:cubicBezTo>
                  <a:cubicBezTo>
                    <a:pt x="104" y="61"/>
                    <a:pt x="84" y="29"/>
                    <a:pt x="53" y="13"/>
                  </a:cubicBezTo>
                  <a:lnTo>
                    <a:pt x="55" y="0"/>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endParaRPr lang="en-US" sz="1730"/>
            </a:p>
          </p:txBody>
        </p:sp>
        <p:sp>
          <p:nvSpPr>
            <p:cNvPr id="39" name="Freeform 6">
              <a:extLst>
                <a:ext uri="{FF2B5EF4-FFF2-40B4-BE49-F238E27FC236}">
                  <a16:creationId xmlns:a16="http://schemas.microsoft.com/office/drawing/2014/main" id="{F4825411-E900-4DC2-BC8F-9D1D22156098}"/>
                </a:ext>
              </a:extLst>
            </p:cNvPr>
            <p:cNvSpPr>
              <a:spLocks/>
            </p:cNvSpPr>
            <p:nvPr/>
          </p:nvSpPr>
          <p:spPr bwMode="auto">
            <a:xfrm>
              <a:off x="10283826" y="5427663"/>
              <a:ext cx="130175" cy="241300"/>
            </a:xfrm>
            <a:custGeom>
              <a:avLst/>
              <a:gdLst>
                <a:gd name="T0" fmla="*/ 52 w 104"/>
                <a:gd name="T1" fmla="*/ 13 h 192"/>
                <a:gd name="T2" fmla="*/ 0 w 104"/>
                <a:gd name="T3" fmla="*/ 97 h 192"/>
                <a:gd name="T4" fmla="*/ 97 w 104"/>
                <a:gd name="T5" fmla="*/ 192 h 192"/>
                <a:gd name="T6" fmla="*/ 97 w 104"/>
                <a:gd name="T7" fmla="*/ 163 h 192"/>
                <a:gd name="T8" fmla="*/ 29 w 104"/>
                <a:gd name="T9" fmla="*/ 97 h 192"/>
                <a:gd name="T10" fmla="*/ 60 w 104"/>
                <a:gd name="T11" fmla="*/ 42 h 192"/>
                <a:gd name="T12" fmla="*/ 63 w 104"/>
                <a:gd name="T13" fmla="*/ 55 h 192"/>
                <a:gd name="T14" fmla="*/ 104 w 104"/>
                <a:gd name="T15" fmla="*/ 16 h 192"/>
                <a:gd name="T16" fmla="*/ 49 w 104"/>
                <a:gd name="T17" fmla="*/ 0 h 192"/>
                <a:gd name="T18" fmla="*/ 52 w 104"/>
                <a:gd name="T19" fmla="*/ 1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92">
                  <a:moveTo>
                    <a:pt x="52" y="13"/>
                  </a:moveTo>
                  <a:cubicBezTo>
                    <a:pt x="21" y="29"/>
                    <a:pt x="0" y="61"/>
                    <a:pt x="0" y="97"/>
                  </a:cubicBezTo>
                  <a:cubicBezTo>
                    <a:pt x="0" y="149"/>
                    <a:pt x="43" y="192"/>
                    <a:pt x="97" y="192"/>
                  </a:cubicBezTo>
                  <a:cubicBezTo>
                    <a:pt x="97" y="163"/>
                    <a:pt x="97" y="163"/>
                    <a:pt x="97" y="163"/>
                  </a:cubicBezTo>
                  <a:cubicBezTo>
                    <a:pt x="60" y="163"/>
                    <a:pt x="29" y="133"/>
                    <a:pt x="29" y="97"/>
                  </a:cubicBezTo>
                  <a:cubicBezTo>
                    <a:pt x="29" y="75"/>
                    <a:pt x="41" y="54"/>
                    <a:pt x="60" y="42"/>
                  </a:cubicBezTo>
                  <a:cubicBezTo>
                    <a:pt x="63" y="55"/>
                    <a:pt x="63" y="55"/>
                    <a:pt x="63" y="55"/>
                  </a:cubicBezTo>
                  <a:cubicBezTo>
                    <a:pt x="104" y="16"/>
                    <a:pt x="104" y="16"/>
                    <a:pt x="104" y="16"/>
                  </a:cubicBezTo>
                  <a:cubicBezTo>
                    <a:pt x="49" y="0"/>
                    <a:pt x="49" y="0"/>
                    <a:pt x="49" y="0"/>
                  </a:cubicBezTo>
                  <a:lnTo>
                    <a:pt x="52" y="13"/>
                  </a:lnTo>
                  <a:close/>
                </a:path>
              </a:pathLst>
            </a:custGeom>
            <a:solidFill>
              <a:srgbClr val="D1D1D1"/>
            </a:solidFill>
            <a:ln>
              <a:noFill/>
            </a:ln>
          </p:spPr>
          <p:txBody>
            <a:bodyPr vert="horz" wrap="square" lIns="89642" tIns="44821" rIns="89642" bIns="44821" numCol="1" anchor="t" anchorCtr="0" compatLnSpc="1">
              <a:prstTxWarp prst="textNoShape">
                <a:avLst/>
              </a:prstTxWarp>
            </a:bodyPr>
            <a:lstStyle/>
            <a:p>
              <a:endParaRPr lang="en-US" sz="1730"/>
            </a:p>
          </p:txBody>
        </p:sp>
      </p:grpSp>
      <p:grpSp>
        <p:nvGrpSpPr>
          <p:cNvPr id="90" name="!!Employee" descr="Buildings">
            <a:extLst>
              <a:ext uri="{FF2B5EF4-FFF2-40B4-BE49-F238E27FC236}">
                <a16:creationId xmlns:a16="http://schemas.microsoft.com/office/drawing/2014/main" id="{39BFB830-DB41-48BC-8552-0AB3ACC7243F}"/>
              </a:ext>
            </a:extLst>
          </p:cNvPr>
          <p:cNvGrpSpPr/>
          <p:nvPr/>
        </p:nvGrpSpPr>
        <p:grpSpPr>
          <a:xfrm>
            <a:off x="8330385" y="3182096"/>
            <a:ext cx="717456" cy="765404"/>
            <a:chOff x="3309100" y="1872647"/>
            <a:chExt cx="641350" cy="684213"/>
          </a:xfrm>
          <a:effectLst>
            <a:outerShdw blurRad="50800" dist="38100" dir="2700000" algn="tl" rotWithShape="0">
              <a:prstClr val="black">
                <a:alpha val="0"/>
              </a:prstClr>
            </a:outerShdw>
          </a:effectLst>
        </p:grpSpPr>
        <p:sp>
          <p:nvSpPr>
            <p:cNvPr id="92" name="Freeform 15">
              <a:extLst>
                <a:ext uri="{FF2B5EF4-FFF2-40B4-BE49-F238E27FC236}">
                  <a16:creationId xmlns:a16="http://schemas.microsoft.com/office/drawing/2014/main" id="{540D55AE-E4C9-433A-95CA-617CC9B8977C}"/>
                </a:ext>
              </a:extLst>
            </p:cNvPr>
            <p:cNvSpPr>
              <a:spLocks noEditPoints="1"/>
            </p:cNvSpPr>
            <p:nvPr/>
          </p:nvSpPr>
          <p:spPr bwMode="auto">
            <a:xfrm>
              <a:off x="3309100" y="1996472"/>
              <a:ext cx="320675" cy="560388"/>
            </a:xfrm>
            <a:custGeom>
              <a:avLst/>
              <a:gdLst>
                <a:gd name="T0" fmla="*/ 54 w 163"/>
                <a:gd name="T1" fmla="*/ 54 h 285"/>
                <a:gd name="T2" fmla="*/ 54 w 163"/>
                <a:gd name="T3" fmla="*/ 54 h 285"/>
                <a:gd name="T4" fmla="*/ 27 w 163"/>
                <a:gd name="T5" fmla="*/ 54 h 285"/>
                <a:gd name="T6" fmla="*/ 27 w 163"/>
                <a:gd name="T7" fmla="*/ 27 h 285"/>
                <a:gd name="T8" fmla="*/ 54 w 163"/>
                <a:gd name="T9" fmla="*/ 27 h 285"/>
                <a:gd name="T10" fmla="*/ 54 w 163"/>
                <a:gd name="T11" fmla="*/ 54 h 285"/>
                <a:gd name="T12" fmla="*/ 54 w 163"/>
                <a:gd name="T13" fmla="*/ 108 h 285"/>
                <a:gd name="T14" fmla="*/ 54 w 163"/>
                <a:gd name="T15" fmla="*/ 108 h 285"/>
                <a:gd name="T16" fmla="*/ 27 w 163"/>
                <a:gd name="T17" fmla="*/ 108 h 285"/>
                <a:gd name="T18" fmla="*/ 27 w 163"/>
                <a:gd name="T19" fmla="*/ 81 h 285"/>
                <a:gd name="T20" fmla="*/ 54 w 163"/>
                <a:gd name="T21" fmla="*/ 81 h 285"/>
                <a:gd name="T22" fmla="*/ 54 w 163"/>
                <a:gd name="T23" fmla="*/ 108 h 285"/>
                <a:gd name="T24" fmla="*/ 54 w 163"/>
                <a:gd name="T25" fmla="*/ 163 h 285"/>
                <a:gd name="T26" fmla="*/ 54 w 163"/>
                <a:gd name="T27" fmla="*/ 163 h 285"/>
                <a:gd name="T28" fmla="*/ 27 w 163"/>
                <a:gd name="T29" fmla="*/ 163 h 285"/>
                <a:gd name="T30" fmla="*/ 27 w 163"/>
                <a:gd name="T31" fmla="*/ 135 h 285"/>
                <a:gd name="T32" fmla="*/ 54 w 163"/>
                <a:gd name="T33" fmla="*/ 135 h 285"/>
                <a:gd name="T34" fmla="*/ 54 w 163"/>
                <a:gd name="T35" fmla="*/ 163 h 285"/>
                <a:gd name="T36" fmla="*/ 54 w 163"/>
                <a:gd name="T37" fmla="*/ 217 h 285"/>
                <a:gd name="T38" fmla="*/ 54 w 163"/>
                <a:gd name="T39" fmla="*/ 217 h 285"/>
                <a:gd name="T40" fmla="*/ 27 w 163"/>
                <a:gd name="T41" fmla="*/ 217 h 285"/>
                <a:gd name="T42" fmla="*/ 27 w 163"/>
                <a:gd name="T43" fmla="*/ 190 h 285"/>
                <a:gd name="T44" fmla="*/ 54 w 163"/>
                <a:gd name="T45" fmla="*/ 190 h 285"/>
                <a:gd name="T46" fmla="*/ 54 w 163"/>
                <a:gd name="T47" fmla="*/ 217 h 285"/>
                <a:gd name="T48" fmla="*/ 54 w 163"/>
                <a:gd name="T49" fmla="*/ 271 h 285"/>
                <a:gd name="T50" fmla="*/ 54 w 163"/>
                <a:gd name="T51" fmla="*/ 271 h 285"/>
                <a:gd name="T52" fmla="*/ 27 w 163"/>
                <a:gd name="T53" fmla="*/ 271 h 285"/>
                <a:gd name="T54" fmla="*/ 27 w 163"/>
                <a:gd name="T55" fmla="*/ 244 h 285"/>
                <a:gd name="T56" fmla="*/ 54 w 163"/>
                <a:gd name="T57" fmla="*/ 244 h 285"/>
                <a:gd name="T58" fmla="*/ 54 w 163"/>
                <a:gd name="T59" fmla="*/ 271 h 285"/>
                <a:gd name="T60" fmla="*/ 81 w 163"/>
                <a:gd name="T61" fmla="*/ 27 h 285"/>
                <a:gd name="T62" fmla="*/ 81 w 163"/>
                <a:gd name="T63" fmla="*/ 27 h 285"/>
                <a:gd name="T64" fmla="*/ 163 w 163"/>
                <a:gd name="T65" fmla="*/ 27 h 285"/>
                <a:gd name="T66" fmla="*/ 163 w 163"/>
                <a:gd name="T67" fmla="*/ 0 h 285"/>
                <a:gd name="T68" fmla="*/ 0 w 163"/>
                <a:gd name="T69" fmla="*/ 0 h 285"/>
                <a:gd name="T70" fmla="*/ 0 w 163"/>
                <a:gd name="T71" fmla="*/ 285 h 285"/>
                <a:gd name="T72" fmla="*/ 81 w 163"/>
                <a:gd name="T73" fmla="*/ 285 h 285"/>
                <a:gd name="T74" fmla="*/ 81 w 163"/>
                <a:gd name="T75" fmla="*/ 27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3" h="285">
                  <a:moveTo>
                    <a:pt x="54" y="54"/>
                  </a:moveTo>
                  <a:lnTo>
                    <a:pt x="54" y="54"/>
                  </a:lnTo>
                  <a:lnTo>
                    <a:pt x="27" y="54"/>
                  </a:lnTo>
                  <a:lnTo>
                    <a:pt x="27" y="27"/>
                  </a:lnTo>
                  <a:lnTo>
                    <a:pt x="54" y="27"/>
                  </a:lnTo>
                  <a:lnTo>
                    <a:pt x="54" y="54"/>
                  </a:lnTo>
                  <a:close/>
                  <a:moveTo>
                    <a:pt x="54" y="108"/>
                  </a:moveTo>
                  <a:lnTo>
                    <a:pt x="54" y="108"/>
                  </a:lnTo>
                  <a:lnTo>
                    <a:pt x="27" y="108"/>
                  </a:lnTo>
                  <a:lnTo>
                    <a:pt x="27" y="81"/>
                  </a:lnTo>
                  <a:lnTo>
                    <a:pt x="54" y="81"/>
                  </a:lnTo>
                  <a:lnTo>
                    <a:pt x="54" y="108"/>
                  </a:lnTo>
                  <a:close/>
                  <a:moveTo>
                    <a:pt x="54" y="163"/>
                  </a:moveTo>
                  <a:lnTo>
                    <a:pt x="54" y="163"/>
                  </a:lnTo>
                  <a:lnTo>
                    <a:pt x="27" y="163"/>
                  </a:lnTo>
                  <a:lnTo>
                    <a:pt x="27" y="135"/>
                  </a:lnTo>
                  <a:lnTo>
                    <a:pt x="54" y="135"/>
                  </a:lnTo>
                  <a:lnTo>
                    <a:pt x="54" y="163"/>
                  </a:lnTo>
                  <a:close/>
                  <a:moveTo>
                    <a:pt x="54" y="217"/>
                  </a:moveTo>
                  <a:lnTo>
                    <a:pt x="54" y="217"/>
                  </a:lnTo>
                  <a:lnTo>
                    <a:pt x="27" y="217"/>
                  </a:lnTo>
                  <a:lnTo>
                    <a:pt x="27" y="190"/>
                  </a:lnTo>
                  <a:lnTo>
                    <a:pt x="54" y="190"/>
                  </a:lnTo>
                  <a:lnTo>
                    <a:pt x="54" y="217"/>
                  </a:lnTo>
                  <a:close/>
                  <a:moveTo>
                    <a:pt x="54" y="271"/>
                  </a:moveTo>
                  <a:lnTo>
                    <a:pt x="54" y="271"/>
                  </a:lnTo>
                  <a:lnTo>
                    <a:pt x="27" y="271"/>
                  </a:lnTo>
                  <a:lnTo>
                    <a:pt x="27" y="244"/>
                  </a:lnTo>
                  <a:lnTo>
                    <a:pt x="54" y="244"/>
                  </a:lnTo>
                  <a:lnTo>
                    <a:pt x="54" y="271"/>
                  </a:lnTo>
                  <a:close/>
                  <a:moveTo>
                    <a:pt x="81" y="27"/>
                  </a:moveTo>
                  <a:lnTo>
                    <a:pt x="81" y="27"/>
                  </a:lnTo>
                  <a:lnTo>
                    <a:pt x="163" y="27"/>
                  </a:lnTo>
                  <a:lnTo>
                    <a:pt x="163" y="0"/>
                  </a:lnTo>
                  <a:lnTo>
                    <a:pt x="0" y="0"/>
                  </a:lnTo>
                  <a:lnTo>
                    <a:pt x="0" y="285"/>
                  </a:lnTo>
                  <a:lnTo>
                    <a:pt x="81" y="285"/>
                  </a:lnTo>
                  <a:lnTo>
                    <a:pt x="81" y="27"/>
                  </a:lnTo>
                  <a:close/>
                </a:path>
              </a:pathLst>
            </a:custGeom>
            <a:solidFill>
              <a:srgbClr val="0070C0"/>
            </a:solidFill>
            <a:ln w="0">
              <a:noFill/>
              <a:prstDash val="solid"/>
              <a:round/>
              <a:headEnd/>
              <a:tailEnd/>
            </a:ln>
          </p:spPr>
          <p:txBody>
            <a:bodyPr vert="horz" wrap="square" lIns="91401" tIns="45700" rIns="91401" bIns="45700" numCol="1" anchor="t" anchorCtr="0" compatLnSpc="1">
              <a:prstTxWarp prst="textNoShape">
                <a:avLst/>
              </a:prstTxWarp>
            </a:bodyPr>
            <a:lstStyle/>
            <a:p>
              <a:pPr defTabSz="913874"/>
              <a:endParaRPr lang="en-US" sz="1728">
                <a:solidFill>
                  <a:srgbClr val="000000"/>
                </a:solidFill>
                <a:latin typeface="Arial" panose="020B0604020202020204"/>
              </a:endParaRPr>
            </a:p>
          </p:txBody>
        </p:sp>
        <p:sp>
          <p:nvSpPr>
            <p:cNvPr id="93" name="Freeform 16">
              <a:extLst>
                <a:ext uri="{FF2B5EF4-FFF2-40B4-BE49-F238E27FC236}">
                  <a16:creationId xmlns:a16="http://schemas.microsoft.com/office/drawing/2014/main" id="{F86CE525-E33F-4A1C-9BAE-1BAFCE87FF1D}"/>
                </a:ext>
              </a:extLst>
            </p:cNvPr>
            <p:cNvSpPr>
              <a:spLocks noEditPoints="1"/>
            </p:cNvSpPr>
            <p:nvPr/>
          </p:nvSpPr>
          <p:spPr bwMode="auto">
            <a:xfrm>
              <a:off x="3521825" y="2102835"/>
              <a:ext cx="266700" cy="454025"/>
            </a:xfrm>
            <a:custGeom>
              <a:avLst/>
              <a:gdLst>
                <a:gd name="T0" fmla="*/ 82 w 136"/>
                <a:gd name="T1" fmla="*/ 81 h 231"/>
                <a:gd name="T2" fmla="*/ 82 w 136"/>
                <a:gd name="T3" fmla="*/ 81 h 231"/>
                <a:gd name="T4" fmla="*/ 109 w 136"/>
                <a:gd name="T5" fmla="*/ 81 h 231"/>
                <a:gd name="T6" fmla="*/ 109 w 136"/>
                <a:gd name="T7" fmla="*/ 109 h 231"/>
                <a:gd name="T8" fmla="*/ 82 w 136"/>
                <a:gd name="T9" fmla="*/ 109 h 231"/>
                <a:gd name="T10" fmla="*/ 82 w 136"/>
                <a:gd name="T11" fmla="*/ 81 h 231"/>
                <a:gd name="T12" fmla="*/ 55 w 136"/>
                <a:gd name="T13" fmla="*/ 54 h 231"/>
                <a:gd name="T14" fmla="*/ 55 w 136"/>
                <a:gd name="T15" fmla="*/ 54 h 231"/>
                <a:gd name="T16" fmla="*/ 28 w 136"/>
                <a:gd name="T17" fmla="*/ 54 h 231"/>
                <a:gd name="T18" fmla="*/ 28 w 136"/>
                <a:gd name="T19" fmla="*/ 27 h 231"/>
                <a:gd name="T20" fmla="*/ 55 w 136"/>
                <a:gd name="T21" fmla="*/ 27 h 231"/>
                <a:gd name="T22" fmla="*/ 55 w 136"/>
                <a:gd name="T23" fmla="*/ 54 h 231"/>
                <a:gd name="T24" fmla="*/ 55 w 136"/>
                <a:gd name="T25" fmla="*/ 109 h 231"/>
                <a:gd name="T26" fmla="*/ 55 w 136"/>
                <a:gd name="T27" fmla="*/ 109 h 231"/>
                <a:gd name="T28" fmla="*/ 28 w 136"/>
                <a:gd name="T29" fmla="*/ 109 h 231"/>
                <a:gd name="T30" fmla="*/ 28 w 136"/>
                <a:gd name="T31" fmla="*/ 81 h 231"/>
                <a:gd name="T32" fmla="*/ 55 w 136"/>
                <a:gd name="T33" fmla="*/ 81 h 231"/>
                <a:gd name="T34" fmla="*/ 55 w 136"/>
                <a:gd name="T35" fmla="*/ 109 h 231"/>
                <a:gd name="T36" fmla="*/ 82 w 136"/>
                <a:gd name="T37" fmla="*/ 27 h 231"/>
                <a:gd name="T38" fmla="*/ 82 w 136"/>
                <a:gd name="T39" fmla="*/ 27 h 231"/>
                <a:gd name="T40" fmla="*/ 109 w 136"/>
                <a:gd name="T41" fmla="*/ 27 h 231"/>
                <a:gd name="T42" fmla="*/ 109 w 136"/>
                <a:gd name="T43" fmla="*/ 54 h 231"/>
                <a:gd name="T44" fmla="*/ 82 w 136"/>
                <a:gd name="T45" fmla="*/ 54 h 231"/>
                <a:gd name="T46" fmla="*/ 82 w 136"/>
                <a:gd name="T47" fmla="*/ 27 h 231"/>
                <a:gd name="T48" fmla="*/ 136 w 136"/>
                <a:gd name="T49" fmla="*/ 231 h 231"/>
                <a:gd name="T50" fmla="*/ 136 w 136"/>
                <a:gd name="T51" fmla="*/ 231 h 231"/>
                <a:gd name="T52" fmla="*/ 136 w 136"/>
                <a:gd name="T53" fmla="*/ 0 h 231"/>
                <a:gd name="T54" fmla="*/ 0 w 136"/>
                <a:gd name="T55" fmla="*/ 0 h 231"/>
                <a:gd name="T56" fmla="*/ 0 w 136"/>
                <a:gd name="T57" fmla="*/ 231 h 231"/>
                <a:gd name="T58" fmla="*/ 28 w 136"/>
                <a:gd name="T59" fmla="*/ 231 h 231"/>
                <a:gd name="T60" fmla="*/ 28 w 136"/>
                <a:gd name="T61" fmla="*/ 136 h 231"/>
                <a:gd name="T62" fmla="*/ 109 w 136"/>
                <a:gd name="T63" fmla="*/ 136 h 231"/>
                <a:gd name="T64" fmla="*/ 109 w 136"/>
                <a:gd name="T65" fmla="*/ 231 h 231"/>
                <a:gd name="T66" fmla="*/ 136 w 136"/>
                <a:gd name="T67" fmla="*/ 2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6" h="231">
                  <a:moveTo>
                    <a:pt x="82" y="81"/>
                  </a:moveTo>
                  <a:lnTo>
                    <a:pt x="82" y="81"/>
                  </a:lnTo>
                  <a:lnTo>
                    <a:pt x="109" y="81"/>
                  </a:lnTo>
                  <a:lnTo>
                    <a:pt x="109" y="109"/>
                  </a:lnTo>
                  <a:lnTo>
                    <a:pt x="82" y="109"/>
                  </a:lnTo>
                  <a:lnTo>
                    <a:pt x="82" y="81"/>
                  </a:lnTo>
                  <a:close/>
                  <a:moveTo>
                    <a:pt x="55" y="54"/>
                  </a:moveTo>
                  <a:lnTo>
                    <a:pt x="55" y="54"/>
                  </a:lnTo>
                  <a:lnTo>
                    <a:pt x="28" y="54"/>
                  </a:lnTo>
                  <a:lnTo>
                    <a:pt x="28" y="27"/>
                  </a:lnTo>
                  <a:lnTo>
                    <a:pt x="55" y="27"/>
                  </a:lnTo>
                  <a:lnTo>
                    <a:pt x="55" y="54"/>
                  </a:lnTo>
                  <a:close/>
                  <a:moveTo>
                    <a:pt x="55" y="109"/>
                  </a:moveTo>
                  <a:lnTo>
                    <a:pt x="55" y="109"/>
                  </a:lnTo>
                  <a:lnTo>
                    <a:pt x="28" y="109"/>
                  </a:lnTo>
                  <a:lnTo>
                    <a:pt x="28" y="81"/>
                  </a:lnTo>
                  <a:lnTo>
                    <a:pt x="55" y="81"/>
                  </a:lnTo>
                  <a:lnTo>
                    <a:pt x="55" y="109"/>
                  </a:lnTo>
                  <a:close/>
                  <a:moveTo>
                    <a:pt x="82" y="27"/>
                  </a:moveTo>
                  <a:lnTo>
                    <a:pt x="82" y="27"/>
                  </a:lnTo>
                  <a:lnTo>
                    <a:pt x="109" y="27"/>
                  </a:lnTo>
                  <a:lnTo>
                    <a:pt x="109" y="54"/>
                  </a:lnTo>
                  <a:lnTo>
                    <a:pt x="82" y="54"/>
                  </a:lnTo>
                  <a:lnTo>
                    <a:pt x="82" y="27"/>
                  </a:lnTo>
                  <a:close/>
                  <a:moveTo>
                    <a:pt x="136" y="231"/>
                  </a:moveTo>
                  <a:lnTo>
                    <a:pt x="136" y="231"/>
                  </a:lnTo>
                  <a:lnTo>
                    <a:pt x="136" y="0"/>
                  </a:lnTo>
                  <a:lnTo>
                    <a:pt x="0" y="0"/>
                  </a:lnTo>
                  <a:lnTo>
                    <a:pt x="0" y="231"/>
                  </a:lnTo>
                  <a:lnTo>
                    <a:pt x="28" y="231"/>
                  </a:lnTo>
                  <a:lnTo>
                    <a:pt x="28" y="136"/>
                  </a:lnTo>
                  <a:lnTo>
                    <a:pt x="109" y="136"/>
                  </a:lnTo>
                  <a:lnTo>
                    <a:pt x="109" y="231"/>
                  </a:lnTo>
                  <a:lnTo>
                    <a:pt x="136" y="231"/>
                  </a:lnTo>
                  <a:close/>
                </a:path>
              </a:pathLst>
            </a:custGeom>
            <a:solidFill>
              <a:srgbClr val="C1C1C1"/>
            </a:solidFill>
            <a:ln w="0">
              <a:noFill/>
              <a:prstDash val="solid"/>
              <a:round/>
              <a:headEnd/>
              <a:tailEnd/>
            </a:ln>
          </p:spPr>
          <p:txBody>
            <a:bodyPr vert="horz" wrap="square" lIns="91401" tIns="45700" rIns="91401" bIns="45700" numCol="1" anchor="t" anchorCtr="0" compatLnSpc="1">
              <a:prstTxWarp prst="textNoShape">
                <a:avLst/>
              </a:prstTxWarp>
            </a:bodyPr>
            <a:lstStyle/>
            <a:p>
              <a:pPr defTabSz="913874"/>
              <a:endParaRPr lang="en-US" sz="1728">
                <a:solidFill>
                  <a:srgbClr val="000000"/>
                </a:solidFill>
                <a:latin typeface="Arial" panose="020B0604020202020204"/>
              </a:endParaRPr>
            </a:p>
          </p:txBody>
        </p:sp>
        <p:sp>
          <p:nvSpPr>
            <p:cNvPr id="94" name="Freeform 17">
              <a:extLst>
                <a:ext uri="{FF2B5EF4-FFF2-40B4-BE49-F238E27FC236}">
                  <a16:creationId xmlns:a16="http://schemas.microsoft.com/office/drawing/2014/main" id="{FDD38E3A-214D-491D-B6C6-D5CC5F6982C9}"/>
                </a:ext>
              </a:extLst>
            </p:cNvPr>
            <p:cNvSpPr>
              <a:spLocks/>
            </p:cNvSpPr>
            <p:nvPr/>
          </p:nvSpPr>
          <p:spPr bwMode="auto">
            <a:xfrm>
              <a:off x="3629775" y="2423510"/>
              <a:ext cx="52387" cy="133350"/>
            </a:xfrm>
            <a:custGeom>
              <a:avLst/>
              <a:gdLst>
                <a:gd name="T0" fmla="*/ 27 w 27"/>
                <a:gd name="T1" fmla="*/ 0 h 68"/>
                <a:gd name="T2" fmla="*/ 27 w 27"/>
                <a:gd name="T3" fmla="*/ 0 h 68"/>
                <a:gd name="T4" fmla="*/ 0 w 27"/>
                <a:gd name="T5" fmla="*/ 0 h 68"/>
                <a:gd name="T6" fmla="*/ 0 w 27"/>
                <a:gd name="T7" fmla="*/ 68 h 68"/>
                <a:gd name="T8" fmla="*/ 27 w 27"/>
                <a:gd name="T9" fmla="*/ 68 h 68"/>
                <a:gd name="T10" fmla="*/ 27 w 27"/>
                <a:gd name="T11" fmla="*/ 0 h 68"/>
              </a:gdLst>
              <a:ahLst/>
              <a:cxnLst>
                <a:cxn ang="0">
                  <a:pos x="T0" y="T1"/>
                </a:cxn>
                <a:cxn ang="0">
                  <a:pos x="T2" y="T3"/>
                </a:cxn>
                <a:cxn ang="0">
                  <a:pos x="T4" y="T5"/>
                </a:cxn>
                <a:cxn ang="0">
                  <a:pos x="T6" y="T7"/>
                </a:cxn>
                <a:cxn ang="0">
                  <a:pos x="T8" y="T9"/>
                </a:cxn>
                <a:cxn ang="0">
                  <a:pos x="T10" y="T11"/>
                </a:cxn>
              </a:cxnLst>
              <a:rect l="0" t="0" r="r" b="b"/>
              <a:pathLst>
                <a:path w="27" h="68">
                  <a:moveTo>
                    <a:pt x="27" y="0"/>
                  </a:moveTo>
                  <a:lnTo>
                    <a:pt x="27" y="0"/>
                  </a:lnTo>
                  <a:lnTo>
                    <a:pt x="0" y="0"/>
                  </a:lnTo>
                  <a:lnTo>
                    <a:pt x="0" y="68"/>
                  </a:lnTo>
                  <a:lnTo>
                    <a:pt x="27" y="68"/>
                  </a:lnTo>
                  <a:lnTo>
                    <a:pt x="27" y="0"/>
                  </a:lnTo>
                  <a:close/>
                </a:path>
              </a:pathLst>
            </a:custGeom>
            <a:solidFill>
              <a:schemeClr val="accent1"/>
            </a:solidFill>
            <a:ln w="0">
              <a:noFill/>
              <a:prstDash val="solid"/>
              <a:round/>
              <a:headEnd/>
              <a:tailEnd/>
            </a:ln>
          </p:spPr>
          <p:txBody>
            <a:bodyPr vert="horz" wrap="square" lIns="91401" tIns="45700" rIns="91401" bIns="45700" numCol="1" anchor="t" anchorCtr="0" compatLnSpc="1">
              <a:prstTxWarp prst="textNoShape">
                <a:avLst/>
              </a:prstTxWarp>
            </a:bodyPr>
            <a:lstStyle/>
            <a:p>
              <a:pPr defTabSz="913874"/>
              <a:endParaRPr lang="en-US" sz="1728">
                <a:solidFill>
                  <a:srgbClr val="000000"/>
                </a:solidFill>
                <a:latin typeface="Arial" panose="020B0604020202020204"/>
              </a:endParaRPr>
            </a:p>
          </p:txBody>
        </p:sp>
        <p:sp>
          <p:nvSpPr>
            <p:cNvPr id="96" name="Freeform 18">
              <a:extLst>
                <a:ext uri="{FF2B5EF4-FFF2-40B4-BE49-F238E27FC236}">
                  <a16:creationId xmlns:a16="http://schemas.microsoft.com/office/drawing/2014/main" id="{8CC3B704-8D4A-4958-AEF0-37E7BFFC0E21}"/>
                </a:ext>
              </a:extLst>
            </p:cNvPr>
            <p:cNvSpPr>
              <a:spLocks/>
            </p:cNvSpPr>
            <p:nvPr/>
          </p:nvSpPr>
          <p:spPr bwMode="auto">
            <a:xfrm>
              <a:off x="3788525" y="1872647"/>
              <a:ext cx="161925" cy="684213"/>
            </a:xfrm>
            <a:custGeom>
              <a:avLst/>
              <a:gdLst>
                <a:gd name="T0" fmla="*/ 82 w 82"/>
                <a:gd name="T1" fmla="*/ 348 h 348"/>
                <a:gd name="T2" fmla="*/ 82 w 82"/>
                <a:gd name="T3" fmla="*/ 348 h 348"/>
                <a:gd name="T4" fmla="*/ 82 w 82"/>
                <a:gd name="T5" fmla="*/ 82 h 348"/>
                <a:gd name="T6" fmla="*/ 0 w 82"/>
                <a:gd name="T7" fmla="*/ 0 h 348"/>
                <a:gd name="T8" fmla="*/ 0 w 82"/>
                <a:gd name="T9" fmla="*/ 90 h 348"/>
                <a:gd name="T10" fmla="*/ 27 w 82"/>
                <a:gd name="T11" fmla="*/ 90 h 348"/>
                <a:gd name="T12" fmla="*/ 27 w 82"/>
                <a:gd name="T13" fmla="*/ 348 h 348"/>
                <a:gd name="T14" fmla="*/ 82 w 82"/>
                <a:gd name="T15" fmla="*/ 348 h 3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348">
                  <a:moveTo>
                    <a:pt x="82" y="348"/>
                  </a:moveTo>
                  <a:lnTo>
                    <a:pt x="82" y="348"/>
                  </a:lnTo>
                  <a:lnTo>
                    <a:pt x="82" y="82"/>
                  </a:lnTo>
                  <a:lnTo>
                    <a:pt x="0" y="0"/>
                  </a:lnTo>
                  <a:lnTo>
                    <a:pt x="0" y="90"/>
                  </a:lnTo>
                  <a:lnTo>
                    <a:pt x="27" y="90"/>
                  </a:lnTo>
                  <a:lnTo>
                    <a:pt x="27" y="348"/>
                  </a:lnTo>
                  <a:lnTo>
                    <a:pt x="82" y="348"/>
                  </a:lnTo>
                  <a:close/>
                </a:path>
              </a:pathLst>
            </a:custGeom>
            <a:solidFill>
              <a:srgbClr val="D1D1D1"/>
            </a:solidFill>
            <a:ln w="0">
              <a:noFill/>
              <a:prstDash val="solid"/>
              <a:round/>
              <a:headEnd/>
              <a:tailEnd/>
            </a:ln>
          </p:spPr>
          <p:txBody>
            <a:bodyPr vert="horz" wrap="square" lIns="91401" tIns="45700" rIns="91401" bIns="45700" numCol="1" anchor="t" anchorCtr="0" compatLnSpc="1">
              <a:prstTxWarp prst="textNoShape">
                <a:avLst/>
              </a:prstTxWarp>
            </a:bodyPr>
            <a:lstStyle/>
            <a:p>
              <a:pPr defTabSz="913874"/>
              <a:endParaRPr lang="en-US" sz="1728">
                <a:solidFill>
                  <a:srgbClr val="000000"/>
                </a:solidFill>
                <a:latin typeface="Arial" panose="020B0604020202020204"/>
              </a:endParaRPr>
            </a:p>
          </p:txBody>
        </p:sp>
      </p:grpSp>
    </p:spTree>
    <p:extLst>
      <p:ext uri="{BB962C8B-B14F-4D97-AF65-F5344CB8AC3E}">
        <p14:creationId xmlns:p14="http://schemas.microsoft.com/office/powerpoint/2010/main" val="2024646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heel(1)">
                                      <p:cBhvr>
                                        <p:cTn id="7" dur="2000"/>
                                        <p:tgtEl>
                                          <p:spTgt spid="79"/>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50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04"/>
                                        </p:tgtEl>
                                        <p:attrNameLst>
                                          <p:attrName>style.visibility</p:attrName>
                                        </p:attrNameLst>
                                      </p:cBhvr>
                                      <p:to>
                                        <p:strVal val="visible"/>
                                      </p:to>
                                    </p:set>
                                    <p:animEffect transition="in" filter="fade">
                                      <p:cBhvr>
                                        <p:cTn id="16" dur="500"/>
                                        <p:tgtEl>
                                          <p:spTgt spid="104"/>
                                        </p:tgtEl>
                                      </p:cBhvr>
                                    </p:animEffect>
                                  </p:childTnLst>
                                </p:cTn>
                              </p:par>
                              <p:par>
                                <p:cTn id="17" presetID="10" presetClass="entr" presetSubtype="0" fill="hold" nodeType="withEffect">
                                  <p:stCondLst>
                                    <p:cond delay="100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nodeType="withEffect">
                                  <p:stCondLst>
                                    <p:cond delay="150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156"/>
                                        </p:tgtEl>
                                        <p:attrNameLst>
                                          <p:attrName>style.visibility</p:attrName>
                                        </p:attrNameLst>
                                      </p:cBhvr>
                                      <p:to>
                                        <p:strVal val="visible"/>
                                      </p:to>
                                    </p:set>
                                    <p:animEffect transition="in" filter="fade">
                                      <p:cBhvr>
                                        <p:cTn id="25" dur="500"/>
                                        <p:tgtEl>
                                          <p:spTgt spid="156"/>
                                        </p:tgtEl>
                                      </p:cBhvr>
                                    </p:animEffect>
                                  </p:childTnLst>
                                </p:cTn>
                              </p:par>
                              <p:par>
                                <p:cTn id="26" presetID="10" presetClass="entr" presetSubtype="0" fill="hold" nodeType="withEffect">
                                  <p:stCondLst>
                                    <p:cond delay="2000"/>
                                  </p:stCondLst>
                                  <p:childTnLst>
                                    <p:set>
                                      <p:cBhvr>
                                        <p:cTn id="27" dur="1" fill="hold">
                                          <p:stCondLst>
                                            <p:cond delay="0"/>
                                          </p:stCondLst>
                                        </p:cTn>
                                        <p:tgtEl>
                                          <p:spTgt spid="90"/>
                                        </p:tgtEl>
                                        <p:attrNameLst>
                                          <p:attrName>style.visibility</p:attrName>
                                        </p:attrNameLst>
                                      </p:cBhvr>
                                      <p:to>
                                        <p:strVal val="visible"/>
                                      </p:to>
                                    </p:set>
                                    <p:animEffect transition="in" filter="fade">
                                      <p:cBhvr>
                                        <p:cTn id="2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104" grpId="0"/>
      <p:bldP spid="15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966FAA-01DA-1970-0B9F-D82A2388F1BD}"/>
              </a:ext>
            </a:extLst>
          </p:cNvPr>
          <p:cNvSpPr>
            <a:spLocks noGrp="1"/>
          </p:cNvSpPr>
          <p:nvPr>
            <p:ph type="title"/>
          </p:nvPr>
        </p:nvSpPr>
        <p:spPr>
          <a:xfrm>
            <a:off x="588263" y="457200"/>
            <a:ext cx="11018520" cy="430887"/>
          </a:xfrm>
        </p:spPr>
        <p:txBody>
          <a:bodyPr/>
          <a:lstStyle/>
          <a:p>
            <a:r>
              <a:rPr lang="en-US" sz="2800" dirty="0"/>
              <a:t>Identity Protection intelligently detects and responds to compromise</a:t>
            </a:r>
          </a:p>
        </p:txBody>
      </p:sp>
      <p:pic>
        <p:nvPicPr>
          <p:cNvPr id="5" name="Picture 4">
            <a:extLst>
              <a:ext uri="{FF2B5EF4-FFF2-40B4-BE49-F238E27FC236}">
                <a16:creationId xmlns:a16="http://schemas.microsoft.com/office/drawing/2014/main" id="{574670A6-CC88-29A9-0712-2C331287A555}"/>
              </a:ext>
            </a:extLst>
          </p:cNvPr>
          <p:cNvPicPr>
            <a:picLocks noChangeAspect="1"/>
          </p:cNvPicPr>
          <p:nvPr/>
        </p:nvPicPr>
        <p:blipFill rotWithShape="1">
          <a:blip r:embed="rId2"/>
          <a:srcRect t="20317"/>
          <a:stretch/>
        </p:blipFill>
        <p:spPr>
          <a:xfrm>
            <a:off x="0" y="1393371"/>
            <a:ext cx="12165124" cy="5464629"/>
          </a:xfrm>
          <a:prstGeom prst="rect">
            <a:avLst/>
          </a:prstGeom>
        </p:spPr>
      </p:pic>
      <p:sp>
        <p:nvSpPr>
          <p:cNvPr id="6" name="Rectangle 5">
            <a:extLst>
              <a:ext uri="{FF2B5EF4-FFF2-40B4-BE49-F238E27FC236}">
                <a16:creationId xmlns:a16="http://schemas.microsoft.com/office/drawing/2014/main" id="{18EAFC09-759F-7D81-C903-EA9BCED36AD1}"/>
              </a:ext>
            </a:extLst>
          </p:cNvPr>
          <p:cNvSpPr/>
          <p:nvPr/>
        </p:nvSpPr>
        <p:spPr bwMode="auto">
          <a:xfrm>
            <a:off x="3439886" y="1759131"/>
            <a:ext cx="1036320" cy="40059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11545856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FEFA2-A94D-67E2-D693-9839CDD1075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2CA5EB2-9608-2824-BFBF-D765D0EA2953}"/>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7EFC1575-AB10-9201-2180-162438040994}"/>
              </a:ext>
            </a:extLst>
          </p:cNvPr>
          <p:cNvPicPr>
            <a:picLocks noChangeAspect="1"/>
          </p:cNvPicPr>
          <p:nvPr/>
        </p:nvPicPr>
        <p:blipFill>
          <a:blip r:embed="rId2"/>
          <a:stretch>
            <a:fillRect/>
          </a:stretch>
        </p:blipFill>
        <p:spPr>
          <a:xfrm>
            <a:off x="0" y="8684"/>
            <a:ext cx="12192000" cy="6840631"/>
          </a:xfrm>
          <a:prstGeom prst="rect">
            <a:avLst/>
          </a:prstGeom>
        </p:spPr>
      </p:pic>
    </p:spTree>
    <p:extLst>
      <p:ext uri="{BB962C8B-B14F-4D97-AF65-F5344CB8AC3E}">
        <p14:creationId xmlns:p14="http://schemas.microsoft.com/office/powerpoint/2010/main" val="401880795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CDA7E5-F8D7-4B71-857D-BEB5CF03009C}"/>
              </a:ext>
            </a:extLst>
          </p:cNvPr>
          <p:cNvSpPr txBox="1"/>
          <p:nvPr/>
        </p:nvSpPr>
        <p:spPr>
          <a:xfrm>
            <a:off x="569017" y="1424611"/>
            <a:ext cx="66045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78D4"/>
              </a:solidFill>
              <a:effectLst/>
              <a:uLnTx/>
              <a:uFillTx/>
              <a:latin typeface="Segoe UI"/>
              <a:ea typeface="+mn-ea"/>
              <a:cs typeface="+mn-cs"/>
            </a:endParaRPr>
          </a:p>
        </p:txBody>
      </p:sp>
      <p:sp>
        <p:nvSpPr>
          <p:cNvPr id="8" name="Title 20">
            <a:extLst>
              <a:ext uri="{FF2B5EF4-FFF2-40B4-BE49-F238E27FC236}">
                <a16:creationId xmlns:a16="http://schemas.microsoft.com/office/drawing/2014/main" id="{AF1F869E-D8DF-4DC1-ABEE-7E8901FDBF6A}"/>
              </a:ext>
            </a:extLst>
          </p:cNvPr>
          <p:cNvSpPr>
            <a:spLocks noGrp="1"/>
          </p:cNvSpPr>
          <p:nvPr>
            <p:ph type="title"/>
          </p:nvPr>
        </p:nvSpPr>
        <p:spPr>
          <a:xfrm>
            <a:off x="468992" y="316615"/>
            <a:ext cx="11024300" cy="440120"/>
          </a:xfrm>
        </p:spPr>
        <p:txBody>
          <a:bodyPr/>
          <a:lstStyle/>
          <a:p>
            <a:r>
              <a:rPr lang="en-US" sz="2860" dirty="0"/>
              <a:t>Detection Types</a:t>
            </a:r>
          </a:p>
        </p:txBody>
      </p:sp>
      <p:sp>
        <p:nvSpPr>
          <p:cNvPr id="7" name="TextBox 6">
            <a:extLst>
              <a:ext uri="{FF2B5EF4-FFF2-40B4-BE49-F238E27FC236}">
                <a16:creationId xmlns:a16="http://schemas.microsoft.com/office/drawing/2014/main" id="{4D22EFD2-A99D-4B2E-ADEA-7CDC93FD77E1}"/>
              </a:ext>
            </a:extLst>
          </p:cNvPr>
          <p:cNvSpPr txBox="1"/>
          <p:nvPr/>
        </p:nvSpPr>
        <p:spPr>
          <a:xfrm>
            <a:off x="468992" y="1243402"/>
            <a:ext cx="6604552"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8D4"/>
                </a:solidFill>
                <a:effectLst/>
                <a:uLnTx/>
                <a:uFillTx/>
                <a:latin typeface="Segoe UI"/>
                <a:ea typeface="+mn-ea"/>
                <a:cs typeface="+mn-cs"/>
              </a:rPr>
              <a:t>User-linked detections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78D4"/>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A1A1A"/>
                </a:solidFill>
                <a:effectLst/>
                <a:uLnTx/>
                <a:uFillTx/>
                <a:latin typeface="Segoe UI"/>
                <a:ea typeface="+mn-ea"/>
                <a:cs typeface="+mn-cs"/>
              </a:rPr>
              <a:t>Azure AD threat intelligence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A1A1A"/>
                </a:solidFill>
                <a:effectLst/>
                <a:uLnTx/>
                <a:uFillTx/>
                <a:latin typeface="Segoe UI"/>
                <a:ea typeface="+mn-ea"/>
                <a:cs typeface="+mn-cs"/>
              </a:rPr>
              <a:t>Leaked credentials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A1A1A"/>
              </a:solidFill>
              <a:effectLst/>
              <a:uLnTx/>
              <a:uFillTx/>
              <a:latin typeface="Segoe UI"/>
              <a:ea typeface="+mn-ea"/>
              <a:cs typeface="+mn-cs"/>
            </a:endParaRPr>
          </a:p>
        </p:txBody>
      </p:sp>
      <p:sp>
        <p:nvSpPr>
          <p:cNvPr id="9" name="TextBox 8">
            <a:extLst>
              <a:ext uri="{FF2B5EF4-FFF2-40B4-BE49-F238E27FC236}">
                <a16:creationId xmlns:a16="http://schemas.microsoft.com/office/drawing/2014/main" id="{BD5FE7DB-2BB6-496D-A12E-1CB0382FE089}"/>
              </a:ext>
            </a:extLst>
          </p:cNvPr>
          <p:cNvSpPr txBox="1"/>
          <p:nvPr/>
        </p:nvSpPr>
        <p:spPr>
          <a:xfrm>
            <a:off x="7273594" y="1243402"/>
            <a:ext cx="6604552" cy="43088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8D4"/>
                </a:solidFill>
                <a:effectLst/>
                <a:uLnTx/>
                <a:uFillTx/>
                <a:latin typeface="Segoe UI"/>
                <a:ea typeface="+mn-ea"/>
                <a:cs typeface="+mn-cs"/>
              </a:rPr>
              <a:t>Sign-in risk detections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A1A1A"/>
                </a:solidFill>
                <a:effectLst/>
                <a:uLnTx/>
                <a:uFillTx/>
                <a:latin typeface="Segoe UI"/>
                <a:ea typeface="+mn-ea"/>
                <a:cs typeface="+mn-cs"/>
              </a:rPr>
              <a:t>Anonymous IP address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A1A1A"/>
                </a:solidFill>
                <a:effectLst/>
                <a:uLnTx/>
                <a:uFillTx/>
                <a:latin typeface="Segoe UI"/>
                <a:ea typeface="+mn-ea"/>
                <a:cs typeface="+mn-cs"/>
              </a:rPr>
              <a:t>Atypical travel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A1A1A"/>
                </a:solidFill>
                <a:effectLst/>
                <a:uLnTx/>
                <a:uFillTx/>
                <a:latin typeface="Segoe UI"/>
                <a:ea typeface="+mn-ea"/>
                <a:cs typeface="+mn-cs"/>
              </a:rPr>
              <a:t>Anomalous Token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A1A1A"/>
                </a:solidFill>
                <a:effectLst/>
                <a:uLnTx/>
                <a:uFillTx/>
                <a:latin typeface="Segoe UI"/>
                <a:ea typeface="+mn-ea"/>
                <a:cs typeface="+mn-cs"/>
              </a:rPr>
              <a:t>Token Issuer Anomaly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A1A1A"/>
                </a:solidFill>
                <a:effectLst/>
                <a:uLnTx/>
                <a:uFillTx/>
                <a:latin typeface="Segoe UI"/>
                <a:ea typeface="+mn-ea"/>
                <a:cs typeface="+mn-cs"/>
              </a:rPr>
              <a:t>Malware linked IP address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A1A1A"/>
                </a:solidFill>
                <a:effectLst/>
                <a:uLnTx/>
                <a:uFillTx/>
                <a:latin typeface="Segoe UI"/>
                <a:ea typeface="+mn-ea"/>
                <a:cs typeface="+mn-cs"/>
              </a:rPr>
              <a:t>Suspicious browser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A1A1A"/>
                </a:solidFill>
                <a:effectLst/>
                <a:uLnTx/>
                <a:uFillTx/>
                <a:latin typeface="Segoe UI"/>
                <a:ea typeface="+mn-ea"/>
                <a:cs typeface="+mn-cs"/>
              </a:rPr>
              <a:t>Unfamiliar sign-in properties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A1A1A"/>
                </a:solidFill>
                <a:effectLst/>
                <a:uLnTx/>
                <a:uFillTx/>
                <a:latin typeface="Segoe UI"/>
                <a:ea typeface="+mn-ea"/>
                <a:cs typeface="+mn-cs"/>
              </a:rPr>
              <a:t>Admin confirmed user compromised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A1A1A"/>
                </a:solidFill>
                <a:effectLst/>
                <a:uLnTx/>
                <a:uFillTx/>
                <a:latin typeface="Segoe UI"/>
                <a:ea typeface="+mn-ea"/>
                <a:cs typeface="+mn-cs"/>
              </a:rPr>
              <a:t>Malicious IP address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A1A1A"/>
                </a:solidFill>
                <a:effectLst/>
                <a:uLnTx/>
                <a:uFillTx/>
                <a:latin typeface="Segoe UI"/>
                <a:ea typeface="+mn-ea"/>
                <a:cs typeface="+mn-cs"/>
              </a:rPr>
              <a:t>Suspicious inbox manipulation rules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A1A1A"/>
                </a:solidFill>
                <a:effectLst/>
                <a:uLnTx/>
                <a:uFillTx/>
                <a:latin typeface="Segoe UI"/>
                <a:ea typeface="+mn-ea"/>
                <a:cs typeface="+mn-cs"/>
              </a:rPr>
              <a:t>Password spray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A1A1A"/>
                </a:solidFill>
                <a:effectLst/>
                <a:uLnTx/>
                <a:uFillTx/>
                <a:latin typeface="Segoe UI"/>
                <a:ea typeface="+mn-ea"/>
                <a:cs typeface="+mn-cs"/>
              </a:rPr>
              <a:t>Impossible travel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A1A1A"/>
                </a:solidFill>
                <a:effectLst/>
                <a:uLnTx/>
                <a:uFillTx/>
                <a:latin typeface="Segoe UI"/>
                <a:ea typeface="+mn-ea"/>
                <a:cs typeface="+mn-cs"/>
              </a:rPr>
              <a:t>New country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A1A1A"/>
                </a:solidFill>
                <a:effectLst/>
                <a:uLnTx/>
                <a:uFillTx/>
                <a:latin typeface="Segoe UI"/>
                <a:ea typeface="+mn-ea"/>
                <a:cs typeface="+mn-cs"/>
              </a:rPr>
              <a:t>Activity from anonymous IP address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A1A1A"/>
                </a:solidFill>
                <a:effectLst/>
                <a:uLnTx/>
                <a:uFillTx/>
                <a:latin typeface="Segoe UI"/>
                <a:ea typeface="+mn-ea"/>
                <a:cs typeface="+mn-cs"/>
              </a:rPr>
              <a:t>Suspicious inbox forwarding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A1A1A"/>
                </a:solidFill>
                <a:effectLst/>
                <a:uLnTx/>
                <a:uFillTx/>
                <a:latin typeface="Segoe UI"/>
                <a:ea typeface="+mn-ea"/>
                <a:cs typeface="+mn-cs"/>
              </a:rPr>
              <a:t>Azure AD threat intelligence	</a:t>
            </a:r>
          </a:p>
        </p:txBody>
      </p:sp>
    </p:spTree>
    <p:extLst>
      <p:ext uri="{BB962C8B-B14F-4D97-AF65-F5344CB8AC3E}">
        <p14:creationId xmlns:p14="http://schemas.microsoft.com/office/powerpoint/2010/main" val="2994948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E24B0-E7BF-415D-BCAA-9DE99702633B}"/>
              </a:ext>
            </a:extLst>
          </p:cNvPr>
          <p:cNvSpPr>
            <a:spLocks noGrp="1"/>
          </p:cNvSpPr>
          <p:nvPr>
            <p:ph type="title"/>
          </p:nvPr>
        </p:nvSpPr>
        <p:spPr>
          <a:xfrm>
            <a:off x="588263" y="457200"/>
            <a:ext cx="11018520" cy="440120"/>
          </a:xfrm>
        </p:spPr>
        <p:txBody>
          <a:bodyPr/>
          <a:lstStyle/>
          <a:p>
            <a:r>
              <a:rPr lang="en-US" sz="2860" dirty="0"/>
              <a:t>Automatic Remediation</a:t>
            </a:r>
          </a:p>
        </p:txBody>
      </p:sp>
      <p:sp>
        <p:nvSpPr>
          <p:cNvPr id="4" name="Rectangle 3">
            <a:extLst>
              <a:ext uri="{FF2B5EF4-FFF2-40B4-BE49-F238E27FC236}">
                <a16:creationId xmlns:a16="http://schemas.microsoft.com/office/drawing/2014/main" id="{045D4947-3FE4-497B-A55A-96B09323E0F7}"/>
              </a:ext>
            </a:extLst>
          </p:cNvPr>
          <p:cNvSpPr/>
          <p:nvPr/>
        </p:nvSpPr>
        <p:spPr bwMode="auto">
          <a:xfrm>
            <a:off x="1967948" y="1689652"/>
            <a:ext cx="2892287" cy="1143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User Risk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Policy</a:t>
            </a:r>
          </a:p>
        </p:txBody>
      </p:sp>
      <p:sp>
        <p:nvSpPr>
          <p:cNvPr id="6" name="Rectangle 5">
            <a:extLst>
              <a:ext uri="{FF2B5EF4-FFF2-40B4-BE49-F238E27FC236}">
                <a16:creationId xmlns:a16="http://schemas.microsoft.com/office/drawing/2014/main" id="{38C39D90-27E3-477B-9135-B981080DDD9E}"/>
              </a:ext>
            </a:extLst>
          </p:cNvPr>
          <p:cNvSpPr/>
          <p:nvPr/>
        </p:nvSpPr>
        <p:spPr bwMode="auto">
          <a:xfrm>
            <a:off x="6096000" y="1696278"/>
            <a:ext cx="2892287" cy="1143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Sign-in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Risky Policy</a:t>
            </a:r>
          </a:p>
        </p:txBody>
      </p:sp>
      <p:sp>
        <p:nvSpPr>
          <p:cNvPr id="8" name="Rectangle 7">
            <a:extLst>
              <a:ext uri="{FF2B5EF4-FFF2-40B4-BE49-F238E27FC236}">
                <a16:creationId xmlns:a16="http://schemas.microsoft.com/office/drawing/2014/main" id="{71FDBC7E-284D-4046-A82C-2830F7AE84B4}"/>
              </a:ext>
            </a:extLst>
          </p:cNvPr>
          <p:cNvSpPr/>
          <p:nvPr/>
        </p:nvSpPr>
        <p:spPr bwMode="auto">
          <a:xfrm>
            <a:off x="2006048" y="3591854"/>
            <a:ext cx="2892287" cy="1143000"/>
          </a:xfrm>
          <a:prstGeom prst="rect">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78D4"/>
                </a:solidFill>
                <a:effectLst/>
                <a:uLnTx/>
                <a:uFillTx/>
                <a:latin typeface="Segoe UI"/>
                <a:ea typeface="Segoe UI" pitchFamily="34" charset="0"/>
                <a:cs typeface="Segoe UI" pitchFamily="34" charset="0"/>
              </a:rPr>
              <a:t>SSPR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78D4"/>
                </a:solidFill>
                <a:effectLst/>
                <a:uLnTx/>
                <a:uFillTx/>
                <a:latin typeface="Segoe UI"/>
                <a:ea typeface="Segoe UI" pitchFamily="34" charset="0"/>
                <a:cs typeface="Segoe UI" pitchFamily="34" charset="0"/>
              </a:rPr>
              <a:t>(Self Service Password Reset)</a:t>
            </a:r>
          </a:p>
        </p:txBody>
      </p:sp>
      <p:sp>
        <p:nvSpPr>
          <p:cNvPr id="10" name="Rectangle 9">
            <a:extLst>
              <a:ext uri="{FF2B5EF4-FFF2-40B4-BE49-F238E27FC236}">
                <a16:creationId xmlns:a16="http://schemas.microsoft.com/office/drawing/2014/main" id="{9BD3FA1A-095D-48B3-9739-E2E07AF28C86}"/>
              </a:ext>
            </a:extLst>
          </p:cNvPr>
          <p:cNvSpPr/>
          <p:nvPr/>
        </p:nvSpPr>
        <p:spPr bwMode="auto">
          <a:xfrm>
            <a:off x="6096000" y="3591854"/>
            <a:ext cx="2892287" cy="1143000"/>
          </a:xfrm>
          <a:prstGeom prst="rect">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78D4"/>
                </a:solidFill>
                <a:effectLst/>
                <a:uLnTx/>
                <a:uFillTx/>
                <a:latin typeface="Segoe UI"/>
                <a:ea typeface="Segoe UI" pitchFamily="34" charset="0"/>
                <a:cs typeface="Segoe UI" pitchFamily="34" charset="0"/>
              </a:rPr>
              <a:t>MFA</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78D4"/>
                </a:solidFill>
                <a:effectLst/>
                <a:uLnTx/>
                <a:uFillTx/>
                <a:latin typeface="Segoe UI"/>
                <a:ea typeface="Segoe UI" pitchFamily="34" charset="0"/>
                <a:cs typeface="Segoe UI" pitchFamily="34" charset="0"/>
              </a:rPr>
              <a:t>(Multi Factor Authentication)</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8D4"/>
              </a:solidFill>
              <a:effectLst/>
              <a:uLnTx/>
              <a:uFillTx/>
              <a:latin typeface="Segoe UI"/>
              <a:ea typeface="Segoe UI" pitchFamily="34" charset="0"/>
              <a:cs typeface="Segoe UI" pitchFamily="34" charset="0"/>
            </a:endParaRPr>
          </a:p>
        </p:txBody>
      </p:sp>
      <p:sp>
        <p:nvSpPr>
          <p:cNvPr id="17" name="Arrow: Down 16">
            <a:extLst>
              <a:ext uri="{FF2B5EF4-FFF2-40B4-BE49-F238E27FC236}">
                <a16:creationId xmlns:a16="http://schemas.microsoft.com/office/drawing/2014/main" id="{8FCCF61C-39AE-42E9-8ECE-EFFBA12C6A73}"/>
              </a:ext>
            </a:extLst>
          </p:cNvPr>
          <p:cNvSpPr/>
          <p:nvPr/>
        </p:nvSpPr>
        <p:spPr bwMode="auto">
          <a:xfrm>
            <a:off x="3414091" y="2832652"/>
            <a:ext cx="193813" cy="759202"/>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solidFill>
                  <a:srgbClr val="0078D4"/>
                </a:solidFill>
              </a:ln>
              <a:solidFill>
                <a:srgbClr val="FFFFFF"/>
              </a:solidFill>
              <a:effectLst/>
              <a:uLnTx/>
              <a:uFillTx/>
              <a:latin typeface="Segoe UI"/>
              <a:ea typeface="Segoe UI" pitchFamily="34" charset="0"/>
              <a:cs typeface="Segoe UI" pitchFamily="34" charset="0"/>
            </a:endParaRPr>
          </a:p>
        </p:txBody>
      </p:sp>
      <p:sp>
        <p:nvSpPr>
          <p:cNvPr id="19" name="Arrow: Down 18">
            <a:extLst>
              <a:ext uri="{FF2B5EF4-FFF2-40B4-BE49-F238E27FC236}">
                <a16:creationId xmlns:a16="http://schemas.microsoft.com/office/drawing/2014/main" id="{C3A6BDFC-886D-47F4-8EB5-502C7C3A8256}"/>
              </a:ext>
            </a:extLst>
          </p:cNvPr>
          <p:cNvSpPr/>
          <p:nvPr/>
        </p:nvSpPr>
        <p:spPr bwMode="auto">
          <a:xfrm>
            <a:off x="7445236" y="2832652"/>
            <a:ext cx="193813" cy="759202"/>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solidFill>
                  <a:srgbClr val="0078D4"/>
                </a:solid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46305644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8514A-818C-4ADA-AB8C-4BC60C27D7D4}"/>
              </a:ext>
            </a:extLst>
          </p:cNvPr>
          <p:cNvSpPr>
            <a:spLocks noGrp="1"/>
          </p:cNvSpPr>
          <p:nvPr>
            <p:ph type="title"/>
          </p:nvPr>
        </p:nvSpPr>
        <p:spPr>
          <a:xfrm>
            <a:off x="588263" y="457200"/>
            <a:ext cx="5303396" cy="553998"/>
          </a:xfrm>
        </p:spPr>
        <p:txBody>
          <a:bodyPr/>
          <a:lstStyle/>
          <a:p>
            <a:r>
              <a:rPr lang="en-US"/>
              <a:t>Zero Trust User Access</a:t>
            </a:r>
          </a:p>
        </p:txBody>
      </p:sp>
      <p:cxnSp>
        <p:nvCxnSpPr>
          <p:cNvPr id="1092" name="Connector: Elbow 1091">
            <a:extLst>
              <a:ext uri="{FF2B5EF4-FFF2-40B4-BE49-F238E27FC236}">
                <a16:creationId xmlns:a16="http://schemas.microsoft.com/office/drawing/2014/main" id="{1A17788D-A539-4057-A7B3-FBEE9BA9F1FB}"/>
              </a:ext>
            </a:extLst>
          </p:cNvPr>
          <p:cNvCxnSpPr>
            <a:cxnSpLocks/>
            <a:endCxn id="1454" idx="1"/>
          </p:cNvCxnSpPr>
          <p:nvPr/>
        </p:nvCxnSpPr>
        <p:spPr>
          <a:xfrm>
            <a:off x="5963976" y="4102463"/>
            <a:ext cx="932641" cy="775402"/>
          </a:xfrm>
          <a:prstGeom prst="bentConnector3">
            <a:avLst>
              <a:gd name="adj1" fmla="val 75405"/>
            </a:avLst>
          </a:prstGeom>
          <a:ln w="25400">
            <a:solidFill>
              <a:srgbClr val="107C1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93" name="Rectangle 1092">
            <a:extLst>
              <a:ext uri="{FF2B5EF4-FFF2-40B4-BE49-F238E27FC236}">
                <a16:creationId xmlns:a16="http://schemas.microsoft.com/office/drawing/2014/main" id="{346D3024-6E27-4CE0-9032-773578693C79}"/>
              </a:ext>
            </a:extLst>
          </p:cNvPr>
          <p:cNvSpPr/>
          <p:nvPr/>
        </p:nvSpPr>
        <p:spPr>
          <a:xfrm rot="5400000">
            <a:off x="10750798" y="3528494"/>
            <a:ext cx="550638" cy="1991675"/>
          </a:xfrm>
          <a:prstGeom prst="rect">
            <a:avLst/>
          </a:prstGeom>
          <a:gradFill>
            <a:gsLst>
              <a:gs pos="0">
                <a:schemeClr val="accent1">
                  <a:lumMod val="5000"/>
                  <a:lumOff val="95000"/>
                  <a:alpha val="50000"/>
                </a:schemeClr>
              </a:gs>
              <a:gs pos="78000">
                <a:srgbClr val="5C2D91">
                  <a:alpha val="20000"/>
                </a:srgbClr>
              </a:gs>
            </a:gsLst>
            <a:lin ang="10800000" scaled="1"/>
          </a:gra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094" name="Group 1093">
            <a:extLst>
              <a:ext uri="{FF2B5EF4-FFF2-40B4-BE49-F238E27FC236}">
                <a16:creationId xmlns:a16="http://schemas.microsoft.com/office/drawing/2014/main" id="{18835192-B060-4F39-A40F-2A05FBD8BD08}"/>
              </a:ext>
            </a:extLst>
          </p:cNvPr>
          <p:cNvGrpSpPr/>
          <p:nvPr/>
        </p:nvGrpSpPr>
        <p:grpSpPr>
          <a:xfrm>
            <a:off x="4872924" y="2592007"/>
            <a:ext cx="1577558" cy="1801352"/>
            <a:chOff x="4381024" y="1625742"/>
            <a:chExt cx="3442227" cy="3930543"/>
          </a:xfrm>
        </p:grpSpPr>
        <p:pic>
          <p:nvPicPr>
            <p:cNvPr id="1095" name="!!Gear">
              <a:extLst>
                <a:ext uri="{FF2B5EF4-FFF2-40B4-BE49-F238E27FC236}">
                  <a16:creationId xmlns:a16="http://schemas.microsoft.com/office/drawing/2014/main" id="{45DF0246-365E-4347-88A2-8D8EB8FDCA9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462892">
              <a:off x="4381024" y="1928450"/>
              <a:ext cx="3442227" cy="3627835"/>
            </a:xfrm>
            <a:prstGeom prst="rect">
              <a:avLst/>
            </a:prstGeom>
            <a:effectLst>
              <a:outerShdw blurRad="50800" dist="38100" dir="2700000" algn="tl" rotWithShape="0">
                <a:prstClr val="black">
                  <a:alpha val="40000"/>
                </a:prstClr>
              </a:outerShdw>
            </a:effectLst>
          </p:spPr>
        </p:pic>
        <p:sp>
          <p:nvSpPr>
            <p:cNvPr id="1096" name="Oval 1095">
              <a:extLst>
                <a:ext uri="{FF2B5EF4-FFF2-40B4-BE49-F238E27FC236}">
                  <a16:creationId xmlns:a16="http://schemas.microsoft.com/office/drawing/2014/main" id="{A692B083-4F02-4843-99A8-DA7BAD943960}"/>
                </a:ext>
              </a:extLst>
            </p:cNvPr>
            <p:cNvSpPr/>
            <p:nvPr/>
          </p:nvSpPr>
          <p:spPr bwMode="auto">
            <a:xfrm>
              <a:off x="5033147" y="2689580"/>
              <a:ext cx="2125707" cy="2125707"/>
            </a:xfrm>
            <a:prstGeom prst="ellipse">
              <a:avLst/>
            </a:prstGeom>
            <a:solidFill>
              <a:schemeClr val="bg1"/>
            </a:solidFill>
            <a:ln>
              <a:solidFill>
                <a:schemeClr val="accent1"/>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83000">
                      <a:srgbClr val="FFFFFF"/>
                    </a:gs>
                    <a:gs pos="100000">
                      <a:srgbClr val="FFFFFF"/>
                    </a:gs>
                  </a:gsLst>
                  <a:lin ang="5400000" scaled="1"/>
                </a:gradFill>
                <a:effectLst/>
                <a:uLnTx/>
                <a:uFillTx/>
                <a:latin typeface="Segoe UI"/>
                <a:ea typeface="+mn-ea"/>
                <a:cs typeface="Segoe UI" pitchFamily="34" charset="0"/>
              </a:endParaRPr>
            </a:p>
          </p:txBody>
        </p:sp>
        <p:pic>
          <p:nvPicPr>
            <p:cNvPr id="1097" name="Graphic 1096">
              <a:extLst>
                <a:ext uri="{FF2B5EF4-FFF2-40B4-BE49-F238E27FC236}">
                  <a16:creationId xmlns:a16="http://schemas.microsoft.com/office/drawing/2014/main" id="{26F7B497-5F4A-49A0-A6A4-CFABC40349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68462" y="1625742"/>
              <a:ext cx="2001282" cy="1861653"/>
            </a:xfrm>
            <a:prstGeom prst="rect">
              <a:avLst/>
            </a:prstGeom>
            <a:effectLst/>
          </p:spPr>
        </p:pic>
      </p:grpSp>
      <p:sp>
        <p:nvSpPr>
          <p:cNvPr id="1098" name="Rectangle 1097">
            <a:extLst>
              <a:ext uri="{FF2B5EF4-FFF2-40B4-BE49-F238E27FC236}">
                <a16:creationId xmlns:a16="http://schemas.microsoft.com/office/drawing/2014/main" id="{57F440B3-5839-49CA-8C47-B4E8C24AE8DC}"/>
              </a:ext>
            </a:extLst>
          </p:cNvPr>
          <p:cNvSpPr/>
          <p:nvPr/>
        </p:nvSpPr>
        <p:spPr>
          <a:xfrm>
            <a:off x="5218917" y="3366281"/>
            <a:ext cx="895808" cy="5539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50" normalizeH="0" baseline="0" noProof="0">
                <a:ln>
                  <a:noFill/>
                </a:ln>
                <a:solidFill>
                  <a:srgbClr val="000000"/>
                </a:solidFill>
                <a:effectLst/>
                <a:uLnTx/>
                <a:uFillTx/>
                <a:latin typeface="Segoe UI Semibold"/>
                <a:ea typeface="Segoe UI" pitchFamily="34" charset="0"/>
                <a:cs typeface="Segoe UI" pitchFamily="34" charset="0"/>
              </a:rPr>
              <a:t>Security &amp; Compliance Policy Engine</a:t>
            </a:r>
            <a:endParaRPr kumimoji="0" lang="en-US" sz="900" b="0" i="0" u="none" strike="noStrike" kern="1200" cap="none" spc="-50" normalizeH="0" baseline="0" noProof="0">
              <a:ln>
                <a:noFill/>
              </a:ln>
              <a:solidFill>
                <a:srgbClr val="000000"/>
              </a:solidFill>
              <a:effectLst/>
              <a:uLnTx/>
              <a:uFillTx/>
              <a:latin typeface="Segoe UI Semibold"/>
              <a:ea typeface="+mn-ea"/>
              <a:cs typeface="+mn-cs"/>
            </a:endParaRPr>
          </a:p>
        </p:txBody>
      </p:sp>
      <p:cxnSp>
        <p:nvCxnSpPr>
          <p:cNvPr id="1103" name="Connector: Elbow 1102">
            <a:extLst>
              <a:ext uri="{FF2B5EF4-FFF2-40B4-BE49-F238E27FC236}">
                <a16:creationId xmlns:a16="http://schemas.microsoft.com/office/drawing/2014/main" id="{7D830765-68B0-4D6B-AC26-C69333FC8975}"/>
              </a:ext>
            </a:extLst>
          </p:cNvPr>
          <p:cNvCxnSpPr>
            <a:cxnSpLocks/>
          </p:cNvCxnSpPr>
          <p:nvPr/>
        </p:nvCxnSpPr>
        <p:spPr>
          <a:xfrm flipV="1">
            <a:off x="6638367" y="2627936"/>
            <a:ext cx="3383280" cy="457200"/>
          </a:xfrm>
          <a:prstGeom prst="bentConnector3">
            <a:avLst>
              <a:gd name="adj1" fmla="val 38305"/>
            </a:avLst>
          </a:prstGeom>
          <a:ln w="25400">
            <a:solidFill>
              <a:srgbClr val="107C1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04" name="Connector: Elbow 1103">
            <a:extLst>
              <a:ext uri="{FF2B5EF4-FFF2-40B4-BE49-F238E27FC236}">
                <a16:creationId xmlns:a16="http://schemas.microsoft.com/office/drawing/2014/main" id="{9AC93C29-055B-46BC-A409-449C6F34B66E}"/>
              </a:ext>
            </a:extLst>
          </p:cNvPr>
          <p:cNvCxnSpPr>
            <a:cxnSpLocks/>
          </p:cNvCxnSpPr>
          <p:nvPr/>
        </p:nvCxnSpPr>
        <p:spPr>
          <a:xfrm flipV="1">
            <a:off x="6541553" y="2063021"/>
            <a:ext cx="3474720" cy="914400"/>
          </a:xfrm>
          <a:prstGeom prst="bentConnector3">
            <a:avLst>
              <a:gd name="adj1" fmla="val 31260"/>
            </a:avLst>
          </a:prstGeom>
          <a:ln w="25400">
            <a:solidFill>
              <a:srgbClr val="107C1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105" name="Group 1104">
            <a:extLst>
              <a:ext uri="{FF2B5EF4-FFF2-40B4-BE49-F238E27FC236}">
                <a16:creationId xmlns:a16="http://schemas.microsoft.com/office/drawing/2014/main" id="{9836FC63-F308-4CC2-8155-F35A1EFF56E8}"/>
              </a:ext>
            </a:extLst>
          </p:cNvPr>
          <p:cNvGrpSpPr/>
          <p:nvPr/>
        </p:nvGrpSpPr>
        <p:grpSpPr>
          <a:xfrm>
            <a:off x="8838958" y="6228297"/>
            <a:ext cx="2443248" cy="419516"/>
            <a:chOff x="8874272" y="5798346"/>
            <a:chExt cx="3727806" cy="640080"/>
          </a:xfrm>
        </p:grpSpPr>
        <p:sp>
          <p:nvSpPr>
            <p:cNvPr id="1229" name="TextBox 1228">
              <a:extLst>
                <a:ext uri="{FF2B5EF4-FFF2-40B4-BE49-F238E27FC236}">
                  <a16:creationId xmlns:a16="http://schemas.microsoft.com/office/drawing/2014/main" id="{365599D8-093D-4A53-86FC-201CB3723405}"/>
                </a:ext>
              </a:extLst>
            </p:cNvPr>
            <p:cNvSpPr txBox="1"/>
            <p:nvPr/>
          </p:nvSpPr>
          <p:spPr>
            <a:xfrm>
              <a:off x="9401718" y="5821112"/>
              <a:ext cx="3200360" cy="540031"/>
            </a:xfrm>
            <a:prstGeom prst="rect">
              <a:avLst/>
            </a:prstGeom>
            <a:solidFill>
              <a:schemeClr val="bg1"/>
            </a:solidFill>
          </p:spPr>
          <p:txBody>
            <a:bodyPr wrap="square" lIns="18288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000000"/>
                      </a:gs>
                      <a:gs pos="100000">
                        <a:srgbClr val="000000"/>
                      </a:gs>
                    </a:gsLst>
                    <a:lin ang="5400000" scaled="0"/>
                  </a:gradFill>
                  <a:effectLst/>
                  <a:uLnTx/>
                  <a:uFillTx/>
                  <a:latin typeface="Segoe UI Semibold"/>
                  <a:ea typeface="+mn-ea"/>
                  <a:cs typeface="+mn-cs"/>
                </a:rPr>
                <a:t>Enforcement</a:t>
              </a:r>
              <a:br>
                <a:rPr kumimoji="0" lang="en-US" sz="1400" b="0" i="0" u="none" strike="noStrike" kern="1200" cap="none" spc="0" normalizeH="0" baseline="0" noProof="0">
                  <a:ln>
                    <a:noFill/>
                  </a:ln>
                  <a:gradFill>
                    <a:gsLst>
                      <a:gs pos="0">
                        <a:srgbClr val="000000"/>
                      </a:gs>
                      <a:gs pos="100000">
                        <a:srgbClr val="000000"/>
                      </a:gs>
                    </a:gsLst>
                    <a:lin ang="5400000" scaled="0"/>
                  </a:gradFill>
                  <a:effectLst/>
                  <a:uLnTx/>
                  <a:uFillTx/>
                  <a:latin typeface="Segoe UI Semibold"/>
                  <a:ea typeface="+mn-ea"/>
                  <a:cs typeface="+mn-cs"/>
                </a:rPr>
              </a:br>
              <a:r>
                <a:rPr kumimoji="0" lang="en-US" sz="1100" b="0" i="0" u="none" strike="noStrike" kern="1200" cap="none" spc="0" normalizeH="0" baseline="0" noProof="0">
                  <a:ln>
                    <a:noFill/>
                  </a:ln>
                  <a:gradFill>
                    <a:gsLst>
                      <a:gs pos="0">
                        <a:srgbClr val="000000"/>
                      </a:gs>
                      <a:gs pos="100000">
                        <a:srgbClr val="000000"/>
                      </a:gs>
                    </a:gsLst>
                    <a:lin ang="5400000" scaled="0"/>
                  </a:gradFill>
                  <a:effectLst/>
                  <a:uLnTx/>
                  <a:uFillTx/>
                  <a:latin typeface="Segoe UI"/>
                  <a:ea typeface="+mn-ea"/>
                  <a:cs typeface="+mn-cs"/>
                </a:rPr>
                <a:t>of policy across resources</a:t>
              </a:r>
            </a:p>
          </p:txBody>
        </p:sp>
        <p:grpSp>
          <p:nvGrpSpPr>
            <p:cNvPr id="1230" name="Group 1229">
              <a:extLst>
                <a:ext uri="{FF2B5EF4-FFF2-40B4-BE49-F238E27FC236}">
                  <a16:creationId xmlns:a16="http://schemas.microsoft.com/office/drawing/2014/main" id="{1FE8C65F-DF4E-4720-8A66-540F69AA1D8C}"/>
                </a:ext>
              </a:extLst>
            </p:cNvPr>
            <p:cNvGrpSpPr/>
            <p:nvPr/>
          </p:nvGrpSpPr>
          <p:grpSpPr>
            <a:xfrm>
              <a:off x="8874272" y="5798346"/>
              <a:ext cx="640080" cy="640080"/>
              <a:chOff x="8564293" y="6359259"/>
              <a:chExt cx="812414" cy="812410"/>
            </a:xfrm>
          </p:grpSpPr>
          <p:sp>
            <p:nvSpPr>
              <p:cNvPr id="1231" name="Oval 1230">
                <a:extLst>
                  <a:ext uri="{FF2B5EF4-FFF2-40B4-BE49-F238E27FC236}">
                    <a16:creationId xmlns:a16="http://schemas.microsoft.com/office/drawing/2014/main" id="{8E9CE945-5038-45FA-BD5D-4C518A6BE843}"/>
                  </a:ext>
                </a:extLst>
              </p:cNvPr>
              <p:cNvSpPr/>
              <p:nvPr/>
            </p:nvSpPr>
            <p:spPr bwMode="auto">
              <a:xfrm>
                <a:off x="8564293" y="6359259"/>
                <a:ext cx="812414" cy="812410"/>
              </a:xfrm>
              <a:prstGeom prst="ellipse">
                <a:avLst/>
              </a:prstGeom>
              <a:solidFill>
                <a:schemeClr val="bg1"/>
              </a:solidFill>
              <a:ln>
                <a:noFill/>
              </a:ln>
              <a:effectLst>
                <a:outerShdw blurRad="127000" dist="25400" dir="2700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srgbClr val="00B050"/>
                  </a:solidFill>
                  <a:effectLst/>
                  <a:uLnTx/>
                  <a:uFillTx/>
                  <a:latin typeface="Segoe UI"/>
                  <a:ea typeface="+mn-ea"/>
                  <a:cs typeface="+mn-cs"/>
                </a:endParaRPr>
              </a:p>
            </p:txBody>
          </p:sp>
          <p:sp>
            <p:nvSpPr>
              <p:cNvPr id="1232" name="Freeform 13">
                <a:extLst>
                  <a:ext uri="{FF2B5EF4-FFF2-40B4-BE49-F238E27FC236}">
                    <a16:creationId xmlns:a16="http://schemas.microsoft.com/office/drawing/2014/main" id="{85316E60-6D22-4B60-832A-6E6F86264207}"/>
                  </a:ext>
                </a:extLst>
              </p:cNvPr>
              <p:cNvSpPr>
                <a:spLocks/>
              </p:cNvSpPr>
              <p:nvPr/>
            </p:nvSpPr>
            <p:spPr bwMode="auto">
              <a:xfrm>
                <a:off x="8749483" y="6534958"/>
                <a:ext cx="442033" cy="461015"/>
              </a:xfrm>
              <a:custGeom>
                <a:avLst/>
                <a:gdLst>
                  <a:gd name="T0" fmla="*/ 121 w 186"/>
                  <a:gd name="T1" fmla="*/ 8 h 195"/>
                  <a:gd name="T2" fmla="*/ 121 w 186"/>
                  <a:gd name="T3" fmla="*/ 8 h 195"/>
                  <a:gd name="T4" fmla="*/ 93 w 186"/>
                  <a:gd name="T5" fmla="*/ 0 h 195"/>
                  <a:gd name="T6" fmla="*/ 65 w 186"/>
                  <a:gd name="T7" fmla="*/ 8 h 195"/>
                  <a:gd name="T8" fmla="*/ 34 w 186"/>
                  <a:gd name="T9" fmla="*/ 24 h 195"/>
                  <a:gd name="T10" fmla="*/ 0 w 186"/>
                  <a:gd name="T11" fmla="*/ 32 h 195"/>
                  <a:gd name="T12" fmla="*/ 0 w 186"/>
                  <a:gd name="T13" fmla="*/ 64 h 195"/>
                  <a:gd name="T14" fmla="*/ 8 w 186"/>
                  <a:gd name="T15" fmla="*/ 105 h 195"/>
                  <a:gd name="T16" fmla="*/ 29 w 186"/>
                  <a:gd name="T17" fmla="*/ 141 h 195"/>
                  <a:gd name="T18" fmla="*/ 59 w 186"/>
                  <a:gd name="T19" fmla="*/ 171 h 195"/>
                  <a:gd name="T20" fmla="*/ 93 w 186"/>
                  <a:gd name="T21" fmla="*/ 195 h 195"/>
                  <a:gd name="T22" fmla="*/ 127 w 186"/>
                  <a:gd name="T23" fmla="*/ 171 h 195"/>
                  <a:gd name="T24" fmla="*/ 157 w 186"/>
                  <a:gd name="T25" fmla="*/ 141 h 195"/>
                  <a:gd name="T26" fmla="*/ 178 w 186"/>
                  <a:gd name="T27" fmla="*/ 105 h 195"/>
                  <a:gd name="T28" fmla="*/ 186 w 186"/>
                  <a:gd name="T29" fmla="*/ 64 h 195"/>
                  <a:gd name="T30" fmla="*/ 186 w 186"/>
                  <a:gd name="T31" fmla="*/ 32 h 195"/>
                  <a:gd name="T32" fmla="*/ 152 w 186"/>
                  <a:gd name="T33" fmla="*/ 24 h 195"/>
                  <a:gd name="T34" fmla="*/ 121 w 186"/>
                  <a:gd name="T35" fmla="*/ 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6" h="195">
                    <a:moveTo>
                      <a:pt x="121" y="8"/>
                    </a:moveTo>
                    <a:lnTo>
                      <a:pt x="121" y="8"/>
                    </a:lnTo>
                    <a:cubicBezTo>
                      <a:pt x="113" y="2"/>
                      <a:pt x="103" y="0"/>
                      <a:pt x="93" y="0"/>
                    </a:cubicBezTo>
                    <a:cubicBezTo>
                      <a:pt x="83" y="0"/>
                      <a:pt x="74" y="2"/>
                      <a:pt x="65" y="8"/>
                    </a:cubicBezTo>
                    <a:cubicBezTo>
                      <a:pt x="56" y="14"/>
                      <a:pt x="45" y="20"/>
                      <a:pt x="34" y="24"/>
                    </a:cubicBezTo>
                    <a:cubicBezTo>
                      <a:pt x="23" y="27"/>
                      <a:pt x="11" y="30"/>
                      <a:pt x="0" y="32"/>
                    </a:cubicBezTo>
                    <a:lnTo>
                      <a:pt x="0" y="64"/>
                    </a:lnTo>
                    <a:cubicBezTo>
                      <a:pt x="0" y="78"/>
                      <a:pt x="3" y="92"/>
                      <a:pt x="8" y="105"/>
                    </a:cubicBezTo>
                    <a:cubicBezTo>
                      <a:pt x="13" y="118"/>
                      <a:pt x="20" y="130"/>
                      <a:pt x="29" y="141"/>
                    </a:cubicBezTo>
                    <a:cubicBezTo>
                      <a:pt x="38" y="152"/>
                      <a:pt x="48" y="162"/>
                      <a:pt x="59" y="171"/>
                    </a:cubicBezTo>
                    <a:cubicBezTo>
                      <a:pt x="70" y="180"/>
                      <a:pt x="82" y="188"/>
                      <a:pt x="93" y="195"/>
                    </a:cubicBezTo>
                    <a:cubicBezTo>
                      <a:pt x="105" y="188"/>
                      <a:pt x="116" y="180"/>
                      <a:pt x="127" y="171"/>
                    </a:cubicBezTo>
                    <a:cubicBezTo>
                      <a:pt x="138" y="162"/>
                      <a:pt x="148" y="152"/>
                      <a:pt x="157" y="141"/>
                    </a:cubicBezTo>
                    <a:cubicBezTo>
                      <a:pt x="166" y="130"/>
                      <a:pt x="173" y="118"/>
                      <a:pt x="178" y="105"/>
                    </a:cubicBezTo>
                    <a:cubicBezTo>
                      <a:pt x="184" y="92"/>
                      <a:pt x="186" y="78"/>
                      <a:pt x="186" y="64"/>
                    </a:cubicBezTo>
                    <a:lnTo>
                      <a:pt x="186" y="32"/>
                    </a:lnTo>
                    <a:cubicBezTo>
                      <a:pt x="175" y="30"/>
                      <a:pt x="164" y="27"/>
                      <a:pt x="152" y="24"/>
                    </a:cubicBezTo>
                    <a:cubicBezTo>
                      <a:pt x="141" y="20"/>
                      <a:pt x="131" y="14"/>
                      <a:pt x="121" y="8"/>
                    </a:cubicBezTo>
                    <a:close/>
                  </a:path>
                </a:pathLst>
              </a:custGeom>
              <a:solidFill>
                <a:srgbClr val="3E3E3E"/>
              </a:solidFill>
              <a:ln w="41275">
                <a:solidFill>
                  <a:schemeClr val="bg1"/>
                </a:solid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1108" name="Group 1107">
            <a:extLst>
              <a:ext uri="{FF2B5EF4-FFF2-40B4-BE49-F238E27FC236}">
                <a16:creationId xmlns:a16="http://schemas.microsoft.com/office/drawing/2014/main" id="{CE3CB727-E79D-4E88-B41B-FBA3C75686F3}"/>
              </a:ext>
            </a:extLst>
          </p:cNvPr>
          <p:cNvGrpSpPr/>
          <p:nvPr/>
        </p:nvGrpSpPr>
        <p:grpSpPr>
          <a:xfrm>
            <a:off x="10031177" y="2573009"/>
            <a:ext cx="1469815" cy="476699"/>
            <a:chOff x="10031177" y="2676455"/>
            <a:chExt cx="1469815" cy="476699"/>
          </a:xfrm>
        </p:grpSpPr>
        <p:sp>
          <p:nvSpPr>
            <p:cNvPr id="1215" name="Rectangle 1214">
              <a:extLst>
                <a:ext uri="{FF2B5EF4-FFF2-40B4-BE49-F238E27FC236}">
                  <a16:creationId xmlns:a16="http://schemas.microsoft.com/office/drawing/2014/main" id="{021FBC2E-2FFD-4C76-8F50-015D3FBA5539}"/>
                </a:ext>
              </a:extLst>
            </p:cNvPr>
            <p:cNvSpPr/>
            <p:nvPr/>
          </p:nvSpPr>
          <p:spPr>
            <a:xfrm>
              <a:off x="10031177" y="2676455"/>
              <a:ext cx="1469815" cy="230832"/>
            </a:xfrm>
            <a:prstGeom prst="rect">
              <a:avLst/>
            </a:prstGeom>
            <a:solidFill>
              <a:schemeClr val="tx1">
                <a:lumMod val="65000"/>
                <a:lumOff val="35000"/>
              </a:schemeClr>
            </a:solidFill>
            <a:effectLst>
              <a:outerShdw blurRad="63500" dist="38100" dir="2400000" algn="ctr" rotWithShape="0">
                <a:prstClr val="black">
                  <a:alpha val="30000"/>
                </a:prstClr>
              </a:outerShdw>
            </a:effectLst>
          </p:spPr>
          <p:txBody>
            <a:bodyPr wrap="square" lIns="73152" tIns="45720" rIns="73152" bIns="45720" anchor="ctr"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Semibold"/>
                  <a:ea typeface="+mn-ea"/>
                  <a:cs typeface="+mn-cs"/>
                </a:rPr>
                <a:t>Modern Applications</a:t>
              </a:r>
            </a:p>
          </p:txBody>
        </p:sp>
        <p:grpSp>
          <p:nvGrpSpPr>
            <p:cNvPr id="1216" name="Group 1215">
              <a:extLst>
                <a:ext uri="{FF2B5EF4-FFF2-40B4-BE49-F238E27FC236}">
                  <a16:creationId xmlns:a16="http://schemas.microsoft.com/office/drawing/2014/main" id="{C8622EE3-B03B-4CD2-B9DC-3DABCEC50263}"/>
                </a:ext>
              </a:extLst>
            </p:cNvPr>
            <p:cNvGrpSpPr/>
            <p:nvPr/>
          </p:nvGrpSpPr>
          <p:grpSpPr>
            <a:xfrm>
              <a:off x="10050455" y="2973057"/>
              <a:ext cx="1202266" cy="180097"/>
              <a:chOff x="9647707" y="2375757"/>
              <a:chExt cx="1618595" cy="242462"/>
            </a:xfrm>
          </p:grpSpPr>
          <p:pic>
            <p:nvPicPr>
              <p:cNvPr id="1219" name="Picture 1218">
                <a:extLst>
                  <a:ext uri="{FF2B5EF4-FFF2-40B4-BE49-F238E27FC236}">
                    <a16:creationId xmlns:a16="http://schemas.microsoft.com/office/drawing/2014/main" id="{6449C464-4B40-4F65-8122-AAF46AF50EC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73899" y="2400183"/>
                <a:ext cx="292403" cy="218036"/>
              </a:xfrm>
              <a:prstGeom prst="rect">
                <a:avLst/>
              </a:prstGeom>
            </p:spPr>
          </p:pic>
          <p:pic>
            <p:nvPicPr>
              <p:cNvPr id="1220" name="Picture 1219">
                <a:extLst>
                  <a:ext uri="{FF2B5EF4-FFF2-40B4-BE49-F238E27FC236}">
                    <a16:creationId xmlns:a16="http://schemas.microsoft.com/office/drawing/2014/main" id="{0743BEF1-BB8D-49B8-BBA6-BB98F0F591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47707" y="2375757"/>
                <a:ext cx="482421" cy="223308"/>
              </a:xfrm>
              <a:prstGeom prst="rect">
                <a:avLst/>
              </a:prstGeom>
            </p:spPr>
          </p:pic>
          <p:pic>
            <p:nvPicPr>
              <p:cNvPr id="1221" name="Picture 1220">
                <a:extLst>
                  <a:ext uri="{FF2B5EF4-FFF2-40B4-BE49-F238E27FC236}">
                    <a16:creationId xmlns:a16="http://schemas.microsoft.com/office/drawing/2014/main" id="{7B1F064C-DC21-4B68-8BDB-4118051787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92520" y="2439562"/>
                <a:ext cx="551669" cy="139274"/>
              </a:xfrm>
              <a:prstGeom prst="rect">
                <a:avLst/>
              </a:prstGeom>
            </p:spPr>
          </p:pic>
        </p:grpSp>
      </p:grpSp>
      <p:grpSp>
        <p:nvGrpSpPr>
          <p:cNvPr id="1109" name="Group 1108">
            <a:extLst>
              <a:ext uri="{FF2B5EF4-FFF2-40B4-BE49-F238E27FC236}">
                <a16:creationId xmlns:a16="http://schemas.microsoft.com/office/drawing/2014/main" id="{51DA03F9-8D37-48DF-A4DC-8BB1B5A44118}"/>
              </a:ext>
            </a:extLst>
          </p:cNvPr>
          <p:cNvGrpSpPr/>
          <p:nvPr/>
        </p:nvGrpSpPr>
        <p:grpSpPr>
          <a:xfrm>
            <a:off x="9949897" y="3184448"/>
            <a:ext cx="1511462" cy="749259"/>
            <a:chOff x="9949897" y="3287894"/>
            <a:chExt cx="1511462" cy="749259"/>
          </a:xfrm>
        </p:grpSpPr>
        <p:grpSp>
          <p:nvGrpSpPr>
            <p:cNvPr id="1200" name="Group 1199">
              <a:extLst>
                <a:ext uri="{FF2B5EF4-FFF2-40B4-BE49-F238E27FC236}">
                  <a16:creationId xmlns:a16="http://schemas.microsoft.com/office/drawing/2014/main" id="{02A11925-1EE3-4AB3-9B34-B7D1EAA70FA8}"/>
                </a:ext>
              </a:extLst>
            </p:cNvPr>
            <p:cNvGrpSpPr/>
            <p:nvPr/>
          </p:nvGrpSpPr>
          <p:grpSpPr>
            <a:xfrm>
              <a:off x="9949897" y="3489769"/>
              <a:ext cx="1511462" cy="547384"/>
              <a:chOff x="10066075" y="3025272"/>
              <a:chExt cx="2034864" cy="736939"/>
            </a:xfrm>
          </p:grpSpPr>
          <p:sp>
            <p:nvSpPr>
              <p:cNvPr id="1202" name="Rectangle 1201">
                <a:hlinkClick r:id="rId10" tooltip="Conditional Access provides centralized policy control for data and applications by enforcing conditions on account authentication, network location, device health/compliance, and other risk factors. "/>
                <a:extLst>
                  <a:ext uri="{FF2B5EF4-FFF2-40B4-BE49-F238E27FC236}">
                    <a16:creationId xmlns:a16="http://schemas.microsoft.com/office/drawing/2014/main" id="{EA1E32CF-4FF1-4CCE-9104-DA3F6F70B207}"/>
                  </a:ext>
                </a:extLst>
              </p:cNvPr>
              <p:cNvSpPr/>
              <p:nvPr/>
            </p:nvSpPr>
            <p:spPr>
              <a:xfrm>
                <a:off x="10066075" y="3025272"/>
                <a:ext cx="2034864" cy="7369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203" name="Picture 1202">
                <a:extLst>
                  <a:ext uri="{FF2B5EF4-FFF2-40B4-BE49-F238E27FC236}">
                    <a16:creationId xmlns:a16="http://schemas.microsoft.com/office/drawing/2014/main" id="{A55BF1B5-A0B5-4038-9096-1B2CD886852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94216" y="3145250"/>
                <a:ext cx="211649" cy="211647"/>
              </a:xfrm>
              <a:prstGeom prst="rect">
                <a:avLst/>
              </a:prstGeom>
            </p:spPr>
          </p:pic>
          <p:pic>
            <p:nvPicPr>
              <p:cNvPr id="1204" name="Picture 1203">
                <a:extLst>
                  <a:ext uri="{FF2B5EF4-FFF2-40B4-BE49-F238E27FC236}">
                    <a16:creationId xmlns:a16="http://schemas.microsoft.com/office/drawing/2014/main" id="{4CFF3623-461C-4E1A-BCF7-0AF7755D51D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37161" y="3135127"/>
                <a:ext cx="331112" cy="231892"/>
              </a:xfrm>
              <a:prstGeom prst="rect">
                <a:avLst/>
              </a:prstGeom>
            </p:spPr>
          </p:pic>
          <p:pic>
            <p:nvPicPr>
              <p:cNvPr id="1205" name="Picture 1204">
                <a:extLst>
                  <a:ext uri="{FF2B5EF4-FFF2-40B4-BE49-F238E27FC236}">
                    <a16:creationId xmlns:a16="http://schemas.microsoft.com/office/drawing/2014/main" id="{FBD9C733-572F-4067-961A-D99D976961C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76944" y="3133937"/>
                <a:ext cx="234272" cy="234274"/>
              </a:xfrm>
              <a:prstGeom prst="rect">
                <a:avLst/>
              </a:prstGeom>
            </p:spPr>
          </p:pic>
          <p:pic>
            <p:nvPicPr>
              <p:cNvPr id="1206" name="Picture 1205">
                <a:extLst>
                  <a:ext uri="{FF2B5EF4-FFF2-40B4-BE49-F238E27FC236}">
                    <a16:creationId xmlns:a16="http://schemas.microsoft.com/office/drawing/2014/main" id="{6D336A9C-EE21-4AC3-89D1-A60A1ED9D25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31809" y="3119690"/>
                <a:ext cx="266246" cy="262764"/>
              </a:xfrm>
              <a:prstGeom prst="rect">
                <a:avLst/>
              </a:prstGeom>
            </p:spPr>
          </p:pic>
          <p:grpSp>
            <p:nvGrpSpPr>
              <p:cNvPr id="1207" name="Group 1206">
                <a:extLst>
                  <a:ext uri="{FF2B5EF4-FFF2-40B4-BE49-F238E27FC236}">
                    <a16:creationId xmlns:a16="http://schemas.microsoft.com/office/drawing/2014/main" id="{A2B5EF1E-FE6E-443E-8284-47AE007F666A}"/>
                  </a:ext>
                </a:extLst>
              </p:cNvPr>
              <p:cNvGrpSpPr/>
              <p:nvPr/>
            </p:nvGrpSpPr>
            <p:grpSpPr>
              <a:xfrm>
                <a:off x="11440280" y="3532127"/>
                <a:ext cx="172208" cy="39750"/>
                <a:chOff x="2347623" y="628659"/>
                <a:chExt cx="412253" cy="115311"/>
              </a:xfrm>
              <a:solidFill>
                <a:schemeClr val="tx1">
                  <a:lumMod val="65000"/>
                  <a:lumOff val="35000"/>
                </a:schemeClr>
              </a:solidFill>
            </p:grpSpPr>
            <p:sp>
              <p:nvSpPr>
                <p:cNvPr id="1212" name="Oval 1211">
                  <a:extLst>
                    <a:ext uri="{FF2B5EF4-FFF2-40B4-BE49-F238E27FC236}">
                      <a16:creationId xmlns:a16="http://schemas.microsoft.com/office/drawing/2014/main" id="{39D8DC45-B915-4711-B915-62EBF35F47E1}"/>
                    </a:ext>
                  </a:extLst>
                </p:cNvPr>
                <p:cNvSpPr/>
                <p:nvPr/>
              </p:nvSpPr>
              <p:spPr bwMode="auto">
                <a:xfrm>
                  <a:off x="2347623" y="628667"/>
                  <a:ext cx="95147" cy="11529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13" name="Oval 1212">
                  <a:extLst>
                    <a:ext uri="{FF2B5EF4-FFF2-40B4-BE49-F238E27FC236}">
                      <a16:creationId xmlns:a16="http://schemas.microsoft.com/office/drawing/2014/main" id="{8E9ED20E-FE1C-47CC-A008-2935128EEFF6}"/>
                    </a:ext>
                  </a:extLst>
                </p:cNvPr>
                <p:cNvSpPr/>
                <p:nvPr/>
              </p:nvSpPr>
              <p:spPr bwMode="auto">
                <a:xfrm>
                  <a:off x="2506183" y="628675"/>
                  <a:ext cx="95147" cy="115295"/>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14" name="Oval 1213">
                  <a:extLst>
                    <a:ext uri="{FF2B5EF4-FFF2-40B4-BE49-F238E27FC236}">
                      <a16:creationId xmlns:a16="http://schemas.microsoft.com/office/drawing/2014/main" id="{ED8E30E9-D0CF-425E-BF87-C2EA2270FCB5}"/>
                    </a:ext>
                  </a:extLst>
                </p:cNvPr>
                <p:cNvSpPr/>
                <p:nvPr/>
              </p:nvSpPr>
              <p:spPr bwMode="auto">
                <a:xfrm>
                  <a:off x="2664729" y="628659"/>
                  <a:ext cx="95147" cy="11529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1209" name="Picture 1208">
                <a:extLst>
                  <a:ext uri="{FF2B5EF4-FFF2-40B4-BE49-F238E27FC236}">
                    <a16:creationId xmlns:a16="http://schemas.microsoft.com/office/drawing/2014/main" id="{B386450C-C0D8-460D-A279-A0E26F22DF7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21036" y="3468023"/>
                <a:ext cx="211914" cy="196960"/>
              </a:xfrm>
              <a:prstGeom prst="rect">
                <a:avLst/>
              </a:prstGeom>
            </p:spPr>
          </p:pic>
          <p:pic>
            <p:nvPicPr>
              <p:cNvPr id="1210" name="Picture 1209">
                <a:extLst>
                  <a:ext uri="{FF2B5EF4-FFF2-40B4-BE49-F238E27FC236}">
                    <a16:creationId xmlns:a16="http://schemas.microsoft.com/office/drawing/2014/main" id="{D14F4FC9-E030-4AC1-A1E8-9F47CE4BC30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23340" y="3447618"/>
                <a:ext cx="226972" cy="226972"/>
              </a:xfrm>
              <a:prstGeom prst="rect">
                <a:avLst/>
              </a:prstGeom>
            </p:spPr>
          </p:pic>
          <p:pic>
            <p:nvPicPr>
              <p:cNvPr id="1211" name="Picture 1210">
                <a:extLst>
                  <a:ext uri="{FF2B5EF4-FFF2-40B4-BE49-F238E27FC236}">
                    <a16:creationId xmlns:a16="http://schemas.microsoft.com/office/drawing/2014/main" id="{B7A4EE64-23BB-4575-A198-F190E7F996E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78345" y="3378419"/>
                <a:ext cx="342374" cy="357973"/>
              </a:xfrm>
              <a:prstGeom prst="rect">
                <a:avLst/>
              </a:prstGeom>
            </p:spPr>
          </p:pic>
        </p:grpSp>
        <p:sp>
          <p:nvSpPr>
            <p:cNvPr id="1201" name="Rectangle 1200">
              <a:extLst>
                <a:ext uri="{FF2B5EF4-FFF2-40B4-BE49-F238E27FC236}">
                  <a16:creationId xmlns:a16="http://schemas.microsoft.com/office/drawing/2014/main" id="{AAD1867E-B035-4E5A-A63E-7062F8BCB4BF}"/>
                </a:ext>
              </a:extLst>
            </p:cNvPr>
            <p:cNvSpPr/>
            <p:nvPr/>
          </p:nvSpPr>
          <p:spPr>
            <a:xfrm>
              <a:off x="10030279" y="3287894"/>
              <a:ext cx="1248965" cy="230832"/>
            </a:xfrm>
            <a:prstGeom prst="rect">
              <a:avLst/>
            </a:prstGeom>
            <a:solidFill>
              <a:schemeClr val="tx1">
                <a:lumMod val="65000"/>
                <a:lumOff val="35000"/>
              </a:schemeClr>
            </a:solidFill>
            <a:effectLst>
              <a:outerShdw blurRad="63500" dist="38100" dir="2400000" algn="ctr" rotWithShape="0">
                <a:prstClr val="black">
                  <a:alpha val="30000"/>
                </a:prstClr>
              </a:outerShdw>
            </a:effectLst>
          </p:spPr>
          <p:txBody>
            <a:bodyPr wrap="square" lIns="73152" tIns="45720" rIns="73152" bIns="45720" anchor="ctr"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Semibold"/>
                  <a:ea typeface="+mn-ea"/>
                  <a:cs typeface="+mn-cs"/>
                </a:rPr>
                <a:t>SaaS Applications</a:t>
              </a:r>
            </a:p>
          </p:txBody>
        </p:sp>
      </p:grpSp>
      <p:grpSp>
        <p:nvGrpSpPr>
          <p:cNvPr id="1110" name="Group 1109">
            <a:extLst>
              <a:ext uri="{FF2B5EF4-FFF2-40B4-BE49-F238E27FC236}">
                <a16:creationId xmlns:a16="http://schemas.microsoft.com/office/drawing/2014/main" id="{38BBF836-78F5-41D1-9F60-F10657C34443}"/>
              </a:ext>
            </a:extLst>
          </p:cNvPr>
          <p:cNvGrpSpPr/>
          <p:nvPr/>
        </p:nvGrpSpPr>
        <p:grpSpPr>
          <a:xfrm>
            <a:off x="9949897" y="4884487"/>
            <a:ext cx="1626646" cy="543674"/>
            <a:chOff x="9949897" y="4987933"/>
            <a:chExt cx="1626646" cy="543674"/>
          </a:xfrm>
        </p:grpSpPr>
        <p:grpSp>
          <p:nvGrpSpPr>
            <p:cNvPr id="1171" name="Group 1170">
              <a:extLst>
                <a:ext uri="{FF2B5EF4-FFF2-40B4-BE49-F238E27FC236}">
                  <a16:creationId xmlns:a16="http://schemas.microsoft.com/office/drawing/2014/main" id="{8B523FF3-7296-4E46-84BA-C26CDF4E2840}"/>
                </a:ext>
              </a:extLst>
            </p:cNvPr>
            <p:cNvGrpSpPr/>
            <p:nvPr/>
          </p:nvGrpSpPr>
          <p:grpSpPr>
            <a:xfrm>
              <a:off x="9949897" y="5225967"/>
              <a:ext cx="1626646" cy="305640"/>
              <a:chOff x="9911004" y="5286022"/>
              <a:chExt cx="2189934" cy="411480"/>
            </a:xfrm>
          </p:grpSpPr>
          <p:sp>
            <p:nvSpPr>
              <p:cNvPr id="1173" name="Rectangle 1172">
                <a:hlinkClick r:id="rId10" tooltip="Conditional Access provides centralized policy control for data and applications by enforcing conditions on account authentication, network location, device health/compliance, and other risk factors. "/>
                <a:extLst>
                  <a:ext uri="{FF2B5EF4-FFF2-40B4-BE49-F238E27FC236}">
                    <a16:creationId xmlns:a16="http://schemas.microsoft.com/office/drawing/2014/main" id="{5A651BA0-A21E-4771-A25F-A8BB71037EE1}"/>
                  </a:ext>
                </a:extLst>
              </p:cNvPr>
              <p:cNvSpPr/>
              <p:nvPr/>
            </p:nvSpPr>
            <p:spPr>
              <a:xfrm>
                <a:off x="9911004" y="5286022"/>
                <a:ext cx="2189934" cy="41148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174" name="Group 1173">
                <a:extLst>
                  <a:ext uri="{FF2B5EF4-FFF2-40B4-BE49-F238E27FC236}">
                    <a16:creationId xmlns:a16="http://schemas.microsoft.com/office/drawing/2014/main" id="{EE567A38-A856-48FB-8D3E-50F14C346A07}"/>
                  </a:ext>
                </a:extLst>
              </p:cNvPr>
              <p:cNvGrpSpPr/>
              <p:nvPr/>
            </p:nvGrpSpPr>
            <p:grpSpPr>
              <a:xfrm>
                <a:off x="9992822" y="5334677"/>
                <a:ext cx="1990425" cy="314171"/>
                <a:chOff x="10773383" y="4110803"/>
                <a:chExt cx="1115338" cy="176047"/>
              </a:xfrm>
            </p:grpSpPr>
            <p:grpSp>
              <p:nvGrpSpPr>
                <p:cNvPr id="1175" name="Group 1174">
                  <a:extLst>
                    <a:ext uri="{FF2B5EF4-FFF2-40B4-BE49-F238E27FC236}">
                      <a16:creationId xmlns:a16="http://schemas.microsoft.com/office/drawing/2014/main" id="{E7A0FB1E-E64F-4D2C-BAF5-2EB111CFD4C7}"/>
                    </a:ext>
                  </a:extLst>
                </p:cNvPr>
                <p:cNvGrpSpPr/>
                <p:nvPr/>
              </p:nvGrpSpPr>
              <p:grpSpPr>
                <a:xfrm>
                  <a:off x="10773383" y="4110803"/>
                  <a:ext cx="1115338" cy="176047"/>
                  <a:chOff x="-135564" y="2964206"/>
                  <a:chExt cx="2478627" cy="391231"/>
                </a:xfrm>
              </p:grpSpPr>
              <p:grpSp>
                <p:nvGrpSpPr>
                  <p:cNvPr id="1188" name="Group 1187">
                    <a:extLst>
                      <a:ext uri="{FF2B5EF4-FFF2-40B4-BE49-F238E27FC236}">
                        <a16:creationId xmlns:a16="http://schemas.microsoft.com/office/drawing/2014/main" id="{7401AFC8-FA28-4756-879C-9572B6B175C3}"/>
                      </a:ext>
                    </a:extLst>
                  </p:cNvPr>
                  <p:cNvGrpSpPr/>
                  <p:nvPr/>
                </p:nvGrpSpPr>
                <p:grpSpPr>
                  <a:xfrm>
                    <a:off x="-135564" y="2964206"/>
                    <a:ext cx="1811803" cy="391231"/>
                    <a:chOff x="-135564" y="2964206"/>
                    <a:chExt cx="1811803" cy="391231"/>
                  </a:xfrm>
                </p:grpSpPr>
                <p:pic>
                  <p:nvPicPr>
                    <p:cNvPr id="1194" name="Picture 1193">
                      <a:hlinkClick r:id="rId18"/>
                      <a:extLst>
                        <a:ext uri="{FF2B5EF4-FFF2-40B4-BE49-F238E27FC236}">
                          <a16:creationId xmlns:a16="http://schemas.microsoft.com/office/drawing/2014/main" id="{CB0FF9F4-3B0D-42D5-874E-5D12121C472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62356" y="2989082"/>
                      <a:ext cx="413883" cy="311792"/>
                    </a:xfrm>
                    <a:prstGeom prst="rect">
                      <a:avLst/>
                    </a:prstGeom>
                  </p:spPr>
                </p:pic>
                <p:grpSp>
                  <p:nvGrpSpPr>
                    <p:cNvPr id="1195" name="Group 1194">
                      <a:extLst>
                        <a:ext uri="{FF2B5EF4-FFF2-40B4-BE49-F238E27FC236}">
                          <a16:creationId xmlns:a16="http://schemas.microsoft.com/office/drawing/2014/main" id="{C3B66D1D-DEFD-478C-ABFB-2B2FC99C1334}"/>
                        </a:ext>
                      </a:extLst>
                    </p:cNvPr>
                    <p:cNvGrpSpPr/>
                    <p:nvPr/>
                  </p:nvGrpSpPr>
                  <p:grpSpPr>
                    <a:xfrm>
                      <a:off x="-135564" y="2964206"/>
                      <a:ext cx="1469346" cy="391231"/>
                      <a:chOff x="11727059" y="7366546"/>
                      <a:chExt cx="2260404" cy="601860"/>
                    </a:xfrm>
                  </p:grpSpPr>
                  <p:pic>
                    <p:nvPicPr>
                      <p:cNvPr id="1196" name="Picture 1195">
                        <a:extLst>
                          <a:ext uri="{FF2B5EF4-FFF2-40B4-BE49-F238E27FC236}">
                            <a16:creationId xmlns:a16="http://schemas.microsoft.com/office/drawing/2014/main" id="{C760B0B3-A080-4BCC-96B5-3D41139376DB}"/>
                          </a:ext>
                        </a:extLst>
                      </p:cNvPr>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2306492" y="7395332"/>
                        <a:ext cx="531603" cy="573074"/>
                      </a:xfrm>
                      <a:prstGeom prst="rect">
                        <a:avLst/>
                      </a:prstGeom>
                    </p:spPr>
                  </p:pic>
                  <p:pic>
                    <p:nvPicPr>
                      <p:cNvPr id="1197" name="Picture 1196">
                        <a:extLst>
                          <a:ext uri="{FF2B5EF4-FFF2-40B4-BE49-F238E27FC236}">
                            <a16:creationId xmlns:a16="http://schemas.microsoft.com/office/drawing/2014/main" id="{3C343C9A-943B-42D0-AA27-2F31EBA63616}"/>
                          </a:ext>
                        </a:extLst>
                      </p:cNvPr>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727059" y="7375762"/>
                        <a:ext cx="530659" cy="573073"/>
                      </a:xfrm>
                      <a:prstGeom prst="rect">
                        <a:avLst/>
                      </a:prstGeom>
                    </p:spPr>
                  </p:pic>
                  <p:pic>
                    <p:nvPicPr>
                      <p:cNvPr id="1198" name="Picture 1197">
                        <a:extLst>
                          <a:ext uri="{FF2B5EF4-FFF2-40B4-BE49-F238E27FC236}">
                            <a16:creationId xmlns:a16="http://schemas.microsoft.com/office/drawing/2014/main" id="{6AA0E198-55ED-453F-9157-74DBAB34E302}"/>
                          </a:ext>
                        </a:extLst>
                      </p:cNvPr>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2890224" y="7393808"/>
                        <a:ext cx="522821" cy="573075"/>
                      </a:xfrm>
                      <a:prstGeom prst="rect">
                        <a:avLst/>
                      </a:prstGeom>
                    </p:spPr>
                  </p:pic>
                  <p:pic>
                    <p:nvPicPr>
                      <p:cNvPr id="1199" name="Picture 1198">
                        <a:extLst>
                          <a:ext uri="{FF2B5EF4-FFF2-40B4-BE49-F238E27FC236}">
                            <a16:creationId xmlns:a16="http://schemas.microsoft.com/office/drawing/2014/main" id="{2FA14009-8C5F-45E6-BC2C-1964BF18BC3D}"/>
                          </a:ext>
                        </a:extLst>
                      </p:cNvPr>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3465910" y="7366546"/>
                        <a:ext cx="521553" cy="573074"/>
                      </a:xfrm>
                      <a:prstGeom prst="rect">
                        <a:avLst/>
                      </a:prstGeom>
                    </p:spPr>
                  </p:pic>
                </p:grpSp>
              </p:grpSp>
              <p:grpSp>
                <p:nvGrpSpPr>
                  <p:cNvPr id="1189" name="Group 1188">
                    <a:extLst>
                      <a:ext uri="{FF2B5EF4-FFF2-40B4-BE49-F238E27FC236}">
                        <a16:creationId xmlns:a16="http://schemas.microsoft.com/office/drawing/2014/main" id="{E68247B0-C36B-4283-9DEB-B9BE6CC7AA6C}"/>
                      </a:ext>
                    </a:extLst>
                  </p:cNvPr>
                  <p:cNvGrpSpPr/>
                  <p:nvPr/>
                </p:nvGrpSpPr>
                <p:grpSpPr>
                  <a:xfrm>
                    <a:off x="2013569" y="3113302"/>
                    <a:ext cx="329494" cy="79868"/>
                    <a:chOff x="6663231" y="3052616"/>
                    <a:chExt cx="188660" cy="45730"/>
                  </a:xfrm>
                </p:grpSpPr>
                <p:sp>
                  <p:nvSpPr>
                    <p:cNvPr id="1191" name="Oval 1190">
                      <a:extLst>
                        <a:ext uri="{FF2B5EF4-FFF2-40B4-BE49-F238E27FC236}">
                          <a16:creationId xmlns:a16="http://schemas.microsoft.com/office/drawing/2014/main" id="{FB3DDE3D-9990-4C50-BD0E-95F3BD53E54B}"/>
                        </a:ext>
                      </a:extLst>
                    </p:cNvPr>
                    <p:cNvSpPr/>
                    <p:nvPr/>
                  </p:nvSpPr>
                  <p:spPr bwMode="auto">
                    <a:xfrm>
                      <a:off x="6663231" y="3052627"/>
                      <a:ext cx="45720" cy="45719"/>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192" name="Oval 1191">
                      <a:extLst>
                        <a:ext uri="{FF2B5EF4-FFF2-40B4-BE49-F238E27FC236}">
                          <a16:creationId xmlns:a16="http://schemas.microsoft.com/office/drawing/2014/main" id="{A62BF9AB-AE9E-42CA-8CBB-530058143130}"/>
                        </a:ext>
                      </a:extLst>
                    </p:cNvPr>
                    <p:cNvSpPr/>
                    <p:nvPr/>
                  </p:nvSpPr>
                  <p:spPr bwMode="auto">
                    <a:xfrm>
                      <a:off x="6734695" y="3052622"/>
                      <a:ext cx="45720" cy="45719"/>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193" name="Oval 1192">
                      <a:extLst>
                        <a:ext uri="{FF2B5EF4-FFF2-40B4-BE49-F238E27FC236}">
                          <a16:creationId xmlns:a16="http://schemas.microsoft.com/office/drawing/2014/main" id="{18A2E45F-602A-41E1-90CC-EF7A7CC80E52}"/>
                        </a:ext>
                      </a:extLst>
                    </p:cNvPr>
                    <p:cNvSpPr/>
                    <p:nvPr/>
                  </p:nvSpPr>
                  <p:spPr bwMode="auto">
                    <a:xfrm>
                      <a:off x="6806171" y="3052616"/>
                      <a:ext cx="45720" cy="45719"/>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pic>
                <p:nvPicPr>
                  <p:cNvPr id="1190" name="Picture 1189">
                    <a:hlinkClick r:id="rId24"/>
                    <a:extLst>
                      <a:ext uri="{FF2B5EF4-FFF2-40B4-BE49-F238E27FC236}">
                        <a16:creationId xmlns:a16="http://schemas.microsoft.com/office/drawing/2014/main" id="{E5288355-4A31-46AC-B8C7-AA447017155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670366" y="3017516"/>
                    <a:ext cx="252081" cy="252081"/>
                  </a:xfrm>
                  <a:prstGeom prst="rect">
                    <a:avLst/>
                  </a:prstGeom>
                </p:spPr>
              </p:pic>
            </p:grpSp>
            <p:grpSp>
              <p:nvGrpSpPr>
                <p:cNvPr id="1176" name="Group 1175">
                  <a:extLst>
                    <a:ext uri="{FF2B5EF4-FFF2-40B4-BE49-F238E27FC236}">
                      <a16:creationId xmlns:a16="http://schemas.microsoft.com/office/drawing/2014/main" id="{9D68B329-D60A-4299-AC0C-8D11FEEB3A1D}"/>
                    </a:ext>
                  </a:extLst>
                </p:cNvPr>
                <p:cNvGrpSpPr/>
                <p:nvPr/>
              </p:nvGrpSpPr>
              <p:grpSpPr bwMode="black">
                <a:xfrm>
                  <a:off x="11508867" y="4239613"/>
                  <a:ext cx="75077" cy="45719"/>
                  <a:chOff x="10387012" y="4179358"/>
                  <a:chExt cx="974726" cy="593725"/>
                </a:xfrm>
                <a:solidFill>
                  <a:schemeClr val="tx1"/>
                </a:solidFill>
              </p:grpSpPr>
              <p:sp>
                <p:nvSpPr>
                  <p:cNvPr id="1183" name="Freeform 26">
                    <a:extLst>
                      <a:ext uri="{FF2B5EF4-FFF2-40B4-BE49-F238E27FC236}">
                        <a16:creationId xmlns:a16="http://schemas.microsoft.com/office/drawing/2014/main" id="{92A017D9-F87E-4BE0-B726-7CAD24A93383}"/>
                      </a:ext>
                    </a:extLst>
                  </p:cNvPr>
                  <p:cNvSpPr>
                    <a:spLocks/>
                  </p:cNvSpPr>
                  <p:nvPr/>
                </p:nvSpPr>
                <p:spPr bwMode="black">
                  <a:xfrm>
                    <a:off x="10506075" y="4258733"/>
                    <a:ext cx="706438" cy="514350"/>
                  </a:xfrm>
                  <a:custGeom>
                    <a:avLst/>
                    <a:gdLst>
                      <a:gd name="T0" fmla="*/ 183 w 188"/>
                      <a:gd name="T1" fmla="*/ 84 h 137"/>
                      <a:gd name="T2" fmla="*/ 104 w 188"/>
                      <a:gd name="T3" fmla="*/ 27 h 137"/>
                      <a:gd name="T4" fmla="*/ 86 w 188"/>
                      <a:gd name="T5" fmla="*/ 19 h 137"/>
                      <a:gd name="T6" fmla="*/ 59 w 188"/>
                      <a:gd name="T7" fmla="*/ 34 h 137"/>
                      <a:gd name="T8" fmla="*/ 56 w 188"/>
                      <a:gd name="T9" fmla="*/ 36 h 137"/>
                      <a:gd name="T10" fmla="*/ 43 w 188"/>
                      <a:gd name="T11" fmla="*/ 38 h 137"/>
                      <a:gd name="T12" fmla="*/ 43 w 188"/>
                      <a:gd name="T13" fmla="*/ 38 h 137"/>
                      <a:gd name="T14" fmla="*/ 26 w 188"/>
                      <a:gd name="T15" fmla="*/ 27 h 137"/>
                      <a:gd name="T16" fmla="*/ 24 w 188"/>
                      <a:gd name="T17" fmla="*/ 14 h 137"/>
                      <a:gd name="T18" fmla="*/ 31 w 188"/>
                      <a:gd name="T19" fmla="*/ 0 h 137"/>
                      <a:gd name="T20" fmla="*/ 21 w 188"/>
                      <a:gd name="T21" fmla="*/ 0 h 137"/>
                      <a:gd name="T22" fmla="*/ 1 w 188"/>
                      <a:gd name="T23" fmla="*/ 79 h 137"/>
                      <a:gd name="T24" fmla="*/ 4 w 188"/>
                      <a:gd name="T25" fmla="*/ 80 h 137"/>
                      <a:gd name="T26" fmla="*/ 16 w 188"/>
                      <a:gd name="T27" fmla="*/ 70 h 137"/>
                      <a:gd name="T28" fmla="*/ 22 w 188"/>
                      <a:gd name="T29" fmla="*/ 70 h 137"/>
                      <a:gd name="T30" fmla="*/ 32 w 188"/>
                      <a:gd name="T31" fmla="*/ 74 h 137"/>
                      <a:gd name="T32" fmla="*/ 43 w 188"/>
                      <a:gd name="T33" fmla="*/ 72 h 137"/>
                      <a:gd name="T34" fmla="*/ 44 w 188"/>
                      <a:gd name="T35" fmla="*/ 72 h 137"/>
                      <a:gd name="T36" fmla="*/ 53 w 188"/>
                      <a:gd name="T37" fmla="*/ 76 h 137"/>
                      <a:gd name="T38" fmla="*/ 65 w 188"/>
                      <a:gd name="T39" fmla="*/ 74 h 137"/>
                      <a:gd name="T40" fmla="*/ 67 w 188"/>
                      <a:gd name="T41" fmla="*/ 74 h 137"/>
                      <a:gd name="T42" fmla="*/ 80 w 188"/>
                      <a:gd name="T43" fmla="*/ 88 h 137"/>
                      <a:gd name="T44" fmla="*/ 83 w 188"/>
                      <a:gd name="T45" fmla="*/ 88 h 137"/>
                      <a:gd name="T46" fmla="*/ 85 w 188"/>
                      <a:gd name="T47" fmla="*/ 89 h 137"/>
                      <a:gd name="T48" fmla="*/ 99 w 188"/>
                      <a:gd name="T49" fmla="*/ 108 h 137"/>
                      <a:gd name="T50" fmla="*/ 99 w 188"/>
                      <a:gd name="T51" fmla="*/ 110 h 137"/>
                      <a:gd name="T52" fmla="*/ 96 w 188"/>
                      <a:gd name="T53" fmla="*/ 124 h 137"/>
                      <a:gd name="T54" fmla="*/ 114 w 188"/>
                      <a:gd name="T55" fmla="*/ 137 h 137"/>
                      <a:gd name="T56" fmla="*/ 123 w 188"/>
                      <a:gd name="T57" fmla="*/ 132 h 137"/>
                      <a:gd name="T58" fmla="*/ 124 w 188"/>
                      <a:gd name="T59" fmla="*/ 124 h 137"/>
                      <a:gd name="T60" fmla="*/ 108 w 188"/>
                      <a:gd name="T61" fmla="*/ 112 h 137"/>
                      <a:gd name="T62" fmla="*/ 107 w 188"/>
                      <a:gd name="T63" fmla="*/ 109 h 137"/>
                      <a:gd name="T64" fmla="*/ 110 w 188"/>
                      <a:gd name="T65" fmla="*/ 109 h 137"/>
                      <a:gd name="T66" fmla="*/ 136 w 188"/>
                      <a:gd name="T67" fmla="*/ 127 h 137"/>
                      <a:gd name="T68" fmla="*/ 145 w 188"/>
                      <a:gd name="T69" fmla="*/ 123 h 137"/>
                      <a:gd name="T70" fmla="*/ 147 w 188"/>
                      <a:gd name="T71" fmla="*/ 114 h 137"/>
                      <a:gd name="T72" fmla="*/ 117 w 188"/>
                      <a:gd name="T73" fmla="*/ 93 h 137"/>
                      <a:gd name="T74" fmla="*/ 117 w 188"/>
                      <a:gd name="T75" fmla="*/ 90 h 137"/>
                      <a:gd name="T76" fmla="*/ 120 w 188"/>
                      <a:gd name="T77" fmla="*/ 89 h 137"/>
                      <a:gd name="T78" fmla="*/ 156 w 188"/>
                      <a:gd name="T79" fmla="*/ 116 h 137"/>
                      <a:gd name="T80" fmla="*/ 165 w 188"/>
                      <a:gd name="T81" fmla="*/ 111 h 137"/>
                      <a:gd name="T82" fmla="*/ 167 w 188"/>
                      <a:gd name="T83" fmla="*/ 102 h 137"/>
                      <a:gd name="T84" fmla="*/ 137 w 188"/>
                      <a:gd name="T85" fmla="*/ 81 h 137"/>
                      <a:gd name="T86" fmla="*/ 136 w 188"/>
                      <a:gd name="T87" fmla="*/ 78 h 137"/>
                      <a:gd name="T88" fmla="*/ 139 w 188"/>
                      <a:gd name="T89" fmla="*/ 77 h 137"/>
                      <a:gd name="T90" fmla="*/ 176 w 188"/>
                      <a:gd name="T91" fmla="*/ 104 h 137"/>
                      <a:gd name="T92" fmla="*/ 185 w 188"/>
                      <a:gd name="T93" fmla="*/ 99 h 137"/>
                      <a:gd name="T94" fmla="*/ 183 w 188"/>
                      <a:gd name="T95" fmla="*/ 8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8" h="137">
                        <a:moveTo>
                          <a:pt x="183" y="84"/>
                        </a:moveTo>
                        <a:cubicBezTo>
                          <a:pt x="104" y="27"/>
                          <a:pt x="104" y="27"/>
                          <a:pt x="104" y="27"/>
                        </a:cubicBezTo>
                        <a:cubicBezTo>
                          <a:pt x="86" y="19"/>
                          <a:pt x="86" y="19"/>
                          <a:pt x="86" y="19"/>
                        </a:cubicBezTo>
                        <a:cubicBezTo>
                          <a:pt x="59" y="34"/>
                          <a:pt x="59" y="34"/>
                          <a:pt x="59" y="34"/>
                        </a:cubicBezTo>
                        <a:cubicBezTo>
                          <a:pt x="56" y="36"/>
                          <a:pt x="56" y="36"/>
                          <a:pt x="56" y="36"/>
                        </a:cubicBezTo>
                        <a:cubicBezTo>
                          <a:pt x="52" y="38"/>
                          <a:pt x="47" y="39"/>
                          <a:pt x="43" y="38"/>
                        </a:cubicBezTo>
                        <a:cubicBezTo>
                          <a:pt x="43" y="38"/>
                          <a:pt x="43" y="38"/>
                          <a:pt x="43" y="38"/>
                        </a:cubicBezTo>
                        <a:cubicBezTo>
                          <a:pt x="36" y="38"/>
                          <a:pt x="30" y="34"/>
                          <a:pt x="26" y="27"/>
                        </a:cubicBezTo>
                        <a:cubicBezTo>
                          <a:pt x="24" y="23"/>
                          <a:pt x="23" y="19"/>
                          <a:pt x="24" y="14"/>
                        </a:cubicBezTo>
                        <a:cubicBezTo>
                          <a:pt x="24" y="9"/>
                          <a:pt x="27" y="4"/>
                          <a:pt x="31" y="0"/>
                        </a:cubicBezTo>
                        <a:cubicBezTo>
                          <a:pt x="25" y="0"/>
                          <a:pt x="21" y="0"/>
                          <a:pt x="21" y="0"/>
                        </a:cubicBezTo>
                        <a:cubicBezTo>
                          <a:pt x="21" y="0"/>
                          <a:pt x="0" y="40"/>
                          <a:pt x="1" y="79"/>
                        </a:cubicBezTo>
                        <a:cubicBezTo>
                          <a:pt x="4" y="80"/>
                          <a:pt x="4" y="80"/>
                          <a:pt x="4" y="80"/>
                        </a:cubicBezTo>
                        <a:cubicBezTo>
                          <a:pt x="6" y="75"/>
                          <a:pt x="10" y="72"/>
                          <a:pt x="16" y="70"/>
                        </a:cubicBezTo>
                        <a:cubicBezTo>
                          <a:pt x="18" y="70"/>
                          <a:pt x="20" y="70"/>
                          <a:pt x="22" y="70"/>
                        </a:cubicBezTo>
                        <a:cubicBezTo>
                          <a:pt x="25" y="70"/>
                          <a:pt x="29" y="72"/>
                          <a:pt x="32" y="74"/>
                        </a:cubicBezTo>
                        <a:cubicBezTo>
                          <a:pt x="35" y="72"/>
                          <a:pt x="39" y="71"/>
                          <a:pt x="43" y="72"/>
                        </a:cubicBezTo>
                        <a:cubicBezTo>
                          <a:pt x="43" y="72"/>
                          <a:pt x="44" y="72"/>
                          <a:pt x="44" y="72"/>
                        </a:cubicBezTo>
                        <a:cubicBezTo>
                          <a:pt x="48" y="72"/>
                          <a:pt x="51" y="74"/>
                          <a:pt x="53" y="76"/>
                        </a:cubicBezTo>
                        <a:cubicBezTo>
                          <a:pt x="56" y="74"/>
                          <a:pt x="60" y="73"/>
                          <a:pt x="65" y="74"/>
                        </a:cubicBezTo>
                        <a:cubicBezTo>
                          <a:pt x="65" y="74"/>
                          <a:pt x="66" y="74"/>
                          <a:pt x="67" y="74"/>
                        </a:cubicBezTo>
                        <a:cubicBezTo>
                          <a:pt x="74" y="76"/>
                          <a:pt x="79" y="81"/>
                          <a:pt x="80" y="88"/>
                        </a:cubicBezTo>
                        <a:cubicBezTo>
                          <a:pt x="81" y="88"/>
                          <a:pt x="82" y="88"/>
                          <a:pt x="83" y="88"/>
                        </a:cubicBezTo>
                        <a:cubicBezTo>
                          <a:pt x="84" y="88"/>
                          <a:pt x="84" y="88"/>
                          <a:pt x="85" y="89"/>
                        </a:cubicBezTo>
                        <a:cubicBezTo>
                          <a:pt x="94" y="91"/>
                          <a:pt x="100" y="99"/>
                          <a:pt x="99" y="108"/>
                        </a:cubicBezTo>
                        <a:cubicBezTo>
                          <a:pt x="99" y="109"/>
                          <a:pt x="99" y="110"/>
                          <a:pt x="99" y="110"/>
                        </a:cubicBezTo>
                        <a:cubicBezTo>
                          <a:pt x="96" y="124"/>
                          <a:pt x="96" y="124"/>
                          <a:pt x="96" y="124"/>
                        </a:cubicBezTo>
                        <a:cubicBezTo>
                          <a:pt x="114" y="137"/>
                          <a:pt x="114" y="137"/>
                          <a:pt x="114" y="137"/>
                        </a:cubicBezTo>
                        <a:cubicBezTo>
                          <a:pt x="117" y="137"/>
                          <a:pt x="120" y="135"/>
                          <a:pt x="123" y="132"/>
                        </a:cubicBezTo>
                        <a:cubicBezTo>
                          <a:pt x="124" y="130"/>
                          <a:pt x="125" y="127"/>
                          <a:pt x="124" y="124"/>
                        </a:cubicBezTo>
                        <a:cubicBezTo>
                          <a:pt x="108" y="112"/>
                          <a:pt x="108" y="112"/>
                          <a:pt x="108" y="112"/>
                        </a:cubicBezTo>
                        <a:cubicBezTo>
                          <a:pt x="107" y="111"/>
                          <a:pt x="107" y="110"/>
                          <a:pt x="107" y="109"/>
                        </a:cubicBezTo>
                        <a:cubicBezTo>
                          <a:pt x="108" y="108"/>
                          <a:pt x="109" y="108"/>
                          <a:pt x="110" y="109"/>
                        </a:cubicBezTo>
                        <a:cubicBezTo>
                          <a:pt x="136" y="127"/>
                          <a:pt x="136" y="127"/>
                          <a:pt x="136" y="127"/>
                        </a:cubicBezTo>
                        <a:cubicBezTo>
                          <a:pt x="140" y="127"/>
                          <a:pt x="143" y="126"/>
                          <a:pt x="145" y="123"/>
                        </a:cubicBezTo>
                        <a:cubicBezTo>
                          <a:pt x="147" y="120"/>
                          <a:pt x="147" y="117"/>
                          <a:pt x="147" y="114"/>
                        </a:cubicBezTo>
                        <a:cubicBezTo>
                          <a:pt x="117" y="93"/>
                          <a:pt x="117" y="93"/>
                          <a:pt x="117" y="93"/>
                        </a:cubicBezTo>
                        <a:cubicBezTo>
                          <a:pt x="116" y="92"/>
                          <a:pt x="116" y="91"/>
                          <a:pt x="117" y="90"/>
                        </a:cubicBezTo>
                        <a:cubicBezTo>
                          <a:pt x="117" y="89"/>
                          <a:pt x="119" y="89"/>
                          <a:pt x="120" y="89"/>
                        </a:cubicBezTo>
                        <a:cubicBezTo>
                          <a:pt x="156" y="116"/>
                          <a:pt x="156" y="116"/>
                          <a:pt x="156" y="116"/>
                        </a:cubicBezTo>
                        <a:cubicBezTo>
                          <a:pt x="159" y="116"/>
                          <a:pt x="163" y="114"/>
                          <a:pt x="165" y="111"/>
                        </a:cubicBezTo>
                        <a:cubicBezTo>
                          <a:pt x="167" y="108"/>
                          <a:pt x="167" y="105"/>
                          <a:pt x="167" y="102"/>
                        </a:cubicBezTo>
                        <a:cubicBezTo>
                          <a:pt x="137" y="81"/>
                          <a:pt x="137" y="81"/>
                          <a:pt x="137" y="81"/>
                        </a:cubicBezTo>
                        <a:cubicBezTo>
                          <a:pt x="136" y="80"/>
                          <a:pt x="136" y="79"/>
                          <a:pt x="136" y="78"/>
                        </a:cubicBezTo>
                        <a:cubicBezTo>
                          <a:pt x="137" y="77"/>
                          <a:pt x="138" y="76"/>
                          <a:pt x="139" y="77"/>
                        </a:cubicBezTo>
                        <a:cubicBezTo>
                          <a:pt x="176" y="104"/>
                          <a:pt x="176" y="104"/>
                          <a:pt x="176" y="104"/>
                        </a:cubicBezTo>
                        <a:cubicBezTo>
                          <a:pt x="180" y="104"/>
                          <a:pt x="183" y="102"/>
                          <a:pt x="185" y="99"/>
                        </a:cubicBezTo>
                        <a:cubicBezTo>
                          <a:pt x="188" y="94"/>
                          <a:pt x="187" y="87"/>
                          <a:pt x="183" y="84"/>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84" name="Freeform 27">
                    <a:extLst>
                      <a:ext uri="{FF2B5EF4-FFF2-40B4-BE49-F238E27FC236}">
                        <a16:creationId xmlns:a16="http://schemas.microsoft.com/office/drawing/2014/main" id="{8958069B-0B87-4906-995E-2686F56C13AB}"/>
                      </a:ext>
                    </a:extLst>
                  </p:cNvPr>
                  <p:cNvSpPr>
                    <a:spLocks/>
                  </p:cNvSpPr>
                  <p:nvPr/>
                </p:nvSpPr>
                <p:spPr bwMode="black">
                  <a:xfrm>
                    <a:off x="10615612" y="4179358"/>
                    <a:ext cx="657225" cy="376238"/>
                  </a:xfrm>
                  <a:custGeom>
                    <a:avLst/>
                    <a:gdLst>
                      <a:gd name="T0" fmla="*/ 127 w 175"/>
                      <a:gd name="T1" fmla="*/ 31 h 100"/>
                      <a:gd name="T2" fmla="*/ 119 w 175"/>
                      <a:gd name="T3" fmla="*/ 28 h 100"/>
                      <a:gd name="T4" fmla="*/ 62 w 175"/>
                      <a:gd name="T5" fmla="*/ 2 h 100"/>
                      <a:gd name="T6" fmla="*/ 49 w 175"/>
                      <a:gd name="T7" fmla="*/ 3 h 100"/>
                      <a:gd name="T8" fmla="*/ 26 w 175"/>
                      <a:gd name="T9" fmla="*/ 16 h 100"/>
                      <a:gd name="T10" fmla="*/ 9 w 175"/>
                      <a:gd name="T11" fmla="*/ 25 h 100"/>
                      <a:gd name="T12" fmla="*/ 4 w 175"/>
                      <a:gd name="T13" fmla="*/ 45 h 100"/>
                      <a:gd name="T14" fmla="*/ 15 w 175"/>
                      <a:gd name="T15" fmla="*/ 52 h 100"/>
                      <a:gd name="T16" fmla="*/ 23 w 175"/>
                      <a:gd name="T17" fmla="*/ 50 h 100"/>
                      <a:gd name="T18" fmla="*/ 23 w 175"/>
                      <a:gd name="T19" fmla="*/ 50 h 100"/>
                      <a:gd name="T20" fmla="*/ 57 w 175"/>
                      <a:gd name="T21" fmla="*/ 32 h 100"/>
                      <a:gd name="T22" fmla="*/ 79 w 175"/>
                      <a:gd name="T23" fmla="*/ 42 h 100"/>
                      <a:gd name="T24" fmla="*/ 109 w 175"/>
                      <a:gd name="T25" fmla="*/ 64 h 100"/>
                      <a:gd name="T26" fmla="*/ 158 w 175"/>
                      <a:gd name="T27" fmla="*/ 99 h 100"/>
                      <a:gd name="T28" fmla="*/ 159 w 175"/>
                      <a:gd name="T29" fmla="*/ 100 h 100"/>
                      <a:gd name="T30" fmla="*/ 173 w 175"/>
                      <a:gd name="T31" fmla="*/ 97 h 100"/>
                      <a:gd name="T32" fmla="*/ 154 w 175"/>
                      <a:gd name="T33" fmla="*/ 29 h 100"/>
                      <a:gd name="T34" fmla="*/ 127 w 175"/>
                      <a:gd name="T35" fmla="*/ 3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00">
                        <a:moveTo>
                          <a:pt x="127" y="31"/>
                        </a:moveTo>
                        <a:cubicBezTo>
                          <a:pt x="125" y="31"/>
                          <a:pt x="122" y="30"/>
                          <a:pt x="119" y="28"/>
                        </a:cubicBezTo>
                        <a:cubicBezTo>
                          <a:pt x="62" y="2"/>
                          <a:pt x="62" y="2"/>
                          <a:pt x="62" y="2"/>
                        </a:cubicBezTo>
                        <a:cubicBezTo>
                          <a:pt x="58" y="0"/>
                          <a:pt x="53" y="1"/>
                          <a:pt x="49" y="3"/>
                        </a:cubicBezTo>
                        <a:cubicBezTo>
                          <a:pt x="26" y="16"/>
                          <a:pt x="26" y="16"/>
                          <a:pt x="26" y="16"/>
                        </a:cubicBezTo>
                        <a:cubicBezTo>
                          <a:pt x="9" y="25"/>
                          <a:pt x="9" y="25"/>
                          <a:pt x="9" y="25"/>
                        </a:cubicBezTo>
                        <a:cubicBezTo>
                          <a:pt x="2" y="29"/>
                          <a:pt x="0" y="38"/>
                          <a:pt x="4" y="45"/>
                        </a:cubicBezTo>
                        <a:cubicBezTo>
                          <a:pt x="6" y="49"/>
                          <a:pt x="10" y="52"/>
                          <a:pt x="15" y="52"/>
                        </a:cubicBezTo>
                        <a:cubicBezTo>
                          <a:pt x="18" y="52"/>
                          <a:pt x="21" y="52"/>
                          <a:pt x="23" y="50"/>
                        </a:cubicBezTo>
                        <a:cubicBezTo>
                          <a:pt x="23" y="50"/>
                          <a:pt x="23" y="50"/>
                          <a:pt x="23" y="50"/>
                        </a:cubicBezTo>
                        <a:cubicBezTo>
                          <a:pt x="57" y="32"/>
                          <a:pt x="57" y="32"/>
                          <a:pt x="57" y="32"/>
                        </a:cubicBezTo>
                        <a:cubicBezTo>
                          <a:pt x="79" y="42"/>
                          <a:pt x="79" y="42"/>
                          <a:pt x="79" y="42"/>
                        </a:cubicBezTo>
                        <a:cubicBezTo>
                          <a:pt x="109" y="64"/>
                          <a:pt x="109" y="64"/>
                          <a:pt x="109" y="64"/>
                        </a:cubicBezTo>
                        <a:cubicBezTo>
                          <a:pt x="158" y="99"/>
                          <a:pt x="158" y="99"/>
                          <a:pt x="158" y="99"/>
                        </a:cubicBezTo>
                        <a:cubicBezTo>
                          <a:pt x="158" y="99"/>
                          <a:pt x="159" y="100"/>
                          <a:pt x="159" y="100"/>
                        </a:cubicBezTo>
                        <a:cubicBezTo>
                          <a:pt x="173" y="97"/>
                          <a:pt x="173" y="97"/>
                          <a:pt x="173" y="97"/>
                        </a:cubicBezTo>
                        <a:cubicBezTo>
                          <a:pt x="175" y="51"/>
                          <a:pt x="154" y="29"/>
                          <a:pt x="154" y="29"/>
                        </a:cubicBezTo>
                        <a:cubicBezTo>
                          <a:pt x="154" y="29"/>
                          <a:pt x="133" y="33"/>
                          <a:pt x="127" y="31"/>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85" name="Freeform 28">
                    <a:extLst>
                      <a:ext uri="{FF2B5EF4-FFF2-40B4-BE49-F238E27FC236}">
                        <a16:creationId xmlns:a16="http://schemas.microsoft.com/office/drawing/2014/main" id="{D8A78C73-D5BF-40A6-BE00-379041520A53}"/>
                      </a:ext>
                    </a:extLst>
                  </p:cNvPr>
                  <p:cNvSpPr>
                    <a:spLocks/>
                  </p:cNvSpPr>
                  <p:nvPr/>
                </p:nvSpPr>
                <p:spPr bwMode="black">
                  <a:xfrm>
                    <a:off x="10536237" y="4544483"/>
                    <a:ext cx="319088" cy="220663"/>
                  </a:xfrm>
                  <a:custGeom>
                    <a:avLst/>
                    <a:gdLst>
                      <a:gd name="T0" fmla="*/ 76 w 85"/>
                      <a:gd name="T1" fmla="*/ 20 h 59"/>
                      <a:gd name="T2" fmla="*/ 64 w 85"/>
                      <a:gd name="T3" fmla="*/ 25 h 59"/>
                      <a:gd name="T4" fmla="*/ 65 w 85"/>
                      <a:gd name="T5" fmla="*/ 18 h 59"/>
                      <a:gd name="T6" fmla="*/ 57 w 85"/>
                      <a:gd name="T7" fmla="*/ 5 h 59"/>
                      <a:gd name="T8" fmla="*/ 44 w 85"/>
                      <a:gd name="T9" fmla="*/ 13 h 59"/>
                      <a:gd name="T10" fmla="*/ 44 w 85"/>
                      <a:gd name="T11" fmla="*/ 14 h 59"/>
                      <a:gd name="T12" fmla="*/ 35 w 85"/>
                      <a:gd name="T13" fmla="*/ 3 h 59"/>
                      <a:gd name="T14" fmla="*/ 23 w 85"/>
                      <a:gd name="T15" fmla="*/ 10 h 59"/>
                      <a:gd name="T16" fmla="*/ 23 w 85"/>
                      <a:gd name="T17" fmla="*/ 10 h 59"/>
                      <a:gd name="T18" fmla="*/ 10 w 85"/>
                      <a:gd name="T19" fmla="*/ 1 h 59"/>
                      <a:gd name="T20" fmla="*/ 1 w 85"/>
                      <a:gd name="T21" fmla="*/ 14 h 59"/>
                      <a:gd name="T22" fmla="*/ 4 w 85"/>
                      <a:gd name="T23" fmla="*/ 28 h 59"/>
                      <a:gd name="T24" fmla="*/ 14 w 85"/>
                      <a:gd name="T25" fmla="*/ 36 h 59"/>
                      <a:gd name="T26" fmla="*/ 17 w 85"/>
                      <a:gd name="T27" fmla="*/ 36 h 59"/>
                      <a:gd name="T28" fmla="*/ 19 w 85"/>
                      <a:gd name="T29" fmla="*/ 35 h 59"/>
                      <a:gd name="T30" fmla="*/ 27 w 85"/>
                      <a:gd name="T31" fmla="*/ 43 h 59"/>
                      <a:gd name="T32" fmla="*/ 28 w 85"/>
                      <a:gd name="T33" fmla="*/ 43 h 59"/>
                      <a:gd name="T34" fmla="*/ 39 w 85"/>
                      <a:gd name="T35" fmla="*/ 38 h 59"/>
                      <a:gd name="T36" fmla="*/ 38 w 85"/>
                      <a:gd name="T37" fmla="*/ 39 h 59"/>
                      <a:gd name="T38" fmla="*/ 47 w 85"/>
                      <a:gd name="T39" fmla="*/ 52 h 59"/>
                      <a:gd name="T40" fmla="*/ 48 w 85"/>
                      <a:gd name="T41" fmla="*/ 52 h 59"/>
                      <a:gd name="T42" fmla="*/ 58 w 85"/>
                      <a:gd name="T43" fmla="*/ 47 h 59"/>
                      <a:gd name="T44" fmla="*/ 67 w 85"/>
                      <a:gd name="T45" fmla="*/ 59 h 59"/>
                      <a:gd name="T46" fmla="*/ 68 w 85"/>
                      <a:gd name="T47" fmla="*/ 59 h 59"/>
                      <a:gd name="T48" fmla="*/ 80 w 85"/>
                      <a:gd name="T49" fmla="*/ 50 h 59"/>
                      <a:gd name="T50" fmla="*/ 84 w 85"/>
                      <a:gd name="T51" fmla="*/ 33 h 59"/>
                      <a:gd name="T52" fmla="*/ 76 w 85"/>
                      <a:gd name="T53"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59">
                        <a:moveTo>
                          <a:pt x="76" y="20"/>
                        </a:moveTo>
                        <a:cubicBezTo>
                          <a:pt x="71" y="19"/>
                          <a:pt x="66" y="21"/>
                          <a:pt x="64" y="25"/>
                        </a:cubicBezTo>
                        <a:cubicBezTo>
                          <a:pt x="65" y="18"/>
                          <a:pt x="65" y="18"/>
                          <a:pt x="65" y="18"/>
                        </a:cubicBezTo>
                        <a:cubicBezTo>
                          <a:pt x="67" y="12"/>
                          <a:pt x="63" y="6"/>
                          <a:pt x="57" y="5"/>
                        </a:cubicBezTo>
                        <a:cubicBezTo>
                          <a:pt x="51" y="4"/>
                          <a:pt x="45" y="7"/>
                          <a:pt x="44" y="13"/>
                        </a:cubicBezTo>
                        <a:cubicBezTo>
                          <a:pt x="44" y="14"/>
                          <a:pt x="44" y="14"/>
                          <a:pt x="44" y="14"/>
                        </a:cubicBezTo>
                        <a:cubicBezTo>
                          <a:pt x="44" y="9"/>
                          <a:pt x="40" y="4"/>
                          <a:pt x="35" y="3"/>
                        </a:cubicBezTo>
                        <a:cubicBezTo>
                          <a:pt x="30" y="2"/>
                          <a:pt x="24" y="5"/>
                          <a:pt x="23" y="10"/>
                        </a:cubicBezTo>
                        <a:cubicBezTo>
                          <a:pt x="23" y="10"/>
                          <a:pt x="23" y="10"/>
                          <a:pt x="23" y="10"/>
                        </a:cubicBezTo>
                        <a:cubicBezTo>
                          <a:pt x="21" y="4"/>
                          <a:pt x="15" y="0"/>
                          <a:pt x="10" y="1"/>
                        </a:cubicBezTo>
                        <a:cubicBezTo>
                          <a:pt x="4" y="3"/>
                          <a:pt x="0" y="8"/>
                          <a:pt x="1" y="14"/>
                        </a:cubicBezTo>
                        <a:cubicBezTo>
                          <a:pt x="4" y="28"/>
                          <a:pt x="4" y="28"/>
                          <a:pt x="4" y="28"/>
                        </a:cubicBezTo>
                        <a:cubicBezTo>
                          <a:pt x="5" y="32"/>
                          <a:pt x="9" y="36"/>
                          <a:pt x="14" y="36"/>
                        </a:cubicBezTo>
                        <a:cubicBezTo>
                          <a:pt x="15" y="36"/>
                          <a:pt x="16" y="36"/>
                          <a:pt x="17" y="36"/>
                        </a:cubicBezTo>
                        <a:cubicBezTo>
                          <a:pt x="18" y="36"/>
                          <a:pt x="18" y="36"/>
                          <a:pt x="19" y="35"/>
                        </a:cubicBezTo>
                        <a:cubicBezTo>
                          <a:pt x="20" y="39"/>
                          <a:pt x="23" y="42"/>
                          <a:pt x="27" y="43"/>
                        </a:cubicBezTo>
                        <a:cubicBezTo>
                          <a:pt x="28" y="43"/>
                          <a:pt x="28" y="43"/>
                          <a:pt x="28" y="43"/>
                        </a:cubicBezTo>
                        <a:cubicBezTo>
                          <a:pt x="32" y="43"/>
                          <a:pt x="36" y="41"/>
                          <a:pt x="39" y="38"/>
                        </a:cubicBezTo>
                        <a:cubicBezTo>
                          <a:pt x="38" y="39"/>
                          <a:pt x="38" y="39"/>
                          <a:pt x="38" y="39"/>
                        </a:cubicBezTo>
                        <a:cubicBezTo>
                          <a:pt x="37" y="44"/>
                          <a:pt x="41" y="50"/>
                          <a:pt x="47" y="52"/>
                        </a:cubicBezTo>
                        <a:cubicBezTo>
                          <a:pt x="47" y="52"/>
                          <a:pt x="47" y="52"/>
                          <a:pt x="48" y="52"/>
                        </a:cubicBezTo>
                        <a:cubicBezTo>
                          <a:pt x="52" y="52"/>
                          <a:pt x="56" y="50"/>
                          <a:pt x="58" y="47"/>
                        </a:cubicBezTo>
                        <a:cubicBezTo>
                          <a:pt x="58" y="52"/>
                          <a:pt x="61" y="57"/>
                          <a:pt x="67" y="59"/>
                        </a:cubicBezTo>
                        <a:cubicBezTo>
                          <a:pt x="67" y="59"/>
                          <a:pt x="67" y="59"/>
                          <a:pt x="68" y="59"/>
                        </a:cubicBezTo>
                        <a:cubicBezTo>
                          <a:pt x="73" y="59"/>
                          <a:pt x="78" y="56"/>
                          <a:pt x="80" y="50"/>
                        </a:cubicBezTo>
                        <a:cubicBezTo>
                          <a:pt x="84" y="33"/>
                          <a:pt x="84" y="33"/>
                          <a:pt x="84" y="33"/>
                        </a:cubicBezTo>
                        <a:cubicBezTo>
                          <a:pt x="85" y="27"/>
                          <a:pt x="81" y="21"/>
                          <a:pt x="76" y="20"/>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86" name="Freeform 29">
                    <a:extLst>
                      <a:ext uri="{FF2B5EF4-FFF2-40B4-BE49-F238E27FC236}">
                        <a16:creationId xmlns:a16="http://schemas.microsoft.com/office/drawing/2014/main" id="{A50E3C88-3146-43F6-98EF-6EB3D3A53AC4}"/>
                      </a:ext>
                    </a:extLst>
                  </p:cNvPr>
                  <p:cNvSpPr>
                    <a:spLocks/>
                  </p:cNvSpPr>
                  <p:nvPr/>
                </p:nvSpPr>
                <p:spPr bwMode="black">
                  <a:xfrm>
                    <a:off x="11207750" y="4239683"/>
                    <a:ext cx="153988" cy="319088"/>
                  </a:xfrm>
                  <a:custGeom>
                    <a:avLst/>
                    <a:gdLst>
                      <a:gd name="T0" fmla="*/ 41 w 41"/>
                      <a:gd name="T1" fmla="*/ 77 h 85"/>
                      <a:gd name="T2" fmla="*/ 33 w 41"/>
                      <a:gd name="T3" fmla="*/ 7 h 85"/>
                      <a:gd name="T4" fmla="*/ 24 w 41"/>
                      <a:gd name="T5" fmla="*/ 1 h 85"/>
                      <a:gd name="T6" fmla="*/ 0 w 41"/>
                      <a:gd name="T7" fmla="*/ 7 h 85"/>
                      <a:gd name="T8" fmla="*/ 22 w 41"/>
                      <a:gd name="T9" fmla="*/ 85 h 85"/>
                      <a:gd name="T10" fmla="*/ 33 w 41"/>
                      <a:gd name="T11" fmla="*/ 85 h 85"/>
                      <a:gd name="T12" fmla="*/ 41 w 41"/>
                      <a:gd name="T13" fmla="*/ 77 h 85"/>
                    </a:gdLst>
                    <a:ahLst/>
                    <a:cxnLst>
                      <a:cxn ang="0">
                        <a:pos x="T0" y="T1"/>
                      </a:cxn>
                      <a:cxn ang="0">
                        <a:pos x="T2" y="T3"/>
                      </a:cxn>
                      <a:cxn ang="0">
                        <a:pos x="T4" y="T5"/>
                      </a:cxn>
                      <a:cxn ang="0">
                        <a:pos x="T6" y="T7"/>
                      </a:cxn>
                      <a:cxn ang="0">
                        <a:pos x="T8" y="T9"/>
                      </a:cxn>
                      <a:cxn ang="0">
                        <a:pos x="T10" y="T11"/>
                      </a:cxn>
                      <a:cxn ang="0">
                        <a:pos x="T12" y="T13"/>
                      </a:cxn>
                    </a:cxnLst>
                    <a:rect l="0" t="0" r="r" b="b"/>
                    <a:pathLst>
                      <a:path w="41" h="85">
                        <a:moveTo>
                          <a:pt x="41" y="77"/>
                        </a:moveTo>
                        <a:cubicBezTo>
                          <a:pt x="33" y="7"/>
                          <a:pt x="33" y="7"/>
                          <a:pt x="33" y="7"/>
                        </a:cubicBezTo>
                        <a:cubicBezTo>
                          <a:pt x="32" y="2"/>
                          <a:pt x="28" y="0"/>
                          <a:pt x="24" y="1"/>
                        </a:cubicBezTo>
                        <a:cubicBezTo>
                          <a:pt x="0" y="7"/>
                          <a:pt x="0" y="7"/>
                          <a:pt x="0" y="7"/>
                        </a:cubicBezTo>
                        <a:cubicBezTo>
                          <a:pt x="0" y="7"/>
                          <a:pt x="25" y="32"/>
                          <a:pt x="22" y="85"/>
                        </a:cubicBezTo>
                        <a:cubicBezTo>
                          <a:pt x="33" y="85"/>
                          <a:pt x="33" y="85"/>
                          <a:pt x="33" y="85"/>
                        </a:cubicBezTo>
                        <a:cubicBezTo>
                          <a:pt x="38" y="85"/>
                          <a:pt x="41" y="81"/>
                          <a:pt x="41" y="77"/>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87" name="Freeform 30">
                    <a:extLst>
                      <a:ext uri="{FF2B5EF4-FFF2-40B4-BE49-F238E27FC236}">
                        <a16:creationId xmlns:a16="http://schemas.microsoft.com/office/drawing/2014/main" id="{DED5C328-0286-45F8-988D-46768305957B}"/>
                      </a:ext>
                    </a:extLst>
                  </p:cNvPr>
                  <p:cNvSpPr>
                    <a:spLocks/>
                  </p:cNvSpPr>
                  <p:nvPr/>
                </p:nvSpPr>
                <p:spPr bwMode="black">
                  <a:xfrm>
                    <a:off x="10387012" y="4206346"/>
                    <a:ext cx="176213" cy="352425"/>
                  </a:xfrm>
                  <a:custGeom>
                    <a:avLst/>
                    <a:gdLst>
                      <a:gd name="T0" fmla="*/ 47 w 47"/>
                      <a:gd name="T1" fmla="*/ 9 h 94"/>
                      <a:gd name="T2" fmla="*/ 35 w 47"/>
                      <a:gd name="T3" fmla="*/ 2 h 94"/>
                      <a:gd name="T4" fmla="*/ 25 w 47"/>
                      <a:gd name="T5" fmla="*/ 6 h 94"/>
                      <a:gd name="T6" fmla="*/ 2 w 47"/>
                      <a:gd name="T7" fmla="*/ 81 h 94"/>
                      <a:gd name="T8" fmla="*/ 7 w 47"/>
                      <a:gd name="T9" fmla="*/ 90 h 94"/>
                      <a:gd name="T10" fmla="*/ 26 w 47"/>
                      <a:gd name="T11" fmla="*/ 94 h 94"/>
                      <a:gd name="T12" fmla="*/ 47 w 47"/>
                      <a:gd name="T13" fmla="*/ 9 h 94"/>
                    </a:gdLst>
                    <a:ahLst/>
                    <a:cxnLst>
                      <a:cxn ang="0">
                        <a:pos x="T0" y="T1"/>
                      </a:cxn>
                      <a:cxn ang="0">
                        <a:pos x="T2" y="T3"/>
                      </a:cxn>
                      <a:cxn ang="0">
                        <a:pos x="T4" y="T5"/>
                      </a:cxn>
                      <a:cxn ang="0">
                        <a:pos x="T6" y="T7"/>
                      </a:cxn>
                      <a:cxn ang="0">
                        <a:pos x="T8" y="T9"/>
                      </a:cxn>
                      <a:cxn ang="0">
                        <a:pos x="T10" y="T11"/>
                      </a:cxn>
                      <a:cxn ang="0">
                        <a:pos x="T12" y="T13"/>
                      </a:cxn>
                    </a:cxnLst>
                    <a:rect l="0" t="0" r="r" b="b"/>
                    <a:pathLst>
                      <a:path w="47" h="94">
                        <a:moveTo>
                          <a:pt x="47" y="9"/>
                        </a:moveTo>
                        <a:cubicBezTo>
                          <a:pt x="35" y="2"/>
                          <a:pt x="35" y="2"/>
                          <a:pt x="35" y="2"/>
                        </a:cubicBezTo>
                        <a:cubicBezTo>
                          <a:pt x="31" y="0"/>
                          <a:pt x="27" y="2"/>
                          <a:pt x="25" y="6"/>
                        </a:cubicBezTo>
                        <a:cubicBezTo>
                          <a:pt x="2" y="81"/>
                          <a:pt x="2" y="81"/>
                          <a:pt x="2" y="81"/>
                        </a:cubicBezTo>
                        <a:cubicBezTo>
                          <a:pt x="0" y="86"/>
                          <a:pt x="3" y="90"/>
                          <a:pt x="7" y="90"/>
                        </a:cubicBezTo>
                        <a:cubicBezTo>
                          <a:pt x="26" y="94"/>
                          <a:pt x="26" y="94"/>
                          <a:pt x="26" y="94"/>
                        </a:cubicBezTo>
                        <a:cubicBezTo>
                          <a:pt x="24" y="52"/>
                          <a:pt x="47" y="9"/>
                          <a:pt x="47" y="9"/>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177" name="Group 1176">
                  <a:extLst>
                    <a:ext uri="{FF2B5EF4-FFF2-40B4-BE49-F238E27FC236}">
                      <a16:creationId xmlns:a16="http://schemas.microsoft.com/office/drawing/2014/main" id="{5ACE7F3B-7CC2-4278-BAD1-D5C1728D266B}"/>
                    </a:ext>
                  </a:extLst>
                </p:cNvPr>
                <p:cNvGrpSpPr/>
                <p:nvPr/>
              </p:nvGrpSpPr>
              <p:grpSpPr bwMode="black">
                <a:xfrm>
                  <a:off x="11638296" y="4235799"/>
                  <a:ext cx="75077" cy="45719"/>
                  <a:chOff x="10387012" y="4179358"/>
                  <a:chExt cx="974726" cy="593725"/>
                </a:xfrm>
                <a:solidFill>
                  <a:schemeClr val="tx1"/>
                </a:solidFill>
              </p:grpSpPr>
              <p:sp>
                <p:nvSpPr>
                  <p:cNvPr id="1178" name="Freeform 26">
                    <a:extLst>
                      <a:ext uri="{FF2B5EF4-FFF2-40B4-BE49-F238E27FC236}">
                        <a16:creationId xmlns:a16="http://schemas.microsoft.com/office/drawing/2014/main" id="{49992EC1-7B3B-4919-84CC-FE4198F17836}"/>
                      </a:ext>
                    </a:extLst>
                  </p:cNvPr>
                  <p:cNvSpPr>
                    <a:spLocks/>
                  </p:cNvSpPr>
                  <p:nvPr/>
                </p:nvSpPr>
                <p:spPr bwMode="black">
                  <a:xfrm>
                    <a:off x="10506075" y="4258733"/>
                    <a:ext cx="706438" cy="514350"/>
                  </a:xfrm>
                  <a:custGeom>
                    <a:avLst/>
                    <a:gdLst>
                      <a:gd name="T0" fmla="*/ 183 w 188"/>
                      <a:gd name="T1" fmla="*/ 84 h 137"/>
                      <a:gd name="T2" fmla="*/ 104 w 188"/>
                      <a:gd name="T3" fmla="*/ 27 h 137"/>
                      <a:gd name="T4" fmla="*/ 86 w 188"/>
                      <a:gd name="T5" fmla="*/ 19 h 137"/>
                      <a:gd name="T6" fmla="*/ 59 w 188"/>
                      <a:gd name="T7" fmla="*/ 34 h 137"/>
                      <a:gd name="T8" fmla="*/ 56 w 188"/>
                      <a:gd name="T9" fmla="*/ 36 h 137"/>
                      <a:gd name="T10" fmla="*/ 43 w 188"/>
                      <a:gd name="T11" fmla="*/ 38 h 137"/>
                      <a:gd name="T12" fmla="*/ 43 w 188"/>
                      <a:gd name="T13" fmla="*/ 38 h 137"/>
                      <a:gd name="T14" fmla="*/ 26 w 188"/>
                      <a:gd name="T15" fmla="*/ 27 h 137"/>
                      <a:gd name="T16" fmla="*/ 24 w 188"/>
                      <a:gd name="T17" fmla="*/ 14 h 137"/>
                      <a:gd name="T18" fmla="*/ 31 w 188"/>
                      <a:gd name="T19" fmla="*/ 0 h 137"/>
                      <a:gd name="T20" fmla="*/ 21 w 188"/>
                      <a:gd name="T21" fmla="*/ 0 h 137"/>
                      <a:gd name="T22" fmla="*/ 1 w 188"/>
                      <a:gd name="T23" fmla="*/ 79 h 137"/>
                      <a:gd name="T24" fmla="*/ 4 w 188"/>
                      <a:gd name="T25" fmla="*/ 80 h 137"/>
                      <a:gd name="T26" fmla="*/ 16 w 188"/>
                      <a:gd name="T27" fmla="*/ 70 h 137"/>
                      <a:gd name="T28" fmla="*/ 22 w 188"/>
                      <a:gd name="T29" fmla="*/ 70 h 137"/>
                      <a:gd name="T30" fmla="*/ 32 w 188"/>
                      <a:gd name="T31" fmla="*/ 74 h 137"/>
                      <a:gd name="T32" fmla="*/ 43 w 188"/>
                      <a:gd name="T33" fmla="*/ 72 h 137"/>
                      <a:gd name="T34" fmla="*/ 44 w 188"/>
                      <a:gd name="T35" fmla="*/ 72 h 137"/>
                      <a:gd name="T36" fmla="*/ 53 w 188"/>
                      <a:gd name="T37" fmla="*/ 76 h 137"/>
                      <a:gd name="T38" fmla="*/ 65 w 188"/>
                      <a:gd name="T39" fmla="*/ 74 h 137"/>
                      <a:gd name="T40" fmla="*/ 67 w 188"/>
                      <a:gd name="T41" fmla="*/ 74 h 137"/>
                      <a:gd name="T42" fmla="*/ 80 w 188"/>
                      <a:gd name="T43" fmla="*/ 88 h 137"/>
                      <a:gd name="T44" fmla="*/ 83 w 188"/>
                      <a:gd name="T45" fmla="*/ 88 h 137"/>
                      <a:gd name="T46" fmla="*/ 85 w 188"/>
                      <a:gd name="T47" fmla="*/ 89 h 137"/>
                      <a:gd name="T48" fmla="*/ 99 w 188"/>
                      <a:gd name="T49" fmla="*/ 108 h 137"/>
                      <a:gd name="T50" fmla="*/ 99 w 188"/>
                      <a:gd name="T51" fmla="*/ 110 h 137"/>
                      <a:gd name="T52" fmla="*/ 96 w 188"/>
                      <a:gd name="T53" fmla="*/ 124 h 137"/>
                      <a:gd name="T54" fmla="*/ 114 w 188"/>
                      <a:gd name="T55" fmla="*/ 137 h 137"/>
                      <a:gd name="T56" fmla="*/ 123 w 188"/>
                      <a:gd name="T57" fmla="*/ 132 h 137"/>
                      <a:gd name="T58" fmla="*/ 124 w 188"/>
                      <a:gd name="T59" fmla="*/ 124 h 137"/>
                      <a:gd name="T60" fmla="*/ 108 w 188"/>
                      <a:gd name="T61" fmla="*/ 112 h 137"/>
                      <a:gd name="T62" fmla="*/ 107 w 188"/>
                      <a:gd name="T63" fmla="*/ 109 h 137"/>
                      <a:gd name="T64" fmla="*/ 110 w 188"/>
                      <a:gd name="T65" fmla="*/ 109 h 137"/>
                      <a:gd name="T66" fmla="*/ 136 w 188"/>
                      <a:gd name="T67" fmla="*/ 127 h 137"/>
                      <a:gd name="T68" fmla="*/ 145 w 188"/>
                      <a:gd name="T69" fmla="*/ 123 h 137"/>
                      <a:gd name="T70" fmla="*/ 147 w 188"/>
                      <a:gd name="T71" fmla="*/ 114 h 137"/>
                      <a:gd name="T72" fmla="*/ 117 w 188"/>
                      <a:gd name="T73" fmla="*/ 93 h 137"/>
                      <a:gd name="T74" fmla="*/ 117 w 188"/>
                      <a:gd name="T75" fmla="*/ 90 h 137"/>
                      <a:gd name="T76" fmla="*/ 120 w 188"/>
                      <a:gd name="T77" fmla="*/ 89 h 137"/>
                      <a:gd name="T78" fmla="*/ 156 w 188"/>
                      <a:gd name="T79" fmla="*/ 116 h 137"/>
                      <a:gd name="T80" fmla="*/ 165 w 188"/>
                      <a:gd name="T81" fmla="*/ 111 h 137"/>
                      <a:gd name="T82" fmla="*/ 167 w 188"/>
                      <a:gd name="T83" fmla="*/ 102 h 137"/>
                      <a:gd name="T84" fmla="*/ 137 w 188"/>
                      <a:gd name="T85" fmla="*/ 81 h 137"/>
                      <a:gd name="T86" fmla="*/ 136 w 188"/>
                      <a:gd name="T87" fmla="*/ 78 h 137"/>
                      <a:gd name="T88" fmla="*/ 139 w 188"/>
                      <a:gd name="T89" fmla="*/ 77 h 137"/>
                      <a:gd name="T90" fmla="*/ 176 w 188"/>
                      <a:gd name="T91" fmla="*/ 104 h 137"/>
                      <a:gd name="T92" fmla="*/ 185 w 188"/>
                      <a:gd name="T93" fmla="*/ 99 h 137"/>
                      <a:gd name="T94" fmla="*/ 183 w 188"/>
                      <a:gd name="T95" fmla="*/ 8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8" h="137">
                        <a:moveTo>
                          <a:pt x="183" y="84"/>
                        </a:moveTo>
                        <a:cubicBezTo>
                          <a:pt x="104" y="27"/>
                          <a:pt x="104" y="27"/>
                          <a:pt x="104" y="27"/>
                        </a:cubicBezTo>
                        <a:cubicBezTo>
                          <a:pt x="86" y="19"/>
                          <a:pt x="86" y="19"/>
                          <a:pt x="86" y="19"/>
                        </a:cubicBezTo>
                        <a:cubicBezTo>
                          <a:pt x="59" y="34"/>
                          <a:pt x="59" y="34"/>
                          <a:pt x="59" y="34"/>
                        </a:cubicBezTo>
                        <a:cubicBezTo>
                          <a:pt x="56" y="36"/>
                          <a:pt x="56" y="36"/>
                          <a:pt x="56" y="36"/>
                        </a:cubicBezTo>
                        <a:cubicBezTo>
                          <a:pt x="52" y="38"/>
                          <a:pt x="47" y="39"/>
                          <a:pt x="43" y="38"/>
                        </a:cubicBezTo>
                        <a:cubicBezTo>
                          <a:pt x="43" y="38"/>
                          <a:pt x="43" y="38"/>
                          <a:pt x="43" y="38"/>
                        </a:cubicBezTo>
                        <a:cubicBezTo>
                          <a:pt x="36" y="38"/>
                          <a:pt x="30" y="34"/>
                          <a:pt x="26" y="27"/>
                        </a:cubicBezTo>
                        <a:cubicBezTo>
                          <a:pt x="24" y="23"/>
                          <a:pt x="23" y="19"/>
                          <a:pt x="24" y="14"/>
                        </a:cubicBezTo>
                        <a:cubicBezTo>
                          <a:pt x="24" y="9"/>
                          <a:pt x="27" y="4"/>
                          <a:pt x="31" y="0"/>
                        </a:cubicBezTo>
                        <a:cubicBezTo>
                          <a:pt x="25" y="0"/>
                          <a:pt x="21" y="0"/>
                          <a:pt x="21" y="0"/>
                        </a:cubicBezTo>
                        <a:cubicBezTo>
                          <a:pt x="21" y="0"/>
                          <a:pt x="0" y="40"/>
                          <a:pt x="1" y="79"/>
                        </a:cubicBezTo>
                        <a:cubicBezTo>
                          <a:pt x="4" y="80"/>
                          <a:pt x="4" y="80"/>
                          <a:pt x="4" y="80"/>
                        </a:cubicBezTo>
                        <a:cubicBezTo>
                          <a:pt x="6" y="75"/>
                          <a:pt x="10" y="72"/>
                          <a:pt x="16" y="70"/>
                        </a:cubicBezTo>
                        <a:cubicBezTo>
                          <a:pt x="18" y="70"/>
                          <a:pt x="20" y="70"/>
                          <a:pt x="22" y="70"/>
                        </a:cubicBezTo>
                        <a:cubicBezTo>
                          <a:pt x="25" y="70"/>
                          <a:pt x="29" y="72"/>
                          <a:pt x="32" y="74"/>
                        </a:cubicBezTo>
                        <a:cubicBezTo>
                          <a:pt x="35" y="72"/>
                          <a:pt x="39" y="71"/>
                          <a:pt x="43" y="72"/>
                        </a:cubicBezTo>
                        <a:cubicBezTo>
                          <a:pt x="43" y="72"/>
                          <a:pt x="44" y="72"/>
                          <a:pt x="44" y="72"/>
                        </a:cubicBezTo>
                        <a:cubicBezTo>
                          <a:pt x="48" y="72"/>
                          <a:pt x="51" y="74"/>
                          <a:pt x="53" y="76"/>
                        </a:cubicBezTo>
                        <a:cubicBezTo>
                          <a:pt x="56" y="74"/>
                          <a:pt x="60" y="73"/>
                          <a:pt x="65" y="74"/>
                        </a:cubicBezTo>
                        <a:cubicBezTo>
                          <a:pt x="65" y="74"/>
                          <a:pt x="66" y="74"/>
                          <a:pt x="67" y="74"/>
                        </a:cubicBezTo>
                        <a:cubicBezTo>
                          <a:pt x="74" y="76"/>
                          <a:pt x="79" y="81"/>
                          <a:pt x="80" y="88"/>
                        </a:cubicBezTo>
                        <a:cubicBezTo>
                          <a:pt x="81" y="88"/>
                          <a:pt x="82" y="88"/>
                          <a:pt x="83" y="88"/>
                        </a:cubicBezTo>
                        <a:cubicBezTo>
                          <a:pt x="84" y="88"/>
                          <a:pt x="84" y="88"/>
                          <a:pt x="85" y="89"/>
                        </a:cubicBezTo>
                        <a:cubicBezTo>
                          <a:pt x="94" y="91"/>
                          <a:pt x="100" y="99"/>
                          <a:pt x="99" y="108"/>
                        </a:cubicBezTo>
                        <a:cubicBezTo>
                          <a:pt x="99" y="109"/>
                          <a:pt x="99" y="110"/>
                          <a:pt x="99" y="110"/>
                        </a:cubicBezTo>
                        <a:cubicBezTo>
                          <a:pt x="96" y="124"/>
                          <a:pt x="96" y="124"/>
                          <a:pt x="96" y="124"/>
                        </a:cubicBezTo>
                        <a:cubicBezTo>
                          <a:pt x="114" y="137"/>
                          <a:pt x="114" y="137"/>
                          <a:pt x="114" y="137"/>
                        </a:cubicBezTo>
                        <a:cubicBezTo>
                          <a:pt x="117" y="137"/>
                          <a:pt x="120" y="135"/>
                          <a:pt x="123" y="132"/>
                        </a:cubicBezTo>
                        <a:cubicBezTo>
                          <a:pt x="124" y="130"/>
                          <a:pt x="125" y="127"/>
                          <a:pt x="124" y="124"/>
                        </a:cubicBezTo>
                        <a:cubicBezTo>
                          <a:pt x="108" y="112"/>
                          <a:pt x="108" y="112"/>
                          <a:pt x="108" y="112"/>
                        </a:cubicBezTo>
                        <a:cubicBezTo>
                          <a:pt x="107" y="111"/>
                          <a:pt x="107" y="110"/>
                          <a:pt x="107" y="109"/>
                        </a:cubicBezTo>
                        <a:cubicBezTo>
                          <a:pt x="108" y="108"/>
                          <a:pt x="109" y="108"/>
                          <a:pt x="110" y="109"/>
                        </a:cubicBezTo>
                        <a:cubicBezTo>
                          <a:pt x="136" y="127"/>
                          <a:pt x="136" y="127"/>
                          <a:pt x="136" y="127"/>
                        </a:cubicBezTo>
                        <a:cubicBezTo>
                          <a:pt x="140" y="127"/>
                          <a:pt x="143" y="126"/>
                          <a:pt x="145" y="123"/>
                        </a:cubicBezTo>
                        <a:cubicBezTo>
                          <a:pt x="147" y="120"/>
                          <a:pt x="147" y="117"/>
                          <a:pt x="147" y="114"/>
                        </a:cubicBezTo>
                        <a:cubicBezTo>
                          <a:pt x="117" y="93"/>
                          <a:pt x="117" y="93"/>
                          <a:pt x="117" y="93"/>
                        </a:cubicBezTo>
                        <a:cubicBezTo>
                          <a:pt x="116" y="92"/>
                          <a:pt x="116" y="91"/>
                          <a:pt x="117" y="90"/>
                        </a:cubicBezTo>
                        <a:cubicBezTo>
                          <a:pt x="117" y="89"/>
                          <a:pt x="119" y="89"/>
                          <a:pt x="120" y="89"/>
                        </a:cubicBezTo>
                        <a:cubicBezTo>
                          <a:pt x="156" y="116"/>
                          <a:pt x="156" y="116"/>
                          <a:pt x="156" y="116"/>
                        </a:cubicBezTo>
                        <a:cubicBezTo>
                          <a:pt x="159" y="116"/>
                          <a:pt x="163" y="114"/>
                          <a:pt x="165" y="111"/>
                        </a:cubicBezTo>
                        <a:cubicBezTo>
                          <a:pt x="167" y="108"/>
                          <a:pt x="167" y="105"/>
                          <a:pt x="167" y="102"/>
                        </a:cubicBezTo>
                        <a:cubicBezTo>
                          <a:pt x="137" y="81"/>
                          <a:pt x="137" y="81"/>
                          <a:pt x="137" y="81"/>
                        </a:cubicBezTo>
                        <a:cubicBezTo>
                          <a:pt x="136" y="80"/>
                          <a:pt x="136" y="79"/>
                          <a:pt x="136" y="78"/>
                        </a:cubicBezTo>
                        <a:cubicBezTo>
                          <a:pt x="137" y="77"/>
                          <a:pt x="138" y="76"/>
                          <a:pt x="139" y="77"/>
                        </a:cubicBezTo>
                        <a:cubicBezTo>
                          <a:pt x="176" y="104"/>
                          <a:pt x="176" y="104"/>
                          <a:pt x="176" y="104"/>
                        </a:cubicBezTo>
                        <a:cubicBezTo>
                          <a:pt x="180" y="104"/>
                          <a:pt x="183" y="102"/>
                          <a:pt x="185" y="99"/>
                        </a:cubicBezTo>
                        <a:cubicBezTo>
                          <a:pt x="188" y="94"/>
                          <a:pt x="187" y="87"/>
                          <a:pt x="183" y="84"/>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79" name="Freeform 27">
                    <a:extLst>
                      <a:ext uri="{FF2B5EF4-FFF2-40B4-BE49-F238E27FC236}">
                        <a16:creationId xmlns:a16="http://schemas.microsoft.com/office/drawing/2014/main" id="{6CA876AA-8B24-4002-A45B-A7AE4A2DB4FF}"/>
                      </a:ext>
                    </a:extLst>
                  </p:cNvPr>
                  <p:cNvSpPr>
                    <a:spLocks/>
                  </p:cNvSpPr>
                  <p:nvPr/>
                </p:nvSpPr>
                <p:spPr bwMode="black">
                  <a:xfrm>
                    <a:off x="10615612" y="4179358"/>
                    <a:ext cx="657225" cy="376238"/>
                  </a:xfrm>
                  <a:custGeom>
                    <a:avLst/>
                    <a:gdLst>
                      <a:gd name="T0" fmla="*/ 127 w 175"/>
                      <a:gd name="T1" fmla="*/ 31 h 100"/>
                      <a:gd name="T2" fmla="*/ 119 w 175"/>
                      <a:gd name="T3" fmla="*/ 28 h 100"/>
                      <a:gd name="T4" fmla="*/ 62 w 175"/>
                      <a:gd name="T5" fmla="*/ 2 h 100"/>
                      <a:gd name="T6" fmla="*/ 49 w 175"/>
                      <a:gd name="T7" fmla="*/ 3 h 100"/>
                      <a:gd name="T8" fmla="*/ 26 w 175"/>
                      <a:gd name="T9" fmla="*/ 16 h 100"/>
                      <a:gd name="T10" fmla="*/ 9 w 175"/>
                      <a:gd name="T11" fmla="*/ 25 h 100"/>
                      <a:gd name="T12" fmla="*/ 4 w 175"/>
                      <a:gd name="T13" fmla="*/ 45 h 100"/>
                      <a:gd name="T14" fmla="*/ 15 w 175"/>
                      <a:gd name="T15" fmla="*/ 52 h 100"/>
                      <a:gd name="T16" fmla="*/ 23 w 175"/>
                      <a:gd name="T17" fmla="*/ 50 h 100"/>
                      <a:gd name="T18" fmla="*/ 23 w 175"/>
                      <a:gd name="T19" fmla="*/ 50 h 100"/>
                      <a:gd name="T20" fmla="*/ 57 w 175"/>
                      <a:gd name="T21" fmla="*/ 32 h 100"/>
                      <a:gd name="T22" fmla="*/ 79 w 175"/>
                      <a:gd name="T23" fmla="*/ 42 h 100"/>
                      <a:gd name="T24" fmla="*/ 109 w 175"/>
                      <a:gd name="T25" fmla="*/ 64 h 100"/>
                      <a:gd name="T26" fmla="*/ 158 w 175"/>
                      <a:gd name="T27" fmla="*/ 99 h 100"/>
                      <a:gd name="T28" fmla="*/ 159 w 175"/>
                      <a:gd name="T29" fmla="*/ 100 h 100"/>
                      <a:gd name="T30" fmla="*/ 173 w 175"/>
                      <a:gd name="T31" fmla="*/ 97 h 100"/>
                      <a:gd name="T32" fmla="*/ 154 w 175"/>
                      <a:gd name="T33" fmla="*/ 29 h 100"/>
                      <a:gd name="T34" fmla="*/ 127 w 175"/>
                      <a:gd name="T35" fmla="*/ 3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00">
                        <a:moveTo>
                          <a:pt x="127" y="31"/>
                        </a:moveTo>
                        <a:cubicBezTo>
                          <a:pt x="125" y="31"/>
                          <a:pt x="122" y="30"/>
                          <a:pt x="119" y="28"/>
                        </a:cubicBezTo>
                        <a:cubicBezTo>
                          <a:pt x="62" y="2"/>
                          <a:pt x="62" y="2"/>
                          <a:pt x="62" y="2"/>
                        </a:cubicBezTo>
                        <a:cubicBezTo>
                          <a:pt x="58" y="0"/>
                          <a:pt x="53" y="1"/>
                          <a:pt x="49" y="3"/>
                        </a:cubicBezTo>
                        <a:cubicBezTo>
                          <a:pt x="26" y="16"/>
                          <a:pt x="26" y="16"/>
                          <a:pt x="26" y="16"/>
                        </a:cubicBezTo>
                        <a:cubicBezTo>
                          <a:pt x="9" y="25"/>
                          <a:pt x="9" y="25"/>
                          <a:pt x="9" y="25"/>
                        </a:cubicBezTo>
                        <a:cubicBezTo>
                          <a:pt x="2" y="29"/>
                          <a:pt x="0" y="38"/>
                          <a:pt x="4" y="45"/>
                        </a:cubicBezTo>
                        <a:cubicBezTo>
                          <a:pt x="6" y="49"/>
                          <a:pt x="10" y="52"/>
                          <a:pt x="15" y="52"/>
                        </a:cubicBezTo>
                        <a:cubicBezTo>
                          <a:pt x="18" y="52"/>
                          <a:pt x="21" y="52"/>
                          <a:pt x="23" y="50"/>
                        </a:cubicBezTo>
                        <a:cubicBezTo>
                          <a:pt x="23" y="50"/>
                          <a:pt x="23" y="50"/>
                          <a:pt x="23" y="50"/>
                        </a:cubicBezTo>
                        <a:cubicBezTo>
                          <a:pt x="57" y="32"/>
                          <a:pt x="57" y="32"/>
                          <a:pt x="57" y="32"/>
                        </a:cubicBezTo>
                        <a:cubicBezTo>
                          <a:pt x="79" y="42"/>
                          <a:pt x="79" y="42"/>
                          <a:pt x="79" y="42"/>
                        </a:cubicBezTo>
                        <a:cubicBezTo>
                          <a:pt x="109" y="64"/>
                          <a:pt x="109" y="64"/>
                          <a:pt x="109" y="64"/>
                        </a:cubicBezTo>
                        <a:cubicBezTo>
                          <a:pt x="158" y="99"/>
                          <a:pt x="158" y="99"/>
                          <a:pt x="158" y="99"/>
                        </a:cubicBezTo>
                        <a:cubicBezTo>
                          <a:pt x="158" y="99"/>
                          <a:pt x="159" y="100"/>
                          <a:pt x="159" y="100"/>
                        </a:cubicBezTo>
                        <a:cubicBezTo>
                          <a:pt x="173" y="97"/>
                          <a:pt x="173" y="97"/>
                          <a:pt x="173" y="97"/>
                        </a:cubicBezTo>
                        <a:cubicBezTo>
                          <a:pt x="175" y="51"/>
                          <a:pt x="154" y="29"/>
                          <a:pt x="154" y="29"/>
                        </a:cubicBezTo>
                        <a:cubicBezTo>
                          <a:pt x="154" y="29"/>
                          <a:pt x="133" y="33"/>
                          <a:pt x="127" y="31"/>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80" name="Freeform 28">
                    <a:extLst>
                      <a:ext uri="{FF2B5EF4-FFF2-40B4-BE49-F238E27FC236}">
                        <a16:creationId xmlns:a16="http://schemas.microsoft.com/office/drawing/2014/main" id="{F3A4C5F4-1A21-4AC2-B6A4-E2A64092640B}"/>
                      </a:ext>
                    </a:extLst>
                  </p:cNvPr>
                  <p:cNvSpPr>
                    <a:spLocks/>
                  </p:cNvSpPr>
                  <p:nvPr/>
                </p:nvSpPr>
                <p:spPr bwMode="black">
                  <a:xfrm>
                    <a:off x="10536237" y="4544483"/>
                    <a:ext cx="319088" cy="220663"/>
                  </a:xfrm>
                  <a:custGeom>
                    <a:avLst/>
                    <a:gdLst>
                      <a:gd name="T0" fmla="*/ 76 w 85"/>
                      <a:gd name="T1" fmla="*/ 20 h 59"/>
                      <a:gd name="T2" fmla="*/ 64 w 85"/>
                      <a:gd name="T3" fmla="*/ 25 h 59"/>
                      <a:gd name="T4" fmla="*/ 65 w 85"/>
                      <a:gd name="T5" fmla="*/ 18 h 59"/>
                      <a:gd name="T6" fmla="*/ 57 w 85"/>
                      <a:gd name="T7" fmla="*/ 5 h 59"/>
                      <a:gd name="T8" fmla="*/ 44 w 85"/>
                      <a:gd name="T9" fmla="*/ 13 h 59"/>
                      <a:gd name="T10" fmla="*/ 44 w 85"/>
                      <a:gd name="T11" fmla="*/ 14 h 59"/>
                      <a:gd name="T12" fmla="*/ 35 w 85"/>
                      <a:gd name="T13" fmla="*/ 3 h 59"/>
                      <a:gd name="T14" fmla="*/ 23 w 85"/>
                      <a:gd name="T15" fmla="*/ 10 h 59"/>
                      <a:gd name="T16" fmla="*/ 23 w 85"/>
                      <a:gd name="T17" fmla="*/ 10 h 59"/>
                      <a:gd name="T18" fmla="*/ 10 w 85"/>
                      <a:gd name="T19" fmla="*/ 1 h 59"/>
                      <a:gd name="T20" fmla="*/ 1 w 85"/>
                      <a:gd name="T21" fmla="*/ 14 h 59"/>
                      <a:gd name="T22" fmla="*/ 4 w 85"/>
                      <a:gd name="T23" fmla="*/ 28 h 59"/>
                      <a:gd name="T24" fmla="*/ 14 w 85"/>
                      <a:gd name="T25" fmla="*/ 36 h 59"/>
                      <a:gd name="T26" fmla="*/ 17 w 85"/>
                      <a:gd name="T27" fmla="*/ 36 h 59"/>
                      <a:gd name="T28" fmla="*/ 19 w 85"/>
                      <a:gd name="T29" fmla="*/ 35 h 59"/>
                      <a:gd name="T30" fmla="*/ 27 w 85"/>
                      <a:gd name="T31" fmla="*/ 43 h 59"/>
                      <a:gd name="T32" fmla="*/ 28 w 85"/>
                      <a:gd name="T33" fmla="*/ 43 h 59"/>
                      <a:gd name="T34" fmla="*/ 39 w 85"/>
                      <a:gd name="T35" fmla="*/ 38 h 59"/>
                      <a:gd name="T36" fmla="*/ 38 w 85"/>
                      <a:gd name="T37" fmla="*/ 39 h 59"/>
                      <a:gd name="T38" fmla="*/ 47 w 85"/>
                      <a:gd name="T39" fmla="*/ 52 h 59"/>
                      <a:gd name="T40" fmla="*/ 48 w 85"/>
                      <a:gd name="T41" fmla="*/ 52 h 59"/>
                      <a:gd name="T42" fmla="*/ 58 w 85"/>
                      <a:gd name="T43" fmla="*/ 47 h 59"/>
                      <a:gd name="T44" fmla="*/ 67 w 85"/>
                      <a:gd name="T45" fmla="*/ 59 h 59"/>
                      <a:gd name="T46" fmla="*/ 68 w 85"/>
                      <a:gd name="T47" fmla="*/ 59 h 59"/>
                      <a:gd name="T48" fmla="*/ 80 w 85"/>
                      <a:gd name="T49" fmla="*/ 50 h 59"/>
                      <a:gd name="T50" fmla="*/ 84 w 85"/>
                      <a:gd name="T51" fmla="*/ 33 h 59"/>
                      <a:gd name="T52" fmla="*/ 76 w 85"/>
                      <a:gd name="T53"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59">
                        <a:moveTo>
                          <a:pt x="76" y="20"/>
                        </a:moveTo>
                        <a:cubicBezTo>
                          <a:pt x="71" y="19"/>
                          <a:pt x="66" y="21"/>
                          <a:pt x="64" y="25"/>
                        </a:cubicBezTo>
                        <a:cubicBezTo>
                          <a:pt x="65" y="18"/>
                          <a:pt x="65" y="18"/>
                          <a:pt x="65" y="18"/>
                        </a:cubicBezTo>
                        <a:cubicBezTo>
                          <a:pt x="67" y="12"/>
                          <a:pt x="63" y="6"/>
                          <a:pt x="57" y="5"/>
                        </a:cubicBezTo>
                        <a:cubicBezTo>
                          <a:pt x="51" y="4"/>
                          <a:pt x="45" y="7"/>
                          <a:pt x="44" y="13"/>
                        </a:cubicBezTo>
                        <a:cubicBezTo>
                          <a:pt x="44" y="14"/>
                          <a:pt x="44" y="14"/>
                          <a:pt x="44" y="14"/>
                        </a:cubicBezTo>
                        <a:cubicBezTo>
                          <a:pt x="44" y="9"/>
                          <a:pt x="40" y="4"/>
                          <a:pt x="35" y="3"/>
                        </a:cubicBezTo>
                        <a:cubicBezTo>
                          <a:pt x="30" y="2"/>
                          <a:pt x="24" y="5"/>
                          <a:pt x="23" y="10"/>
                        </a:cubicBezTo>
                        <a:cubicBezTo>
                          <a:pt x="23" y="10"/>
                          <a:pt x="23" y="10"/>
                          <a:pt x="23" y="10"/>
                        </a:cubicBezTo>
                        <a:cubicBezTo>
                          <a:pt x="21" y="4"/>
                          <a:pt x="15" y="0"/>
                          <a:pt x="10" y="1"/>
                        </a:cubicBezTo>
                        <a:cubicBezTo>
                          <a:pt x="4" y="3"/>
                          <a:pt x="0" y="8"/>
                          <a:pt x="1" y="14"/>
                        </a:cubicBezTo>
                        <a:cubicBezTo>
                          <a:pt x="4" y="28"/>
                          <a:pt x="4" y="28"/>
                          <a:pt x="4" y="28"/>
                        </a:cubicBezTo>
                        <a:cubicBezTo>
                          <a:pt x="5" y="32"/>
                          <a:pt x="9" y="36"/>
                          <a:pt x="14" y="36"/>
                        </a:cubicBezTo>
                        <a:cubicBezTo>
                          <a:pt x="15" y="36"/>
                          <a:pt x="16" y="36"/>
                          <a:pt x="17" y="36"/>
                        </a:cubicBezTo>
                        <a:cubicBezTo>
                          <a:pt x="18" y="36"/>
                          <a:pt x="18" y="36"/>
                          <a:pt x="19" y="35"/>
                        </a:cubicBezTo>
                        <a:cubicBezTo>
                          <a:pt x="20" y="39"/>
                          <a:pt x="23" y="42"/>
                          <a:pt x="27" y="43"/>
                        </a:cubicBezTo>
                        <a:cubicBezTo>
                          <a:pt x="28" y="43"/>
                          <a:pt x="28" y="43"/>
                          <a:pt x="28" y="43"/>
                        </a:cubicBezTo>
                        <a:cubicBezTo>
                          <a:pt x="32" y="43"/>
                          <a:pt x="36" y="41"/>
                          <a:pt x="39" y="38"/>
                        </a:cubicBezTo>
                        <a:cubicBezTo>
                          <a:pt x="38" y="39"/>
                          <a:pt x="38" y="39"/>
                          <a:pt x="38" y="39"/>
                        </a:cubicBezTo>
                        <a:cubicBezTo>
                          <a:pt x="37" y="44"/>
                          <a:pt x="41" y="50"/>
                          <a:pt x="47" y="52"/>
                        </a:cubicBezTo>
                        <a:cubicBezTo>
                          <a:pt x="47" y="52"/>
                          <a:pt x="47" y="52"/>
                          <a:pt x="48" y="52"/>
                        </a:cubicBezTo>
                        <a:cubicBezTo>
                          <a:pt x="52" y="52"/>
                          <a:pt x="56" y="50"/>
                          <a:pt x="58" y="47"/>
                        </a:cubicBezTo>
                        <a:cubicBezTo>
                          <a:pt x="58" y="52"/>
                          <a:pt x="61" y="57"/>
                          <a:pt x="67" y="59"/>
                        </a:cubicBezTo>
                        <a:cubicBezTo>
                          <a:pt x="67" y="59"/>
                          <a:pt x="67" y="59"/>
                          <a:pt x="68" y="59"/>
                        </a:cubicBezTo>
                        <a:cubicBezTo>
                          <a:pt x="73" y="59"/>
                          <a:pt x="78" y="56"/>
                          <a:pt x="80" y="50"/>
                        </a:cubicBezTo>
                        <a:cubicBezTo>
                          <a:pt x="84" y="33"/>
                          <a:pt x="84" y="33"/>
                          <a:pt x="84" y="33"/>
                        </a:cubicBezTo>
                        <a:cubicBezTo>
                          <a:pt x="85" y="27"/>
                          <a:pt x="81" y="21"/>
                          <a:pt x="76" y="20"/>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81" name="Freeform 29">
                    <a:extLst>
                      <a:ext uri="{FF2B5EF4-FFF2-40B4-BE49-F238E27FC236}">
                        <a16:creationId xmlns:a16="http://schemas.microsoft.com/office/drawing/2014/main" id="{9E327490-D84A-4B00-AA8D-0408CE681B91}"/>
                      </a:ext>
                    </a:extLst>
                  </p:cNvPr>
                  <p:cNvSpPr>
                    <a:spLocks/>
                  </p:cNvSpPr>
                  <p:nvPr/>
                </p:nvSpPr>
                <p:spPr bwMode="black">
                  <a:xfrm>
                    <a:off x="11207750" y="4239683"/>
                    <a:ext cx="153988" cy="319088"/>
                  </a:xfrm>
                  <a:custGeom>
                    <a:avLst/>
                    <a:gdLst>
                      <a:gd name="T0" fmla="*/ 41 w 41"/>
                      <a:gd name="T1" fmla="*/ 77 h 85"/>
                      <a:gd name="T2" fmla="*/ 33 w 41"/>
                      <a:gd name="T3" fmla="*/ 7 h 85"/>
                      <a:gd name="T4" fmla="*/ 24 w 41"/>
                      <a:gd name="T5" fmla="*/ 1 h 85"/>
                      <a:gd name="T6" fmla="*/ 0 w 41"/>
                      <a:gd name="T7" fmla="*/ 7 h 85"/>
                      <a:gd name="T8" fmla="*/ 22 w 41"/>
                      <a:gd name="T9" fmla="*/ 85 h 85"/>
                      <a:gd name="T10" fmla="*/ 33 w 41"/>
                      <a:gd name="T11" fmla="*/ 85 h 85"/>
                      <a:gd name="T12" fmla="*/ 41 w 41"/>
                      <a:gd name="T13" fmla="*/ 77 h 85"/>
                    </a:gdLst>
                    <a:ahLst/>
                    <a:cxnLst>
                      <a:cxn ang="0">
                        <a:pos x="T0" y="T1"/>
                      </a:cxn>
                      <a:cxn ang="0">
                        <a:pos x="T2" y="T3"/>
                      </a:cxn>
                      <a:cxn ang="0">
                        <a:pos x="T4" y="T5"/>
                      </a:cxn>
                      <a:cxn ang="0">
                        <a:pos x="T6" y="T7"/>
                      </a:cxn>
                      <a:cxn ang="0">
                        <a:pos x="T8" y="T9"/>
                      </a:cxn>
                      <a:cxn ang="0">
                        <a:pos x="T10" y="T11"/>
                      </a:cxn>
                      <a:cxn ang="0">
                        <a:pos x="T12" y="T13"/>
                      </a:cxn>
                    </a:cxnLst>
                    <a:rect l="0" t="0" r="r" b="b"/>
                    <a:pathLst>
                      <a:path w="41" h="85">
                        <a:moveTo>
                          <a:pt x="41" y="77"/>
                        </a:moveTo>
                        <a:cubicBezTo>
                          <a:pt x="33" y="7"/>
                          <a:pt x="33" y="7"/>
                          <a:pt x="33" y="7"/>
                        </a:cubicBezTo>
                        <a:cubicBezTo>
                          <a:pt x="32" y="2"/>
                          <a:pt x="28" y="0"/>
                          <a:pt x="24" y="1"/>
                        </a:cubicBezTo>
                        <a:cubicBezTo>
                          <a:pt x="0" y="7"/>
                          <a:pt x="0" y="7"/>
                          <a:pt x="0" y="7"/>
                        </a:cubicBezTo>
                        <a:cubicBezTo>
                          <a:pt x="0" y="7"/>
                          <a:pt x="25" y="32"/>
                          <a:pt x="22" y="85"/>
                        </a:cubicBezTo>
                        <a:cubicBezTo>
                          <a:pt x="33" y="85"/>
                          <a:pt x="33" y="85"/>
                          <a:pt x="33" y="85"/>
                        </a:cubicBezTo>
                        <a:cubicBezTo>
                          <a:pt x="38" y="85"/>
                          <a:pt x="41" y="81"/>
                          <a:pt x="41" y="77"/>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82" name="Freeform 30">
                    <a:extLst>
                      <a:ext uri="{FF2B5EF4-FFF2-40B4-BE49-F238E27FC236}">
                        <a16:creationId xmlns:a16="http://schemas.microsoft.com/office/drawing/2014/main" id="{C0B8328D-6E09-45E5-ADD4-A245BC1FE35B}"/>
                      </a:ext>
                    </a:extLst>
                  </p:cNvPr>
                  <p:cNvSpPr>
                    <a:spLocks/>
                  </p:cNvSpPr>
                  <p:nvPr/>
                </p:nvSpPr>
                <p:spPr bwMode="black">
                  <a:xfrm>
                    <a:off x="10387012" y="4206346"/>
                    <a:ext cx="176213" cy="352425"/>
                  </a:xfrm>
                  <a:custGeom>
                    <a:avLst/>
                    <a:gdLst>
                      <a:gd name="T0" fmla="*/ 47 w 47"/>
                      <a:gd name="T1" fmla="*/ 9 h 94"/>
                      <a:gd name="T2" fmla="*/ 35 w 47"/>
                      <a:gd name="T3" fmla="*/ 2 h 94"/>
                      <a:gd name="T4" fmla="*/ 25 w 47"/>
                      <a:gd name="T5" fmla="*/ 6 h 94"/>
                      <a:gd name="T6" fmla="*/ 2 w 47"/>
                      <a:gd name="T7" fmla="*/ 81 h 94"/>
                      <a:gd name="T8" fmla="*/ 7 w 47"/>
                      <a:gd name="T9" fmla="*/ 90 h 94"/>
                      <a:gd name="T10" fmla="*/ 26 w 47"/>
                      <a:gd name="T11" fmla="*/ 94 h 94"/>
                      <a:gd name="T12" fmla="*/ 47 w 47"/>
                      <a:gd name="T13" fmla="*/ 9 h 94"/>
                    </a:gdLst>
                    <a:ahLst/>
                    <a:cxnLst>
                      <a:cxn ang="0">
                        <a:pos x="T0" y="T1"/>
                      </a:cxn>
                      <a:cxn ang="0">
                        <a:pos x="T2" y="T3"/>
                      </a:cxn>
                      <a:cxn ang="0">
                        <a:pos x="T4" y="T5"/>
                      </a:cxn>
                      <a:cxn ang="0">
                        <a:pos x="T6" y="T7"/>
                      </a:cxn>
                      <a:cxn ang="0">
                        <a:pos x="T8" y="T9"/>
                      </a:cxn>
                      <a:cxn ang="0">
                        <a:pos x="T10" y="T11"/>
                      </a:cxn>
                      <a:cxn ang="0">
                        <a:pos x="T12" y="T13"/>
                      </a:cxn>
                    </a:cxnLst>
                    <a:rect l="0" t="0" r="r" b="b"/>
                    <a:pathLst>
                      <a:path w="47" h="94">
                        <a:moveTo>
                          <a:pt x="47" y="9"/>
                        </a:moveTo>
                        <a:cubicBezTo>
                          <a:pt x="35" y="2"/>
                          <a:pt x="35" y="2"/>
                          <a:pt x="35" y="2"/>
                        </a:cubicBezTo>
                        <a:cubicBezTo>
                          <a:pt x="31" y="0"/>
                          <a:pt x="27" y="2"/>
                          <a:pt x="25" y="6"/>
                        </a:cubicBezTo>
                        <a:cubicBezTo>
                          <a:pt x="2" y="81"/>
                          <a:pt x="2" y="81"/>
                          <a:pt x="2" y="81"/>
                        </a:cubicBezTo>
                        <a:cubicBezTo>
                          <a:pt x="0" y="86"/>
                          <a:pt x="3" y="90"/>
                          <a:pt x="7" y="90"/>
                        </a:cubicBezTo>
                        <a:cubicBezTo>
                          <a:pt x="26" y="94"/>
                          <a:pt x="26" y="94"/>
                          <a:pt x="26" y="94"/>
                        </a:cubicBezTo>
                        <a:cubicBezTo>
                          <a:pt x="24" y="52"/>
                          <a:pt x="47" y="9"/>
                          <a:pt x="47" y="9"/>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grpSp>
        <p:sp>
          <p:nvSpPr>
            <p:cNvPr id="1172" name="Rectangle 1171">
              <a:extLst>
                <a:ext uri="{FF2B5EF4-FFF2-40B4-BE49-F238E27FC236}">
                  <a16:creationId xmlns:a16="http://schemas.microsoft.com/office/drawing/2014/main" id="{10B6347C-ECEF-4DC1-A1A4-659EE29D8E4E}"/>
                </a:ext>
              </a:extLst>
            </p:cNvPr>
            <p:cNvSpPr/>
            <p:nvPr/>
          </p:nvSpPr>
          <p:spPr>
            <a:xfrm>
              <a:off x="10031177" y="4987933"/>
              <a:ext cx="834195" cy="230832"/>
            </a:xfrm>
            <a:prstGeom prst="rect">
              <a:avLst/>
            </a:prstGeom>
            <a:solidFill>
              <a:schemeClr val="tx1">
                <a:lumMod val="65000"/>
                <a:lumOff val="35000"/>
              </a:schemeClr>
            </a:solidFill>
            <a:effectLst>
              <a:outerShdw blurRad="63500" dist="38100" dir="2400000" algn="ctr" rotWithShape="0">
                <a:prstClr val="black">
                  <a:alpha val="30000"/>
                </a:prstClr>
              </a:outerShdw>
            </a:effectLst>
          </p:spPr>
          <p:txBody>
            <a:bodyPr wrap="square" lIns="73152" tIns="45720" rIns="73152" bIns="45720" anchor="ctr"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Semibold"/>
                  <a:ea typeface="+mn-ea"/>
                  <a:cs typeface="+mn-cs"/>
                </a:rPr>
                <a:t>Documents</a:t>
              </a:r>
            </a:p>
          </p:txBody>
        </p:sp>
      </p:grpSp>
      <p:grpSp>
        <p:nvGrpSpPr>
          <p:cNvPr id="1111" name="Group 1110">
            <a:extLst>
              <a:ext uri="{FF2B5EF4-FFF2-40B4-BE49-F238E27FC236}">
                <a16:creationId xmlns:a16="http://schemas.microsoft.com/office/drawing/2014/main" id="{3AF85134-CA60-4496-9F95-AB582D4CA855}"/>
              </a:ext>
            </a:extLst>
          </p:cNvPr>
          <p:cNvGrpSpPr/>
          <p:nvPr/>
        </p:nvGrpSpPr>
        <p:grpSpPr>
          <a:xfrm>
            <a:off x="9858457" y="5501814"/>
            <a:ext cx="1095823" cy="503034"/>
            <a:chOff x="9858457" y="5605260"/>
            <a:chExt cx="1095823" cy="503034"/>
          </a:xfrm>
        </p:grpSpPr>
        <p:grpSp>
          <p:nvGrpSpPr>
            <p:cNvPr id="1153" name="Group 1152">
              <a:extLst>
                <a:ext uri="{FF2B5EF4-FFF2-40B4-BE49-F238E27FC236}">
                  <a16:creationId xmlns:a16="http://schemas.microsoft.com/office/drawing/2014/main" id="{781D49E0-BD6D-49A2-A5C0-C8560FE9F0DE}"/>
                </a:ext>
              </a:extLst>
            </p:cNvPr>
            <p:cNvGrpSpPr/>
            <p:nvPr/>
          </p:nvGrpSpPr>
          <p:grpSpPr>
            <a:xfrm>
              <a:off x="9858457" y="5802654"/>
              <a:ext cx="1003902" cy="305640"/>
              <a:chOff x="10749399" y="6085940"/>
              <a:chExt cx="1351540" cy="411480"/>
            </a:xfrm>
          </p:grpSpPr>
          <p:sp>
            <p:nvSpPr>
              <p:cNvPr id="1155" name="Rectangle 1154">
                <a:hlinkClick r:id="rId10" tooltip="Conditional Access provides centralized policy control for data and applications by enforcing conditions on account authentication, network location, device health/compliance, and other risk factors. "/>
                <a:extLst>
                  <a:ext uri="{FF2B5EF4-FFF2-40B4-BE49-F238E27FC236}">
                    <a16:creationId xmlns:a16="http://schemas.microsoft.com/office/drawing/2014/main" id="{7B038318-BE18-4236-9506-617AA317F444}"/>
                  </a:ext>
                </a:extLst>
              </p:cNvPr>
              <p:cNvSpPr/>
              <p:nvPr/>
            </p:nvSpPr>
            <p:spPr>
              <a:xfrm>
                <a:off x="10749399" y="6085940"/>
                <a:ext cx="1351540" cy="41148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156" name="Group 1155">
                <a:extLst>
                  <a:ext uri="{FF2B5EF4-FFF2-40B4-BE49-F238E27FC236}">
                    <a16:creationId xmlns:a16="http://schemas.microsoft.com/office/drawing/2014/main" id="{9866AD54-908E-4DBE-B8C8-F1A756D09DFD}"/>
                  </a:ext>
                </a:extLst>
              </p:cNvPr>
              <p:cNvGrpSpPr/>
              <p:nvPr/>
            </p:nvGrpSpPr>
            <p:grpSpPr>
              <a:xfrm>
                <a:off x="11330131" y="6199229"/>
                <a:ext cx="147921" cy="184902"/>
                <a:chOff x="9444088" y="2885171"/>
                <a:chExt cx="107950" cy="134938"/>
              </a:xfrm>
              <a:solidFill>
                <a:schemeClr val="tx1"/>
              </a:solidFill>
            </p:grpSpPr>
            <p:sp>
              <p:nvSpPr>
                <p:cNvPr id="1169" name="Freeform 26">
                  <a:extLst>
                    <a:ext uri="{FF2B5EF4-FFF2-40B4-BE49-F238E27FC236}">
                      <a16:creationId xmlns:a16="http://schemas.microsoft.com/office/drawing/2014/main" id="{D906E9EE-75D2-4FEB-8DAC-4090A9291ECF}"/>
                    </a:ext>
                  </a:extLst>
                </p:cNvPr>
                <p:cNvSpPr>
                  <a:spLocks/>
                </p:cNvSpPr>
                <p:nvPr/>
              </p:nvSpPr>
              <p:spPr bwMode="auto">
                <a:xfrm>
                  <a:off x="9496476" y="2885171"/>
                  <a:ext cx="30163" cy="31750"/>
                </a:xfrm>
                <a:custGeom>
                  <a:avLst/>
                  <a:gdLst>
                    <a:gd name="T0" fmla="*/ 179 w 188"/>
                    <a:gd name="T1" fmla="*/ 0 h 196"/>
                    <a:gd name="T2" fmla="*/ 45 w 188"/>
                    <a:gd name="T3" fmla="*/ 72 h 196"/>
                    <a:gd name="T4" fmla="*/ 12 w 188"/>
                    <a:gd name="T5" fmla="*/ 195 h 196"/>
                    <a:gd name="T6" fmla="*/ 141 w 188"/>
                    <a:gd name="T7" fmla="*/ 128 h 196"/>
                    <a:gd name="T8" fmla="*/ 179 w 188"/>
                    <a:gd name="T9" fmla="*/ 0 h 196"/>
                  </a:gdLst>
                  <a:ahLst/>
                  <a:cxnLst>
                    <a:cxn ang="0">
                      <a:pos x="T0" y="T1"/>
                    </a:cxn>
                    <a:cxn ang="0">
                      <a:pos x="T2" y="T3"/>
                    </a:cxn>
                    <a:cxn ang="0">
                      <a:pos x="T4" y="T5"/>
                    </a:cxn>
                    <a:cxn ang="0">
                      <a:pos x="T6" y="T7"/>
                    </a:cxn>
                    <a:cxn ang="0">
                      <a:pos x="T8" y="T9"/>
                    </a:cxn>
                  </a:cxnLst>
                  <a:rect l="0" t="0" r="r" b="b"/>
                  <a:pathLst>
                    <a:path w="188" h="196">
                      <a:moveTo>
                        <a:pt x="179" y="0"/>
                      </a:moveTo>
                      <a:cubicBezTo>
                        <a:pt x="179" y="0"/>
                        <a:pt x="90" y="8"/>
                        <a:pt x="45" y="72"/>
                      </a:cubicBezTo>
                      <a:cubicBezTo>
                        <a:pt x="0" y="136"/>
                        <a:pt x="12" y="195"/>
                        <a:pt x="12" y="195"/>
                      </a:cubicBezTo>
                      <a:cubicBezTo>
                        <a:pt x="12" y="195"/>
                        <a:pt x="90" y="196"/>
                        <a:pt x="141" y="128"/>
                      </a:cubicBezTo>
                      <a:cubicBezTo>
                        <a:pt x="188" y="66"/>
                        <a:pt x="179" y="0"/>
                        <a:pt x="17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170" name="Freeform 27">
                  <a:extLst>
                    <a:ext uri="{FF2B5EF4-FFF2-40B4-BE49-F238E27FC236}">
                      <a16:creationId xmlns:a16="http://schemas.microsoft.com/office/drawing/2014/main" id="{78EF1610-8C02-4095-892B-3890B56C5A60}"/>
                    </a:ext>
                  </a:extLst>
                </p:cNvPr>
                <p:cNvSpPr>
                  <a:spLocks/>
                </p:cNvSpPr>
                <p:nvPr/>
              </p:nvSpPr>
              <p:spPr bwMode="auto">
                <a:xfrm>
                  <a:off x="9444088" y="2916921"/>
                  <a:ext cx="107950" cy="103188"/>
                </a:xfrm>
                <a:custGeom>
                  <a:avLst/>
                  <a:gdLst>
                    <a:gd name="T0" fmla="*/ 662 w 682"/>
                    <a:gd name="T1" fmla="*/ 87 h 643"/>
                    <a:gd name="T2" fmla="*/ 499 w 682"/>
                    <a:gd name="T3" fmla="*/ 2 h 643"/>
                    <a:gd name="T4" fmla="*/ 424 w 682"/>
                    <a:gd name="T5" fmla="*/ 16 h 643"/>
                    <a:gd name="T6" fmla="*/ 345 w 682"/>
                    <a:gd name="T7" fmla="*/ 41 h 643"/>
                    <a:gd name="T8" fmla="*/ 286 w 682"/>
                    <a:gd name="T9" fmla="*/ 22 h 643"/>
                    <a:gd name="T10" fmla="*/ 201 w 682"/>
                    <a:gd name="T11" fmla="*/ 4 h 643"/>
                    <a:gd name="T12" fmla="*/ 82 w 682"/>
                    <a:gd name="T13" fmla="*/ 53 h 643"/>
                    <a:gd name="T14" fmla="*/ 0 w 682"/>
                    <a:gd name="T15" fmla="*/ 261 h 643"/>
                    <a:gd name="T16" fmla="*/ 58 w 682"/>
                    <a:gd name="T17" fmla="*/ 484 h 643"/>
                    <a:gd name="T18" fmla="*/ 143 w 682"/>
                    <a:gd name="T19" fmla="*/ 603 h 643"/>
                    <a:gd name="T20" fmla="*/ 209 w 682"/>
                    <a:gd name="T21" fmla="*/ 639 h 643"/>
                    <a:gd name="T22" fmla="*/ 258 w 682"/>
                    <a:gd name="T23" fmla="*/ 634 h 643"/>
                    <a:gd name="T24" fmla="*/ 321 w 682"/>
                    <a:gd name="T25" fmla="*/ 609 h 643"/>
                    <a:gd name="T26" fmla="*/ 406 w 682"/>
                    <a:gd name="T27" fmla="*/ 612 h 643"/>
                    <a:gd name="T28" fmla="*/ 492 w 682"/>
                    <a:gd name="T29" fmla="*/ 640 h 643"/>
                    <a:gd name="T30" fmla="*/ 609 w 682"/>
                    <a:gd name="T31" fmla="*/ 560 h 643"/>
                    <a:gd name="T32" fmla="*/ 671 w 682"/>
                    <a:gd name="T33" fmla="*/ 452 h 643"/>
                    <a:gd name="T34" fmla="*/ 682 w 682"/>
                    <a:gd name="T35" fmla="*/ 414 h 643"/>
                    <a:gd name="T36" fmla="*/ 631 w 682"/>
                    <a:gd name="T37" fmla="*/ 382 h 643"/>
                    <a:gd name="T38" fmla="*/ 572 w 682"/>
                    <a:gd name="T39" fmla="*/ 274 h 643"/>
                    <a:gd name="T40" fmla="*/ 599 w 682"/>
                    <a:gd name="T41" fmla="*/ 147 h 643"/>
                    <a:gd name="T42" fmla="*/ 662 w 682"/>
                    <a:gd name="T43" fmla="*/ 87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2" h="643">
                      <a:moveTo>
                        <a:pt x="662" y="87"/>
                      </a:moveTo>
                      <a:cubicBezTo>
                        <a:pt x="662" y="87"/>
                        <a:pt x="614" y="2"/>
                        <a:pt x="499" y="2"/>
                      </a:cubicBezTo>
                      <a:cubicBezTo>
                        <a:pt x="499" y="2"/>
                        <a:pt x="469" y="0"/>
                        <a:pt x="424" y="16"/>
                      </a:cubicBezTo>
                      <a:cubicBezTo>
                        <a:pt x="379" y="32"/>
                        <a:pt x="367" y="41"/>
                        <a:pt x="345" y="41"/>
                      </a:cubicBezTo>
                      <a:cubicBezTo>
                        <a:pt x="345" y="41"/>
                        <a:pt x="315" y="36"/>
                        <a:pt x="286" y="22"/>
                      </a:cubicBezTo>
                      <a:cubicBezTo>
                        <a:pt x="257" y="9"/>
                        <a:pt x="226" y="4"/>
                        <a:pt x="201" y="4"/>
                      </a:cubicBezTo>
                      <a:cubicBezTo>
                        <a:pt x="176" y="4"/>
                        <a:pt x="121" y="20"/>
                        <a:pt x="82" y="53"/>
                      </a:cubicBezTo>
                      <a:cubicBezTo>
                        <a:pt x="41" y="88"/>
                        <a:pt x="0" y="152"/>
                        <a:pt x="0" y="261"/>
                      </a:cubicBezTo>
                      <a:cubicBezTo>
                        <a:pt x="0" y="370"/>
                        <a:pt x="55" y="479"/>
                        <a:pt x="58" y="484"/>
                      </a:cubicBezTo>
                      <a:cubicBezTo>
                        <a:pt x="60" y="488"/>
                        <a:pt x="120" y="584"/>
                        <a:pt x="143" y="603"/>
                      </a:cubicBezTo>
                      <a:cubicBezTo>
                        <a:pt x="167" y="623"/>
                        <a:pt x="185" y="638"/>
                        <a:pt x="209" y="639"/>
                      </a:cubicBezTo>
                      <a:cubicBezTo>
                        <a:pt x="232" y="640"/>
                        <a:pt x="245" y="638"/>
                        <a:pt x="258" y="634"/>
                      </a:cubicBezTo>
                      <a:cubicBezTo>
                        <a:pt x="270" y="629"/>
                        <a:pt x="305" y="611"/>
                        <a:pt x="321" y="609"/>
                      </a:cubicBezTo>
                      <a:cubicBezTo>
                        <a:pt x="337" y="608"/>
                        <a:pt x="362" y="598"/>
                        <a:pt x="406" y="612"/>
                      </a:cubicBezTo>
                      <a:cubicBezTo>
                        <a:pt x="450" y="626"/>
                        <a:pt x="464" y="643"/>
                        <a:pt x="492" y="640"/>
                      </a:cubicBezTo>
                      <a:cubicBezTo>
                        <a:pt x="520" y="636"/>
                        <a:pt x="557" y="635"/>
                        <a:pt x="609" y="560"/>
                      </a:cubicBezTo>
                      <a:cubicBezTo>
                        <a:pt x="626" y="536"/>
                        <a:pt x="669" y="463"/>
                        <a:pt x="671" y="452"/>
                      </a:cubicBezTo>
                      <a:cubicBezTo>
                        <a:pt x="673" y="441"/>
                        <a:pt x="682" y="427"/>
                        <a:pt x="682" y="414"/>
                      </a:cubicBezTo>
                      <a:cubicBezTo>
                        <a:pt x="682" y="414"/>
                        <a:pt x="642" y="394"/>
                        <a:pt x="631" y="382"/>
                      </a:cubicBezTo>
                      <a:cubicBezTo>
                        <a:pt x="615" y="364"/>
                        <a:pt x="584" y="338"/>
                        <a:pt x="572" y="274"/>
                      </a:cubicBezTo>
                      <a:cubicBezTo>
                        <a:pt x="561" y="211"/>
                        <a:pt x="592" y="155"/>
                        <a:pt x="599" y="147"/>
                      </a:cubicBezTo>
                      <a:cubicBezTo>
                        <a:pt x="606" y="139"/>
                        <a:pt x="641" y="96"/>
                        <a:pt x="662"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157" name="Group 30">
                <a:extLst>
                  <a:ext uri="{FF2B5EF4-FFF2-40B4-BE49-F238E27FC236}">
                    <a16:creationId xmlns:a16="http://schemas.microsoft.com/office/drawing/2014/main" id="{C05167A5-B400-46A3-BAD9-A308365C7E5F}"/>
                  </a:ext>
                </a:extLst>
              </p:cNvPr>
              <p:cNvGrpSpPr>
                <a:grpSpLocks noChangeAspect="1"/>
              </p:cNvGrpSpPr>
              <p:nvPr/>
            </p:nvGrpSpPr>
            <p:grpSpPr bwMode="auto">
              <a:xfrm>
                <a:off x="10990854" y="6187214"/>
                <a:ext cx="201847" cy="208932"/>
                <a:chOff x="5049" y="1841"/>
                <a:chExt cx="57" cy="59"/>
              </a:xfrm>
              <a:solidFill>
                <a:srgbClr val="00B050"/>
              </a:solidFill>
            </p:grpSpPr>
            <p:sp>
              <p:nvSpPr>
                <p:cNvPr id="1161" name="Freeform 31">
                  <a:extLst>
                    <a:ext uri="{FF2B5EF4-FFF2-40B4-BE49-F238E27FC236}">
                      <a16:creationId xmlns:a16="http://schemas.microsoft.com/office/drawing/2014/main" id="{1AD301E3-6878-4612-97CD-BABF7A1BC561}"/>
                    </a:ext>
                  </a:extLst>
                </p:cNvPr>
                <p:cNvSpPr>
                  <a:spLocks/>
                </p:cNvSpPr>
                <p:nvPr/>
              </p:nvSpPr>
              <p:spPr bwMode="auto">
                <a:xfrm>
                  <a:off x="5049" y="1859"/>
                  <a:ext cx="9" cy="23"/>
                </a:xfrm>
                <a:custGeom>
                  <a:avLst/>
                  <a:gdLst>
                    <a:gd name="T0" fmla="*/ 70 w 81"/>
                    <a:gd name="T1" fmla="*/ 0 h 212"/>
                    <a:gd name="T2" fmla="*/ 11 w 81"/>
                    <a:gd name="T3" fmla="*/ 0 h 212"/>
                    <a:gd name="T4" fmla="*/ 0 w 81"/>
                    <a:gd name="T5" fmla="*/ 11 h 212"/>
                    <a:gd name="T6" fmla="*/ 0 w 81"/>
                    <a:gd name="T7" fmla="*/ 201 h 212"/>
                    <a:gd name="T8" fmla="*/ 11 w 81"/>
                    <a:gd name="T9" fmla="*/ 212 h 212"/>
                    <a:gd name="T10" fmla="*/ 70 w 81"/>
                    <a:gd name="T11" fmla="*/ 212 h 212"/>
                    <a:gd name="T12" fmla="*/ 81 w 81"/>
                    <a:gd name="T13" fmla="*/ 201 h 212"/>
                    <a:gd name="T14" fmla="*/ 81 w 81"/>
                    <a:gd name="T15" fmla="*/ 11 h 212"/>
                    <a:gd name="T16" fmla="*/ 70 w 81"/>
                    <a:gd name="T1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12">
                      <a:moveTo>
                        <a:pt x="70" y="0"/>
                      </a:moveTo>
                      <a:cubicBezTo>
                        <a:pt x="11" y="0"/>
                        <a:pt x="11" y="0"/>
                        <a:pt x="11" y="0"/>
                      </a:cubicBezTo>
                      <a:cubicBezTo>
                        <a:pt x="5" y="0"/>
                        <a:pt x="0" y="5"/>
                        <a:pt x="0" y="11"/>
                      </a:cubicBezTo>
                      <a:cubicBezTo>
                        <a:pt x="0" y="201"/>
                        <a:pt x="0" y="201"/>
                        <a:pt x="0" y="201"/>
                      </a:cubicBezTo>
                      <a:cubicBezTo>
                        <a:pt x="0" y="207"/>
                        <a:pt x="5" y="212"/>
                        <a:pt x="11" y="212"/>
                      </a:cubicBezTo>
                      <a:cubicBezTo>
                        <a:pt x="70" y="212"/>
                        <a:pt x="70" y="212"/>
                        <a:pt x="70" y="212"/>
                      </a:cubicBezTo>
                      <a:cubicBezTo>
                        <a:pt x="76" y="212"/>
                        <a:pt x="81" y="207"/>
                        <a:pt x="81" y="201"/>
                      </a:cubicBezTo>
                      <a:cubicBezTo>
                        <a:pt x="81" y="11"/>
                        <a:pt x="81" y="11"/>
                        <a:pt x="81" y="11"/>
                      </a:cubicBezTo>
                      <a:cubicBezTo>
                        <a:pt x="81" y="5"/>
                        <a:pt x="76" y="0"/>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162" name="Freeform 32">
                  <a:extLst>
                    <a:ext uri="{FF2B5EF4-FFF2-40B4-BE49-F238E27FC236}">
                      <a16:creationId xmlns:a16="http://schemas.microsoft.com/office/drawing/2014/main" id="{50B73780-65B4-45D0-8EA4-CB5D224C3826}"/>
                    </a:ext>
                  </a:extLst>
                </p:cNvPr>
                <p:cNvSpPr>
                  <a:spLocks/>
                </p:cNvSpPr>
                <p:nvPr/>
              </p:nvSpPr>
              <p:spPr bwMode="auto">
                <a:xfrm>
                  <a:off x="5097" y="1859"/>
                  <a:ext cx="9" cy="23"/>
                </a:xfrm>
                <a:custGeom>
                  <a:avLst/>
                  <a:gdLst>
                    <a:gd name="T0" fmla="*/ 71 w 82"/>
                    <a:gd name="T1" fmla="*/ 0 h 212"/>
                    <a:gd name="T2" fmla="*/ 11 w 82"/>
                    <a:gd name="T3" fmla="*/ 0 h 212"/>
                    <a:gd name="T4" fmla="*/ 0 w 82"/>
                    <a:gd name="T5" fmla="*/ 11 h 212"/>
                    <a:gd name="T6" fmla="*/ 0 w 82"/>
                    <a:gd name="T7" fmla="*/ 201 h 212"/>
                    <a:gd name="T8" fmla="*/ 11 w 82"/>
                    <a:gd name="T9" fmla="*/ 212 h 212"/>
                    <a:gd name="T10" fmla="*/ 71 w 82"/>
                    <a:gd name="T11" fmla="*/ 212 h 212"/>
                    <a:gd name="T12" fmla="*/ 82 w 82"/>
                    <a:gd name="T13" fmla="*/ 201 h 212"/>
                    <a:gd name="T14" fmla="*/ 82 w 82"/>
                    <a:gd name="T15" fmla="*/ 11 h 212"/>
                    <a:gd name="T16" fmla="*/ 71 w 82"/>
                    <a:gd name="T1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12">
                      <a:moveTo>
                        <a:pt x="71" y="0"/>
                      </a:moveTo>
                      <a:cubicBezTo>
                        <a:pt x="11" y="0"/>
                        <a:pt x="11" y="0"/>
                        <a:pt x="11" y="0"/>
                      </a:cubicBezTo>
                      <a:cubicBezTo>
                        <a:pt x="5" y="0"/>
                        <a:pt x="0" y="5"/>
                        <a:pt x="0" y="11"/>
                      </a:cubicBezTo>
                      <a:cubicBezTo>
                        <a:pt x="0" y="201"/>
                        <a:pt x="0" y="201"/>
                        <a:pt x="0" y="201"/>
                      </a:cubicBezTo>
                      <a:cubicBezTo>
                        <a:pt x="0" y="207"/>
                        <a:pt x="5" y="212"/>
                        <a:pt x="11" y="212"/>
                      </a:cubicBezTo>
                      <a:cubicBezTo>
                        <a:pt x="71" y="212"/>
                        <a:pt x="71" y="212"/>
                        <a:pt x="71" y="212"/>
                      </a:cubicBezTo>
                      <a:cubicBezTo>
                        <a:pt x="77" y="212"/>
                        <a:pt x="82" y="207"/>
                        <a:pt x="82" y="201"/>
                      </a:cubicBezTo>
                      <a:cubicBezTo>
                        <a:pt x="82" y="11"/>
                        <a:pt x="82" y="11"/>
                        <a:pt x="82" y="11"/>
                      </a:cubicBezTo>
                      <a:cubicBezTo>
                        <a:pt x="82" y="5"/>
                        <a:pt x="77"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163" name="Freeform 33">
                  <a:extLst>
                    <a:ext uri="{FF2B5EF4-FFF2-40B4-BE49-F238E27FC236}">
                      <a16:creationId xmlns:a16="http://schemas.microsoft.com/office/drawing/2014/main" id="{CCE8F1D6-5E95-4FE2-B381-32EC8B2F05EF}"/>
                    </a:ext>
                  </a:extLst>
                </p:cNvPr>
                <p:cNvSpPr>
                  <a:spLocks/>
                </p:cNvSpPr>
                <p:nvPr/>
              </p:nvSpPr>
              <p:spPr bwMode="auto">
                <a:xfrm>
                  <a:off x="5066" y="1877"/>
                  <a:ext cx="9" cy="23"/>
                </a:xfrm>
                <a:custGeom>
                  <a:avLst/>
                  <a:gdLst>
                    <a:gd name="T0" fmla="*/ 70 w 81"/>
                    <a:gd name="T1" fmla="*/ 0 h 211"/>
                    <a:gd name="T2" fmla="*/ 11 w 81"/>
                    <a:gd name="T3" fmla="*/ 0 h 211"/>
                    <a:gd name="T4" fmla="*/ 0 w 81"/>
                    <a:gd name="T5" fmla="*/ 11 h 211"/>
                    <a:gd name="T6" fmla="*/ 0 w 81"/>
                    <a:gd name="T7" fmla="*/ 200 h 211"/>
                    <a:gd name="T8" fmla="*/ 11 w 81"/>
                    <a:gd name="T9" fmla="*/ 211 h 211"/>
                    <a:gd name="T10" fmla="*/ 70 w 81"/>
                    <a:gd name="T11" fmla="*/ 211 h 211"/>
                    <a:gd name="T12" fmla="*/ 81 w 81"/>
                    <a:gd name="T13" fmla="*/ 200 h 211"/>
                    <a:gd name="T14" fmla="*/ 81 w 81"/>
                    <a:gd name="T15" fmla="*/ 11 h 211"/>
                    <a:gd name="T16" fmla="*/ 70 w 81"/>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11">
                      <a:moveTo>
                        <a:pt x="70" y="0"/>
                      </a:moveTo>
                      <a:cubicBezTo>
                        <a:pt x="11" y="0"/>
                        <a:pt x="11" y="0"/>
                        <a:pt x="11" y="0"/>
                      </a:cubicBezTo>
                      <a:cubicBezTo>
                        <a:pt x="5" y="0"/>
                        <a:pt x="0" y="4"/>
                        <a:pt x="0" y="11"/>
                      </a:cubicBezTo>
                      <a:cubicBezTo>
                        <a:pt x="0" y="200"/>
                        <a:pt x="0" y="200"/>
                        <a:pt x="0" y="200"/>
                      </a:cubicBezTo>
                      <a:cubicBezTo>
                        <a:pt x="0" y="206"/>
                        <a:pt x="5" y="211"/>
                        <a:pt x="11" y="211"/>
                      </a:cubicBezTo>
                      <a:cubicBezTo>
                        <a:pt x="70" y="211"/>
                        <a:pt x="70" y="211"/>
                        <a:pt x="70" y="211"/>
                      </a:cubicBezTo>
                      <a:cubicBezTo>
                        <a:pt x="76" y="211"/>
                        <a:pt x="81" y="206"/>
                        <a:pt x="81" y="200"/>
                      </a:cubicBezTo>
                      <a:cubicBezTo>
                        <a:pt x="81" y="11"/>
                        <a:pt x="81" y="11"/>
                        <a:pt x="81" y="11"/>
                      </a:cubicBezTo>
                      <a:cubicBezTo>
                        <a:pt x="81" y="4"/>
                        <a:pt x="76" y="0"/>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164" name="Freeform 34">
                  <a:extLst>
                    <a:ext uri="{FF2B5EF4-FFF2-40B4-BE49-F238E27FC236}">
                      <a16:creationId xmlns:a16="http://schemas.microsoft.com/office/drawing/2014/main" id="{8B939A69-F5B2-46DA-BA61-FB28A8407D1B}"/>
                    </a:ext>
                  </a:extLst>
                </p:cNvPr>
                <p:cNvSpPr>
                  <a:spLocks/>
                </p:cNvSpPr>
                <p:nvPr/>
              </p:nvSpPr>
              <p:spPr bwMode="auto">
                <a:xfrm>
                  <a:off x="5079" y="1877"/>
                  <a:ext cx="10" cy="23"/>
                </a:xfrm>
                <a:custGeom>
                  <a:avLst/>
                  <a:gdLst>
                    <a:gd name="T0" fmla="*/ 71 w 82"/>
                    <a:gd name="T1" fmla="*/ 0 h 211"/>
                    <a:gd name="T2" fmla="*/ 11 w 82"/>
                    <a:gd name="T3" fmla="*/ 0 h 211"/>
                    <a:gd name="T4" fmla="*/ 0 w 82"/>
                    <a:gd name="T5" fmla="*/ 11 h 211"/>
                    <a:gd name="T6" fmla="*/ 0 w 82"/>
                    <a:gd name="T7" fmla="*/ 200 h 211"/>
                    <a:gd name="T8" fmla="*/ 11 w 82"/>
                    <a:gd name="T9" fmla="*/ 211 h 211"/>
                    <a:gd name="T10" fmla="*/ 71 w 82"/>
                    <a:gd name="T11" fmla="*/ 211 h 211"/>
                    <a:gd name="T12" fmla="*/ 82 w 82"/>
                    <a:gd name="T13" fmla="*/ 200 h 211"/>
                    <a:gd name="T14" fmla="*/ 82 w 82"/>
                    <a:gd name="T15" fmla="*/ 11 h 211"/>
                    <a:gd name="T16" fmla="*/ 71 w 82"/>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11">
                      <a:moveTo>
                        <a:pt x="71" y="0"/>
                      </a:moveTo>
                      <a:cubicBezTo>
                        <a:pt x="11" y="0"/>
                        <a:pt x="11" y="0"/>
                        <a:pt x="11" y="0"/>
                      </a:cubicBezTo>
                      <a:cubicBezTo>
                        <a:pt x="5" y="0"/>
                        <a:pt x="0" y="4"/>
                        <a:pt x="0" y="11"/>
                      </a:cubicBezTo>
                      <a:cubicBezTo>
                        <a:pt x="0" y="200"/>
                        <a:pt x="0" y="200"/>
                        <a:pt x="0" y="200"/>
                      </a:cubicBezTo>
                      <a:cubicBezTo>
                        <a:pt x="0" y="206"/>
                        <a:pt x="5" y="211"/>
                        <a:pt x="11" y="211"/>
                      </a:cubicBezTo>
                      <a:cubicBezTo>
                        <a:pt x="71" y="211"/>
                        <a:pt x="71" y="211"/>
                        <a:pt x="71" y="211"/>
                      </a:cubicBezTo>
                      <a:cubicBezTo>
                        <a:pt x="77" y="211"/>
                        <a:pt x="82" y="206"/>
                        <a:pt x="82" y="200"/>
                      </a:cubicBezTo>
                      <a:cubicBezTo>
                        <a:pt x="82" y="11"/>
                        <a:pt x="82" y="11"/>
                        <a:pt x="82" y="11"/>
                      </a:cubicBezTo>
                      <a:cubicBezTo>
                        <a:pt x="82" y="4"/>
                        <a:pt x="77"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165" name="Freeform 35">
                  <a:extLst>
                    <a:ext uri="{FF2B5EF4-FFF2-40B4-BE49-F238E27FC236}">
                      <a16:creationId xmlns:a16="http://schemas.microsoft.com/office/drawing/2014/main" id="{BA0087E1-1A9F-4CB9-A2CB-BD783D1C0B49}"/>
                    </a:ext>
                  </a:extLst>
                </p:cNvPr>
                <p:cNvSpPr>
                  <a:spLocks/>
                </p:cNvSpPr>
                <p:nvPr/>
              </p:nvSpPr>
              <p:spPr bwMode="auto">
                <a:xfrm>
                  <a:off x="5060" y="1859"/>
                  <a:ext cx="35" cy="28"/>
                </a:xfrm>
                <a:custGeom>
                  <a:avLst/>
                  <a:gdLst>
                    <a:gd name="T0" fmla="*/ 304 w 304"/>
                    <a:gd name="T1" fmla="*/ 0 h 264"/>
                    <a:gd name="T2" fmla="*/ 304 w 304"/>
                    <a:gd name="T3" fmla="*/ 221 h 264"/>
                    <a:gd name="T4" fmla="*/ 261 w 304"/>
                    <a:gd name="T5" fmla="*/ 264 h 264"/>
                    <a:gd name="T6" fmla="*/ 43 w 304"/>
                    <a:gd name="T7" fmla="*/ 264 h 264"/>
                    <a:gd name="T8" fmla="*/ 0 w 304"/>
                    <a:gd name="T9" fmla="*/ 221 h 264"/>
                    <a:gd name="T10" fmla="*/ 0 w 304"/>
                    <a:gd name="T11" fmla="*/ 0 h 264"/>
                    <a:gd name="T12" fmla="*/ 304 w 304"/>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304" h="264">
                      <a:moveTo>
                        <a:pt x="304" y="0"/>
                      </a:moveTo>
                      <a:cubicBezTo>
                        <a:pt x="304" y="221"/>
                        <a:pt x="304" y="221"/>
                        <a:pt x="304" y="221"/>
                      </a:cubicBezTo>
                      <a:cubicBezTo>
                        <a:pt x="304" y="244"/>
                        <a:pt x="285" y="264"/>
                        <a:pt x="261" y="264"/>
                      </a:cubicBezTo>
                      <a:cubicBezTo>
                        <a:pt x="43" y="264"/>
                        <a:pt x="43" y="264"/>
                        <a:pt x="43" y="264"/>
                      </a:cubicBezTo>
                      <a:cubicBezTo>
                        <a:pt x="20" y="264"/>
                        <a:pt x="0" y="244"/>
                        <a:pt x="0" y="221"/>
                      </a:cubicBezTo>
                      <a:cubicBezTo>
                        <a:pt x="0" y="0"/>
                        <a:pt x="0" y="0"/>
                        <a:pt x="0" y="0"/>
                      </a:cubicBezTo>
                      <a:lnTo>
                        <a:pt x="30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166" name="Freeform 36">
                  <a:extLst>
                    <a:ext uri="{FF2B5EF4-FFF2-40B4-BE49-F238E27FC236}">
                      <a16:creationId xmlns:a16="http://schemas.microsoft.com/office/drawing/2014/main" id="{B172D9CD-BDDE-4C7E-A0BF-0100A61EBA67}"/>
                    </a:ext>
                  </a:extLst>
                </p:cNvPr>
                <p:cNvSpPr>
                  <a:spLocks noEditPoints="1"/>
                </p:cNvSpPr>
                <p:nvPr/>
              </p:nvSpPr>
              <p:spPr bwMode="auto">
                <a:xfrm>
                  <a:off x="5060" y="1845"/>
                  <a:ext cx="35" cy="13"/>
                </a:xfrm>
                <a:custGeom>
                  <a:avLst/>
                  <a:gdLst>
                    <a:gd name="T0" fmla="*/ 152 w 304"/>
                    <a:gd name="T1" fmla="*/ 0 h 118"/>
                    <a:gd name="T2" fmla="*/ 0 w 304"/>
                    <a:gd name="T3" fmla="*/ 118 h 118"/>
                    <a:gd name="T4" fmla="*/ 304 w 304"/>
                    <a:gd name="T5" fmla="*/ 118 h 118"/>
                    <a:gd name="T6" fmla="*/ 152 w 304"/>
                    <a:gd name="T7" fmla="*/ 0 h 118"/>
                    <a:gd name="T8" fmla="*/ 90 w 304"/>
                    <a:gd name="T9" fmla="*/ 79 h 118"/>
                    <a:gd name="T10" fmla="*/ 72 w 304"/>
                    <a:gd name="T11" fmla="*/ 61 h 118"/>
                    <a:gd name="T12" fmla="*/ 90 w 304"/>
                    <a:gd name="T13" fmla="*/ 43 h 118"/>
                    <a:gd name="T14" fmla="*/ 108 w 304"/>
                    <a:gd name="T15" fmla="*/ 61 h 118"/>
                    <a:gd name="T16" fmla="*/ 90 w 304"/>
                    <a:gd name="T17" fmla="*/ 79 h 118"/>
                    <a:gd name="T18" fmla="*/ 214 w 304"/>
                    <a:gd name="T19" fmla="*/ 79 h 118"/>
                    <a:gd name="T20" fmla="*/ 196 w 304"/>
                    <a:gd name="T21" fmla="*/ 61 h 118"/>
                    <a:gd name="T22" fmla="*/ 214 w 304"/>
                    <a:gd name="T23" fmla="*/ 43 h 118"/>
                    <a:gd name="T24" fmla="*/ 233 w 304"/>
                    <a:gd name="T25" fmla="*/ 61 h 118"/>
                    <a:gd name="T26" fmla="*/ 214 w 304"/>
                    <a:gd name="T27" fmla="*/ 7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 h="118">
                      <a:moveTo>
                        <a:pt x="152" y="0"/>
                      </a:moveTo>
                      <a:cubicBezTo>
                        <a:pt x="68" y="0"/>
                        <a:pt x="0" y="53"/>
                        <a:pt x="0" y="118"/>
                      </a:cubicBezTo>
                      <a:cubicBezTo>
                        <a:pt x="304" y="118"/>
                        <a:pt x="304" y="118"/>
                        <a:pt x="304" y="118"/>
                      </a:cubicBezTo>
                      <a:cubicBezTo>
                        <a:pt x="304" y="53"/>
                        <a:pt x="236" y="0"/>
                        <a:pt x="152" y="0"/>
                      </a:cubicBezTo>
                      <a:close/>
                      <a:moveTo>
                        <a:pt x="90" y="79"/>
                      </a:moveTo>
                      <a:cubicBezTo>
                        <a:pt x="80" y="79"/>
                        <a:pt x="72" y="71"/>
                        <a:pt x="72" y="61"/>
                      </a:cubicBezTo>
                      <a:cubicBezTo>
                        <a:pt x="72" y="51"/>
                        <a:pt x="80" y="43"/>
                        <a:pt x="90" y="43"/>
                      </a:cubicBezTo>
                      <a:cubicBezTo>
                        <a:pt x="100" y="43"/>
                        <a:pt x="108" y="51"/>
                        <a:pt x="108" y="61"/>
                      </a:cubicBezTo>
                      <a:cubicBezTo>
                        <a:pt x="108" y="71"/>
                        <a:pt x="100" y="79"/>
                        <a:pt x="90" y="79"/>
                      </a:cubicBezTo>
                      <a:close/>
                      <a:moveTo>
                        <a:pt x="214" y="79"/>
                      </a:moveTo>
                      <a:cubicBezTo>
                        <a:pt x="204" y="79"/>
                        <a:pt x="196" y="71"/>
                        <a:pt x="196" y="61"/>
                      </a:cubicBezTo>
                      <a:cubicBezTo>
                        <a:pt x="196" y="51"/>
                        <a:pt x="204" y="43"/>
                        <a:pt x="214" y="43"/>
                      </a:cubicBezTo>
                      <a:cubicBezTo>
                        <a:pt x="224" y="43"/>
                        <a:pt x="233" y="51"/>
                        <a:pt x="233" y="61"/>
                      </a:cubicBezTo>
                      <a:cubicBezTo>
                        <a:pt x="233" y="71"/>
                        <a:pt x="224" y="79"/>
                        <a:pt x="214"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167" name="Freeform 37">
                  <a:extLst>
                    <a:ext uri="{FF2B5EF4-FFF2-40B4-BE49-F238E27FC236}">
                      <a16:creationId xmlns:a16="http://schemas.microsoft.com/office/drawing/2014/main" id="{220487F9-4E52-483D-B54F-02ED5F5944B0}"/>
                    </a:ext>
                  </a:extLst>
                </p:cNvPr>
                <p:cNvSpPr>
                  <a:spLocks/>
                </p:cNvSpPr>
                <p:nvPr/>
              </p:nvSpPr>
              <p:spPr bwMode="auto">
                <a:xfrm>
                  <a:off x="5064" y="1841"/>
                  <a:ext cx="10" cy="10"/>
                </a:xfrm>
                <a:custGeom>
                  <a:avLst/>
                  <a:gdLst>
                    <a:gd name="T0" fmla="*/ 79 w 85"/>
                    <a:gd name="T1" fmla="*/ 71 h 101"/>
                    <a:gd name="T2" fmla="*/ 40 w 85"/>
                    <a:gd name="T3" fmla="*/ 12 h 101"/>
                    <a:gd name="T4" fmla="*/ 12 w 85"/>
                    <a:gd name="T5" fmla="*/ 7 h 101"/>
                    <a:gd name="T6" fmla="*/ 6 w 85"/>
                    <a:gd name="T7" fmla="*/ 35 h 101"/>
                    <a:gd name="T8" fmla="*/ 42 w 85"/>
                    <a:gd name="T9" fmla="*/ 89 h 101"/>
                    <a:gd name="T10" fmla="*/ 53 w 85"/>
                    <a:gd name="T11" fmla="*/ 85 h 101"/>
                    <a:gd name="T12" fmla="*/ 71 w 85"/>
                    <a:gd name="T13" fmla="*/ 101 h 101"/>
                    <a:gd name="T14" fmla="*/ 73 w 85"/>
                    <a:gd name="T15" fmla="*/ 100 h 101"/>
                    <a:gd name="T16" fmla="*/ 79 w 85"/>
                    <a:gd name="T17" fmla="*/ 7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01">
                      <a:moveTo>
                        <a:pt x="79" y="71"/>
                      </a:moveTo>
                      <a:cubicBezTo>
                        <a:pt x="40" y="12"/>
                        <a:pt x="40" y="12"/>
                        <a:pt x="40" y="12"/>
                      </a:cubicBezTo>
                      <a:cubicBezTo>
                        <a:pt x="34" y="3"/>
                        <a:pt x="21" y="0"/>
                        <a:pt x="12" y="7"/>
                      </a:cubicBezTo>
                      <a:cubicBezTo>
                        <a:pt x="3" y="13"/>
                        <a:pt x="0" y="25"/>
                        <a:pt x="6" y="35"/>
                      </a:cubicBezTo>
                      <a:cubicBezTo>
                        <a:pt x="42" y="89"/>
                        <a:pt x="42" y="89"/>
                        <a:pt x="42" y="89"/>
                      </a:cubicBezTo>
                      <a:cubicBezTo>
                        <a:pt x="45" y="86"/>
                        <a:pt x="49" y="85"/>
                        <a:pt x="53" y="85"/>
                      </a:cubicBezTo>
                      <a:cubicBezTo>
                        <a:pt x="63" y="85"/>
                        <a:pt x="70" y="92"/>
                        <a:pt x="71" y="101"/>
                      </a:cubicBezTo>
                      <a:cubicBezTo>
                        <a:pt x="72" y="100"/>
                        <a:pt x="73" y="100"/>
                        <a:pt x="73" y="100"/>
                      </a:cubicBezTo>
                      <a:cubicBezTo>
                        <a:pt x="82" y="93"/>
                        <a:pt x="85" y="81"/>
                        <a:pt x="7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168" name="Freeform 38">
                  <a:extLst>
                    <a:ext uri="{FF2B5EF4-FFF2-40B4-BE49-F238E27FC236}">
                      <a16:creationId xmlns:a16="http://schemas.microsoft.com/office/drawing/2014/main" id="{90BFFC97-9EB1-48E0-A668-376ECC3E3A42}"/>
                    </a:ext>
                  </a:extLst>
                </p:cNvPr>
                <p:cNvSpPr>
                  <a:spLocks/>
                </p:cNvSpPr>
                <p:nvPr/>
              </p:nvSpPr>
              <p:spPr bwMode="auto">
                <a:xfrm>
                  <a:off x="5081" y="1841"/>
                  <a:ext cx="10" cy="10"/>
                </a:xfrm>
                <a:custGeom>
                  <a:avLst/>
                  <a:gdLst>
                    <a:gd name="T0" fmla="*/ 73 w 85"/>
                    <a:gd name="T1" fmla="*/ 7 h 101"/>
                    <a:gd name="T2" fmla="*/ 44 w 85"/>
                    <a:gd name="T3" fmla="*/ 12 h 101"/>
                    <a:gd name="T4" fmla="*/ 6 w 85"/>
                    <a:gd name="T5" fmla="*/ 71 h 101"/>
                    <a:gd name="T6" fmla="*/ 12 w 85"/>
                    <a:gd name="T7" fmla="*/ 100 h 101"/>
                    <a:gd name="T8" fmla="*/ 13 w 85"/>
                    <a:gd name="T9" fmla="*/ 101 h 101"/>
                    <a:gd name="T10" fmla="*/ 31 w 85"/>
                    <a:gd name="T11" fmla="*/ 85 h 101"/>
                    <a:gd name="T12" fmla="*/ 43 w 85"/>
                    <a:gd name="T13" fmla="*/ 89 h 101"/>
                    <a:gd name="T14" fmla="*/ 78 w 85"/>
                    <a:gd name="T15" fmla="*/ 35 h 101"/>
                    <a:gd name="T16" fmla="*/ 73 w 85"/>
                    <a:gd name="T17" fmla="*/ 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01">
                      <a:moveTo>
                        <a:pt x="73" y="7"/>
                      </a:moveTo>
                      <a:cubicBezTo>
                        <a:pt x="63" y="0"/>
                        <a:pt x="51" y="3"/>
                        <a:pt x="44" y="12"/>
                      </a:cubicBezTo>
                      <a:cubicBezTo>
                        <a:pt x="6" y="71"/>
                        <a:pt x="6" y="71"/>
                        <a:pt x="6" y="71"/>
                      </a:cubicBezTo>
                      <a:cubicBezTo>
                        <a:pt x="0" y="81"/>
                        <a:pt x="2" y="93"/>
                        <a:pt x="12" y="100"/>
                      </a:cubicBezTo>
                      <a:cubicBezTo>
                        <a:pt x="12" y="100"/>
                        <a:pt x="13" y="100"/>
                        <a:pt x="13" y="101"/>
                      </a:cubicBezTo>
                      <a:cubicBezTo>
                        <a:pt x="15" y="92"/>
                        <a:pt x="22" y="85"/>
                        <a:pt x="31" y="85"/>
                      </a:cubicBezTo>
                      <a:cubicBezTo>
                        <a:pt x="36" y="85"/>
                        <a:pt x="40" y="86"/>
                        <a:pt x="43" y="89"/>
                      </a:cubicBezTo>
                      <a:cubicBezTo>
                        <a:pt x="78" y="35"/>
                        <a:pt x="78" y="35"/>
                        <a:pt x="78" y="35"/>
                      </a:cubicBezTo>
                      <a:cubicBezTo>
                        <a:pt x="85" y="25"/>
                        <a:pt x="82" y="13"/>
                        <a:pt x="7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1158" name="Oval 1157">
                <a:extLst>
                  <a:ext uri="{FF2B5EF4-FFF2-40B4-BE49-F238E27FC236}">
                    <a16:creationId xmlns:a16="http://schemas.microsoft.com/office/drawing/2014/main" id="{B4C0BA31-6B21-41D6-82E0-F1893182F30B}"/>
                  </a:ext>
                </a:extLst>
              </p:cNvPr>
              <p:cNvSpPr/>
              <p:nvPr/>
            </p:nvSpPr>
            <p:spPr bwMode="auto">
              <a:xfrm>
                <a:off x="11626078" y="6259619"/>
                <a:ext cx="64122" cy="64122"/>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159" name="Oval 1158">
                <a:extLst>
                  <a:ext uri="{FF2B5EF4-FFF2-40B4-BE49-F238E27FC236}">
                    <a16:creationId xmlns:a16="http://schemas.microsoft.com/office/drawing/2014/main" id="{D85BE717-2CC8-4CB7-9F6B-4E7221F7CFF8}"/>
                  </a:ext>
                </a:extLst>
              </p:cNvPr>
              <p:cNvSpPr/>
              <p:nvPr/>
            </p:nvSpPr>
            <p:spPr bwMode="auto">
              <a:xfrm>
                <a:off x="11726306" y="6259619"/>
                <a:ext cx="64122" cy="64122"/>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160" name="Oval 1159">
                <a:extLst>
                  <a:ext uri="{FF2B5EF4-FFF2-40B4-BE49-F238E27FC236}">
                    <a16:creationId xmlns:a16="http://schemas.microsoft.com/office/drawing/2014/main" id="{858690D6-9BC7-47D5-8F7A-6ACB44B444D7}"/>
                  </a:ext>
                </a:extLst>
              </p:cNvPr>
              <p:cNvSpPr/>
              <p:nvPr/>
            </p:nvSpPr>
            <p:spPr bwMode="auto">
              <a:xfrm>
                <a:off x="11826551" y="6259619"/>
                <a:ext cx="64122" cy="64122"/>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sp>
          <p:nvSpPr>
            <p:cNvPr id="1154" name="Rectangle 1153">
              <a:extLst>
                <a:ext uri="{FF2B5EF4-FFF2-40B4-BE49-F238E27FC236}">
                  <a16:creationId xmlns:a16="http://schemas.microsoft.com/office/drawing/2014/main" id="{64D31600-3E78-424A-95BB-EF928CB9838C}"/>
                </a:ext>
              </a:extLst>
            </p:cNvPr>
            <p:cNvSpPr/>
            <p:nvPr/>
          </p:nvSpPr>
          <p:spPr>
            <a:xfrm>
              <a:off x="10031177" y="5605260"/>
              <a:ext cx="923103" cy="230832"/>
            </a:xfrm>
            <a:prstGeom prst="rect">
              <a:avLst/>
            </a:prstGeom>
            <a:solidFill>
              <a:schemeClr val="tx1">
                <a:lumMod val="65000"/>
                <a:lumOff val="35000"/>
              </a:schemeClr>
            </a:solidFill>
            <a:effectLst>
              <a:outerShdw blurRad="63500" dist="38100" dir="2400000" algn="ctr" rotWithShape="0">
                <a:prstClr val="black">
                  <a:alpha val="30000"/>
                </a:prstClr>
              </a:outerShdw>
            </a:effectLst>
          </p:spPr>
          <p:txBody>
            <a:bodyPr wrap="square" lIns="73152" tIns="45720" rIns="73152" bIns="45720" anchor="ctr"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Semibold"/>
                  <a:ea typeface="+mn-ea"/>
                  <a:cs typeface="+mn-cs"/>
                </a:rPr>
                <a:t>Mobile Apps</a:t>
              </a:r>
            </a:p>
          </p:txBody>
        </p:sp>
      </p:grpSp>
      <p:grpSp>
        <p:nvGrpSpPr>
          <p:cNvPr id="15" name="Group 14">
            <a:extLst>
              <a:ext uri="{FF2B5EF4-FFF2-40B4-BE49-F238E27FC236}">
                <a16:creationId xmlns:a16="http://schemas.microsoft.com/office/drawing/2014/main" id="{27F4E150-CB43-45E5-B18A-5E8CEB5E675C}"/>
              </a:ext>
            </a:extLst>
          </p:cNvPr>
          <p:cNvGrpSpPr/>
          <p:nvPr/>
        </p:nvGrpSpPr>
        <p:grpSpPr>
          <a:xfrm>
            <a:off x="6764936" y="2733090"/>
            <a:ext cx="3266241" cy="1356426"/>
            <a:chOff x="6764936" y="2733090"/>
            <a:chExt cx="3266241" cy="1356426"/>
          </a:xfrm>
        </p:grpSpPr>
        <p:cxnSp>
          <p:nvCxnSpPr>
            <p:cNvPr id="1113" name="Connector: Elbow 1112">
              <a:extLst>
                <a:ext uri="{FF2B5EF4-FFF2-40B4-BE49-F238E27FC236}">
                  <a16:creationId xmlns:a16="http://schemas.microsoft.com/office/drawing/2014/main" id="{CCCB0086-12C1-4B76-9142-E06E3C6191F2}"/>
                </a:ext>
              </a:extLst>
            </p:cNvPr>
            <p:cNvCxnSpPr>
              <a:cxnSpLocks/>
              <a:stCxn id="1116" idx="3"/>
            </p:cNvCxnSpPr>
            <p:nvPr/>
          </p:nvCxnSpPr>
          <p:spPr>
            <a:xfrm flipV="1">
              <a:off x="9022837" y="3328179"/>
              <a:ext cx="996902" cy="154212"/>
            </a:xfrm>
            <a:prstGeom prst="bentConnector3">
              <a:avLst>
                <a:gd name="adj1" fmla="val 50000"/>
              </a:avLst>
            </a:prstGeom>
            <a:ln w="25400">
              <a:solidFill>
                <a:srgbClr val="6A4B16"/>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14" name="Connector: Elbow 1113">
              <a:extLst>
                <a:ext uri="{FF2B5EF4-FFF2-40B4-BE49-F238E27FC236}">
                  <a16:creationId xmlns:a16="http://schemas.microsoft.com/office/drawing/2014/main" id="{700E0E0D-6E6E-4C91-872D-EA71BD7318A1}"/>
                </a:ext>
              </a:extLst>
            </p:cNvPr>
            <p:cNvCxnSpPr>
              <a:cxnSpLocks/>
            </p:cNvCxnSpPr>
            <p:nvPr/>
          </p:nvCxnSpPr>
          <p:spPr>
            <a:xfrm flipV="1">
              <a:off x="6766792" y="2733090"/>
              <a:ext cx="3258341" cy="758952"/>
            </a:xfrm>
            <a:prstGeom prst="bentConnector3">
              <a:avLst>
                <a:gd name="adj1" fmla="val 50000"/>
              </a:avLst>
            </a:prstGeom>
            <a:ln w="25400">
              <a:solidFill>
                <a:srgbClr val="6A4B16"/>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15" name="Connector: Elbow 1114">
              <a:extLst>
                <a:ext uri="{FF2B5EF4-FFF2-40B4-BE49-F238E27FC236}">
                  <a16:creationId xmlns:a16="http://schemas.microsoft.com/office/drawing/2014/main" id="{108DF871-F364-49EC-A0E3-4BCB17A8F78B}"/>
                </a:ext>
              </a:extLst>
            </p:cNvPr>
            <p:cNvCxnSpPr>
              <a:cxnSpLocks/>
              <a:endCxn id="1138" idx="1"/>
            </p:cNvCxnSpPr>
            <p:nvPr/>
          </p:nvCxnSpPr>
          <p:spPr>
            <a:xfrm>
              <a:off x="6764936" y="3586596"/>
              <a:ext cx="3266241" cy="502920"/>
            </a:xfrm>
            <a:prstGeom prst="bentConnector3">
              <a:avLst>
                <a:gd name="adj1" fmla="val 50000"/>
              </a:avLst>
            </a:prstGeom>
            <a:ln w="25400">
              <a:solidFill>
                <a:srgbClr val="6A4B16"/>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117" name="Group 1116">
            <a:extLst>
              <a:ext uri="{FF2B5EF4-FFF2-40B4-BE49-F238E27FC236}">
                <a16:creationId xmlns:a16="http://schemas.microsoft.com/office/drawing/2014/main" id="{9C5EEA51-915C-4744-87E8-C2493D13E853}"/>
              </a:ext>
            </a:extLst>
          </p:cNvPr>
          <p:cNvGrpSpPr/>
          <p:nvPr/>
        </p:nvGrpSpPr>
        <p:grpSpPr>
          <a:xfrm>
            <a:off x="8590110" y="2813790"/>
            <a:ext cx="1228899" cy="377976"/>
            <a:chOff x="5530895" y="1367167"/>
            <a:chExt cx="1228899" cy="377976"/>
          </a:xfrm>
        </p:grpSpPr>
        <p:sp>
          <p:nvSpPr>
            <p:cNvPr id="1149" name="Speech Bubble: Rectangle with Corners Rounded 1148">
              <a:extLst>
                <a:ext uri="{FF2B5EF4-FFF2-40B4-BE49-F238E27FC236}">
                  <a16:creationId xmlns:a16="http://schemas.microsoft.com/office/drawing/2014/main" id="{2A1DE14D-4D81-4400-BE00-D6643AFB4C4C}"/>
                </a:ext>
              </a:extLst>
            </p:cNvPr>
            <p:cNvSpPr/>
            <p:nvPr/>
          </p:nvSpPr>
          <p:spPr bwMode="auto">
            <a:xfrm>
              <a:off x="5530895" y="1367167"/>
              <a:ext cx="1228899" cy="377976"/>
            </a:xfrm>
            <a:prstGeom prst="wedgeRoundRectCallout">
              <a:avLst>
                <a:gd name="adj1" fmla="val -64280"/>
                <a:gd name="adj2" fmla="val -43511"/>
                <a:gd name="adj3" fmla="val 16667"/>
              </a:avLst>
            </a:prstGeom>
            <a:solidFill>
              <a:srgbClr val="FEF000"/>
            </a:solidFill>
            <a:ln w="19050">
              <a:solidFill>
                <a:srgbClr val="FFB900"/>
              </a:solidFill>
              <a:headEnd type="none" w="med" len="med"/>
              <a:tailEnd type="none" w="med" len="med"/>
            </a:ln>
            <a:effectLst>
              <a:outerShdw blurRad="127000" dist="50800" dir="2700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20040" tIns="45720" rIns="0" bIns="4572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900" b="1" i="0"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Monitor &amp; Restrict Access</a:t>
              </a:r>
            </a:p>
          </p:txBody>
        </p:sp>
        <p:pic>
          <p:nvPicPr>
            <p:cNvPr id="1150" name="Graphic 1149" descr="Chat bubble">
              <a:extLst>
                <a:ext uri="{FF2B5EF4-FFF2-40B4-BE49-F238E27FC236}">
                  <a16:creationId xmlns:a16="http://schemas.microsoft.com/office/drawing/2014/main" id="{48403CB9-42EC-4B39-9256-F27BDCB87AAE}"/>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563922" y="1436827"/>
              <a:ext cx="244878" cy="244878"/>
            </a:xfrm>
            <a:prstGeom prst="rect">
              <a:avLst/>
            </a:prstGeom>
          </p:spPr>
        </p:pic>
      </p:grpSp>
      <p:grpSp>
        <p:nvGrpSpPr>
          <p:cNvPr id="10" name="Group 9">
            <a:extLst>
              <a:ext uri="{FF2B5EF4-FFF2-40B4-BE49-F238E27FC236}">
                <a16:creationId xmlns:a16="http://schemas.microsoft.com/office/drawing/2014/main" id="{17B6B09C-E801-4036-B35E-F0D3CE0B6092}"/>
              </a:ext>
            </a:extLst>
          </p:cNvPr>
          <p:cNvGrpSpPr/>
          <p:nvPr/>
        </p:nvGrpSpPr>
        <p:grpSpPr>
          <a:xfrm>
            <a:off x="5855494" y="3933707"/>
            <a:ext cx="4175683" cy="1251670"/>
            <a:chOff x="5855494" y="3933707"/>
            <a:chExt cx="4175683" cy="1251670"/>
          </a:xfrm>
        </p:grpSpPr>
        <p:cxnSp>
          <p:nvCxnSpPr>
            <p:cNvPr id="1119" name="Connector: Elbow 1118">
              <a:extLst>
                <a:ext uri="{FF2B5EF4-FFF2-40B4-BE49-F238E27FC236}">
                  <a16:creationId xmlns:a16="http://schemas.microsoft.com/office/drawing/2014/main" id="{4A5D855B-435D-4E1D-89A6-DAEEBF865887}"/>
                </a:ext>
              </a:extLst>
            </p:cNvPr>
            <p:cNvCxnSpPr>
              <a:cxnSpLocks/>
            </p:cNvCxnSpPr>
            <p:nvPr/>
          </p:nvCxnSpPr>
          <p:spPr>
            <a:xfrm>
              <a:off x="5855494" y="3933707"/>
              <a:ext cx="4175683" cy="1056121"/>
            </a:xfrm>
            <a:prstGeom prst="bentConnector3">
              <a:avLst>
                <a:gd name="adj1" fmla="val 50000"/>
              </a:avLst>
            </a:prstGeom>
            <a:ln w="25400">
              <a:solidFill>
                <a:srgbClr val="107C1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120" name="Group 1119">
              <a:extLst>
                <a:ext uri="{FF2B5EF4-FFF2-40B4-BE49-F238E27FC236}">
                  <a16:creationId xmlns:a16="http://schemas.microsoft.com/office/drawing/2014/main" id="{4D21B73A-E409-4FE3-A167-494AAC4033B7}"/>
                </a:ext>
              </a:extLst>
            </p:cNvPr>
            <p:cNvGrpSpPr/>
            <p:nvPr/>
          </p:nvGrpSpPr>
          <p:grpSpPr>
            <a:xfrm>
              <a:off x="8177561" y="4747141"/>
              <a:ext cx="1525898" cy="438236"/>
              <a:chOff x="7827665" y="4623128"/>
              <a:chExt cx="1525898" cy="438236"/>
            </a:xfrm>
          </p:grpSpPr>
          <p:sp>
            <p:nvSpPr>
              <p:cNvPr id="1147" name="Flowchart: Alternate Process 1146">
                <a:hlinkClick r:id="rId28" tooltip="Microsoft Information Protection (MIP) is a built-in, intelligent, unified, and extensible solution to protect sensitive data in documents and emails across your organization."/>
                <a:extLst>
                  <a:ext uri="{FF2B5EF4-FFF2-40B4-BE49-F238E27FC236}">
                    <a16:creationId xmlns:a16="http://schemas.microsoft.com/office/drawing/2014/main" id="{6357B5C9-5F2B-485B-BE3D-EAB60AA49134}"/>
                  </a:ext>
                </a:extLst>
              </p:cNvPr>
              <p:cNvSpPr/>
              <p:nvPr/>
            </p:nvSpPr>
            <p:spPr bwMode="auto">
              <a:xfrm>
                <a:off x="7827665" y="4623128"/>
                <a:ext cx="1525898" cy="438236"/>
              </a:xfrm>
              <a:prstGeom prst="flowChartAlternateProcess">
                <a:avLst/>
              </a:prstGeom>
              <a:solidFill>
                <a:schemeClr val="bg1"/>
              </a:solidFill>
              <a:ln>
                <a:noFill/>
              </a:ln>
              <a:effectLst>
                <a:outerShdw blurRad="127000" dist="50800" dir="2700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6304" rIns="0" bIns="146304" numCol="1" spcCol="0" rtlCol="0" fromWordArt="0" anchor="ctr" anchorCtr="0" forceAA="0" compatLnSpc="1">
                <a:prstTxWarp prst="textNoShape">
                  <a:avLst/>
                </a:prstTxWarp>
                <a:noAutofit/>
              </a:bodyPr>
              <a:lstStyle/>
              <a:p>
                <a:pPr marL="0" marR="0" lvl="0" indent="0" algn="l" defTabSz="914367"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Microsoft Information Protection (MIP)</a:t>
                </a:r>
              </a:p>
            </p:txBody>
          </p:sp>
          <p:pic>
            <p:nvPicPr>
              <p:cNvPr id="1148" name="Picture 1147">
                <a:extLst>
                  <a:ext uri="{FF2B5EF4-FFF2-40B4-BE49-F238E27FC236}">
                    <a16:creationId xmlns:a16="http://schemas.microsoft.com/office/drawing/2014/main" id="{3BF9966E-C48C-490B-902D-FE69F1D0F136}"/>
                  </a:ext>
                </a:extLst>
              </p:cNvPr>
              <p:cNvPicPr>
                <a:picLocks noChangeAspect="1"/>
              </p:cNvPicPr>
              <p:nvPr/>
            </p:nvPicPr>
            <p:blipFill rotWithShape="1">
              <a:blip r:embed="rId29"/>
              <a:srcRect r="37882" b="38239"/>
              <a:stretch/>
            </p:blipFill>
            <p:spPr>
              <a:xfrm>
                <a:off x="7904834" y="4705086"/>
                <a:ext cx="233150" cy="274320"/>
              </a:xfrm>
              <a:prstGeom prst="rect">
                <a:avLst/>
              </a:prstGeom>
            </p:spPr>
          </p:pic>
        </p:grpSp>
      </p:grpSp>
      <p:grpSp>
        <p:nvGrpSpPr>
          <p:cNvPr id="12" name="Group 11">
            <a:extLst>
              <a:ext uri="{FF2B5EF4-FFF2-40B4-BE49-F238E27FC236}">
                <a16:creationId xmlns:a16="http://schemas.microsoft.com/office/drawing/2014/main" id="{C69B0389-AE0B-4FE9-8DDE-09C6D42267BD}"/>
              </a:ext>
            </a:extLst>
          </p:cNvPr>
          <p:cNvGrpSpPr/>
          <p:nvPr/>
        </p:nvGrpSpPr>
        <p:grpSpPr>
          <a:xfrm>
            <a:off x="5610959" y="4054714"/>
            <a:ext cx="4420218" cy="1961865"/>
            <a:chOff x="5610959" y="4054714"/>
            <a:chExt cx="4420218" cy="1961865"/>
          </a:xfrm>
        </p:grpSpPr>
        <p:grpSp>
          <p:nvGrpSpPr>
            <p:cNvPr id="11" name="Group 10">
              <a:extLst>
                <a:ext uri="{FF2B5EF4-FFF2-40B4-BE49-F238E27FC236}">
                  <a16:creationId xmlns:a16="http://schemas.microsoft.com/office/drawing/2014/main" id="{253059CF-6750-4EA6-9ED4-1BF794592953}"/>
                </a:ext>
              </a:extLst>
            </p:cNvPr>
            <p:cNvGrpSpPr/>
            <p:nvPr/>
          </p:nvGrpSpPr>
          <p:grpSpPr>
            <a:xfrm>
              <a:off x="5610959" y="4054714"/>
              <a:ext cx="4420218" cy="1711255"/>
              <a:chOff x="5610959" y="4054714"/>
              <a:chExt cx="4420218" cy="1711255"/>
            </a:xfrm>
          </p:grpSpPr>
          <p:cxnSp>
            <p:nvCxnSpPr>
              <p:cNvPr id="1118" name="Connector: Elbow 1117">
                <a:extLst>
                  <a:ext uri="{FF2B5EF4-FFF2-40B4-BE49-F238E27FC236}">
                    <a16:creationId xmlns:a16="http://schemas.microsoft.com/office/drawing/2014/main" id="{257B0E6A-F54A-4FAB-BB48-D742E2AE9241}"/>
                  </a:ext>
                </a:extLst>
              </p:cNvPr>
              <p:cNvCxnSpPr>
                <a:cxnSpLocks/>
              </p:cNvCxnSpPr>
              <p:nvPr/>
            </p:nvCxnSpPr>
            <p:spPr>
              <a:xfrm>
                <a:off x="5610959" y="4054714"/>
                <a:ext cx="4420218" cy="1570437"/>
              </a:xfrm>
              <a:prstGeom prst="bentConnector3">
                <a:avLst>
                  <a:gd name="adj1" fmla="val 50000"/>
                </a:avLst>
              </a:prstGeom>
              <a:ln w="25400">
                <a:solidFill>
                  <a:srgbClr val="107C1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121" name="Group 1120">
                <a:extLst>
                  <a:ext uri="{FF2B5EF4-FFF2-40B4-BE49-F238E27FC236}">
                    <a16:creationId xmlns:a16="http://schemas.microsoft.com/office/drawing/2014/main" id="{081236EB-96FD-43EC-BEF2-1D55D77A242A}"/>
                  </a:ext>
                </a:extLst>
              </p:cNvPr>
              <p:cNvGrpSpPr/>
              <p:nvPr/>
            </p:nvGrpSpPr>
            <p:grpSpPr>
              <a:xfrm>
                <a:off x="8177561" y="5424775"/>
                <a:ext cx="1515175" cy="341194"/>
                <a:chOff x="8010761" y="5543381"/>
                <a:chExt cx="1515175" cy="341194"/>
              </a:xfrm>
            </p:grpSpPr>
            <p:sp>
              <p:nvSpPr>
                <p:cNvPr id="1145" name="Flowchart: Alternate Process 1144">
                  <a:hlinkClick r:id="rId30" tooltip="Intune app protection policies work with Conditional Access to help protect your organizational data on devices your employees use. These policies work on devices that enroll with Intune and on employee owned devices that don't enroll."/>
                  <a:extLst>
                    <a:ext uri="{FF2B5EF4-FFF2-40B4-BE49-F238E27FC236}">
                      <a16:creationId xmlns:a16="http://schemas.microsoft.com/office/drawing/2014/main" id="{A95F6D53-49DC-427C-9807-563A20BE4216}"/>
                    </a:ext>
                  </a:extLst>
                </p:cNvPr>
                <p:cNvSpPr/>
                <p:nvPr/>
              </p:nvSpPr>
              <p:spPr bwMode="auto">
                <a:xfrm>
                  <a:off x="8010761" y="5543381"/>
                  <a:ext cx="1515175" cy="341194"/>
                </a:xfrm>
                <a:prstGeom prst="flowChartAlternateProcess">
                  <a:avLst/>
                </a:prstGeom>
                <a:solidFill>
                  <a:schemeClr val="bg1"/>
                </a:solidFill>
                <a:ln>
                  <a:noFill/>
                </a:ln>
                <a:effectLst>
                  <a:outerShdw blurRad="127000" dist="50800" dir="2700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6304" rIns="0" bIns="146304" numCol="1" spcCol="0" rtlCol="0" fromWordArt="0" anchor="ctr" anchorCtr="0" forceAA="0" compatLnSpc="1">
                  <a:prstTxWarp prst="textNoShape">
                    <a:avLst/>
                  </a:prstTxWarp>
                  <a:noAutofit/>
                </a:bodyPr>
                <a:lstStyle/>
                <a:p>
                  <a:pPr marL="0" marR="0" lvl="0" indent="0" algn="l" defTabSz="914367"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Microsoft Intune </a:t>
                  </a:r>
                  <a:b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b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(MAM functionality)</a:t>
                  </a:r>
                </a:p>
              </p:txBody>
            </p:sp>
            <p:pic>
              <p:nvPicPr>
                <p:cNvPr id="1146" name="Picture 2" descr="Image result for intune logo">
                  <a:extLst>
                    <a:ext uri="{FF2B5EF4-FFF2-40B4-BE49-F238E27FC236}">
                      <a16:creationId xmlns:a16="http://schemas.microsoft.com/office/drawing/2014/main" id="{FC637B0C-F412-4987-A4ED-020A166DF91D}"/>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135161" y="5634130"/>
                  <a:ext cx="158896" cy="15889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122" name="Group 1121">
              <a:extLst>
                <a:ext uri="{FF2B5EF4-FFF2-40B4-BE49-F238E27FC236}">
                  <a16:creationId xmlns:a16="http://schemas.microsoft.com/office/drawing/2014/main" id="{EFE8C6D7-3E85-4A1B-B0EB-820BFB420F7A}"/>
                </a:ext>
              </a:extLst>
            </p:cNvPr>
            <p:cNvGrpSpPr/>
            <p:nvPr/>
          </p:nvGrpSpPr>
          <p:grpSpPr>
            <a:xfrm>
              <a:off x="6800632" y="5761796"/>
              <a:ext cx="1338981" cy="254783"/>
              <a:chOff x="4536723" y="600108"/>
              <a:chExt cx="1338981" cy="254783"/>
            </a:xfrm>
          </p:grpSpPr>
          <p:sp>
            <p:nvSpPr>
              <p:cNvPr id="1143" name="Speech Bubble: Rectangle with Corners Rounded 1142">
                <a:extLst>
                  <a:ext uri="{FF2B5EF4-FFF2-40B4-BE49-F238E27FC236}">
                    <a16:creationId xmlns:a16="http://schemas.microsoft.com/office/drawing/2014/main" id="{64F692E9-FB2C-4FBD-9064-171AD34A7A4E}"/>
                  </a:ext>
                </a:extLst>
              </p:cNvPr>
              <p:cNvSpPr/>
              <p:nvPr/>
            </p:nvSpPr>
            <p:spPr bwMode="auto">
              <a:xfrm>
                <a:off x="4536723" y="600108"/>
                <a:ext cx="1338981" cy="240066"/>
              </a:xfrm>
              <a:prstGeom prst="wedgeRoundRectCallout">
                <a:avLst>
                  <a:gd name="adj1" fmla="val 30599"/>
                  <a:gd name="adj2" fmla="val -95304"/>
                  <a:gd name="adj3" fmla="val 16667"/>
                </a:avLst>
              </a:prstGeom>
              <a:solidFill>
                <a:schemeClr val="accent4"/>
              </a:solidFill>
              <a:ln w="19050">
                <a:solidFill>
                  <a:schemeClr val="accent4">
                    <a:lumMod val="75000"/>
                  </a:schemeClr>
                </a:solidFill>
                <a:headEnd type="none" w="med" len="med"/>
                <a:tailEnd type="none" w="med" len="med"/>
              </a:ln>
              <a:effectLst>
                <a:outerShdw blurRad="127000" dist="50800" dir="2700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20040" tIns="45720" rIns="0" bIns="4572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900" b="1" i="0"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Approved Apps</a:t>
                </a:r>
              </a:p>
            </p:txBody>
          </p:sp>
          <p:pic>
            <p:nvPicPr>
              <p:cNvPr id="1144" name="Graphic 1143" descr="Chat bubble">
                <a:extLst>
                  <a:ext uri="{FF2B5EF4-FFF2-40B4-BE49-F238E27FC236}">
                    <a16:creationId xmlns:a16="http://schemas.microsoft.com/office/drawing/2014/main" id="{1B4C4A0C-0602-49AF-94CC-D2D06C241895}"/>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585912" y="610013"/>
                <a:ext cx="244878" cy="244878"/>
              </a:xfrm>
              <a:prstGeom prst="rect">
                <a:avLst/>
              </a:prstGeom>
            </p:spPr>
          </p:pic>
        </p:grpSp>
      </p:grpSp>
      <p:cxnSp>
        <p:nvCxnSpPr>
          <p:cNvPr id="1123" name="Straight Connector 1122">
            <a:extLst>
              <a:ext uri="{FF2B5EF4-FFF2-40B4-BE49-F238E27FC236}">
                <a16:creationId xmlns:a16="http://schemas.microsoft.com/office/drawing/2014/main" id="{DF3745B6-180F-47CF-9423-F46CD0136545}"/>
              </a:ext>
            </a:extLst>
          </p:cNvPr>
          <p:cNvCxnSpPr>
            <a:cxnSpLocks/>
          </p:cNvCxnSpPr>
          <p:nvPr/>
        </p:nvCxnSpPr>
        <p:spPr>
          <a:xfrm>
            <a:off x="8248490" y="6141031"/>
            <a:ext cx="3624185" cy="0"/>
          </a:xfrm>
          <a:prstGeom prst="line">
            <a:avLst/>
          </a:prstGeom>
          <a:ln w="381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124" name="Group 1123">
            <a:extLst>
              <a:ext uri="{FF2B5EF4-FFF2-40B4-BE49-F238E27FC236}">
                <a16:creationId xmlns:a16="http://schemas.microsoft.com/office/drawing/2014/main" id="{77778BFF-27A9-47F0-A058-42BEB679C444}"/>
              </a:ext>
            </a:extLst>
          </p:cNvPr>
          <p:cNvGrpSpPr/>
          <p:nvPr/>
        </p:nvGrpSpPr>
        <p:grpSpPr>
          <a:xfrm>
            <a:off x="10031177" y="4017610"/>
            <a:ext cx="2062009" cy="733321"/>
            <a:chOff x="10031177" y="4017610"/>
            <a:chExt cx="2062009" cy="733321"/>
          </a:xfrm>
        </p:grpSpPr>
        <p:grpSp>
          <p:nvGrpSpPr>
            <p:cNvPr id="1128" name="Group 1127">
              <a:extLst>
                <a:ext uri="{FF2B5EF4-FFF2-40B4-BE49-F238E27FC236}">
                  <a16:creationId xmlns:a16="http://schemas.microsoft.com/office/drawing/2014/main" id="{AC0E35B9-7D3D-4693-BFCE-FBF747D9970A}"/>
                </a:ext>
              </a:extLst>
            </p:cNvPr>
            <p:cNvGrpSpPr/>
            <p:nvPr/>
          </p:nvGrpSpPr>
          <p:grpSpPr>
            <a:xfrm>
              <a:off x="10031177" y="4017610"/>
              <a:ext cx="2062009" cy="733321"/>
              <a:chOff x="10031177" y="3953126"/>
              <a:chExt cx="2062009" cy="733321"/>
            </a:xfrm>
          </p:grpSpPr>
          <p:pic>
            <p:nvPicPr>
              <p:cNvPr id="1130" name="Picture 1129">
                <a:extLst>
                  <a:ext uri="{FF2B5EF4-FFF2-40B4-BE49-F238E27FC236}">
                    <a16:creationId xmlns:a16="http://schemas.microsoft.com/office/drawing/2014/main" id="{8362D7A5-111F-488E-98B8-FC9A5875475E}"/>
                  </a:ext>
                </a:extLst>
              </p:cNvPr>
              <p:cNvPicPr>
                <a:picLocks noChangeAspect="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06107" y="4518169"/>
                <a:ext cx="184163" cy="145309"/>
              </a:xfrm>
              <a:prstGeom prst="rect">
                <a:avLst/>
              </a:prstGeom>
            </p:spPr>
          </p:pic>
          <p:pic>
            <p:nvPicPr>
              <p:cNvPr id="1131" name="Picture 1130">
                <a:extLst>
                  <a:ext uri="{FF2B5EF4-FFF2-40B4-BE49-F238E27FC236}">
                    <a16:creationId xmlns:a16="http://schemas.microsoft.com/office/drawing/2014/main" id="{E399CFA0-5195-4216-A17B-A3DF55B1908C}"/>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079054" y="4212147"/>
                <a:ext cx="140386" cy="257327"/>
              </a:xfrm>
              <a:prstGeom prst="rect">
                <a:avLst/>
              </a:prstGeom>
            </p:spPr>
          </p:pic>
          <p:pic>
            <p:nvPicPr>
              <p:cNvPr id="1132" name="Picture 1131">
                <a:extLst>
                  <a:ext uri="{FF2B5EF4-FFF2-40B4-BE49-F238E27FC236}">
                    <a16:creationId xmlns:a16="http://schemas.microsoft.com/office/drawing/2014/main" id="{42967E4E-C67C-4AE1-805D-A39067E7ABD2}"/>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348446" y="4268315"/>
                <a:ext cx="269515" cy="144991"/>
              </a:xfrm>
              <a:prstGeom prst="ellipse">
                <a:avLst/>
              </a:prstGeom>
            </p:spPr>
          </p:pic>
          <p:pic>
            <p:nvPicPr>
              <p:cNvPr id="1133" name="Picture 1132">
                <a:extLst>
                  <a:ext uri="{FF2B5EF4-FFF2-40B4-BE49-F238E27FC236}">
                    <a16:creationId xmlns:a16="http://schemas.microsoft.com/office/drawing/2014/main" id="{27107E87-3B8B-4718-B165-83459CCF193F}"/>
                  </a:ext>
                </a:extLst>
              </p:cNvPr>
              <p:cNvPicPr>
                <a:picLocks noChangeAspect="1"/>
              </p:cNvPicPr>
              <p:nvPr/>
            </p:nvPicPr>
            <p:blipFill rotWithShape="1">
              <a:blip r:embed="rId35">
                <a:extLst>
                  <a:ext uri="{28A0092B-C50C-407E-A947-70E740481C1C}">
                    <a14:useLocalDpi xmlns:a14="http://schemas.microsoft.com/office/drawing/2010/main" val="0"/>
                  </a:ext>
                </a:extLst>
              </a:blip>
              <a:srcRect l="11609" r="10499"/>
              <a:stretch/>
            </p:blipFill>
            <p:spPr>
              <a:xfrm>
                <a:off x="10082522" y="4495201"/>
                <a:ext cx="148966" cy="191246"/>
              </a:xfrm>
              <a:prstGeom prst="rect">
                <a:avLst/>
              </a:prstGeom>
            </p:spPr>
          </p:pic>
          <p:pic>
            <p:nvPicPr>
              <p:cNvPr id="1134" name="Picture 1133">
                <a:extLst>
                  <a:ext uri="{FF2B5EF4-FFF2-40B4-BE49-F238E27FC236}">
                    <a16:creationId xmlns:a16="http://schemas.microsoft.com/office/drawing/2014/main" id="{B4B5DDD8-4363-4BB9-84F9-DDC0ED4E3B5C}"/>
                  </a:ext>
                </a:extLst>
              </p:cNvPr>
              <p:cNvPicPr>
                <a:picLocks noChangeAspect="1"/>
              </p:cNvPicPr>
              <p:nvPr/>
            </p:nvPicPr>
            <p:blipFill>
              <a:blip r:embed="rId3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91360" y="4183286"/>
                <a:ext cx="501826" cy="315049"/>
              </a:xfrm>
              <a:prstGeom prst="rect">
                <a:avLst/>
              </a:prstGeom>
            </p:spPr>
          </p:pic>
          <p:pic>
            <p:nvPicPr>
              <p:cNvPr id="1135" name="Picture 1134">
                <a:extLst>
                  <a:ext uri="{FF2B5EF4-FFF2-40B4-BE49-F238E27FC236}">
                    <a16:creationId xmlns:a16="http://schemas.microsoft.com/office/drawing/2014/main" id="{52F8D2F8-065A-4DE9-9BF4-278CE3657315}"/>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337426" y="4504512"/>
                <a:ext cx="276198" cy="172623"/>
              </a:xfrm>
              <a:prstGeom prst="rect">
                <a:avLst/>
              </a:prstGeom>
            </p:spPr>
          </p:pic>
          <p:grpSp>
            <p:nvGrpSpPr>
              <p:cNvPr id="1136" name="Group 1135">
                <a:extLst>
                  <a:ext uri="{FF2B5EF4-FFF2-40B4-BE49-F238E27FC236}">
                    <a16:creationId xmlns:a16="http://schemas.microsoft.com/office/drawing/2014/main" id="{AA595FC7-44E7-4A21-AECE-447D8EF99C19}"/>
                  </a:ext>
                </a:extLst>
              </p:cNvPr>
              <p:cNvGrpSpPr/>
              <p:nvPr/>
            </p:nvGrpSpPr>
            <p:grpSpPr>
              <a:xfrm>
                <a:off x="11041774" y="4566100"/>
                <a:ext cx="203850" cy="49432"/>
                <a:chOff x="11350052" y="3738399"/>
                <a:chExt cx="343137" cy="83208"/>
              </a:xfrm>
            </p:grpSpPr>
            <p:sp>
              <p:nvSpPr>
                <p:cNvPr id="1140" name="Oval 1139">
                  <a:extLst>
                    <a:ext uri="{FF2B5EF4-FFF2-40B4-BE49-F238E27FC236}">
                      <a16:creationId xmlns:a16="http://schemas.microsoft.com/office/drawing/2014/main" id="{18A62791-0C7C-4E5D-977F-8263ACE9D309}"/>
                    </a:ext>
                  </a:extLst>
                </p:cNvPr>
                <p:cNvSpPr/>
                <p:nvPr/>
              </p:nvSpPr>
              <p:spPr bwMode="auto">
                <a:xfrm>
                  <a:off x="11350052" y="3738399"/>
                  <a:ext cx="83149" cy="83149"/>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141" name="Oval 1140">
                  <a:extLst>
                    <a:ext uri="{FF2B5EF4-FFF2-40B4-BE49-F238E27FC236}">
                      <a16:creationId xmlns:a16="http://schemas.microsoft.com/office/drawing/2014/main" id="{9EF41CCA-CDB0-44B4-9F77-CC4751115AF1}"/>
                    </a:ext>
                  </a:extLst>
                </p:cNvPr>
                <p:cNvSpPr/>
                <p:nvPr/>
              </p:nvSpPr>
              <p:spPr bwMode="auto">
                <a:xfrm>
                  <a:off x="11480052" y="3738418"/>
                  <a:ext cx="83151" cy="83147"/>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142" name="Oval 1141">
                  <a:extLst>
                    <a:ext uri="{FF2B5EF4-FFF2-40B4-BE49-F238E27FC236}">
                      <a16:creationId xmlns:a16="http://schemas.microsoft.com/office/drawing/2014/main" id="{751E00FA-F877-4237-A8F8-46450566FFC3}"/>
                    </a:ext>
                  </a:extLst>
                </p:cNvPr>
                <p:cNvSpPr/>
                <p:nvPr/>
              </p:nvSpPr>
              <p:spPr bwMode="auto">
                <a:xfrm>
                  <a:off x="11610038" y="3738460"/>
                  <a:ext cx="83151" cy="83147"/>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pic>
            <p:nvPicPr>
              <p:cNvPr id="1137" name="Picture 1136">
                <a:extLst>
                  <a:ext uri="{FF2B5EF4-FFF2-40B4-BE49-F238E27FC236}">
                    <a16:creationId xmlns:a16="http://schemas.microsoft.com/office/drawing/2014/main" id="{03F31E3B-A985-46FC-8562-926A526F8D09}"/>
                  </a:ext>
                </a:extLst>
              </p:cNvPr>
              <p:cNvPicPr>
                <a:picLocks noChangeAspect="1"/>
              </p:cNvPicPr>
              <p:nvPr/>
            </p:nvPicPr>
            <p:blipFill rotWithShape="1">
              <a:blip r:embed="rId38">
                <a:extLst>
                  <a:ext uri="{28A0092B-C50C-407E-A947-70E740481C1C}">
                    <a14:useLocalDpi xmlns:a14="http://schemas.microsoft.com/office/drawing/2010/main" val="0"/>
                  </a:ext>
                </a:extLst>
              </a:blip>
              <a:srcRect l="13212" t="27676" r="12301" b="27919"/>
              <a:stretch/>
            </p:blipFill>
            <p:spPr>
              <a:xfrm>
                <a:off x="10320828" y="4231207"/>
                <a:ext cx="367709" cy="219207"/>
              </a:xfrm>
              <a:prstGeom prst="rect">
                <a:avLst/>
              </a:prstGeom>
            </p:spPr>
          </p:pic>
          <p:sp>
            <p:nvSpPr>
              <p:cNvPr id="1138" name="Rectangle 1137">
                <a:extLst>
                  <a:ext uri="{FF2B5EF4-FFF2-40B4-BE49-F238E27FC236}">
                    <a16:creationId xmlns:a16="http://schemas.microsoft.com/office/drawing/2014/main" id="{3C452EDD-BC19-4D97-A0C5-ACD83DDA7C4C}"/>
                  </a:ext>
                </a:extLst>
              </p:cNvPr>
              <p:cNvSpPr/>
              <p:nvPr/>
            </p:nvSpPr>
            <p:spPr>
              <a:xfrm>
                <a:off x="10031177" y="3953126"/>
                <a:ext cx="1990778" cy="230832"/>
              </a:xfrm>
              <a:prstGeom prst="rect">
                <a:avLst/>
              </a:prstGeom>
              <a:solidFill>
                <a:srgbClr val="595959"/>
              </a:solidFill>
              <a:effectLst>
                <a:outerShdw blurRad="63500" dist="38100" dir="2400000" algn="ctr" rotWithShape="0">
                  <a:prstClr val="black">
                    <a:alpha val="30000"/>
                  </a:prstClr>
                </a:outerShdw>
              </a:effectLst>
            </p:spPr>
            <p:txBody>
              <a:bodyPr wrap="square" lIns="73152" tIns="45720" rIns="73152" bIns="45720" anchor="ctr"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Semibold"/>
                    <a:ea typeface="+mn-ea"/>
                    <a:cs typeface="+mn-cs"/>
                  </a:rPr>
                  <a:t>Legacy Apps  (</a:t>
                </a:r>
                <a:r>
                  <a:rPr kumimoji="0" lang="en-US" sz="700" b="1" i="0" u="none" strike="noStrike" kern="1200" cap="none" spc="0" normalizeH="0" baseline="0" noProof="0">
                    <a:ln>
                      <a:noFill/>
                    </a:ln>
                    <a:gradFill>
                      <a:gsLst>
                        <a:gs pos="0">
                          <a:srgbClr val="FFFFFF"/>
                        </a:gs>
                        <a:gs pos="100000">
                          <a:srgbClr val="FFFFFF"/>
                        </a:gs>
                      </a:gsLst>
                      <a:lin ang="5400000" scaled="1"/>
                    </a:gradFill>
                    <a:effectLst/>
                    <a:uLnTx/>
                    <a:uFillTx/>
                    <a:latin typeface="Segoe UI Semibold"/>
                    <a:ea typeface="+mn-ea"/>
                    <a:cs typeface="+mn-cs"/>
                  </a:rPr>
                  <a:t>Secure VPN Replacement )</a:t>
                </a:r>
              </a:p>
            </p:txBody>
          </p:sp>
          <p:sp>
            <p:nvSpPr>
              <p:cNvPr id="1139" name="TextBox 1138">
                <a:extLst>
                  <a:ext uri="{FF2B5EF4-FFF2-40B4-BE49-F238E27FC236}">
                    <a16:creationId xmlns:a16="http://schemas.microsoft.com/office/drawing/2014/main" id="{CDD3CD94-4604-4AAF-A8DF-6BE2E0CB5000}"/>
                  </a:ext>
                </a:extLst>
              </p:cNvPr>
              <p:cNvSpPr txBox="1"/>
              <p:nvPr/>
            </p:nvSpPr>
            <p:spPr>
              <a:xfrm>
                <a:off x="10810095" y="4180916"/>
                <a:ext cx="580954" cy="295466"/>
              </a:xfrm>
              <a:prstGeom prst="rect">
                <a:avLst/>
              </a:prstGeom>
              <a:noFill/>
            </p:spPr>
            <p:txBody>
              <a:bodyPr wrap="square" lIns="0" tIns="91440" rIns="0" bIns="91440" rtlCol="0">
                <a:spAutoFit/>
              </a:bodyPr>
              <a:lstStyle/>
              <a:p>
                <a:pPr marL="0" marR="0" lvl="0" indent="0" algn="ctr" defTabSz="914437" rtl="0" eaLnBrk="1" fontAlgn="auto" latinLnBrk="0" hangingPunct="1">
                  <a:lnSpc>
                    <a:spcPct val="90000"/>
                  </a:lnSpc>
                  <a:spcBef>
                    <a:spcPts val="0"/>
                  </a:spcBef>
                  <a:spcAft>
                    <a:spcPts val="588"/>
                  </a:spcAft>
                  <a:buClrTx/>
                  <a:buSzTx/>
                  <a:buFontTx/>
                  <a:buNone/>
                  <a:tabLst/>
                  <a:defRPr/>
                </a:pPr>
                <a:r>
                  <a:rPr kumimoji="0" lang="en-US" sz="800" b="1" i="0"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{LDAP}</a:t>
                </a:r>
              </a:p>
            </p:txBody>
          </p:sp>
        </p:grpSp>
        <p:pic>
          <p:nvPicPr>
            <p:cNvPr id="1129" name="Picture 1128">
              <a:extLst>
                <a:ext uri="{FF2B5EF4-FFF2-40B4-BE49-F238E27FC236}">
                  <a16:creationId xmlns:a16="http://schemas.microsoft.com/office/drawing/2014/main" id="{2B0613AF-129A-4C67-AA9F-F291344238B1}"/>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10686986" y="4322828"/>
              <a:ext cx="234478" cy="155218"/>
            </a:xfrm>
            <a:prstGeom prst="rect">
              <a:avLst/>
            </a:prstGeom>
          </p:spPr>
        </p:pic>
      </p:grpSp>
      <p:grpSp>
        <p:nvGrpSpPr>
          <p:cNvPr id="9" name="Group 8">
            <a:extLst>
              <a:ext uri="{FF2B5EF4-FFF2-40B4-BE49-F238E27FC236}">
                <a16:creationId xmlns:a16="http://schemas.microsoft.com/office/drawing/2014/main" id="{01E7013C-6E64-4CA8-A7EE-EC364BDFAA02}"/>
              </a:ext>
            </a:extLst>
          </p:cNvPr>
          <p:cNvGrpSpPr/>
          <p:nvPr/>
        </p:nvGrpSpPr>
        <p:grpSpPr>
          <a:xfrm>
            <a:off x="6101128" y="3832588"/>
            <a:ext cx="3924005" cy="437355"/>
            <a:chOff x="6101128" y="3832588"/>
            <a:chExt cx="3924005" cy="437355"/>
          </a:xfrm>
        </p:grpSpPr>
        <p:cxnSp>
          <p:nvCxnSpPr>
            <p:cNvPr id="1102" name="Connector: Elbow 1101">
              <a:extLst>
                <a:ext uri="{FF2B5EF4-FFF2-40B4-BE49-F238E27FC236}">
                  <a16:creationId xmlns:a16="http://schemas.microsoft.com/office/drawing/2014/main" id="{75BE9D94-91BE-4E2B-8374-D03225E58394}"/>
                </a:ext>
              </a:extLst>
            </p:cNvPr>
            <p:cNvCxnSpPr>
              <a:cxnSpLocks/>
            </p:cNvCxnSpPr>
            <p:nvPr/>
          </p:nvCxnSpPr>
          <p:spPr>
            <a:xfrm>
              <a:off x="6101128" y="3832588"/>
              <a:ext cx="3924005" cy="358239"/>
            </a:xfrm>
            <a:prstGeom prst="bentConnector3">
              <a:avLst>
                <a:gd name="adj1" fmla="val 50000"/>
              </a:avLst>
            </a:prstGeom>
            <a:ln w="25400">
              <a:solidFill>
                <a:srgbClr val="107C1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125" name="Group 1124">
              <a:extLst>
                <a:ext uri="{FF2B5EF4-FFF2-40B4-BE49-F238E27FC236}">
                  <a16:creationId xmlns:a16="http://schemas.microsoft.com/office/drawing/2014/main" id="{8FD1365A-6E01-49A3-9838-3509E529110A}"/>
                </a:ext>
              </a:extLst>
            </p:cNvPr>
            <p:cNvGrpSpPr/>
            <p:nvPr/>
          </p:nvGrpSpPr>
          <p:grpSpPr>
            <a:xfrm>
              <a:off x="8177561" y="3995379"/>
              <a:ext cx="1525899" cy="274564"/>
              <a:chOff x="8177561" y="3995379"/>
              <a:chExt cx="1525899" cy="274564"/>
            </a:xfrm>
          </p:grpSpPr>
          <p:sp>
            <p:nvSpPr>
              <p:cNvPr id="1126" name="Flowchart: Alternate Process 1125">
                <a:hlinkClick r:id="rId40" tooltip="Azure Active Directory Application Proxy provides secure remote access to on-premises web applications. After a single sign-on to Azure AD, users can access both cloud and on-premises applications through an external URL or an internal application portal."/>
                <a:extLst>
                  <a:ext uri="{FF2B5EF4-FFF2-40B4-BE49-F238E27FC236}">
                    <a16:creationId xmlns:a16="http://schemas.microsoft.com/office/drawing/2014/main" id="{A4DBD988-BB92-491C-AE7A-F659AFAC5F11}"/>
                  </a:ext>
                </a:extLst>
              </p:cNvPr>
              <p:cNvSpPr/>
              <p:nvPr/>
            </p:nvSpPr>
            <p:spPr bwMode="auto">
              <a:xfrm>
                <a:off x="8177561" y="3995379"/>
                <a:ext cx="1525899" cy="274564"/>
              </a:xfrm>
              <a:prstGeom prst="flowChartAlternateProcess">
                <a:avLst/>
              </a:prstGeom>
              <a:solidFill>
                <a:schemeClr val="bg1"/>
              </a:solidFill>
              <a:ln>
                <a:noFill/>
              </a:ln>
              <a:effectLst>
                <a:outerShdw blurRad="127000" dist="50800" dir="2700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6304" rIns="0" bIns="146304" numCol="1" spcCol="0" rtlCol="0" fromWordArt="0" anchor="ctr" anchorCtr="0" forceAA="0" compatLnSpc="1">
                <a:prstTxWarp prst="textNoShape">
                  <a:avLst/>
                </a:prstTxWarp>
                <a:noAutofit/>
              </a:bodyPr>
              <a:lstStyle/>
              <a:p>
                <a:pPr marL="0" marR="0" lvl="0" indent="0" algn="l" defTabSz="914367"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AD App Proxy</a:t>
                </a:r>
              </a:p>
            </p:txBody>
          </p:sp>
          <p:pic>
            <p:nvPicPr>
              <p:cNvPr id="1127" name="Graphic 1126">
                <a:extLst>
                  <a:ext uri="{FF2B5EF4-FFF2-40B4-BE49-F238E27FC236}">
                    <a16:creationId xmlns:a16="http://schemas.microsoft.com/office/drawing/2014/main" id="{580440A7-6B35-4999-B958-AA40FCF868E9}"/>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8307386" y="4054714"/>
                <a:ext cx="183196" cy="183196"/>
              </a:xfrm>
              <a:prstGeom prst="rect">
                <a:avLst/>
              </a:prstGeom>
            </p:spPr>
          </p:pic>
        </p:grpSp>
      </p:grpSp>
      <p:grpSp>
        <p:nvGrpSpPr>
          <p:cNvPr id="14" name="Group 13">
            <a:extLst>
              <a:ext uri="{FF2B5EF4-FFF2-40B4-BE49-F238E27FC236}">
                <a16:creationId xmlns:a16="http://schemas.microsoft.com/office/drawing/2014/main" id="{98F18D2E-CC9B-49AE-9BF9-F02A8BFB30DB}"/>
              </a:ext>
            </a:extLst>
          </p:cNvPr>
          <p:cNvGrpSpPr/>
          <p:nvPr/>
        </p:nvGrpSpPr>
        <p:grpSpPr>
          <a:xfrm>
            <a:off x="6535574" y="3251682"/>
            <a:ext cx="2487263" cy="461417"/>
            <a:chOff x="6535574" y="3251682"/>
            <a:chExt cx="2487263" cy="461417"/>
          </a:xfrm>
        </p:grpSpPr>
        <p:sp>
          <p:nvSpPr>
            <p:cNvPr id="1116" name="Flowchart: Alternate Process 1115">
              <a:hlinkClick r:id="rId43" tooltip="Microsoft Cloud App Security selectively enforce access and session controls on your organization's apps. It integrates with any identity provider (IdP) to deliver these capabilities, including Azure AD for a streamlined and simpler experience. "/>
              <a:extLst>
                <a:ext uri="{FF2B5EF4-FFF2-40B4-BE49-F238E27FC236}">
                  <a16:creationId xmlns:a16="http://schemas.microsoft.com/office/drawing/2014/main" id="{F095B4A8-A170-4BB6-9BCF-85CDB51663EA}"/>
                </a:ext>
              </a:extLst>
            </p:cNvPr>
            <p:cNvSpPr/>
            <p:nvPr/>
          </p:nvSpPr>
          <p:spPr bwMode="auto">
            <a:xfrm>
              <a:off x="6535574" y="3251682"/>
              <a:ext cx="2487263" cy="461417"/>
            </a:xfrm>
            <a:prstGeom prst="flowChartAlternateProcess">
              <a:avLst/>
            </a:prstGeom>
            <a:solidFill>
              <a:schemeClr val="bg1"/>
            </a:solidFill>
            <a:ln>
              <a:noFill/>
            </a:ln>
            <a:effectLst>
              <a:outerShdw blurRad="127000" dist="50800" dir="2700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0" tIns="91440" rIns="0" bIns="9144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200"/>
                </a:spcAft>
                <a:buClrTx/>
                <a:buSzTx/>
                <a:buFontTx/>
                <a:buNone/>
                <a:tabLst/>
                <a:defRPr/>
              </a:pPr>
              <a:r>
                <a:rPr kumimoji="0" lang="nn-NO"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Microsoft Defender for Cloud Apps</a:t>
              </a:r>
              <a:endPar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100000"/>
                </a:lnSpc>
                <a:spcBef>
                  <a:spcPts val="0"/>
                </a:spcBef>
                <a:spcAft>
                  <a:spcPts val="20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Conditional Access App Control</a:t>
              </a:r>
              <a:endPar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highlight>
                  <a:srgbClr val="FFFF00"/>
                </a:highlight>
                <a:uLnTx/>
                <a:uFillTx/>
                <a:latin typeface="Segoe UI" panose="020B0502040204020203" pitchFamily="34" charset="0"/>
                <a:ea typeface="+mn-ea"/>
                <a:cs typeface="Segoe UI" panose="020B0502040204020203" pitchFamily="34" charset="0"/>
              </a:endParaRPr>
            </a:p>
          </p:txBody>
        </p:sp>
        <p:pic>
          <p:nvPicPr>
            <p:cNvPr id="1101" name="Picture 1100" descr="Icon&#10;&#10;Description automatically generated with medium confidence">
              <a:extLst>
                <a:ext uri="{FF2B5EF4-FFF2-40B4-BE49-F238E27FC236}">
                  <a16:creationId xmlns:a16="http://schemas.microsoft.com/office/drawing/2014/main" id="{5099F818-EC56-4CD3-B480-693AAD31F23F}"/>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6860341" y="3371437"/>
              <a:ext cx="318314" cy="200788"/>
            </a:xfrm>
            <a:prstGeom prst="rect">
              <a:avLst/>
            </a:prstGeom>
          </p:spPr>
        </p:pic>
      </p:grpSp>
      <p:grpSp>
        <p:nvGrpSpPr>
          <p:cNvPr id="1233" name="Group 1232">
            <a:extLst>
              <a:ext uri="{FF2B5EF4-FFF2-40B4-BE49-F238E27FC236}">
                <a16:creationId xmlns:a16="http://schemas.microsoft.com/office/drawing/2014/main" id="{DA286DE6-3274-4E54-B8BD-CE8C3F169C32}"/>
              </a:ext>
            </a:extLst>
          </p:cNvPr>
          <p:cNvGrpSpPr/>
          <p:nvPr/>
        </p:nvGrpSpPr>
        <p:grpSpPr>
          <a:xfrm>
            <a:off x="4446167" y="4069215"/>
            <a:ext cx="2088045" cy="1670701"/>
            <a:chOff x="4446167" y="4069215"/>
            <a:chExt cx="2088045" cy="1670701"/>
          </a:xfrm>
        </p:grpSpPr>
        <p:cxnSp>
          <p:nvCxnSpPr>
            <p:cNvPr id="1234" name="Straight Connector 25">
              <a:extLst>
                <a:ext uri="{FF2B5EF4-FFF2-40B4-BE49-F238E27FC236}">
                  <a16:creationId xmlns:a16="http://schemas.microsoft.com/office/drawing/2014/main" id="{3A0294C3-ED08-4558-B289-013FA5673A39}"/>
                </a:ext>
              </a:extLst>
            </p:cNvPr>
            <p:cNvCxnSpPr>
              <a:cxnSpLocks/>
            </p:cNvCxnSpPr>
            <p:nvPr/>
          </p:nvCxnSpPr>
          <p:spPr>
            <a:xfrm rot="5400000">
              <a:off x="5696529" y="4632578"/>
              <a:ext cx="1401046" cy="274320"/>
            </a:xfrm>
            <a:prstGeom prst="bentConnector2">
              <a:avLst/>
            </a:prstGeom>
            <a:ln w="25400">
              <a:solidFill>
                <a:srgbClr val="C000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35" name="Rectangle 1234">
              <a:hlinkClick r:id="rId45" tooltip="Azure Active Directory (Azure AD) self-service password reset (SSPR) gives users the ability to change or reset their password, with no administrator or help desk involvement. "/>
              <a:extLst>
                <a:ext uri="{FF2B5EF4-FFF2-40B4-BE49-F238E27FC236}">
                  <a16:creationId xmlns:a16="http://schemas.microsoft.com/office/drawing/2014/main" id="{6AA138A3-DEE1-4AFA-9BFE-30A507F803F0}"/>
                </a:ext>
              </a:extLst>
            </p:cNvPr>
            <p:cNvSpPr/>
            <p:nvPr/>
          </p:nvSpPr>
          <p:spPr>
            <a:xfrm>
              <a:off x="4883203" y="5200605"/>
              <a:ext cx="1384548" cy="539311"/>
            </a:xfrm>
            <a:prstGeom prst="rect">
              <a:avLst/>
            </a:prstGeom>
            <a:solidFill>
              <a:schemeClr val="bg1"/>
            </a:solidFill>
            <a:ln w="14224">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5760" rtlCol="0" anchor="t" anchorCtr="0">
              <a:no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AD Self Service Password Reset (SSPR)</a:t>
              </a:r>
            </a:p>
          </p:txBody>
        </p:sp>
        <p:grpSp>
          <p:nvGrpSpPr>
            <p:cNvPr id="1236" name="Group 1235">
              <a:extLst>
                <a:ext uri="{FF2B5EF4-FFF2-40B4-BE49-F238E27FC236}">
                  <a16:creationId xmlns:a16="http://schemas.microsoft.com/office/drawing/2014/main" id="{718FC8A4-7D22-4E72-8EDA-1AA0FBB6EAFD}"/>
                </a:ext>
              </a:extLst>
            </p:cNvPr>
            <p:cNvGrpSpPr/>
            <p:nvPr/>
          </p:nvGrpSpPr>
          <p:grpSpPr>
            <a:xfrm>
              <a:off x="4446167" y="4698585"/>
              <a:ext cx="1899343" cy="377976"/>
              <a:chOff x="5060293" y="1254791"/>
              <a:chExt cx="1899343" cy="377976"/>
            </a:xfrm>
          </p:grpSpPr>
          <p:sp>
            <p:nvSpPr>
              <p:cNvPr id="1238" name="Speech Bubble: Rectangle with Corners Rounded 1237">
                <a:extLst>
                  <a:ext uri="{FF2B5EF4-FFF2-40B4-BE49-F238E27FC236}">
                    <a16:creationId xmlns:a16="http://schemas.microsoft.com/office/drawing/2014/main" id="{E7AD1660-A882-44EF-B270-4306C45A9036}"/>
                  </a:ext>
                </a:extLst>
              </p:cNvPr>
              <p:cNvSpPr/>
              <p:nvPr/>
            </p:nvSpPr>
            <p:spPr bwMode="auto">
              <a:xfrm>
                <a:off x="5060293" y="1254791"/>
                <a:ext cx="1899343" cy="377976"/>
              </a:xfrm>
              <a:prstGeom prst="wedgeRoundRectCallout">
                <a:avLst>
                  <a:gd name="adj1" fmla="val 59255"/>
                  <a:gd name="adj2" fmla="val -24410"/>
                  <a:gd name="adj3" fmla="val 16667"/>
                </a:avLst>
              </a:prstGeom>
              <a:solidFill>
                <a:srgbClr val="FFB9B9"/>
              </a:solidFill>
              <a:ln w="19050">
                <a:solidFill>
                  <a:srgbClr val="C00000"/>
                </a:solid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20040" tIns="45720" rIns="0" bIns="4572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900" b="1" i="0"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Remediate </a:t>
                </a:r>
                <a:r>
                  <a:rPr kumimoji="0" lang="en-US" sz="900" b="0" i="0"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Leaked Credential (Requires MFA)</a:t>
                </a:r>
              </a:p>
            </p:txBody>
          </p:sp>
          <p:pic>
            <p:nvPicPr>
              <p:cNvPr id="1239" name="Graphic 1238" descr="Chat bubble">
                <a:extLst>
                  <a:ext uri="{FF2B5EF4-FFF2-40B4-BE49-F238E27FC236}">
                    <a16:creationId xmlns:a16="http://schemas.microsoft.com/office/drawing/2014/main" id="{2A9AB835-BE6F-49DA-A8C7-52A70FE147C9}"/>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109698" y="1332292"/>
                <a:ext cx="244878" cy="244878"/>
              </a:xfrm>
              <a:prstGeom prst="rect">
                <a:avLst/>
              </a:prstGeom>
            </p:spPr>
          </p:pic>
        </p:grpSp>
        <p:pic>
          <p:nvPicPr>
            <p:cNvPr id="1237" name="Graphic 1236">
              <a:extLst>
                <a:ext uri="{FF2B5EF4-FFF2-40B4-BE49-F238E27FC236}">
                  <a16:creationId xmlns:a16="http://schemas.microsoft.com/office/drawing/2014/main" id="{AF7F1D6A-A604-4D46-A0D5-6772F012FD7A}"/>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4932865" y="5252016"/>
              <a:ext cx="257470" cy="257470"/>
            </a:xfrm>
            <a:prstGeom prst="rect">
              <a:avLst/>
            </a:prstGeom>
          </p:spPr>
        </p:pic>
      </p:grpSp>
      <p:grpSp>
        <p:nvGrpSpPr>
          <p:cNvPr id="1241" name="Group 1240">
            <a:extLst>
              <a:ext uri="{FF2B5EF4-FFF2-40B4-BE49-F238E27FC236}">
                <a16:creationId xmlns:a16="http://schemas.microsoft.com/office/drawing/2014/main" id="{17FC7BC2-DA16-4459-9BFB-C6D20B075392}"/>
              </a:ext>
            </a:extLst>
          </p:cNvPr>
          <p:cNvGrpSpPr/>
          <p:nvPr/>
        </p:nvGrpSpPr>
        <p:grpSpPr>
          <a:xfrm>
            <a:off x="4790753" y="6217536"/>
            <a:ext cx="2681767" cy="419516"/>
            <a:chOff x="4812409" y="5847588"/>
            <a:chExt cx="4091724" cy="640080"/>
          </a:xfrm>
        </p:grpSpPr>
        <p:sp>
          <p:nvSpPr>
            <p:cNvPr id="1242" name="TextBox 1241">
              <a:extLst>
                <a:ext uri="{FF2B5EF4-FFF2-40B4-BE49-F238E27FC236}">
                  <a16:creationId xmlns:a16="http://schemas.microsoft.com/office/drawing/2014/main" id="{5492C46E-8F0C-48B9-96D8-5236EFA37633}"/>
                </a:ext>
              </a:extLst>
            </p:cNvPr>
            <p:cNvSpPr txBox="1"/>
            <p:nvPr/>
          </p:nvSpPr>
          <p:spPr>
            <a:xfrm>
              <a:off x="5392811" y="5921407"/>
              <a:ext cx="3511322" cy="540031"/>
            </a:xfrm>
            <a:prstGeom prst="rect">
              <a:avLst/>
            </a:prstGeom>
            <a:solidFill>
              <a:schemeClr val="bg1"/>
            </a:solidFill>
          </p:spPr>
          <p:txBody>
            <a:bodyPr wrap="square" lIns="18288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0078D4"/>
                      </a:gs>
                      <a:gs pos="30000">
                        <a:srgbClr val="0078D4"/>
                      </a:gs>
                    </a:gsLst>
                    <a:lin ang="5400000" scaled="0"/>
                  </a:gradFill>
                  <a:effectLst/>
                  <a:uLnTx/>
                  <a:uFillTx/>
                  <a:latin typeface="Segoe UI Semibold"/>
                  <a:ea typeface="+mn-ea"/>
                  <a:cs typeface="+mn-cs"/>
                </a:rPr>
                <a:t>Decision</a:t>
              </a:r>
              <a:br>
                <a:rPr kumimoji="0" lang="en-US" sz="1400" b="0" i="0" u="none" strike="noStrike" kern="1200" cap="none" spc="0" normalizeH="0" baseline="0" noProof="0">
                  <a:ln>
                    <a:noFill/>
                  </a:ln>
                  <a:gradFill>
                    <a:gsLst>
                      <a:gs pos="2917">
                        <a:srgbClr val="0078D4"/>
                      </a:gs>
                      <a:gs pos="30000">
                        <a:srgbClr val="0078D4"/>
                      </a:gs>
                    </a:gsLst>
                    <a:lin ang="5400000" scaled="0"/>
                  </a:gradFill>
                  <a:effectLst/>
                  <a:uLnTx/>
                  <a:uFillTx/>
                  <a:latin typeface="Segoe UI Semibold"/>
                  <a:ea typeface="+mn-ea"/>
                  <a:cs typeface="+mn-cs"/>
                </a:rPr>
              </a:b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based on organizational policy</a:t>
              </a:r>
            </a:p>
          </p:txBody>
        </p:sp>
        <p:grpSp>
          <p:nvGrpSpPr>
            <p:cNvPr id="1243" name="Group 1242">
              <a:extLst>
                <a:ext uri="{FF2B5EF4-FFF2-40B4-BE49-F238E27FC236}">
                  <a16:creationId xmlns:a16="http://schemas.microsoft.com/office/drawing/2014/main" id="{E87277DA-EE80-41CD-AE7B-76AFD25D7D9C}"/>
                </a:ext>
              </a:extLst>
            </p:cNvPr>
            <p:cNvGrpSpPr/>
            <p:nvPr/>
          </p:nvGrpSpPr>
          <p:grpSpPr>
            <a:xfrm>
              <a:off x="4812409" y="5847588"/>
              <a:ext cx="640080" cy="640080"/>
              <a:chOff x="4890881" y="5418443"/>
              <a:chExt cx="812414" cy="812410"/>
            </a:xfrm>
          </p:grpSpPr>
          <p:sp>
            <p:nvSpPr>
              <p:cNvPr id="1244" name="Oval 1243">
                <a:extLst>
                  <a:ext uri="{FF2B5EF4-FFF2-40B4-BE49-F238E27FC236}">
                    <a16:creationId xmlns:a16="http://schemas.microsoft.com/office/drawing/2014/main" id="{037B4B2B-73DB-4109-8270-65E1EE133636}"/>
                  </a:ext>
                </a:extLst>
              </p:cNvPr>
              <p:cNvSpPr/>
              <p:nvPr/>
            </p:nvSpPr>
            <p:spPr bwMode="auto">
              <a:xfrm>
                <a:off x="4890881" y="5418443"/>
                <a:ext cx="812414" cy="812410"/>
              </a:xfrm>
              <a:prstGeom prst="ellipse">
                <a:avLst/>
              </a:prstGeom>
              <a:solidFill>
                <a:schemeClr val="bg1"/>
              </a:solidFill>
              <a:ln>
                <a:noFill/>
              </a:ln>
              <a:effectLst>
                <a:outerShdw blurRad="127000" dist="25400" dir="2700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srgbClr val="00B050"/>
                  </a:solidFill>
                  <a:effectLst/>
                  <a:uLnTx/>
                  <a:uFillTx/>
                  <a:latin typeface="Segoe UI"/>
                  <a:ea typeface="+mn-ea"/>
                  <a:cs typeface="+mn-cs"/>
                </a:endParaRPr>
              </a:p>
            </p:txBody>
          </p:sp>
          <p:grpSp>
            <p:nvGrpSpPr>
              <p:cNvPr id="1245" name="Group 1244">
                <a:extLst>
                  <a:ext uri="{FF2B5EF4-FFF2-40B4-BE49-F238E27FC236}">
                    <a16:creationId xmlns:a16="http://schemas.microsoft.com/office/drawing/2014/main" id="{CAA27454-7F43-46C6-9E72-E581AF18803B}"/>
                  </a:ext>
                </a:extLst>
              </p:cNvPr>
              <p:cNvGrpSpPr/>
              <p:nvPr/>
            </p:nvGrpSpPr>
            <p:grpSpPr>
              <a:xfrm>
                <a:off x="5139021" y="5615746"/>
                <a:ext cx="316134" cy="417805"/>
                <a:chOff x="4691309" y="3200453"/>
                <a:chExt cx="768039" cy="1015047"/>
              </a:xfrm>
            </p:grpSpPr>
            <p:sp>
              <p:nvSpPr>
                <p:cNvPr id="1246" name="Freeform 209">
                  <a:extLst>
                    <a:ext uri="{FF2B5EF4-FFF2-40B4-BE49-F238E27FC236}">
                      <a16:creationId xmlns:a16="http://schemas.microsoft.com/office/drawing/2014/main" id="{BB026386-9106-4FE0-84A8-7BE70DF6DB73}"/>
                    </a:ext>
                  </a:extLst>
                </p:cNvPr>
                <p:cNvSpPr>
                  <a:spLocks noEditPoints="1"/>
                </p:cNvSpPr>
                <p:nvPr/>
              </p:nvSpPr>
              <p:spPr bwMode="auto">
                <a:xfrm>
                  <a:off x="4691309" y="3200453"/>
                  <a:ext cx="768039" cy="1015047"/>
                </a:xfrm>
                <a:custGeom>
                  <a:avLst/>
                  <a:gdLst>
                    <a:gd name="T0" fmla="*/ 0 w 320"/>
                    <a:gd name="T1" fmla="*/ 0 h 425"/>
                    <a:gd name="T2" fmla="*/ 0 w 320"/>
                    <a:gd name="T3" fmla="*/ 0 h 425"/>
                    <a:gd name="T4" fmla="*/ 0 w 320"/>
                    <a:gd name="T5" fmla="*/ 425 h 425"/>
                    <a:gd name="T6" fmla="*/ 320 w 320"/>
                    <a:gd name="T7" fmla="*/ 425 h 425"/>
                    <a:gd name="T8" fmla="*/ 320 w 320"/>
                    <a:gd name="T9" fmla="*/ 132 h 425"/>
                    <a:gd name="T10" fmla="*/ 186 w 320"/>
                    <a:gd name="T11" fmla="*/ 132 h 425"/>
                    <a:gd name="T12" fmla="*/ 186 w 320"/>
                    <a:gd name="T13" fmla="*/ 0 h 425"/>
                    <a:gd name="T14" fmla="*/ 0 w 320"/>
                    <a:gd name="T15" fmla="*/ 0 h 425"/>
                    <a:gd name="T16" fmla="*/ 31 w 320"/>
                    <a:gd name="T17" fmla="*/ 138 h 425"/>
                    <a:gd name="T18" fmla="*/ 31 w 320"/>
                    <a:gd name="T19" fmla="*/ 138 h 425"/>
                    <a:gd name="T20" fmla="*/ 102 w 320"/>
                    <a:gd name="T21" fmla="*/ 138 h 425"/>
                    <a:gd name="T22" fmla="*/ 102 w 320"/>
                    <a:gd name="T23" fmla="*/ 165 h 425"/>
                    <a:gd name="T24" fmla="*/ 31 w 320"/>
                    <a:gd name="T25" fmla="*/ 165 h 425"/>
                    <a:gd name="T26" fmla="*/ 31 w 320"/>
                    <a:gd name="T27" fmla="*/ 138 h 425"/>
                    <a:gd name="T28" fmla="*/ 31 w 320"/>
                    <a:gd name="T29" fmla="*/ 192 h 425"/>
                    <a:gd name="T30" fmla="*/ 31 w 320"/>
                    <a:gd name="T31" fmla="*/ 192 h 425"/>
                    <a:gd name="T32" fmla="*/ 289 w 320"/>
                    <a:gd name="T33" fmla="*/ 192 h 425"/>
                    <a:gd name="T34" fmla="*/ 289 w 320"/>
                    <a:gd name="T35" fmla="*/ 218 h 425"/>
                    <a:gd name="T36" fmla="*/ 31 w 320"/>
                    <a:gd name="T37" fmla="*/ 218 h 425"/>
                    <a:gd name="T38" fmla="*/ 31 w 320"/>
                    <a:gd name="T39" fmla="*/ 192 h 425"/>
                    <a:gd name="T40" fmla="*/ 190 w 320"/>
                    <a:gd name="T41" fmla="*/ 245 h 425"/>
                    <a:gd name="T42" fmla="*/ 190 w 320"/>
                    <a:gd name="T43" fmla="*/ 245 h 425"/>
                    <a:gd name="T44" fmla="*/ 289 w 320"/>
                    <a:gd name="T45" fmla="*/ 245 h 425"/>
                    <a:gd name="T46" fmla="*/ 289 w 320"/>
                    <a:gd name="T47" fmla="*/ 272 h 425"/>
                    <a:gd name="T48" fmla="*/ 190 w 320"/>
                    <a:gd name="T49" fmla="*/ 272 h 425"/>
                    <a:gd name="T50" fmla="*/ 190 w 320"/>
                    <a:gd name="T51" fmla="*/ 245 h 425"/>
                    <a:gd name="T52" fmla="*/ 31 w 320"/>
                    <a:gd name="T53" fmla="*/ 245 h 425"/>
                    <a:gd name="T54" fmla="*/ 31 w 320"/>
                    <a:gd name="T55" fmla="*/ 245 h 425"/>
                    <a:gd name="T56" fmla="*/ 163 w 320"/>
                    <a:gd name="T57" fmla="*/ 245 h 425"/>
                    <a:gd name="T58" fmla="*/ 163 w 320"/>
                    <a:gd name="T59" fmla="*/ 272 h 425"/>
                    <a:gd name="T60" fmla="*/ 31 w 320"/>
                    <a:gd name="T61" fmla="*/ 272 h 425"/>
                    <a:gd name="T62" fmla="*/ 31 w 320"/>
                    <a:gd name="T63" fmla="*/ 245 h 425"/>
                    <a:gd name="T64" fmla="*/ 31 w 320"/>
                    <a:gd name="T65" fmla="*/ 298 h 425"/>
                    <a:gd name="T66" fmla="*/ 31 w 320"/>
                    <a:gd name="T67" fmla="*/ 298 h 425"/>
                    <a:gd name="T68" fmla="*/ 289 w 320"/>
                    <a:gd name="T69" fmla="*/ 298 h 425"/>
                    <a:gd name="T70" fmla="*/ 289 w 320"/>
                    <a:gd name="T71" fmla="*/ 325 h 425"/>
                    <a:gd name="T72" fmla="*/ 31 w 320"/>
                    <a:gd name="T73" fmla="*/ 325 h 425"/>
                    <a:gd name="T74" fmla="*/ 31 w 320"/>
                    <a:gd name="T75" fmla="*/ 298 h 425"/>
                    <a:gd name="T76" fmla="*/ 31 w 320"/>
                    <a:gd name="T77" fmla="*/ 352 h 425"/>
                    <a:gd name="T78" fmla="*/ 31 w 320"/>
                    <a:gd name="T79" fmla="*/ 352 h 425"/>
                    <a:gd name="T80" fmla="*/ 289 w 320"/>
                    <a:gd name="T81" fmla="*/ 352 h 425"/>
                    <a:gd name="T82" fmla="*/ 289 w 320"/>
                    <a:gd name="T83" fmla="*/ 378 h 425"/>
                    <a:gd name="T84" fmla="*/ 31 w 320"/>
                    <a:gd name="T85" fmla="*/ 378 h 425"/>
                    <a:gd name="T86" fmla="*/ 31 w 320"/>
                    <a:gd name="T87" fmla="*/ 352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0" h="425">
                      <a:moveTo>
                        <a:pt x="0" y="0"/>
                      </a:moveTo>
                      <a:lnTo>
                        <a:pt x="0" y="0"/>
                      </a:lnTo>
                      <a:lnTo>
                        <a:pt x="0" y="425"/>
                      </a:lnTo>
                      <a:lnTo>
                        <a:pt x="320" y="425"/>
                      </a:lnTo>
                      <a:lnTo>
                        <a:pt x="320" y="132"/>
                      </a:lnTo>
                      <a:lnTo>
                        <a:pt x="186" y="132"/>
                      </a:lnTo>
                      <a:lnTo>
                        <a:pt x="186" y="0"/>
                      </a:lnTo>
                      <a:lnTo>
                        <a:pt x="0" y="0"/>
                      </a:lnTo>
                      <a:close/>
                      <a:moveTo>
                        <a:pt x="31" y="138"/>
                      </a:moveTo>
                      <a:lnTo>
                        <a:pt x="31" y="138"/>
                      </a:lnTo>
                      <a:lnTo>
                        <a:pt x="102" y="138"/>
                      </a:lnTo>
                      <a:lnTo>
                        <a:pt x="102" y="165"/>
                      </a:lnTo>
                      <a:lnTo>
                        <a:pt x="31" y="165"/>
                      </a:lnTo>
                      <a:lnTo>
                        <a:pt x="31" y="138"/>
                      </a:lnTo>
                      <a:close/>
                      <a:moveTo>
                        <a:pt x="31" y="192"/>
                      </a:moveTo>
                      <a:lnTo>
                        <a:pt x="31" y="192"/>
                      </a:lnTo>
                      <a:lnTo>
                        <a:pt x="289" y="192"/>
                      </a:lnTo>
                      <a:lnTo>
                        <a:pt x="289" y="218"/>
                      </a:lnTo>
                      <a:lnTo>
                        <a:pt x="31" y="218"/>
                      </a:lnTo>
                      <a:lnTo>
                        <a:pt x="31" y="192"/>
                      </a:lnTo>
                      <a:close/>
                      <a:moveTo>
                        <a:pt x="190" y="245"/>
                      </a:moveTo>
                      <a:lnTo>
                        <a:pt x="190" y="245"/>
                      </a:lnTo>
                      <a:lnTo>
                        <a:pt x="289" y="245"/>
                      </a:lnTo>
                      <a:lnTo>
                        <a:pt x="289" y="272"/>
                      </a:lnTo>
                      <a:lnTo>
                        <a:pt x="190" y="272"/>
                      </a:lnTo>
                      <a:lnTo>
                        <a:pt x="190" y="245"/>
                      </a:lnTo>
                      <a:close/>
                      <a:moveTo>
                        <a:pt x="31" y="245"/>
                      </a:moveTo>
                      <a:lnTo>
                        <a:pt x="31" y="245"/>
                      </a:lnTo>
                      <a:lnTo>
                        <a:pt x="163" y="245"/>
                      </a:lnTo>
                      <a:lnTo>
                        <a:pt x="163" y="272"/>
                      </a:lnTo>
                      <a:lnTo>
                        <a:pt x="31" y="272"/>
                      </a:lnTo>
                      <a:lnTo>
                        <a:pt x="31" y="245"/>
                      </a:lnTo>
                      <a:close/>
                      <a:moveTo>
                        <a:pt x="31" y="298"/>
                      </a:moveTo>
                      <a:lnTo>
                        <a:pt x="31" y="298"/>
                      </a:lnTo>
                      <a:lnTo>
                        <a:pt x="289" y="298"/>
                      </a:lnTo>
                      <a:lnTo>
                        <a:pt x="289" y="325"/>
                      </a:lnTo>
                      <a:lnTo>
                        <a:pt x="31" y="325"/>
                      </a:lnTo>
                      <a:lnTo>
                        <a:pt x="31" y="298"/>
                      </a:lnTo>
                      <a:close/>
                      <a:moveTo>
                        <a:pt x="31" y="352"/>
                      </a:moveTo>
                      <a:lnTo>
                        <a:pt x="31" y="352"/>
                      </a:lnTo>
                      <a:lnTo>
                        <a:pt x="289" y="352"/>
                      </a:lnTo>
                      <a:lnTo>
                        <a:pt x="289" y="378"/>
                      </a:lnTo>
                      <a:lnTo>
                        <a:pt x="31" y="378"/>
                      </a:lnTo>
                      <a:lnTo>
                        <a:pt x="31" y="352"/>
                      </a:lnTo>
                      <a:close/>
                    </a:path>
                  </a:pathLst>
                </a:custGeom>
                <a:solidFill>
                  <a:srgbClr val="3E3E3E"/>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41"/>
                    </a:solidFill>
                    <a:effectLst/>
                    <a:uLnTx/>
                    <a:uFillTx/>
                    <a:latin typeface="Segoe UI"/>
                    <a:ea typeface="+mn-ea"/>
                    <a:cs typeface="+mn-cs"/>
                  </a:endParaRPr>
                </a:p>
              </p:txBody>
            </p:sp>
            <p:sp>
              <p:nvSpPr>
                <p:cNvPr id="1247" name="Freeform 210">
                  <a:extLst>
                    <a:ext uri="{FF2B5EF4-FFF2-40B4-BE49-F238E27FC236}">
                      <a16:creationId xmlns:a16="http://schemas.microsoft.com/office/drawing/2014/main" id="{88DC394D-D86F-4B6A-A765-36AC8DD2A01A}"/>
                    </a:ext>
                  </a:extLst>
                </p:cNvPr>
                <p:cNvSpPr>
                  <a:spLocks/>
                </p:cNvSpPr>
                <p:nvPr/>
              </p:nvSpPr>
              <p:spPr bwMode="auto">
                <a:xfrm>
                  <a:off x="5200762" y="3200453"/>
                  <a:ext cx="258586" cy="250867"/>
                </a:xfrm>
                <a:custGeom>
                  <a:avLst/>
                  <a:gdLst>
                    <a:gd name="T0" fmla="*/ 0 w 107"/>
                    <a:gd name="T1" fmla="*/ 106 h 106"/>
                    <a:gd name="T2" fmla="*/ 0 w 107"/>
                    <a:gd name="T3" fmla="*/ 106 h 106"/>
                    <a:gd name="T4" fmla="*/ 107 w 107"/>
                    <a:gd name="T5" fmla="*/ 106 h 106"/>
                    <a:gd name="T6" fmla="*/ 0 w 107"/>
                    <a:gd name="T7" fmla="*/ 0 h 106"/>
                    <a:gd name="T8" fmla="*/ 0 w 107"/>
                    <a:gd name="T9" fmla="*/ 106 h 106"/>
                  </a:gdLst>
                  <a:ahLst/>
                  <a:cxnLst>
                    <a:cxn ang="0">
                      <a:pos x="T0" y="T1"/>
                    </a:cxn>
                    <a:cxn ang="0">
                      <a:pos x="T2" y="T3"/>
                    </a:cxn>
                    <a:cxn ang="0">
                      <a:pos x="T4" y="T5"/>
                    </a:cxn>
                    <a:cxn ang="0">
                      <a:pos x="T6" y="T7"/>
                    </a:cxn>
                    <a:cxn ang="0">
                      <a:pos x="T8" y="T9"/>
                    </a:cxn>
                  </a:cxnLst>
                  <a:rect l="0" t="0" r="r" b="b"/>
                  <a:pathLst>
                    <a:path w="107" h="106">
                      <a:moveTo>
                        <a:pt x="0" y="106"/>
                      </a:moveTo>
                      <a:lnTo>
                        <a:pt x="0" y="106"/>
                      </a:lnTo>
                      <a:lnTo>
                        <a:pt x="107" y="106"/>
                      </a:lnTo>
                      <a:lnTo>
                        <a:pt x="0" y="0"/>
                      </a:lnTo>
                      <a:lnTo>
                        <a:pt x="0" y="106"/>
                      </a:lnTo>
                      <a:close/>
                    </a:path>
                  </a:pathLst>
                </a:custGeom>
                <a:solidFill>
                  <a:srgbClr val="3E3E3E"/>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41"/>
                    </a:solidFill>
                    <a:effectLst/>
                    <a:uLnTx/>
                    <a:uFillTx/>
                    <a:latin typeface="Segoe UI"/>
                    <a:ea typeface="+mn-ea"/>
                    <a:cs typeface="+mn-cs"/>
                  </a:endParaRPr>
                </a:p>
              </p:txBody>
            </p:sp>
          </p:grpSp>
        </p:grpSp>
      </p:grpSp>
      <p:grpSp>
        <p:nvGrpSpPr>
          <p:cNvPr id="1248" name="Group 1247">
            <a:extLst>
              <a:ext uri="{FF2B5EF4-FFF2-40B4-BE49-F238E27FC236}">
                <a16:creationId xmlns:a16="http://schemas.microsoft.com/office/drawing/2014/main" id="{4AB6A35C-2C84-4DD0-A60A-EB7D7F34EAC2}"/>
              </a:ext>
            </a:extLst>
          </p:cNvPr>
          <p:cNvGrpSpPr/>
          <p:nvPr/>
        </p:nvGrpSpPr>
        <p:grpSpPr>
          <a:xfrm>
            <a:off x="842934" y="6217536"/>
            <a:ext cx="2671496" cy="419516"/>
            <a:chOff x="846655" y="5847588"/>
            <a:chExt cx="4076053" cy="640080"/>
          </a:xfrm>
        </p:grpSpPr>
        <p:sp>
          <p:nvSpPr>
            <p:cNvPr id="1249" name="TextBox 1248">
              <a:extLst>
                <a:ext uri="{FF2B5EF4-FFF2-40B4-BE49-F238E27FC236}">
                  <a16:creationId xmlns:a16="http://schemas.microsoft.com/office/drawing/2014/main" id="{CF759800-A405-4B64-A03D-A3F43A0C7A53}"/>
                </a:ext>
              </a:extLst>
            </p:cNvPr>
            <p:cNvSpPr txBox="1"/>
            <p:nvPr/>
          </p:nvSpPr>
          <p:spPr>
            <a:xfrm>
              <a:off x="1424743" y="5921407"/>
              <a:ext cx="3497965" cy="540031"/>
            </a:xfrm>
            <a:prstGeom prst="rect">
              <a:avLst/>
            </a:prstGeom>
            <a:solidFill>
              <a:schemeClr val="bg1"/>
            </a:solidFill>
          </p:spPr>
          <p:txBody>
            <a:bodyPr wrap="square" lIns="18288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0078D4"/>
                      </a:gs>
                      <a:gs pos="30000">
                        <a:srgbClr val="0078D4"/>
                      </a:gs>
                    </a:gsLst>
                    <a:lin ang="5400000" scaled="0"/>
                  </a:gradFill>
                  <a:effectLst/>
                  <a:uLnTx/>
                  <a:uFillTx/>
                  <a:latin typeface="Segoe UI Semibold"/>
                  <a:ea typeface="+mn-ea"/>
                  <a:cs typeface="+mn-cs"/>
                </a:rPr>
                <a:t>Signal</a:t>
              </a:r>
              <a:br>
                <a:rPr kumimoji="0" lang="en-US" sz="1400" b="0" i="0" u="none" strike="noStrike" kern="1200" cap="none" spc="0" normalizeH="0" baseline="0" noProof="0">
                  <a:ln>
                    <a:noFill/>
                  </a:ln>
                  <a:gradFill>
                    <a:gsLst>
                      <a:gs pos="2917">
                        <a:srgbClr val="0078D4"/>
                      </a:gs>
                      <a:gs pos="30000">
                        <a:srgbClr val="0078D4"/>
                      </a:gs>
                    </a:gsLst>
                    <a:lin ang="5400000" scaled="0"/>
                  </a:gradFill>
                  <a:effectLst/>
                  <a:uLnTx/>
                  <a:uFillTx/>
                  <a:latin typeface="Segoe UI Semibold"/>
                  <a:ea typeface="+mn-ea"/>
                  <a:cs typeface="+mn-cs"/>
                </a:rPr>
              </a:b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to make an informed decision</a:t>
              </a:r>
            </a:p>
          </p:txBody>
        </p:sp>
        <p:grpSp>
          <p:nvGrpSpPr>
            <p:cNvPr id="1250" name="Group 1249">
              <a:extLst>
                <a:ext uri="{FF2B5EF4-FFF2-40B4-BE49-F238E27FC236}">
                  <a16:creationId xmlns:a16="http://schemas.microsoft.com/office/drawing/2014/main" id="{376B9B8C-D71A-4925-95B3-5BC4E8714A7D}"/>
                </a:ext>
              </a:extLst>
            </p:cNvPr>
            <p:cNvGrpSpPr/>
            <p:nvPr/>
          </p:nvGrpSpPr>
          <p:grpSpPr>
            <a:xfrm>
              <a:off x="846655" y="5847588"/>
              <a:ext cx="640080" cy="640080"/>
              <a:chOff x="529858" y="5558104"/>
              <a:chExt cx="812414" cy="812410"/>
            </a:xfrm>
          </p:grpSpPr>
          <p:sp>
            <p:nvSpPr>
              <p:cNvPr id="1251" name="Oval 1250">
                <a:extLst>
                  <a:ext uri="{FF2B5EF4-FFF2-40B4-BE49-F238E27FC236}">
                    <a16:creationId xmlns:a16="http://schemas.microsoft.com/office/drawing/2014/main" id="{9B8B2AE9-85CB-4693-8521-106F579673ED}"/>
                  </a:ext>
                </a:extLst>
              </p:cNvPr>
              <p:cNvSpPr/>
              <p:nvPr/>
            </p:nvSpPr>
            <p:spPr bwMode="auto">
              <a:xfrm>
                <a:off x="529858" y="5558104"/>
                <a:ext cx="812414" cy="812410"/>
              </a:xfrm>
              <a:prstGeom prst="ellipse">
                <a:avLst/>
              </a:prstGeom>
              <a:solidFill>
                <a:schemeClr val="bg1"/>
              </a:solidFill>
              <a:ln>
                <a:noFill/>
              </a:ln>
              <a:effectLst>
                <a:outerShdw blurRad="127000" dist="25400" dir="2700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srgbClr val="00B050"/>
                  </a:solidFill>
                  <a:effectLst/>
                  <a:uLnTx/>
                  <a:uFillTx/>
                  <a:latin typeface="Segoe UI"/>
                  <a:ea typeface="+mn-ea"/>
                  <a:cs typeface="+mn-cs"/>
                </a:endParaRPr>
              </a:p>
            </p:txBody>
          </p:sp>
          <p:grpSp>
            <p:nvGrpSpPr>
              <p:cNvPr id="1252" name="Group 1251">
                <a:extLst>
                  <a:ext uri="{FF2B5EF4-FFF2-40B4-BE49-F238E27FC236}">
                    <a16:creationId xmlns:a16="http://schemas.microsoft.com/office/drawing/2014/main" id="{A4C9EA58-10D5-4EFF-B297-0D73C0EED22C}"/>
                  </a:ext>
                </a:extLst>
              </p:cNvPr>
              <p:cNvGrpSpPr/>
              <p:nvPr/>
            </p:nvGrpSpPr>
            <p:grpSpPr>
              <a:xfrm>
                <a:off x="673870" y="5746604"/>
                <a:ext cx="524389" cy="369332"/>
                <a:chOff x="1569824" y="2493431"/>
                <a:chExt cx="1534468" cy="1080738"/>
              </a:xfrm>
            </p:grpSpPr>
            <p:sp>
              <p:nvSpPr>
                <p:cNvPr id="1253" name="Freeform: Shape 1252">
                  <a:extLst>
                    <a:ext uri="{FF2B5EF4-FFF2-40B4-BE49-F238E27FC236}">
                      <a16:creationId xmlns:a16="http://schemas.microsoft.com/office/drawing/2014/main" id="{244F533C-2AAF-4319-A901-DCEC4A3264E7}"/>
                    </a:ext>
                  </a:extLst>
                </p:cNvPr>
                <p:cNvSpPr/>
                <p:nvPr/>
              </p:nvSpPr>
              <p:spPr>
                <a:xfrm>
                  <a:off x="1739043" y="2493431"/>
                  <a:ext cx="1223653" cy="912741"/>
                </a:xfrm>
                <a:custGeom>
                  <a:avLst/>
                  <a:gdLst>
                    <a:gd name="connsiteX0" fmla="*/ 877641 w 928080"/>
                    <a:gd name="connsiteY0" fmla="*/ 700095 h 696060"/>
                    <a:gd name="connsiteX1" fmla="*/ 58509 w 928080"/>
                    <a:gd name="connsiteY1" fmla="*/ 700095 h 696060"/>
                    <a:gd name="connsiteX2" fmla="*/ 0 w 928080"/>
                    <a:gd name="connsiteY2" fmla="*/ 641586 h 696060"/>
                    <a:gd name="connsiteX3" fmla="*/ 0 w 928080"/>
                    <a:gd name="connsiteY3" fmla="*/ 58509 h 696060"/>
                    <a:gd name="connsiteX4" fmla="*/ 58509 w 928080"/>
                    <a:gd name="connsiteY4" fmla="*/ 0 h 696060"/>
                    <a:gd name="connsiteX5" fmla="*/ 877641 w 928080"/>
                    <a:gd name="connsiteY5" fmla="*/ 0 h 696060"/>
                    <a:gd name="connsiteX6" fmla="*/ 936150 w 928080"/>
                    <a:gd name="connsiteY6" fmla="*/ 58509 h 696060"/>
                    <a:gd name="connsiteX7" fmla="*/ 936150 w 928080"/>
                    <a:gd name="connsiteY7" fmla="*/ 641586 h 696060"/>
                    <a:gd name="connsiteX8" fmla="*/ 877641 w 928080"/>
                    <a:gd name="connsiteY8" fmla="*/ 700095 h 696060"/>
                    <a:gd name="connsiteX9" fmla="*/ 877641 w 928080"/>
                    <a:gd name="connsiteY9" fmla="*/ 700095 h 69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8080" h="696060">
                      <a:moveTo>
                        <a:pt x="877641" y="700095"/>
                      </a:moveTo>
                      <a:cubicBezTo>
                        <a:pt x="58509" y="700095"/>
                        <a:pt x="58509" y="700095"/>
                        <a:pt x="58509" y="700095"/>
                      </a:cubicBezTo>
                      <a:cubicBezTo>
                        <a:pt x="26228" y="700095"/>
                        <a:pt x="0" y="673867"/>
                        <a:pt x="0" y="641586"/>
                      </a:cubicBezTo>
                      <a:cubicBezTo>
                        <a:pt x="0" y="58509"/>
                        <a:pt x="0" y="58509"/>
                        <a:pt x="0" y="58509"/>
                      </a:cubicBezTo>
                      <a:cubicBezTo>
                        <a:pt x="0" y="26228"/>
                        <a:pt x="26228" y="0"/>
                        <a:pt x="58509" y="0"/>
                      </a:cubicBezTo>
                      <a:cubicBezTo>
                        <a:pt x="877641" y="0"/>
                        <a:pt x="877641" y="0"/>
                        <a:pt x="877641" y="0"/>
                      </a:cubicBezTo>
                      <a:cubicBezTo>
                        <a:pt x="909922" y="0"/>
                        <a:pt x="936150" y="26228"/>
                        <a:pt x="936150" y="58509"/>
                      </a:cubicBezTo>
                      <a:cubicBezTo>
                        <a:pt x="936150" y="641586"/>
                        <a:pt x="936150" y="641586"/>
                        <a:pt x="936150" y="641586"/>
                      </a:cubicBezTo>
                      <a:cubicBezTo>
                        <a:pt x="936150" y="674876"/>
                        <a:pt x="909922" y="700095"/>
                        <a:pt x="877641" y="700095"/>
                      </a:cubicBezTo>
                      <a:lnTo>
                        <a:pt x="877641" y="700095"/>
                      </a:lnTo>
                      <a:close/>
                    </a:path>
                  </a:pathLst>
                </a:custGeom>
                <a:solidFill>
                  <a:srgbClr val="3E3E3E"/>
                </a:solidFill>
                <a:ln w="1001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1254" name="Freeform: Shape 1253">
                  <a:extLst>
                    <a:ext uri="{FF2B5EF4-FFF2-40B4-BE49-F238E27FC236}">
                      <a16:creationId xmlns:a16="http://schemas.microsoft.com/office/drawing/2014/main" id="{4F17CDE2-DFFC-4820-8EF5-AFF4F6B29EA8}"/>
                    </a:ext>
                  </a:extLst>
                </p:cNvPr>
                <p:cNvSpPr/>
                <p:nvPr/>
              </p:nvSpPr>
              <p:spPr>
                <a:xfrm>
                  <a:off x="1818847" y="2576769"/>
                  <a:ext cx="1077346" cy="687863"/>
                </a:xfrm>
                <a:custGeom>
                  <a:avLst/>
                  <a:gdLst>
                    <a:gd name="connsiteX0" fmla="*/ 819132 w 817114"/>
                    <a:gd name="connsiteY0" fmla="*/ 527594 h 524567"/>
                    <a:gd name="connsiteX1" fmla="*/ 0 w 817114"/>
                    <a:gd name="connsiteY1" fmla="*/ 527594 h 524567"/>
                    <a:gd name="connsiteX2" fmla="*/ 0 w 817114"/>
                    <a:gd name="connsiteY2" fmla="*/ 0 h 524567"/>
                    <a:gd name="connsiteX3" fmla="*/ 819132 w 817114"/>
                    <a:gd name="connsiteY3" fmla="*/ 0 h 524567"/>
                    <a:gd name="connsiteX4" fmla="*/ 819132 w 817114"/>
                    <a:gd name="connsiteY4" fmla="*/ 527594 h 52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114" h="524567">
                      <a:moveTo>
                        <a:pt x="819132" y="527594"/>
                      </a:moveTo>
                      <a:lnTo>
                        <a:pt x="0" y="527594"/>
                      </a:lnTo>
                      <a:lnTo>
                        <a:pt x="0" y="0"/>
                      </a:lnTo>
                      <a:lnTo>
                        <a:pt x="819132" y="0"/>
                      </a:lnTo>
                      <a:lnTo>
                        <a:pt x="819132" y="527594"/>
                      </a:lnTo>
                      <a:close/>
                    </a:path>
                  </a:pathLst>
                </a:custGeom>
                <a:solidFill>
                  <a:schemeClr val="bg1"/>
                </a:solidFill>
                <a:ln w="1001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1255" name="Freeform: Shape 1254">
                  <a:extLst>
                    <a:ext uri="{FF2B5EF4-FFF2-40B4-BE49-F238E27FC236}">
                      <a16:creationId xmlns:a16="http://schemas.microsoft.com/office/drawing/2014/main" id="{84207FE2-31A0-49EC-BFA5-A06CFC1CE34A}"/>
                    </a:ext>
                  </a:extLst>
                </p:cNvPr>
                <p:cNvSpPr/>
                <p:nvPr/>
              </p:nvSpPr>
              <p:spPr>
                <a:xfrm>
                  <a:off x="1569824" y="3362519"/>
                  <a:ext cx="1534468" cy="211650"/>
                </a:xfrm>
                <a:custGeom>
                  <a:avLst/>
                  <a:gdLst>
                    <a:gd name="connsiteX0" fmla="*/ 1046654 w 1160100"/>
                    <a:gd name="connsiteY0" fmla="*/ 0 h 161405"/>
                    <a:gd name="connsiteX1" fmla="*/ 141776 w 1160100"/>
                    <a:gd name="connsiteY1" fmla="*/ 0 h 161405"/>
                    <a:gd name="connsiteX2" fmla="*/ 112522 w 1160100"/>
                    <a:gd name="connsiteY2" fmla="*/ 18158 h 161405"/>
                    <a:gd name="connsiteX3" fmla="*/ 3573 w 1160100"/>
                    <a:gd name="connsiteY3" fmla="*/ 115001 h 161405"/>
                    <a:gd name="connsiteX4" fmla="*/ 32828 w 1160100"/>
                    <a:gd name="connsiteY4" fmla="*/ 162414 h 161405"/>
                    <a:gd name="connsiteX5" fmla="*/ 1135427 w 1160100"/>
                    <a:gd name="connsiteY5" fmla="*/ 162414 h 161405"/>
                    <a:gd name="connsiteX6" fmla="*/ 1162664 w 1160100"/>
                    <a:gd name="connsiteY6" fmla="*/ 111975 h 161405"/>
                    <a:gd name="connsiteX7" fmla="*/ 1073892 w 1160100"/>
                    <a:gd name="connsiteY7" fmla="*/ 16141 h 161405"/>
                    <a:gd name="connsiteX8" fmla="*/ 1046654 w 1160100"/>
                    <a:gd name="connsiteY8" fmla="*/ 0 h 16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100" h="161405">
                      <a:moveTo>
                        <a:pt x="1046654" y="0"/>
                      </a:moveTo>
                      <a:lnTo>
                        <a:pt x="141776" y="0"/>
                      </a:lnTo>
                      <a:cubicBezTo>
                        <a:pt x="129671" y="0"/>
                        <a:pt x="124627" y="8070"/>
                        <a:pt x="112522" y="18158"/>
                      </a:cubicBezTo>
                      <a:lnTo>
                        <a:pt x="3573" y="115001"/>
                      </a:lnTo>
                      <a:cubicBezTo>
                        <a:pt x="-7524" y="137194"/>
                        <a:pt x="8617" y="162414"/>
                        <a:pt x="32828" y="162414"/>
                      </a:cubicBezTo>
                      <a:lnTo>
                        <a:pt x="1135427" y="162414"/>
                      </a:lnTo>
                      <a:cubicBezTo>
                        <a:pt x="1161656" y="162414"/>
                        <a:pt x="1176787" y="134168"/>
                        <a:pt x="1162664" y="111975"/>
                      </a:cubicBezTo>
                      <a:lnTo>
                        <a:pt x="1073892" y="16141"/>
                      </a:lnTo>
                      <a:cubicBezTo>
                        <a:pt x="1064813" y="6053"/>
                        <a:pt x="1057751" y="0"/>
                        <a:pt x="1046654" y="0"/>
                      </a:cubicBezTo>
                      <a:close/>
                    </a:path>
                  </a:pathLst>
                </a:custGeom>
                <a:solidFill>
                  <a:srgbClr val="3E3E3E"/>
                </a:solidFill>
                <a:ln w="1001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grpSp>
        </p:grpSp>
      </p:grpSp>
      <p:grpSp>
        <p:nvGrpSpPr>
          <p:cNvPr id="1256" name="Group 1255">
            <a:extLst>
              <a:ext uri="{FF2B5EF4-FFF2-40B4-BE49-F238E27FC236}">
                <a16:creationId xmlns:a16="http://schemas.microsoft.com/office/drawing/2014/main" id="{839CE579-4B0A-4495-8561-67D365B4463D}"/>
              </a:ext>
            </a:extLst>
          </p:cNvPr>
          <p:cNvGrpSpPr/>
          <p:nvPr/>
        </p:nvGrpSpPr>
        <p:grpSpPr>
          <a:xfrm>
            <a:off x="5566687" y="430239"/>
            <a:ext cx="4065165" cy="640080"/>
            <a:chOff x="5945505" y="313749"/>
            <a:chExt cx="4065165" cy="640080"/>
          </a:xfrm>
        </p:grpSpPr>
        <p:sp>
          <p:nvSpPr>
            <p:cNvPr id="1257" name="Rectangle 1256">
              <a:extLst>
                <a:ext uri="{FF2B5EF4-FFF2-40B4-BE49-F238E27FC236}">
                  <a16:creationId xmlns:a16="http://schemas.microsoft.com/office/drawing/2014/main" id="{42015A83-AA67-4D01-878C-6BB7602BFE54}"/>
                </a:ext>
              </a:extLst>
            </p:cNvPr>
            <p:cNvSpPr/>
            <p:nvPr/>
          </p:nvSpPr>
          <p:spPr bwMode="auto">
            <a:xfrm>
              <a:off x="5945505" y="313749"/>
              <a:ext cx="4065165" cy="640080"/>
            </a:xfrm>
            <a:prstGeom prst="rect">
              <a:avLst/>
            </a:prstGeom>
            <a:solidFill>
              <a:schemeClr val="bg1"/>
            </a:solidFill>
            <a:ln w="19050">
              <a:noFill/>
              <a:headEnd type="none" w="med" len="med"/>
              <a:tailEnd type="none" w="med" len="med"/>
            </a:ln>
            <a:effectLst>
              <a:outerShdw blurRad="190500" dist="50800" dir="2400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18288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gradFill>
                    <a:gsLst>
                      <a:gs pos="0">
                        <a:srgbClr val="000000"/>
                      </a:gs>
                      <a:gs pos="100000">
                        <a:srgbClr val="000000"/>
                      </a:gs>
                    </a:gsLst>
                    <a:lin ang="5400000" scaled="0"/>
                  </a:gradFill>
                  <a:effectLst/>
                  <a:uLnTx/>
                  <a:uFillTx/>
                  <a:latin typeface="Segoe UI"/>
                  <a:ea typeface="Segoe UI" pitchFamily="34" charset="0"/>
                  <a:cs typeface="Segoe UI" pitchFamily="34" charset="0"/>
                </a:rPr>
                <a:t>Legend</a:t>
              </a:r>
            </a:p>
          </p:txBody>
        </p:sp>
        <p:cxnSp>
          <p:nvCxnSpPr>
            <p:cNvPr id="1258" name="Straight Connector 1257">
              <a:extLst>
                <a:ext uri="{FF2B5EF4-FFF2-40B4-BE49-F238E27FC236}">
                  <a16:creationId xmlns:a16="http://schemas.microsoft.com/office/drawing/2014/main" id="{65491D0D-A63E-42DB-8D34-174D7E788AC0}"/>
                </a:ext>
              </a:extLst>
            </p:cNvPr>
            <p:cNvCxnSpPr/>
            <p:nvPr/>
          </p:nvCxnSpPr>
          <p:spPr>
            <a:xfrm>
              <a:off x="7180455" y="516876"/>
              <a:ext cx="274320" cy="0"/>
            </a:xfrm>
            <a:prstGeom prst="line">
              <a:avLst/>
            </a:prstGeom>
            <a:ln w="38100">
              <a:solidFill>
                <a:srgbClr val="107C1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59" name="Straight Connector 1258">
              <a:extLst>
                <a:ext uri="{FF2B5EF4-FFF2-40B4-BE49-F238E27FC236}">
                  <a16:creationId xmlns:a16="http://schemas.microsoft.com/office/drawing/2014/main" id="{779BDFA5-F9AF-4C63-97E0-34C4803F13B2}"/>
                </a:ext>
              </a:extLst>
            </p:cNvPr>
            <p:cNvCxnSpPr/>
            <p:nvPr/>
          </p:nvCxnSpPr>
          <p:spPr>
            <a:xfrm>
              <a:off x="8386596" y="516876"/>
              <a:ext cx="274320" cy="0"/>
            </a:xfrm>
            <a:prstGeom prst="line">
              <a:avLst/>
            </a:prstGeom>
            <a:ln w="25400">
              <a:solidFill>
                <a:srgbClr val="6A4B1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60" name="TextBox 1259">
              <a:extLst>
                <a:ext uri="{FF2B5EF4-FFF2-40B4-BE49-F238E27FC236}">
                  <a16:creationId xmlns:a16="http://schemas.microsoft.com/office/drawing/2014/main" id="{4E1124DC-E88A-4D5F-8024-7ECA5E6A45DD}"/>
                </a:ext>
              </a:extLst>
            </p:cNvPr>
            <p:cNvSpPr txBox="1"/>
            <p:nvPr/>
          </p:nvSpPr>
          <p:spPr>
            <a:xfrm>
              <a:off x="7545576" y="447627"/>
              <a:ext cx="548227" cy="138499"/>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Full access</a:t>
              </a:r>
            </a:p>
          </p:txBody>
        </p:sp>
        <p:sp>
          <p:nvSpPr>
            <p:cNvPr id="1261" name="TextBox 1260">
              <a:extLst>
                <a:ext uri="{FF2B5EF4-FFF2-40B4-BE49-F238E27FC236}">
                  <a16:creationId xmlns:a16="http://schemas.microsoft.com/office/drawing/2014/main" id="{2DAFDB7F-CA65-4CDB-A9E6-707929F1AF6D}"/>
                </a:ext>
              </a:extLst>
            </p:cNvPr>
            <p:cNvSpPr txBox="1"/>
            <p:nvPr/>
          </p:nvSpPr>
          <p:spPr>
            <a:xfrm>
              <a:off x="8751717" y="447627"/>
              <a:ext cx="753411" cy="138499"/>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Limited access</a:t>
              </a:r>
            </a:p>
          </p:txBody>
        </p:sp>
        <p:sp>
          <p:nvSpPr>
            <p:cNvPr id="1262" name="TextBox 1261">
              <a:extLst>
                <a:ext uri="{FF2B5EF4-FFF2-40B4-BE49-F238E27FC236}">
                  <a16:creationId xmlns:a16="http://schemas.microsoft.com/office/drawing/2014/main" id="{2197D1ED-B022-41A2-B0AF-6BE803EE3C45}"/>
                </a:ext>
              </a:extLst>
            </p:cNvPr>
            <p:cNvSpPr txBox="1"/>
            <p:nvPr/>
          </p:nvSpPr>
          <p:spPr>
            <a:xfrm>
              <a:off x="7545576" y="685051"/>
              <a:ext cx="793487" cy="138499"/>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Risk Mitigation</a:t>
              </a:r>
            </a:p>
          </p:txBody>
        </p:sp>
        <p:pic>
          <p:nvPicPr>
            <p:cNvPr id="1263" name="Graphic 1262" descr="Chat bubble">
              <a:extLst>
                <a:ext uri="{FF2B5EF4-FFF2-40B4-BE49-F238E27FC236}">
                  <a16:creationId xmlns:a16="http://schemas.microsoft.com/office/drawing/2014/main" id="{87D3DE2C-E21A-478F-817A-A22BD3864F7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8421865" y="631861"/>
              <a:ext cx="244878" cy="244878"/>
            </a:xfrm>
            <a:prstGeom prst="rect">
              <a:avLst/>
            </a:prstGeom>
          </p:spPr>
        </p:pic>
        <p:cxnSp>
          <p:nvCxnSpPr>
            <p:cNvPr id="1264" name="Straight Connector 1263">
              <a:extLst>
                <a:ext uri="{FF2B5EF4-FFF2-40B4-BE49-F238E27FC236}">
                  <a16:creationId xmlns:a16="http://schemas.microsoft.com/office/drawing/2014/main" id="{81DF01E7-EEAA-4E57-AB07-14A7E288A127}"/>
                </a:ext>
              </a:extLst>
            </p:cNvPr>
            <p:cNvCxnSpPr>
              <a:cxnSpLocks/>
            </p:cNvCxnSpPr>
            <p:nvPr/>
          </p:nvCxnSpPr>
          <p:spPr>
            <a:xfrm>
              <a:off x="7201020" y="749841"/>
              <a:ext cx="207480" cy="0"/>
            </a:xfrm>
            <a:prstGeom prst="line">
              <a:avLst/>
            </a:prstGeom>
            <a:ln w="38100">
              <a:solidFill>
                <a:schemeClr val="accent6">
                  <a:lumMod val="75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65" name="TextBox 1264">
              <a:extLst>
                <a:ext uri="{FF2B5EF4-FFF2-40B4-BE49-F238E27FC236}">
                  <a16:creationId xmlns:a16="http://schemas.microsoft.com/office/drawing/2014/main" id="{E8497729-7625-4566-A18E-C1A935266DB7}"/>
                </a:ext>
              </a:extLst>
            </p:cNvPr>
            <p:cNvSpPr txBox="1"/>
            <p:nvPr/>
          </p:nvSpPr>
          <p:spPr>
            <a:xfrm>
              <a:off x="8751717" y="685051"/>
              <a:ext cx="934551" cy="138499"/>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Remediation Path</a:t>
              </a:r>
            </a:p>
          </p:txBody>
        </p:sp>
      </p:grpSp>
      <p:sp>
        <p:nvSpPr>
          <p:cNvPr id="1266" name="TextBox 1265">
            <a:extLst>
              <a:ext uri="{FF2B5EF4-FFF2-40B4-BE49-F238E27FC236}">
                <a16:creationId xmlns:a16="http://schemas.microsoft.com/office/drawing/2014/main" id="{BDB5C601-62DB-45C6-8577-E9307E11E5D8}"/>
              </a:ext>
            </a:extLst>
          </p:cNvPr>
          <p:cNvSpPr txBox="1"/>
          <p:nvPr/>
        </p:nvSpPr>
        <p:spPr>
          <a:xfrm rot="16200000">
            <a:off x="-120802" y="5141832"/>
            <a:ext cx="1304268" cy="276999"/>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gradFill>
                  <a:gsLst>
                    <a:gs pos="2917">
                      <a:srgbClr val="0078D4"/>
                    </a:gs>
                    <a:gs pos="100000">
                      <a:srgbClr val="0078D4"/>
                    </a:gs>
                  </a:gsLst>
                  <a:lin ang="5400000" scaled="0"/>
                </a:gradFill>
                <a:effectLst/>
                <a:uLnTx/>
                <a:uFillTx/>
                <a:latin typeface="Segoe UI" panose="020B0502040204020203" pitchFamily="34" charset="0"/>
                <a:ea typeface="Segoe UI Black" panose="020B0A02040204020203" pitchFamily="34" charset="0"/>
                <a:cs typeface="Segoe UI" panose="020B0502040204020203" pitchFamily="34" charset="0"/>
              </a:rPr>
              <a:t>Device risk</a:t>
            </a:r>
          </a:p>
        </p:txBody>
      </p:sp>
      <p:sp>
        <p:nvSpPr>
          <p:cNvPr id="1267" name="TextBox 1266">
            <a:extLst>
              <a:ext uri="{FF2B5EF4-FFF2-40B4-BE49-F238E27FC236}">
                <a16:creationId xmlns:a16="http://schemas.microsoft.com/office/drawing/2014/main" id="{9D8F8025-65B7-4AB5-BEC0-78B040A70EC1}"/>
              </a:ext>
            </a:extLst>
          </p:cNvPr>
          <p:cNvSpPr txBox="1"/>
          <p:nvPr/>
        </p:nvSpPr>
        <p:spPr>
          <a:xfrm rot="16200000">
            <a:off x="21403" y="2467089"/>
            <a:ext cx="1041375" cy="276999"/>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gradFill>
                  <a:gsLst>
                    <a:gs pos="2917">
                      <a:srgbClr val="0078D4"/>
                    </a:gs>
                    <a:gs pos="100000">
                      <a:srgbClr val="0078D4"/>
                    </a:gs>
                  </a:gsLst>
                  <a:lin ang="5400000" scaled="0"/>
                </a:gradFill>
                <a:effectLst/>
                <a:uLnTx/>
                <a:uFillTx/>
                <a:latin typeface="Segoe UI" panose="020B0502040204020203" pitchFamily="34" charset="0"/>
                <a:ea typeface="Segoe UI Black" panose="020B0A02040204020203" pitchFamily="34" charset="0"/>
                <a:cs typeface="Segoe UI" panose="020B0502040204020203" pitchFamily="34" charset="0"/>
              </a:rPr>
              <a:t>User risk</a:t>
            </a:r>
          </a:p>
        </p:txBody>
      </p:sp>
      <p:grpSp>
        <p:nvGrpSpPr>
          <p:cNvPr id="1268" name="Group 4">
            <a:extLst>
              <a:ext uri="{FF2B5EF4-FFF2-40B4-BE49-F238E27FC236}">
                <a16:creationId xmlns:a16="http://schemas.microsoft.com/office/drawing/2014/main" id="{50457ED0-FEE9-40D8-B85E-13D6DEB8FFED}"/>
              </a:ext>
            </a:extLst>
          </p:cNvPr>
          <p:cNvGrpSpPr>
            <a:grpSpLocks noChangeAspect="1"/>
          </p:cNvGrpSpPr>
          <p:nvPr/>
        </p:nvGrpSpPr>
        <p:grpSpPr bwMode="auto">
          <a:xfrm>
            <a:off x="315078" y="3648438"/>
            <a:ext cx="454025" cy="454025"/>
            <a:chOff x="380" y="3325"/>
            <a:chExt cx="286" cy="286"/>
          </a:xfrm>
          <a:solidFill>
            <a:schemeClr val="accent2"/>
          </a:solidFill>
        </p:grpSpPr>
        <p:sp>
          <p:nvSpPr>
            <p:cNvPr id="1269" name="Freeform 5">
              <a:extLst>
                <a:ext uri="{FF2B5EF4-FFF2-40B4-BE49-F238E27FC236}">
                  <a16:creationId xmlns:a16="http://schemas.microsoft.com/office/drawing/2014/main" id="{597BC0C9-AC1B-4AEB-83D3-AB6BA50ECEB5}"/>
                </a:ext>
              </a:extLst>
            </p:cNvPr>
            <p:cNvSpPr>
              <a:spLocks noEditPoints="1"/>
            </p:cNvSpPr>
            <p:nvPr/>
          </p:nvSpPr>
          <p:spPr bwMode="auto">
            <a:xfrm>
              <a:off x="398" y="3343"/>
              <a:ext cx="250" cy="250"/>
            </a:xfrm>
            <a:custGeom>
              <a:avLst/>
              <a:gdLst>
                <a:gd name="T0" fmla="*/ 250 w 250"/>
                <a:gd name="T1" fmla="*/ 44 h 250"/>
                <a:gd name="T2" fmla="*/ 244 w 250"/>
                <a:gd name="T3" fmla="*/ 36 h 250"/>
                <a:gd name="T4" fmla="*/ 128 w 250"/>
                <a:gd name="T5" fmla="*/ 0 h 250"/>
                <a:gd name="T6" fmla="*/ 123 w 250"/>
                <a:gd name="T7" fmla="*/ 0 h 250"/>
                <a:gd name="T8" fmla="*/ 6 w 250"/>
                <a:gd name="T9" fmla="*/ 36 h 250"/>
                <a:gd name="T10" fmla="*/ 0 w 250"/>
                <a:gd name="T11" fmla="*/ 44 h 250"/>
                <a:gd name="T12" fmla="*/ 0 w 250"/>
                <a:gd name="T13" fmla="*/ 205 h 250"/>
                <a:gd name="T14" fmla="*/ 6 w 250"/>
                <a:gd name="T15" fmla="*/ 214 h 250"/>
                <a:gd name="T16" fmla="*/ 123 w 250"/>
                <a:gd name="T17" fmla="*/ 250 h 250"/>
                <a:gd name="T18" fmla="*/ 128 w 250"/>
                <a:gd name="T19" fmla="*/ 250 h 250"/>
                <a:gd name="T20" fmla="*/ 244 w 250"/>
                <a:gd name="T21" fmla="*/ 214 h 250"/>
                <a:gd name="T22" fmla="*/ 250 w 250"/>
                <a:gd name="T23" fmla="*/ 205 h 250"/>
                <a:gd name="T24" fmla="*/ 250 w 250"/>
                <a:gd name="T25" fmla="*/ 44 h 250"/>
                <a:gd name="T26" fmla="*/ 116 w 250"/>
                <a:gd name="T27" fmla="*/ 108 h 250"/>
                <a:gd name="T28" fmla="*/ 29 w 250"/>
                <a:gd name="T29" fmla="*/ 47 h 250"/>
                <a:gd name="T30" fmla="*/ 116 w 250"/>
                <a:gd name="T31" fmla="*/ 21 h 250"/>
                <a:gd name="T32" fmla="*/ 116 w 250"/>
                <a:gd name="T33" fmla="*/ 108 h 250"/>
                <a:gd name="T34" fmla="*/ 134 w 250"/>
                <a:gd name="T35" fmla="*/ 21 h 250"/>
                <a:gd name="T36" fmla="*/ 221 w 250"/>
                <a:gd name="T37" fmla="*/ 47 h 250"/>
                <a:gd name="T38" fmla="*/ 134 w 250"/>
                <a:gd name="T39" fmla="*/ 108 h 250"/>
                <a:gd name="T40" fmla="*/ 134 w 250"/>
                <a:gd name="T41" fmla="*/ 21 h 250"/>
                <a:gd name="T42" fmla="*/ 109 w 250"/>
                <a:gd name="T43" fmla="*/ 125 h 250"/>
                <a:gd name="T44" fmla="*/ 18 w 250"/>
                <a:gd name="T45" fmla="*/ 188 h 250"/>
                <a:gd name="T46" fmla="*/ 18 w 250"/>
                <a:gd name="T47" fmla="*/ 62 h 250"/>
                <a:gd name="T48" fmla="*/ 109 w 250"/>
                <a:gd name="T49" fmla="*/ 125 h 250"/>
                <a:gd name="T50" fmla="*/ 116 w 250"/>
                <a:gd name="T51" fmla="*/ 142 h 250"/>
                <a:gd name="T52" fmla="*/ 116 w 250"/>
                <a:gd name="T53" fmla="*/ 229 h 250"/>
                <a:gd name="T54" fmla="*/ 29 w 250"/>
                <a:gd name="T55" fmla="*/ 203 h 250"/>
                <a:gd name="T56" fmla="*/ 116 w 250"/>
                <a:gd name="T57" fmla="*/ 142 h 250"/>
                <a:gd name="T58" fmla="*/ 134 w 250"/>
                <a:gd name="T59" fmla="*/ 142 h 250"/>
                <a:gd name="T60" fmla="*/ 221 w 250"/>
                <a:gd name="T61" fmla="*/ 203 h 250"/>
                <a:gd name="T62" fmla="*/ 134 w 250"/>
                <a:gd name="T63" fmla="*/ 229 h 250"/>
                <a:gd name="T64" fmla="*/ 134 w 250"/>
                <a:gd name="T65" fmla="*/ 142 h 250"/>
                <a:gd name="T66" fmla="*/ 141 w 250"/>
                <a:gd name="T67" fmla="*/ 125 h 250"/>
                <a:gd name="T68" fmla="*/ 233 w 250"/>
                <a:gd name="T69" fmla="*/ 62 h 250"/>
                <a:gd name="T70" fmla="*/ 233 w 250"/>
                <a:gd name="T71" fmla="*/ 188 h 250"/>
                <a:gd name="T72" fmla="*/ 141 w 250"/>
                <a:gd name="T73" fmla="*/ 12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0" h="250">
                  <a:moveTo>
                    <a:pt x="250" y="44"/>
                  </a:moveTo>
                  <a:lnTo>
                    <a:pt x="244" y="36"/>
                  </a:lnTo>
                  <a:lnTo>
                    <a:pt x="128" y="0"/>
                  </a:lnTo>
                  <a:lnTo>
                    <a:pt x="123" y="0"/>
                  </a:lnTo>
                  <a:lnTo>
                    <a:pt x="6" y="36"/>
                  </a:lnTo>
                  <a:lnTo>
                    <a:pt x="0" y="44"/>
                  </a:lnTo>
                  <a:lnTo>
                    <a:pt x="0" y="205"/>
                  </a:lnTo>
                  <a:lnTo>
                    <a:pt x="6" y="214"/>
                  </a:lnTo>
                  <a:lnTo>
                    <a:pt x="123" y="250"/>
                  </a:lnTo>
                  <a:lnTo>
                    <a:pt x="128" y="250"/>
                  </a:lnTo>
                  <a:lnTo>
                    <a:pt x="244" y="214"/>
                  </a:lnTo>
                  <a:lnTo>
                    <a:pt x="250" y="205"/>
                  </a:lnTo>
                  <a:lnTo>
                    <a:pt x="250" y="44"/>
                  </a:lnTo>
                  <a:close/>
                  <a:moveTo>
                    <a:pt x="116" y="108"/>
                  </a:moveTo>
                  <a:lnTo>
                    <a:pt x="29" y="47"/>
                  </a:lnTo>
                  <a:lnTo>
                    <a:pt x="116" y="21"/>
                  </a:lnTo>
                  <a:lnTo>
                    <a:pt x="116" y="108"/>
                  </a:lnTo>
                  <a:close/>
                  <a:moveTo>
                    <a:pt x="134" y="21"/>
                  </a:moveTo>
                  <a:lnTo>
                    <a:pt x="221" y="47"/>
                  </a:lnTo>
                  <a:lnTo>
                    <a:pt x="134" y="108"/>
                  </a:lnTo>
                  <a:lnTo>
                    <a:pt x="134" y="21"/>
                  </a:lnTo>
                  <a:close/>
                  <a:moveTo>
                    <a:pt x="109" y="125"/>
                  </a:moveTo>
                  <a:lnTo>
                    <a:pt x="18" y="188"/>
                  </a:lnTo>
                  <a:lnTo>
                    <a:pt x="18" y="62"/>
                  </a:lnTo>
                  <a:lnTo>
                    <a:pt x="109" y="125"/>
                  </a:lnTo>
                  <a:close/>
                  <a:moveTo>
                    <a:pt x="116" y="142"/>
                  </a:moveTo>
                  <a:lnTo>
                    <a:pt x="116" y="229"/>
                  </a:lnTo>
                  <a:lnTo>
                    <a:pt x="29" y="203"/>
                  </a:lnTo>
                  <a:lnTo>
                    <a:pt x="116" y="142"/>
                  </a:lnTo>
                  <a:close/>
                  <a:moveTo>
                    <a:pt x="134" y="142"/>
                  </a:moveTo>
                  <a:lnTo>
                    <a:pt x="221" y="203"/>
                  </a:lnTo>
                  <a:lnTo>
                    <a:pt x="134" y="229"/>
                  </a:lnTo>
                  <a:lnTo>
                    <a:pt x="134" y="142"/>
                  </a:lnTo>
                  <a:close/>
                  <a:moveTo>
                    <a:pt x="141" y="125"/>
                  </a:moveTo>
                  <a:lnTo>
                    <a:pt x="233" y="62"/>
                  </a:lnTo>
                  <a:lnTo>
                    <a:pt x="233" y="188"/>
                  </a:lnTo>
                  <a:lnTo>
                    <a:pt x="14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70" name="Oval 6">
              <a:extLst>
                <a:ext uri="{FF2B5EF4-FFF2-40B4-BE49-F238E27FC236}">
                  <a16:creationId xmlns:a16="http://schemas.microsoft.com/office/drawing/2014/main" id="{19AC7738-0B70-4A66-84B2-E093A670BA52}"/>
                </a:ext>
              </a:extLst>
            </p:cNvPr>
            <p:cNvSpPr>
              <a:spLocks noChangeArrowheads="1"/>
            </p:cNvSpPr>
            <p:nvPr/>
          </p:nvSpPr>
          <p:spPr bwMode="auto">
            <a:xfrm>
              <a:off x="612" y="3360"/>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71" name="Oval 7">
              <a:extLst>
                <a:ext uri="{FF2B5EF4-FFF2-40B4-BE49-F238E27FC236}">
                  <a16:creationId xmlns:a16="http://schemas.microsoft.com/office/drawing/2014/main" id="{9A913AC7-9003-4635-AFB9-065BA28C10B5}"/>
                </a:ext>
              </a:extLst>
            </p:cNvPr>
            <p:cNvSpPr>
              <a:spLocks noChangeArrowheads="1"/>
            </p:cNvSpPr>
            <p:nvPr/>
          </p:nvSpPr>
          <p:spPr bwMode="auto">
            <a:xfrm>
              <a:off x="612" y="3521"/>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72" name="Oval 8">
              <a:extLst>
                <a:ext uri="{FF2B5EF4-FFF2-40B4-BE49-F238E27FC236}">
                  <a16:creationId xmlns:a16="http://schemas.microsoft.com/office/drawing/2014/main" id="{0EF52C5D-7365-46B1-9746-6BB7B26B9B32}"/>
                </a:ext>
              </a:extLst>
            </p:cNvPr>
            <p:cNvSpPr>
              <a:spLocks noChangeArrowheads="1"/>
            </p:cNvSpPr>
            <p:nvPr/>
          </p:nvSpPr>
          <p:spPr bwMode="auto">
            <a:xfrm>
              <a:off x="380" y="3360"/>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73" name="Oval 9">
              <a:extLst>
                <a:ext uri="{FF2B5EF4-FFF2-40B4-BE49-F238E27FC236}">
                  <a16:creationId xmlns:a16="http://schemas.microsoft.com/office/drawing/2014/main" id="{E53A7F6B-1686-4BAA-9694-3E40B53F21BC}"/>
                </a:ext>
              </a:extLst>
            </p:cNvPr>
            <p:cNvSpPr>
              <a:spLocks noChangeArrowheads="1"/>
            </p:cNvSpPr>
            <p:nvPr/>
          </p:nvSpPr>
          <p:spPr bwMode="auto">
            <a:xfrm>
              <a:off x="497" y="3441"/>
              <a:ext cx="53" cy="5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74" name="Oval 10">
              <a:extLst>
                <a:ext uri="{FF2B5EF4-FFF2-40B4-BE49-F238E27FC236}">
                  <a16:creationId xmlns:a16="http://schemas.microsoft.com/office/drawing/2014/main" id="{227D2176-F27F-4D3A-BA05-9549A8A91F8A}"/>
                </a:ext>
              </a:extLst>
            </p:cNvPr>
            <p:cNvSpPr>
              <a:spLocks noChangeArrowheads="1"/>
            </p:cNvSpPr>
            <p:nvPr/>
          </p:nvSpPr>
          <p:spPr bwMode="auto">
            <a:xfrm>
              <a:off x="380" y="3522"/>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75" name="Oval 11">
              <a:extLst>
                <a:ext uri="{FF2B5EF4-FFF2-40B4-BE49-F238E27FC236}">
                  <a16:creationId xmlns:a16="http://schemas.microsoft.com/office/drawing/2014/main" id="{DCB949F2-81AB-4C00-AE39-4E592A0C8A4B}"/>
                </a:ext>
              </a:extLst>
            </p:cNvPr>
            <p:cNvSpPr>
              <a:spLocks noChangeArrowheads="1"/>
            </p:cNvSpPr>
            <p:nvPr/>
          </p:nvSpPr>
          <p:spPr bwMode="auto">
            <a:xfrm>
              <a:off x="497" y="3325"/>
              <a:ext cx="53"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76" name="Oval 12">
              <a:extLst>
                <a:ext uri="{FF2B5EF4-FFF2-40B4-BE49-F238E27FC236}">
                  <a16:creationId xmlns:a16="http://schemas.microsoft.com/office/drawing/2014/main" id="{D6346F3D-2E54-4381-ACD9-3B26E52803C2}"/>
                </a:ext>
              </a:extLst>
            </p:cNvPr>
            <p:cNvSpPr>
              <a:spLocks noChangeArrowheads="1"/>
            </p:cNvSpPr>
            <p:nvPr/>
          </p:nvSpPr>
          <p:spPr bwMode="auto">
            <a:xfrm>
              <a:off x="497" y="3557"/>
              <a:ext cx="53"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cxnSp>
        <p:nvCxnSpPr>
          <p:cNvPr id="1277" name="Straight Connector 1276">
            <a:extLst>
              <a:ext uri="{FF2B5EF4-FFF2-40B4-BE49-F238E27FC236}">
                <a16:creationId xmlns:a16="http://schemas.microsoft.com/office/drawing/2014/main" id="{6F2A538A-100C-444F-B3BB-F8CCEC825B10}"/>
              </a:ext>
            </a:extLst>
          </p:cNvPr>
          <p:cNvCxnSpPr>
            <a:cxnSpLocks/>
          </p:cNvCxnSpPr>
          <p:nvPr/>
        </p:nvCxnSpPr>
        <p:spPr>
          <a:xfrm>
            <a:off x="378987" y="6136024"/>
            <a:ext cx="3599391" cy="0"/>
          </a:xfrm>
          <a:prstGeom prst="line">
            <a:avLst/>
          </a:prstGeom>
          <a:ln w="381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78" name="Straight Connector 1277">
            <a:extLst>
              <a:ext uri="{FF2B5EF4-FFF2-40B4-BE49-F238E27FC236}">
                <a16:creationId xmlns:a16="http://schemas.microsoft.com/office/drawing/2014/main" id="{DEF11396-8EB4-451E-8115-4DB737725EE8}"/>
              </a:ext>
            </a:extLst>
          </p:cNvPr>
          <p:cNvCxnSpPr>
            <a:cxnSpLocks/>
          </p:cNvCxnSpPr>
          <p:nvPr/>
        </p:nvCxnSpPr>
        <p:spPr>
          <a:xfrm>
            <a:off x="4313739" y="6136024"/>
            <a:ext cx="3635794" cy="0"/>
          </a:xfrm>
          <a:prstGeom prst="line">
            <a:avLst/>
          </a:prstGeom>
          <a:ln w="38100">
            <a:solidFill>
              <a:schemeClr val="accent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80" name="Straight Arrow Connector 1279">
            <a:extLst>
              <a:ext uri="{FF2B5EF4-FFF2-40B4-BE49-F238E27FC236}">
                <a16:creationId xmlns:a16="http://schemas.microsoft.com/office/drawing/2014/main" id="{BC4B9FDC-175D-45A1-A93C-2DEA5D4F14D3}"/>
              </a:ext>
            </a:extLst>
          </p:cNvPr>
          <p:cNvCxnSpPr>
            <a:cxnSpLocks/>
          </p:cNvCxnSpPr>
          <p:nvPr/>
        </p:nvCxnSpPr>
        <p:spPr>
          <a:xfrm>
            <a:off x="542091" y="4131162"/>
            <a:ext cx="0" cy="399901"/>
          </a:xfrm>
          <a:prstGeom prst="straightConnector1">
            <a:avLst/>
          </a:prstGeom>
          <a:ln w="25400">
            <a:solidFill>
              <a:schemeClr val="bg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281" name="Group 1280">
            <a:extLst>
              <a:ext uri="{FF2B5EF4-FFF2-40B4-BE49-F238E27FC236}">
                <a16:creationId xmlns:a16="http://schemas.microsoft.com/office/drawing/2014/main" id="{8939789A-DA2B-469F-B8B0-D7E4DBE5251E}"/>
              </a:ext>
            </a:extLst>
          </p:cNvPr>
          <p:cNvGrpSpPr/>
          <p:nvPr/>
        </p:nvGrpSpPr>
        <p:grpSpPr>
          <a:xfrm>
            <a:off x="2338232" y="2728041"/>
            <a:ext cx="2560320" cy="490009"/>
            <a:chOff x="2338232" y="2728041"/>
            <a:chExt cx="2560320" cy="490009"/>
          </a:xfrm>
        </p:grpSpPr>
        <p:cxnSp>
          <p:nvCxnSpPr>
            <p:cNvPr id="1282" name="Straight Connector 25">
              <a:extLst>
                <a:ext uri="{FF2B5EF4-FFF2-40B4-BE49-F238E27FC236}">
                  <a16:creationId xmlns:a16="http://schemas.microsoft.com/office/drawing/2014/main" id="{01BB3608-917B-425A-B1DB-EEBE6E5A5C36}"/>
                </a:ext>
              </a:extLst>
            </p:cNvPr>
            <p:cNvCxnSpPr>
              <a:cxnSpLocks/>
            </p:cNvCxnSpPr>
            <p:nvPr/>
          </p:nvCxnSpPr>
          <p:spPr>
            <a:xfrm rot="10800000" flipV="1">
              <a:off x="2338232" y="3035170"/>
              <a:ext cx="2560320" cy="182880"/>
            </a:xfrm>
            <a:prstGeom prst="bentConnector3">
              <a:avLst>
                <a:gd name="adj1" fmla="val 69639"/>
              </a:avLst>
            </a:prstGeom>
            <a:ln w="25400">
              <a:solidFill>
                <a:schemeClr val="accent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83" name="Speech Bubble: Rectangle with Corners Rounded 1282">
              <a:extLst>
                <a:ext uri="{FF2B5EF4-FFF2-40B4-BE49-F238E27FC236}">
                  <a16:creationId xmlns:a16="http://schemas.microsoft.com/office/drawing/2014/main" id="{29C5B947-9348-4FA0-A96B-B62B2DD1C27B}"/>
                </a:ext>
              </a:extLst>
            </p:cNvPr>
            <p:cNvSpPr/>
            <p:nvPr/>
          </p:nvSpPr>
          <p:spPr bwMode="auto">
            <a:xfrm>
              <a:off x="2404660" y="2757514"/>
              <a:ext cx="1333008" cy="327454"/>
            </a:xfrm>
            <a:prstGeom prst="wedgeRoundRectCallout">
              <a:avLst>
                <a:gd name="adj1" fmla="val 54698"/>
                <a:gd name="adj2" fmla="val 34488"/>
                <a:gd name="adj3" fmla="val 16667"/>
              </a:avLst>
            </a:prstGeom>
            <a:solidFill>
              <a:schemeClr val="accent1">
                <a:lumMod val="20000"/>
                <a:lumOff val="80000"/>
              </a:schemeClr>
            </a:solidFill>
            <a:ln>
              <a:solidFill>
                <a:schemeClr val="accent1"/>
              </a:solid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284" name="Graphic 1283" descr="Chat bubble">
              <a:extLst>
                <a:ext uri="{FF2B5EF4-FFF2-40B4-BE49-F238E27FC236}">
                  <a16:creationId xmlns:a16="http://schemas.microsoft.com/office/drawing/2014/main" id="{AA5AEBE8-89EF-4D44-B4A5-DCEBEB291C1D}"/>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2421893" y="2803114"/>
              <a:ext cx="244878" cy="244878"/>
            </a:xfrm>
            <a:prstGeom prst="rect">
              <a:avLst/>
            </a:prstGeom>
          </p:spPr>
        </p:pic>
        <p:sp>
          <p:nvSpPr>
            <p:cNvPr id="1285" name="Rectangle 1284">
              <a:extLst>
                <a:ext uri="{FF2B5EF4-FFF2-40B4-BE49-F238E27FC236}">
                  <a16:creationId xmlns:a16="http://schemas.microsoft.com/office/drawing/2014/main" id="{F44BED09-3C65-4C0F-AD29-642743C521BA}"/>
                </a:ext>
              </a:extLst>
            </p:cNvPr>
            <p:cNvSpPr/>
            <p:nvPr/>
          </p:nvSpPr>
          <p:spPr>
            <a:xfrm>
              <a:off x="2607606" y="2728041"/>
              <a:ext cx="1117605" cy="369332"/>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Increase Trust </a:t>
              </a:r>
              <a:r>
                <a:rPr kumimoji="0" lang="en-US" sz="900" b="0" i="0"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by requesting MFA</a:t>
              </a: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286" name="Group 1285">
            <a:extLst>
              <a:ext uri="{FF2B5EF4-FFF2-40B4-BE49-F238E27FC236}">
                <a16:creationId xmlns:a16="http://schemas.microsoft.com/office/drawing/2014/main" id="{047857F7-A937-4944-9B4B-7635F6FA25B5}"/>
              </a:ext>
            </a:extLst>
          </p:cNvPr>
          <p:cNvGrpSpPr/>
          <p:nvPr/>
        </p:nvGrpSpPr>
        <p:grpSpPr>
          <a:xfrm>
            <a:off x="4580772" y="1284677"/>
            <a:ext cx="2505767" cy="1244083"/>
            <a:chOff x="4580772" y="1284677"/>
            <a:chExt cx="2505767" cy="1244083"/>
          </a:xfrm>
        </p:grpSpPr>
        <p:grpSp>
          <p:nvGrpSpPr>
            <p:cNvPr id="1287" name="Group 1286">
              <a:extLst>
                <a:ext uri="{FF2B5EF4-FFF2-40B4-BE49-F238E27FC236}">
                  <a16:creationId xmlns:a16="http://schemas.microsoft.com/office/drawing/2014/main" id="{ABF8C1ED-00A2-4805-B65E-CD5720F3B9A0}"/>
                </a:ext>
              </a:extLst>
            </p:cNvPr>
            <p:cNvGrpSpPr/>
            <p:nvPr/>
          </p:nvGrpSpPr>
          <p:grpSpPr>
            <a:xfrm>
              <a:off x="4580772" y="1284677"/>
              <a:ext cx="2214040" cy="1244083"/>
              <a:chOff x="4580772" y="1284677"/>
              <a:chExt cx="2214040" cy="1244083"/>
            </a:xfrm>
          </p:grpSpPr>
          <p:grpSp>
            <p:nvGrpSpPr>
              <p:cNvPr id="1290" name="Group 1289">
                <a:extLst>
                  <a:ext uri="{FF2B5EF4-FFF2-40B4-BE49-F238E27FC236}">
                    <a16:creationId xmlns:a16="http://schemas.microsoft.com/office/drawing/2014/main" id="{D3DEA29A-83C3-422C-BD75-28BDCADD9007}"/>
                  </a:ext>
                </a:extLst>
              </p:cNvPr>
              <p:cNvGrpSpPr/>
              <p:nvPr/>
            </p:nvGrpSpPr>
            <p:grpSpPr>
              <a:xfrm>
                <a:off x="4580772" y="1284677"/>
                <a:ext cx="2214040" cy="760970"/>
                <a:chOff x="4532928" y="4630046"/>
                <a:chExt cx="2214040" cy="760970"/>
              </a:xfrm>
            </p:grpSpPr>
            <p:sp>
              <p:nvSpPr>
                <p:cNvPr id="1292" name="Rectangle 1291">
                  <a:hlinkClick r:id="rId49" tooltip="Continuous Access Evaluation (CAE) provides timely response to policy violations or security issues for applications that support it "/>
                  <a:extLst>
                    <a:ext uri="{FF2B5EF4-FFF2-40B4-BE49-F238E27FC236}">
                      <a16:creationId xmlns:a16="http://schemas.microsoft.com/office/drawing/2014/main" id="{D6676DA2-BF3C-492B-8486-3F416FDD5D09}"/>
                    </a:ext>
                  </a:extLst>
                </p:cNvPr>
                <p:cNvSpPr/>
                <p:nvPr/>
              </p:nvSpPr>
              <p:spPr bwMode="auto">
                <a:xfrm>
                  <a:off x="4532928" y="4630046"/>
                  <a:ext cx="2214040" cy="760970"/>
                </a:xfrm>
                <a:prstGeom prst="rect">
                  <a:avLst/>
                </a:prstGeom>
                <a:solidFill>
                  <a:schemeClr val="tx1">
                    <a:lumMod val="75000"/>
                    <a:lumOff val="25000"/>
                  </a:schemeClr>
                </a:solidFill>
                <a:ln w="19050">
                  <a:noFill/>
                  <a:prstDash val="sysDot"/>
                  <a:headEnd type="none" w="med" len="med"/>
                  <a:tailEnd type="none" w="med" len="med"/>
                </a:ln>
                <a:effectLst>
                  <a:outerShdw blurRad="139700" dist="38100" dir="2400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Policy is evaluated when </a:t>
                  </a:r>
                </a:p>
                <a:p>
                  <a:pPr marL="285750" marR="0" lvl="0" indent="0" algn="l" defTabSz="932472" rtl="0" eaLnBrk="1" fontAlgn="base" latinLnBrk="0" hangingPunct="1">
                    <a:lnSpc>
                      <a:spcPct val="100000"/>
                    </a:lnSpc>
                    <a:spcBef>
                      <a:spcPct val="0"/>
                    </a:spcBef>
                    <a:spcAft>
                      <a:spcPts val="60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Initial Access + Token Refresh</a:t>
                  </a:r>
                </a:p>
                <a:p>
                  <a:pPr marL="285750" marR="0" lvl="0" indent="0" algn="l" defTabSz="932472" rtl="0" eaLnBrk="1" fontAlgn="base" latinLnBrk="0" hangingPunct="1">
                    <a:lnSpc>
                      <a:spcPct val="100000"/>
                    </a:lnSpc>
                    <a:spcBef>
                      <a:spcPct val="0"/>
                    </a:spcBef>
                    <a:spcAft>
                      <a:spcPts val="60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Change in security posture</a:t>
                  </a:r>
                </a:p>
              </p:txBody>
            </p:sp>
            <p:pic>
              <p:nvPicPr>
                <p:cNvPr id="1293" name="Graphic 1292" descr="Arrow circle">
                  <a:extLst>
                    <a:ext uri="{FF2B5EF4-FFF2-40B4-BE49-F238E27FC236}">
                      <a16:creationId xmlns:a16="http://schemas.microsoft.com/office/drawing/2014/main" id="{4613EEC7-654A-4B29-BB10-51B4FC6E623A}"/>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4637237" y="5092807"/>
                  <a:ext cx="261659" cy="261659"/>
                </a:xfrm>
                <a:prstGeom prst="rect">
                  <a:avLst/>
                </a:prstGeom>
              </p:spPr>
            </p:pic>
            <p:pic>
              <p:nvPicPr>
                <p:cNvPr id="1294" name="Graphic 1293" descr="Line arrow: Slight curve">
                  <a:extLst>
                    <a:ext uri="{FF2B5EF4-FFF2-40B4-BE49-F238E27FC236}">
                      <a16:creationId xmlns:a16="http://schemas.microsoft.com/office/drawing/2014/main" id="{8409666C-02F9-4216-ABA9-B907F3A7DF2D}"/>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4675833" y="4919216"/>
                  <a:ext cx="181356" cy="181356"/>
                </a:xfrm>
                <a:prstGeom prst="rect">
                  <a:avLst/>
                </a:prstGeom>
              </p:spPr>
            </p:pic>
          </p:grpSp>
          <p:cxnSp>
            <p:nvCxnSpPr>
              <p:cNvPr id="1291" name="Connector: Elbow 1290">
                <a:extLst>
                  <a:ext uri="{FF2B5EF4-FFF2-40B4-BE49-F238E27FC236}">
                    <a16:creationId xmlns:a16="http://schemas.microsoft.com/office/drawing/2014/main" id="{190E16DC-C781-4CD0-9E77-DBF2E5E8AD11}"/>
                  </a:ext>
                </a:extLst>
              </p:cNvPr>
              <p:cNvCxnSpPr>
                <a:cxnSpLocks/>
              </p:cNvCxnSpPr>
              <p:nvPr/>
            </p:nvCxnSpPr>
            <p:spPr>
              <a:xfrm flipH="1">
                <a:off x="5576867" y="2281872"/>
                <a:ext cx="320040" cy="246888"/>
              </a:xfrm>
              <a:prstGeom prst="bentConnector2">
                <a:avLst/>
              </a:prstGeom>
              <a:ln w="25400">
                <a:solidFill>
                  <a:schemeClr val="tx1"/>
                </a:solidFill>
                <a:headEnd type="none" w="lg" len="med"/>
                <a:tailEnd type="arrow" w="med" len="med"/>
              </a:ln>
            </p:spPr>
            <p:style>
              <a:lnRef idx="1">
                <a:schemeClr val="accent1"/>
              </a:lnRef>
              <a:fillRef idx="0">
                <a:schemeClr val="accent1"/>
              </a:fillRef>
              <a:effectRef idx="0">
                <a:schemeClr val="accent1"/>
              </a:effectRef>
              <a:fontRef idx="minor">
                <a:schemeClr val="tx1"/>
              </a:fontRef>
            </p:style>
          </p:cxnSp>
        </p:grpSp>
        <p:sp>
          <p:nvSpPr>
            <p:cNvPr id="1288" name="Freeform 124">
              <a:extLst>
                <a:ext uri="{FF2B5EF4-FFF2-40B4-BE49-F238E27FC236}">
                  <a16:creationId xmlns:a16="http://schemas.microsoft.com/office/drawing/2014/main" id="{B6B61564-697B-4415-A77F-E547F10F503E}"/>
                </a:ext>
              </a:extLst>
            </p:cNvPr>
            <p:cNvSpPr>
              <a:spLocks noEditPoints="1"/>
            </p:cNvSpPr>
            <p:nvPr/>
          </p:nvSpPr>
          <p:spPr bwMode="auto">
            <a:xfrm>
              <a:off x="5937307" y="2151742"/>
              <a:ext cx="270510" cy="314325"/>
            </a:xfrm>
            <a:custGeom>
              <a:avLst/>
              <a:gdLst>
                <a:gd name="T0" fmla="*/ 200 w 228"/>
                <a:gd name="T1" fmla="*/ 134 h 267"/>
                <a:gd name="T2" fmla="*/ 200 w 228"/>
                <a:gd name="T3" fmla="*/ 134 h 267"/>
                <a:gd name="T4" fmla="*/ 27 w 228"/>
                <a:gd name="T5" fmla="*/ 134 h 267"/>
                <a:gd name="T6" fmla="*/ 27 w 228"/>
                <a:gd name="T7" fmla="*/ 107 h 267"/>
                <a:gd name="T8" fmla="*/ 200 w 228"/>
                <a:gd name="T9" fmla="*/ 107 h 267"/>
                <a:gd name="T10" fmla="*/ 200 w 228"/>
                <a:gd name="T11" fmla="*/ 134 h 267"/>
                <a:gd name="T12" fmla="*/ 200 w 228"/>
                <a:gd name="T13" fmla="*/ 187 h 267"/>
                <a:gd name="T14" fmla="*/ 200 w 228"/>
                <a:gd name="T15" fmla="*/ 187 h 267"/>
                <a:gd name="T16" fmla="*/ 27 w 228"/>
                <a:gd name="T17" fmla="*/ 187 h 267"/>
                <a:gd name="T18" fmla="*/ 27 w 228"/>
                <a:gd name="T19" fmla="*/ 160 h 267"/>
                <a:gd name="T20" fmla="*/ 200 w 228"/>
                <a:gd name="T21" fmla="*/ 160 h 267"/>
                <a:gd name="T22" fmla="*/ 200 w 228"/>
                <a:gd name="T23" fmla="*/ 187 h 267"/>
                <a:gd name="T24" fmla="*/ 200 w 228"/>
                <a:gd name="T25" fmla="*/ 240 h 267"/>
                <a:gd name="T26" fmla="*/ 200 w 228"/>
                <a:gd name="T27" fmla="*/ 240 h 267"/>
                <a:gd name="T28" fmla="*/ 27 w 228"/>
                <a:gd name="T29" fmla="*/ 240 h 267"/>
                <a:gd name="T30" fmla="*/ 27 w 228"/>
                <a:gd name="T31" fmla="*/ 213 h 267"/>
                <a:gd name="T32" fmla="*/ 200 w 228"/>
                <a:gd name="T33" fmla="*/ 213 h 267"/>
                <a:gd name="T34" fmla="*/ 200 w 228"/>
                <a:gd name="T35" fmla="*/ 240 h 267"/>
                <a:gd name="T36" fmla="*/ 27 w 228"/>
                <a:gd name="T37" fmla="*/ 54 h 267"/>
                <a:gd name="T38" fmla="*/ 27 w 228"/>
                <a:gd name="T39" fmla="*/ 54 h 267"/>
                <a:gd name="T40" fmla="*/ 94 w 228"/>
                <a:gd name="T41" fmla="*/ 54 h 267"/>
                <a:gd name="T42" fmla="*/ 94 w 228"/>
                <a:gd name="T43" fmla="*/ 80 h 267"/>
                <a:gd name="T44" fmla="*/ 27 w 228"/>
                <a:gd name="T45" fmla="*/ 80 h 267"/>
                <a:gd name="T46" fmla="*/ 27 w 228"/>
                <a:gd name="T47" fmla="*/ 54 h 267"/>
                <a:gd name="T48" fmla="*/ 212 w 228"/>
                <a:gd name="T49" fmla="*/ 0 h 267"/>
                <a:gd name="T50" fmla="*/ 212 w 228"/>
                <a:gd name="T51" fmla="*/ 0 h 267"/>
                <a:gd name="T52" fmla="*/ 93 w 228"/>
                <a:gd name="T53" fmla="*/ 0 h 267"/>
                <a:gd name="T54" fmla="*/ 0 w 228"/>
                <a:gd name="T55" fmla="*/ 0 h 267"/>
                <a:gd name="T56" fmla="*/ 0 w 228"/>
                <a:gd name="T57" fmla="*/ 267 h 267"/>
                <a:gd name="T58" fmla="*/ 225 w 228"/>
                <a:gd name="T59" fmla="*/ 267 h 267"/>
                <a:gd name="T60" fmla="*/ 228 w 228"/>
                <a:gd name="T61" fmla="*/ 16 h 267"/>
                <a:gd name="T62" fmla="*/ 212 w 228"/>
                <a:gd name="T6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267">
                  <a:moveTo>
                    <a:pt x="200" y="134"/>
                  </a:moveTo>
                  <a:lnTo>
                    <a:pt x="200" y="134"/>
                  </a:lnTo>
                  <a:lnTo>
                    <a:pt x="27" y="134"/>
                  </a:lnTo>
                  <a:lnTo>
                    <a:pt x="27" y="107"/>
                  </a:lnTo>
                  <a:lnTo>
                    <a:pt x="200" y="107"/>
                  </a:lnTo>
                  <a:lnTo>
                    <a:pt x="200" y="134"/>
                  </a:lnTo>
                  <a:close/>
                  <a:moveTo>
                    <a:pt x="200" y="187"/>
                  </a:moveTo>
                  <a:lnTo>
                    <a:pt x="200" y="187"/>
                  </a:lnTo>
                  <a:lnTo>
                    <a:pt x="27" y="187"/>
                  </a:lnTo>
                  <a:lnTo>
                    <a:pt x="27" y="160"/>
                  </a:lnTo>
                  <a:lnTo>
                    <a:pt x="200" y="160"/>
                  </a:lnTo>
                  <a:lnTo>
                    <a:pt x="200" y="187"/>
                  </a:lnTo>
                  <a:close/>
                  <a:moveTo>
                    <a:pt x="200" y="240"/>
                  </a:moveTo>
                  <a:lnTo>
                    <a:pt x="200" y="240"/>
                  </a:lnTo>
                  <a:lnTo>
                    <a:pt x="27" y="240"/>
                  </a:lnTo>
                  <a:lnTo>
                    <a:pt x="27" y="213"/>
                  </a:lnTo>
                  <a:lnTo>
                    <a:pt x="200" y="213"/>
                  </a:lnTo>
                  <a:lnTo>
                    <a:pt x="200" y="240"/>
                  </a:lnTo>
                  <a:close/>
                  <a:moveTo>
                    <a:pt x="27" y="54"/>
                  </a:moveTo>
                  <a:lnTo>
                    <a:pt x="27" y="54"/>
                  </a:lnTo>
                  <a:lnTo>
                    <a:pt x="94" y="54"/>
                  </a:lnTo>
                  <a:lnTo>
                    <a:pt x="94" y="80"/>
                  </a:lnTo>
                  <a:lnTo>
                    <a:pt x="27" y="80"/>
                  </a:lnTo>
                  <a:lnTo>
                    <a:pt x="27" y="54"/>
                  </a:lnTo>
                  <a:close/>
                  <a:moveTo>
                    <a:pt x="212" y="0"/>
                  </a:moveTo>
                  <a:lnTo>
                    <a:pt x="212" y="0"/>
                  </a:lnTo>
                  <a:lnTo>
                    <a:pt x="93" y="0"/>
                  </a:lnTo>
                  <a:lnTo>
                    <a:pt x="0" y="0"/>
                  </a:lnTo>
                  <a:lnTo>
                    <a:pt x="0" y="267"/>
                  </a:lnTo>
                  <a:lnTo>
                    <a:pt x="225" y="267"/>
                  </a:lnTo>
                  <a:lnTo>
                    <a:pt x="228" y="16"/>
                  </a:lnTo>
                  <a:lnTo>
                    <a:pt x="212" y="0"/>
                  </a:lnTo>
                  <a:close/>
                </a:path>
              </a:pathLst>
            </a:custGeom>
            <a:solidFill>
              <a:schemeClr val="accent6"/>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1289" name="Rectangle 1288">
              <a:extLst>
                <a:ext uri="{FF2B5EF4-FFF2-40B4-BE49-F238E27FC236}">
                  <a16:creationId xmlns:a16="http://schemas.microsoft.com/office/drawing/2014/main" id="{2AEB9135-B2F1-4DF1-B62A-45E4A880C32F}"/>
                </a:ext>
              </a:extLst>
            </p:cNvPr>
            <p:cNvSpPr/>
            <p:nvPr/>
          </p:nvSpPr>
          <p:spPr>
            <a:xfrm>
              <a:off x="6165870" y="2137981"/>
              <a:ext cx="920669" cy="338554"/>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gradFill>
                    <a:gsLst>
                      <a:gs pos="0">
                        <a:srgbClr val="000000"/>
                      </a:gs>
                      <a:gs pos="100000">
                        <a:srgbClr val="000000"/>
                      </a:gs>
                    </a:gsLst>
                    <a:lin ang="5400000" scaled="0"/>
                  </a:gradFill>
                  <a:effectLst/>
                  <a:uLnTx/>
                  <a:uFillTx/>
                  <a:latin typeface="Segoe UI Semibold"/>
                  <a:ea typeface="+mn-ea"/>
                  <a:cs typeface="Segoe UI" panose="020B0502040204020203" pitchFamily="34" charset="0"/>
                </a:rPr>
                <a:t>Organization Policy</a:t>
              </a:r>
              <a:endParaRPr kumimoji="0" lang="en-US" sz="800" b="0" i="0" u="none" strike="noStrike" kern="1200" cap="none" spc="0" normalizeH="0" baseline="0" noProof="0">
                <a:ln>
                  <a:noFill/>
                </a:ln>
                <a:gradFill>
                  <a:gsLst>
                    <a:gs pos="0">
                      <a:srgbClr val="000000"/>
                    </a:gs>
                    <a:gs pos="100000">
                      <a:srgbClr val="000000"/>
                    </a:gs>
                  </a:gsLst>
                  <a:lin ang="5400000" scaled="0"/>
                </a:gradFill>
                <a:effectLst/>
                <a:uLnTx/>
                <a:uFillTx/>
                <a:latin typeface="Segoe UI Semibold"/>
                <a:ea typeface="+mn-ea"/>
                <a:cs typeface="+mn-cs"/>
              </a:endParaRPr>
            </a:p>
          </p:txBody>
        </p:sp>
      </p:grpSp>
      <p:sp>
        <p:nvSpPr>
          <p:cNvPr id="1417" name="Rectangle 1416">
            <a:extLst>
              <a:ext uri="{FF2B5EF4-FFF2-40B4-BE49-F238E27FC236}">
                <a16:creationId xmlns:a16="http://schemas.microsoft.com/office/drawing/2014/main" id="{6F95D2BC-A38B-45C4-B088-877233F613DF}"/>
              </a:ext>
            </a:extLst>
          </p:cNvPr>
          <p:cNvSpPr/>
          <p:nvPr/>
        </p:nvSpPr>
        <p:spPr>
          <a:xfrm>
            <a:off x="588263" y="988008"/>
            <a:ext cx="2982163" cy="338554"/>
          </a:xfrm>
          <a:prstGeom prst="rect">
            <a:avLst/>
          </a:prstGeom>
        </p:spPr>
        <p:txBody>
          <a:bodyPr wrap="none" l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gradFill>
                  <a:gsLst>
                    <a:gs pos="2917">
                      <a:srgbClr val="000000"/>
                    </a:gs>
                    <a:gs pos="100000">
                      <a:srgbClr val="000000"/>
                    </a:gs>
                  </a:gsLst>
                  <a:lin ang="5400000" scaled="0"/>
                </a:gradFill>
                <a:effectLst/>
                <a:uLnTx/>
                <a:uFillTx/>
                <a:latin typeface="Segoe UI"/>
                <a:ea typeface="+mn-ea"/>
                <a:cs typeface="+mn-cs"/>
              </a:rPr>
              <a:t>Conditional Access to Resources</a:t>
            </a:r>
          </a:p>
        </p:txBody>
      </p:sp>
      <p:sp>
        <p:nvSpPr>
          <p:cNvPr id="1418" name="TextBox 1417">
            <a:extLst>
              <a:ext uri="{FF2B5EF4-FFF2-40B4-BE49-F238E27FC236}">
                <a16:creationId xmlns:a16="http://schemas.microsoft.com/office/drawing/2014/main" id="{1612975F-0035-4D7E-AAA1-59F286CBBBF5}"/>
              </a:ext>
            </a:extLst>
          </p:cNvPr>
          <p:cNvSpPr txBox="1"/>
          <p:nvPr/>
        </p:nvSpPr>
        <p:spPr>
          <a:xfrm>
            <a:off x="10055311" y="867186"/>
            <a:ext cx="1990778" cy="203133"/>
          </a:xfrm>
          <a:prstGeom prst="rect">
            <a:avLst/>
          </a:prstGeom>
          <a:noFill/>
        </p:spPr>
        <p:txBody>
          <a:bodyPr wrap="square" lIns="0">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8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December 2021 – </a:t>
            </a:r>
            <a:r>
              <a:rPr kumimoji="0" lang="en-US" sz="8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hlinkClick r:id="rId54" tooltip="The latest published version of this document can be found at https://aka.ms/MCRA"/>
              </a:rPr>
              <a:t>https://aka.ms/MCRA</a:t>
            </a:r>
            <a:endParaRPr kumimoji="0" lang="en-US" sz="800" b="0" i="0" u="none" strike="noStrike" kern="1200" cap="none" spc="0" normalizeH="0" baseline="0" noProof="0">
              <a:ln>
                <a:noFill/>
              </a:ln>
              <a:gradFill>
                <a:gsLst>
                  <a:gs pos="0">
                    <a:srgbClr val="505050"/>
                  </a:gs>
                  <a:gs pos="100000">
                    <a:srgbClr val="505050"/>
                  </a:gs>
                </a:gsLst>
                <a:lin ang="5400000" scaled="1"/>
              </a:gradFill>
              <a:effectLst/>
              <a:highlight>
                <a:srgbClr val="FFFF00"/>
              </a:highlight>
              <a:uLnTx/>
              <a:uFillTx/>
              <a:latin typeface="Segoe UI" panose="020B0502040204020203" pitchFamily="34" charset="0"/>
              <a:ea typeface="+mn-ea"/>
              <a:cs typeface="Segoe UI" panose="020B0502040204020203" pitchFamily="34" charset="0"/>
            </a:endParaRPr>
          </a:p>
        </p:txBody>
      </p:sp>
      <p:pic>
        <p:nvPicPr>
          <p:cNvPr id="1452" name="Picture 1451">
            <a:extLst>
              <a:ext uri="{FF2B5EF4-FFF2-40B4-BE49-F238E27FC236}">
                <a16:creationId xmlns:a16="http://schemas.microsoft.com/office/drawing/2014/main" id="{EDDD7F74-2771-40AA-A3A2-A1380E14F0EA}"/>
              </a:ext>
            </a:extLst>
          </p:cNvPr>
          <p:cNvPicPr>
            <a:picLocks noChangeAspect="1"/>
          </p:cNvPicPr>
          <p:nvPr/>
        </p:nvPicPr>
        <p:blipFill>
          <a:blip r:embed="rId55" cstate="email">
            <a:extLst>
              <a:ext uri="{28A0092B-C50C-407E-A947-70E740481C1C}">
                <a14:useLocalDpi xmlns:a14="http://schemas.microsoft.com/office/drawing/2010/main" val="0"/>
              </a:ext>
            </a:extLst>
          </a:blip>
          <a:stretch>
            <a:fillRect/>
          </a:stretch>
        </p:blipFill>
        <p:spPr bwMode="invGray">
          <a:xfrm>
            <a:off x="10055311" y="492073"/>
            <a:ext cx="1038388" cy="222436"/>
          </a:xfrm>
          <a:prstGeom prst="rect">
            <a:avLst/>
          </a:prstGeom>
        </p:spPr>
      </p:pic>
      <p:grpSp>
        <p:nvGrpSpPr>
          <p:cNvPr id="1453" name="Group 1452">
            <a:extLst>
              <a:ext uri="{FF2B5EF4-FFF2-40B4-BE49-F238E27FC236}">
                <a16:creationId xmlns:a16="http://schemas.microsoft.com/office/drawing/2014/main" id="{CA24F7E6-5DF8-47A8-A39C-69AC5C3866D5}"/>
              </a:ext>
            </a:extLst>
          </p:cNvPr>
          <p:cNvGrpSpPr/>
          <p:nvPr/>
        </p:nvGrpSpPr>
        <p:grpSpPr>
          <a:xfrm>
            <a:off x="6896617" y="4276631"/>
            <a:ext cx="811360" cy="1202467"/>
            <a:chOff x="6896617" y="4276631"/>
            <a:chExt cx="811360" cy="1202467"/>
          </a:xfrm>
        </p:grpSpPr>
        <p:sp>
          <p:nvSpPr>
            <p:cNvPr id="1454" name="Flowchart: Alternate Process 1453">
              <a:hlinkClick r:id="rId56" tooltip="AIP helps you control and secure email, documents, and sensitive data inside and outside of your organization. From easy classification to embedded labels and permissions to enhanced data protection/reporting on your data anywhere it goes."/>
              <a:extLst>
                <a:ext uri="{FF2B5EF4-FFF2-40B4-BE49-F238E27FC236}">
                  <a16:creationId xmlns:a16="http://schemas.microsoft.com/office/drawing/2014/main" id="{F7E271A4-8F5B-4B49-96EC-0D176E25219C}"/>
                </a:ext>
              </a:extLst>
            </p:cNvPr>
            <p:cNvSpPr/>
            <p:nvPr/>
          </p:nvSpPr>
          <p:spPr bwMode="auto">
            <a:xfrm>
              <a:off x="6896617" y="4276631"/>
              <a:ext cx="811360" cy="1202467"/>
            </a:xfrm>
            <a:prstGeom prst="flowChartAlternateProcess">
              <a:avLst/>
            </a:prstGeom>
            <a:solidFill>
              <a:schemeClr val="bg1"/>
            </a:solidFill>
            <a:ln>
              <a:noFill/>
            </a:ln>
            <a:effectLst>
              <a:outerShdw blurRad="254000" dist="762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45720" numCol="1" spcCol="0" rtlCol="0" fromWordArt="0" anchor="b"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3</a:t>
              </a:r>
              <a:r>
                <a:rPr kumimoji="0" lang="en-US" sz="800" b="1" i="0" u="none" strike="noStrike" kern="1200" cap="none" spc="0" normalizeH="0" baseline="3000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rd</a:t>
              </a: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party VPN and Remote Access Devices</a:t>
              </a:r>
            </a:p>
          </p:txBody>
        </p:sp>
        <p:pic>
          <p:nvPicPr>
            <p:cNvPr id="1455" name="Picture 2" descr="See the source image">
              <a:extLst>
                <a:ext uri="{FF2B5EF4-FFF2-40B4-BE49-F238E27FC236}">
                  <a16:creationId xmlns:a16="http://schemas.microsoft.com/office/drawing/2014/main" id="{0C626DD5-9269-451B-8882-D1B57EEECF40}"/>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6958021" y="4584577"/>
              <a:ext cx="251102" cy="132286"/>
            </a:xfrm>
            <a:prstGeom prst="rect">
              <a:avLst/>
            </a:prstGeom>
            <a:noFill/>
            <a:extLst>
              <a:ext uri="{909E8E84-426E-40DD-AFC4-6F175D3DCCD1}">
                <a14:hiddenFill xmlns:a14="http://schemas.microsoft.com/office/drawing/2010/main">
                  <a:solidFill>
                    <a:srgbClr val="FFFFFF"/>
                  </a:solidFill>
                </a14:hiddenFill>
              </a:ext>
            </a:extLst>
          </p:spPr>
        </p:pic>
        <p:pic>
          <p:nvPicPr>
            <p:cNvPr id="1456" name="Picture 1455">
              <a:extLst>
                <a:ext uri="{FF2B5EF4-FFF2-40B4-BE49-F238E27FC236}">
                  <a16:creationId xmlns:a16="http://schemas.microsoft.com/office/drawing/2014/main" id="{E8F772E7-345F-435E-988B-4B03ABC75476}"/>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7496225" y="4590686"/>
              <a:ext cx="135822" cy="135824"/>
            </a:xfrm>
            <a:prstGeom prst="rect">
              <a:avLst/>
            </a:prstGeom>
          </p:spPr>
        </p:pic>
        <p:pic>
          <p:nvPicPr>
            <p:cNvPr id="1457" name="Picture 1456">
              <a:extLst>
                <a:ext uri="{FF2B5EF4-FFF2-40B4-BE49-F238E27FC236}">
                  <a16:creationId xmlns:a16="http://schemas.microsoft.com/office/drawing/2014/main" id="{DA64A8F6-BC3F-4053-8E47-0071FD2D7044}"/>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7090939" y="4799091"/>
              <a:ext cx="162774" cy="162774"/>
            </a:xfrm>
            <a:prstGeom prst="rect">
              <a:avLst/>
            </a:prstGeom>
          </p:spPr>
        </p:pic>
        <p:pic>
          <p:nvPicPr>
            <p:cNvPr id="1458" name="Picture 2" descr="See the source image">
              <a:extLst>
                <a:ext uri="{FF2B5EF4-FFF2-40B4-BE49-F238E27FC236}">
                  <a16:creationId xmlns:a16="http://schemas.microsoft.com/office/drawing/2014/main" id="{42B2AA2E-393C-4D0D-BF9D-8BB90EB24EF5}"/>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7265369" y="4569654"/>
              <a:ext cx="172548" cy="158462"/>
            </a:xfrm>
            <a:prstGeom prst="rect">
              <a:avLst/>
            </a:prstGeom>
            <a:noFill/>
            <a:extLst>
              <a:ext uri="{909E8E84-426E-40DD-AFC4-6F175D3DCCD1}">
                <a14:hiddenFill xmlns:a14="http://schemas.microsoft.com/office/drawing/2010/main">
                  <a:solidFill>
                    <a:srgbClr val="FFFFFF"/>
                  </a:solidFill>
                </a14:hiddenFill>
              </a:ext>
            </a:extLst>
          </p:spPr>
        </p:pic>
        <p:pic>
          <p:nvPicPr>
            <p:cNvPr id="1459" name="Picture 1458" descr="Shape&#10;&#10;Description automatically generated with medium confidence">
              <a:extLst>
                <a:ext uri="{FF2B5EF4-FFF2-40B4-BE49-F238E27FC236}">
                  <a16:creationId xmlns:a16="http://schemas.microsoft.com/office/drawing/2014/main" id="{DD327EF8-8244-4C8F-8744-970BC145B5AB}"/>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7293115" y="4375654"/>
              <a:ext cx="293690" cy="91256"/>
            </a:xfrm>
            <a:prstGeom prst="rect">
              <a:avLst/>
            </a:prstGeom>
          </p:spPr>
        </p:pic>
        <p:grpSp>
          <p:nvGrpSpPr>
            <p:cNvPr id="1460" name="Group 1459">
              <a:extLst>
                <a:ext uri="{FF2B5EF4-FFF2-40B4-BE49-F238E27FC236}">
                  <a16:creationId xmlns:a16="http://schemas.microsoft.com/office/drawing/2014/main" id="{C6E6CAF8-B605-4849-8274-8E31C980D318}"/>
                </a:ext>
              </a:extLst>
            </p:cNvPr>
            <p:cNvGrpSpPr/>
            <p:nvPr/>
          </p:nvGrpSpPr>
          <p:grpSpPr>
            <a:xfrm>
              <a:off x="7344316" y="4860672"/>
              <a:ext cx="196537" cy="47629"/>
              <a:chOff x="10639526" y="5971518"/>
              <a:chExt cx="196537" cy="47629"/>
            </a:xfrm>
          </p:grpSpPr>
          <p:sp>
            <p:nvSpPr>
              <p:cNvPr id="1462" name="Oval 1461">
                <a:extLst>
                  <a:ext uri="{FF2B5EF4-FFF2-40B4-BE49-F238E27FC236}">
                    <a16:creationId xmlns:a16="http://schemas.microsoft.com/office/drawing/2014/main" id="{92E182E7-2444-488A-BBC5-AF2DD40FA017}"/>
                  </a:ext>
                </a:extLst>
              </p:cNvPr>
              <p:cNvSpPr/>
              <p:nvPr/>
            </p:nvSpPr>
            <p:spPr bwMode="auto">
              <a:xfrm>
                <a:off x="10639526" y="5971518"/>
                <a:ext cx="47629" cy="47629"/>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463" name="Oval 1462">
                <a:extLst>
                  <a:ext uri="{FF2B5EF4-FFF2-40B4-BE49-F238E27FC236}">
                    <a16:creationId xmlns:a16="http://schemas.microsoft.com/office/drawing/2014/main" id="{50119B32-778D-41BA-BA37-6CB6386D10C9}"/>
                  </a:ext>
                </a:extLst>
              </p:cNvPr>
              <p:cNvSpPr/>
              <p:nvPr/>
            </p:nvSpPr>
            <p:spPr bwMode="auto">
              <a:xfrm>
                <a:off x="10713974" y="5971518"/>
                <a:ext cx="47629" cy="47629"/>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464" name="Oval 1463">
                <a:extLst>
                  <a:ext uri="{FF2B5EF4-FFF2-40B4-BE49-F238E27FC236}">
                    <a16:creationId xmlns:a16="http://schemas.microsoft.com/office/drawing/2014/main" id="{62698BCF-020B-421D-B026-5A49530F9A2F}"/>
                  </a:ext>
                </a:extLst>
              </p:cNvPr>
              <p:cNvSpPr/>
              <p:nvPr/>
            </p:nvSpPr>
            <p:spPr bwMode="auto">
              <a:xfrm>
                <a:off x="10788434" y="5971518"/>
                <a:ext cx="47629" cy="47629"/>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pic>
          <p:nvPicPr>
            <p:cNvPr id="1461" name="Picture 2" descr="logo">
              <a:extLst>
                <a:ext uri="{FF2B5EF4-FFF2-40B4-BE49-F238E27FC236}">
                  <a16:creationId xmlns:a16="http://schemas.microsoft.com/office/drawing/2014/main" id="{7250C508-C67E-46EA-9B31-2E833F4D4F1C}"/>
                </a:ext>
              </a:extLst>
            </p:cNvPr>
            <p:cNvPicPr>
              <a:picLocks noChangeAspect="1" noChangeArrowheads="1"/>
            </p:cNvPicPr>
            <p:nvPr/>
          </p:nvPicPr>
          <p:blipFill rotWithShape="1">
            <a:blip r:embed="rId62">
              <a:extLst>
                <a:ext uri="{28A0092B-C50C-407E-A947-70E740481C1C}">
                  <a14:useLocalDpi xmlns:a14="http://schemas.microsoft.com/office/drawing/2010/main" val="0"/>
                </a:ext>
              </a:extLst>
            </a:blip>
            <a:srcRect r="66101"/>
            <a:stretch/>
          </p:blipFill>
          <p:spPr bwMode="auto">
            <a:xfrm>
              <a:off x="7012540" y="4349094"/>
              <a:ext cx="218445" cy="138464"/>
            </a:xfrm>
            <a:prstGeom prst="rect">
              <a:avLst/>
            </a:prstGeom>
            <a:noFill/>
            <a:extLst>
              <a:ext uri="{909E8E84-426E-40DD-AFC4-6F175D3DCCD1}">
                <a14:hiddenFill xmlns:a14="http://schemas.microsoft.com/office/drawing/2010/main">
                  <a:solidFill>
                    <a:srgbClr val="FFFFFF"/>
                  </a:solidFill>
                </a14:hiddenFill>
              </a:ext>
            </a:extLst>
          </p:spPr>
        </p:pic>
      </p:grpSp>
      <p:sp>
        <p:nvSpPr>
          <p:cNvPr id="1465" name="Rectangle: Rounded Corners 1464">
            <a:hlinkClick r:id="rId63" tooltip="Azure AD can be integrated with your existing remote access applications with Azure Active Directory (Azure AD) and Conditional Access using these tutorials."/>
            <a:extLst>
              <a:ext uri="{FF2B5EF4-FFF2-40B4-BE49-F238E27FC236}">
                <a16:creationId xmlns:a16="http://schemas.microsoft.com/office/drawing/2014/main" id="{FE2F86B5-F380-473D-BCFF-2E84A1902610}"/>
              </a:ext>
            </a:extLst>
          </p:cNvPr>
          <p:cNvSpPr/>
          <p:nvPr/>
        </p:nvSpPr>
        <p:spPr bwMode="auto">
          <a:xfrm>
            <a:off x="6881940" y="4296258"/>
            <a:ext cx="839732" cy="1184060"/>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466" name="Rectangle: Rounded Corners 1465">
            <a:hlinkClick r:id="rId64" tooltip="Azure AD B2C is an identity management service that enables you to customize &amp; control how customers sign up, sign in, and manage profiles for your apps. Enabling this scenario reduces risk by moving customer accounts out of your enterprise directory(ies)."/>
            <a:extLst>
              <a:ext uri="{FF2B5EF4-FFF2-40B4-BE49-F238E27FC236}">
                <a16:creationId xmlns:a16="http://schemas.microsoft.com/office/drawing/2014/main" id="{BCBCB1EC-BCA0-4665-A395-D55CBE1FECC2}"/>
              </a:ext>
            </a:extLst>
          </p:cNvPr>
          <p:cNvSpPr/>
          <p:nvPr/>
        </p:nvSpPr>
        <p:spPr bwMode="auto">
          <a:xfrm>
            <a:off x="6051484" y="4045312"/>
            <a:ext cx="604846" cy="249725"/>
          </a:xfrm>
          <a:prstGeom prst="roundRect">
            <a:avLst>
              <a:gd name="adj" fmla="val 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467" name="Rectangle 1466">
            <a:hlinkClick r:id="rId65" tooltip="Microsoft processes over 8 trillion signals daily that offer insight into normal baseline activity, potentially anomalous behaviors, and verified attacks that help us provide high quality detection by filtering out false positives &amp; amplifying real attacks"/>
            <a:extLst>
              <a:ext uri="{FF2B5EF4-FFF2-40B4-BE49-F238E27FC236}">
                <a16:creationId xmlns:a16="http://schemas.microsoft.com/office/drawing/2014/main" id="{040B93B8-6D43-4E8B-BEAA-89A974C2FE3C}"/>
              </a:ext>
            </a:extLst>
          </p:cNvPr>
          <p:cNvSpPr/>
          <p:nvPr/>
        </p:nvSpPr>
        <p:spPr>
          <a:xfrm>
            <a:off x="797591" y="3660321"/>
            <a:ext cx="1723987" cy="430887"/>
          </a:xfrm>
          <a:prstGeom prst="rect">
            <a:avLst/>
          </a:prstGeom>
        </p:spPr>
        <p:txBody>
          <a:bodyPr wrap="square">
            <a:spAutoFit/>
          </a:bodyPr>
          <a:lstStyle/>
          <a:p>
            <a:pPr lvl="0" defTabSz="914367">
              <a:defRPr/>
            </a:pPr>
            <a:r>
              <a:rPr lang="en-US" sz="800" b="1" kern="0" noProof="0">
                <a:gradFill>
                  <a:gsLst>
                    <a:gs pos="0">
                      <a:prstClr val="black"/>
                    </a:gs>
                    <a:gs pos="100000">
                      <a:prstClr val="black"/>
                    </a:gs>
                  </a:gsLst>
                  <a:lin ang="5400000" scaled="1"/>
                </a:gradFill>
                <a:latin typeface="Segoe UI" panose="020B0502040204020203" pitchFamily="34" charset="0"/>
                <a:cs typeface="Segoe UI" panose="020B0502040204020203" pitchFamily="34" charset="0"/>
              </a:rPr>
              <a:t>Microsoft Threat </a:t>
            </a:r>
            <a:r>
              <a:rPr kumimoji="0" lang="en-US" sz="800" b="1" i="0" u="none" strike="noStrike" kern="0" cap="none" spc="0" normalizeH="0" baseline="0" noProof="0">
                <a:ln>
                  <a:noFill/>
                </a:ln>
                <a:gradFill>
                  <a:gsLst>
                    <a:gs pos="0">
                      <a:prstClr val="black"/>
                    </a:gs>
                    <a:gs pos="100000">
                      <a:prstClr val="black"/>
                    </a:gs>
                  </a:gsLst>
                  <a:lin ang="5400000" scaled="1"/>
                </a:gradFill>
                <a:effectLst/>
                <a:uLnTx/>
                <a:uFillTx/>
                <a:latin typeface="Segoe UI" panose="020B0502040204020203" pitchFamily="34" charset="0"/>
                <a:cs typeface="Segoe UI" panose="020B0502040204020203" pitchFamily="34" charset="0"/>
              </a:rPr>
              <a:t>Intelligence</a:t>
            </a:r>
            <a:r>
              <a:rPr kumimoji="0" lang="en-US" sz="800" b="1" i="0" u="none" strike="noStrike" kern="0" cap="none" spc="0" normalizeH="0" noProof="0">
                <a:ln>
                  <a:noFill/>
                </a:ln>
                <a:gradFill>
                  <a:gsLst>
                    <a:gs pos="0">
                      <a:prstClr val="black"/>
                    </a:gs>
                    <a:gs pos="100000">
                      <a:prstClr val="black"/>
                    </a:gs>
                  </a:gsLst>
                  <a:lin ang="5400000" scaled="1"/>
                </a:gradFill>
                <a:effectLst/>
                <a:uLnTx/>
                <a:uFillTx/>
                <a:latin typeface="Segoe UI" panose="020B0502040204020203" pitchFamily="34" charset="0"/>
                <a:cs typeface="Segoe UI" panose="020B0502040204020203" pitchFamily="34" charset="0"/>
              </a:rPr>
              <a:t> </a:t>
            </a:r>
            <a:br>
              <a:rPr kumimoji="0" lang="en-US" sz="800" b="1" i="0" u="none" strike="noStrike" kern="0" cap="none" spc="0" normalizeH="0" noProof="0">
                <a:ln>
                  <a:noFill/>
                </a:ln>
                <a:gradFill>
                  <a:gsLst>
                    <a:gs pos="0">
                      <a:prstClr val="black"/>
                    </a:gs>
                    <a:gs pos="100000">
                      <a:prstClr val="black"/>
                    </a:gs>
                  </a:gsLst>
                  <a:lin ang="5400000" scaled="1"/>
                </a:gradFill>
                <a:effectLst/>
                <a:uLnTx/>
                <a:uFillTx/>
                <a:latin typeface="Segoe UI" panose="020B0502040204020203" pitchFamily="34" charset="0"/>
                <a:cs typeface="Segoe UI" panose="020B0502040204020203" pitchFamily="34" charset="0"/>
              </a:rPr>
            </a:br>
            <a:r>
              <a:rPr lang="en-US" sz="700">
                <a:gradFill>
                  <a:gsLst>
                    <a:gs pos="0">
                      <a:prstClr val="black"/>
                    </a:gs>
                    <a:gs pos="100000">
                      <a:prstClr val="black"/>
                    </a:gs>
                  </a:gsLst>
                  <a:lin ang="5400000" scaled="1"/>
                </a:gradFill>
                <a:latin typeface="Segoe UI" panose="020B0502040204020203" pitchFamily="34" charset="0"/>
                <a:cs typeface="Segoe UI" panose="020B0502040204020203" pitchFamily="34" charset="0"/>
              </a:rPr>
              <a:t>8+ Trillion signals per day of security context </a:t>
            </a:r>
            <a:r>
              <a:rPr kumimoji="0" lang="en-US" sz="700" b="0" i="0" u="none" strike="noStrike" kern="1200" cap="none" spc="0" normalizeH="0" baseline="0" noProof="0">
                <a:ln>
                  <a:noFill/>
                </a:ln>
                <a:gradFill>
                  <a:gsLst>
                    <a:gs pos="0">
                      <a:prstClr val="black"/>
                    </a:gs>
                    <a:gs pos="100000">
                      <a:prstClr val="black"/>
                    </a:gs>
                  </a:gsLst>
                  <a:lin ang="5400000" scaled="1"/>
                </a:gradFill>
                <a:effectLst/>
                <a:uLnTx/>
                <a:uFillTx/>
                <a:latin typeface="Segoe UI" panose="020B0502040204020203" pitchFamily="34" charset="0"/>
                <a:cs typeface="Segoe UI" panose="020B0502040204020203" pitchFamily="34" charset="0"/>
              </a:rPr>
              <a:t>&amp; Human Expertise</a:t>
            </a:r>
            <a:endParaRPr kumimoji="0" lang="en-US" sz="600" b="0" i="0" u="none" strike="noStrike" kern="1200" cap="none" spc="0" normalizeH="0" baseline="0" noProof="0">
              <a:ln>
                <a:noFill/>
              </a:ln>
              <a:gradFill>
                <a:gsLst>
                  <a:gs pos="0">
                    <a:prstClr val="black"/>
                  </a:gs>
                  <a:gs pos="100000">
                    <a:prstClr val="black"/>
                  </a:gs>
                </a:gsLst>
                <a:lin ang="5400000" scaled="1"/>
              </a:gradFill>
              <a:effectLst/>
              <a:uLnTx/>
              <a:uFillTx/>
              <a:latin typeface="Segoe UI" panose="020B0502040204020203" pitchFamily="34" charset="0"/>
              <a:cs typeface="Segoe UI" panose="020B0502040204020203" pitchFamily="34" charset="0"/>
            </a:endParaRPr>
          </a:p>
        </p:txBody>
      </p:sp>
      <p:grpSp>
        <p:nvGrpSpPr>
          <p:cNvPr id="1468" name="Group 1467">
            <a:extLst>
              <a:ext uri="{FF2B5EF4-FFF2-40B4-BE49-F238E27FC236}">
                <a16:creationId xmlns:a16="http://schemas.microsoft.com/office/drawing/2014/main" id="{86FB9179-37B0-4E18-BF15-448675594F33}"/>
              </a:ext>
            </a:extLst>
          </p:cNvPr>
          <p:cNvGrpSpPr/>
          <p:nvPr/>
        </p:nvGrpSpPr>
        <p:grpSpPr>
          <a:xfrm>
            <a:off x="6144080" y="1224191"/>
            <a:ext cx="5421156" cy="1526310"/>
            <a:chOff x="6144080" y="1224191"/>
            <a:chExt cx="5421156" cy="1526310"/>
          </a:xfrm>
        </p:grpSpPr>
        <p:pic>
          <p:nvPicPr>
            <p:cNvPr id="1469" name="Picture 1468">
              <a:extLst>
                <a:ext uri="{FF2B5EF4-FFF2-40B4-BE49-F238E27FC236}">
                  <a16:creationId xmlns:a16="http://schemas.microsoft.com/office/drawing/2014/main" id="{43BF1206-5877-4973-88DF-ED8E3CFE93DF}"/>
                </a:ext>
              </a:extLst>
            </p:cNvPr>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a:off x="10050456" y="1537864"/>
              <a:ext cx="93267" cy="121670"/>
            </a:xfrm>
            <a:prstGeom prst="rect">
              <a:avLst/>
            </a:prstGeom>
            <a:solidFill>
              <a:schemeClr val="bg1"/>
            </a:solidFill>
          </p:spPr>
        </p:pic>
        <p:sp>
          <p:nvSpPr>
            <p:cNvPr id="1470" name="Rectangle 1469">
              <a:extLst>
                <a:ext uri="{FF2B5EF4-FFF2-40B4-BE49-F238E27FC236}">
                  <a16:creationId xmlns:a16="http://schemas.microsoft.com/office/drawing/2014/main" id="{8BC6E02C-37D0-4B70-A8F0-BCAB6AD742A3}"/>
                </a:ext>
              </a:extLst>
            </p:cNvPr>
            <p:cNvSpPr/>
            <p:nvPr/>
          </p:nvSpPr>
          <p:spPr>
            <a:xfrm>
              <a:off x="10097207" y="1467894"/>
              <a:ext cx="840295"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0">
                        <a:srgbClr val="EB3C00"/>
                      </a:gs>
                      <a:gs pos="100000">
                        <a:srgbClr val="EB3C00"/>
                      </a:gs>
                    </a:gsLst>
                    <a:lin ang="5400000" scaled="0"/>
                  </a:gradFill>
                  <a:effectLst/>
                  <a:uLnTx/>
                  <a:uFillTx/>
                  <a:latin typeface="Segoe UI Semibold"/>
                  <a:ea typeface="+mn-ea"/>
                  <a:cs typeface="Segoe UI Light" panose="020B0502040204020203" pitchFamily="34" charset="0"/>
                </a:rPr>
                <a:t>Office 365</a:t>
              </a:r>
            </a:p>
          </p:txBody>
        </p:sp>
        <p:sp>
          <p:nvSpPr>
            <p:cNvPr id="1471" name="Rectangle 1470">
              <a:extLst>
                <a:ext uri="{FF2B5EF4-FFF2-40B4-BE49-F238E27FC236}">
                  <a16:creationId xmlns:a16="http://schemas.microsoft.com/office/drawing/2014/main" id="{3D1C11A3-7D5B-4B64-AABB-E0B15EFAE343}"/>
                </a:ext>
              </a:extLst>
            </p:cNvPr>
            <p:cNvSpPr/>
            <p:nvPr/>
          </p:nvSpPr>
          <p:spPr>
            <a:xfrm>
              <a:off x="10089768" y="1654788"/>
              <a:ext cx="1075936"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0">
                        <a:srgbClr val="13224D"/>
                      </a:gs>
                      <a:gs pos="100000">
                        <a:srgbClr val="13224D"/>
                      </a:gs>
                    </a:gsLst>
                    <a:lin ang="5400000" scaled="0"/>
                  </a:gradFill>
                  <a:effectLst/>
                  <a:uLnTx/>
                  <a:uFillTx/>
                  <a:latin typeface="Segoe UI Semibold"/>
                  <a:ea typeface="+mn-ea"/>
                  <a:cs typeface="Segoe UI Light" panose="020B0502040204020203" pitchFamily="34" charset="0"/>
                </a:rPr>
                <a:t>Dynamics 365</a:t>
              </a:r>
            </a:p>
          </p:txBody>
        </p:sp>
        <p:pic>
          <p:nvPicPr>
            <p:cNvPr id="1472" name="Picture 1471">
              <a:extLst>
                <a:ext uri="{FF2B5EF4-FFF2-40B4-BE49-F238E27FC236}">
                  <a16:creationId xmlns:a16="http://schemas.microsoft.com/office/drawing/2014/main" id="{E0572D0F-30A5-46F0-8CBE-09490FF12D10}"/>
                </a:ext>
              </a:extLst>
            </p:cNvPr>
            <p:cNvPicPr>
              <a:picLocks noChangeAspect="1"/>
            </p:cNvPicPr>
            <p:nvPr/>
          </p:nvPicPr>
          <p:blipFill rotWithShape="1">
            <a:blip r:embed="rId67">
              <a:extLst>
                <a:ext uri="{28A0092B-C50C-407E-A947-70E740481C1C}">
                  <a14:useLocalDpi xmlns:a14="http://schemas.microsoft.com/office/drawing/2010/main" val="0"/>
                </a:ext>
              </a:extLst>
            </a:blip>
            <a:srcRect l="24842" r="29173" b="35506"/>
            <a:stretch/>
          </p:blipFill>
          <p:spPr>
            <a:xfrm>
              <a:off x="10040531" y="1710019"/>
              <a:ext cx="113442" cy="151148"/>
            </a:xfrm>
            <a:prstGeom prst="rect">
              <a:avLst/>
            </a:prstGeom>
          </p:spPr>
        </p:pic>
        <p:sp>
          <p:nvSpPr>
            <p:cNvPr id="1473" name="Rectangle 1472">
              <a:extLst>
                <a:ext uri="{FF2B5EF4-FFF2-40B4-BE49-F238E27FC236}">
                  <a16:creationId xmlns:a16="http://schemas.microsoft.com/office/drawing/2014/main" id="{DC1FCE42-561E-43D3-828A-3CF8435255C7}"/>
                </a:ext>
              </a:extLst>
            </p:cNvPr>
            <p:cNvSpPr/>
            <p:nvPr/>
          </p:nvSpPr>
          <p:spPr>
            <a:xfrm>
              <a:off x="10031177" y="1224191"/>
              <a:ext cx="1534059" cy="230832"/>
            </a:xfrm>
            <a:prstGeom prst="rect">
              <a:avLst/>
            </a:prstGeom>
            <a:solidFill>
              <a:schemeClr val="tx1">
                <a:lumMod val="65000"/>
                <a:lumOff val="35000"/>
              </a:schemeClr>
            </a:solidFill>
            <a:effectLst>
              <a:outerShdw blurRad="63500" dist="38100" dir="2400000" algn="ctr" rotWithShape="0">
                <a:prstClr val="black">
                  <a:alpha val="30000"/>
                </a:prstClr>
              </a:outerShdw>
            </a:effectLst>
          </p:spPr>
          <p:txBody>
            <a:bodyPr wrap="square" lIns="73152" tIns="45720" rIns="73152" bIns="45720" anchor="ctr"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Semibold"/>
                  <a:ea typeface="+mn-ea"/>
                  <a:cs typeface="+mn-cs"/>
                </a:rPr>
                <a:t>Microsoft Applications</a:t>
              </a:r>
            </a:p>
          </p:txBody>
        </p:sp>
        <p:cxnSp>
          <p:nvCxnSpPr>
            <p:cNvPr id="1474" name="Connector: Elbow 1473">
              <a:extLst>
                <a:ext uri="{FF2B5EF4-FFF2-40B4-BE49-F238E27FC236}">
                  <a16:creationId xmlns:a16="http://schemas.microsoft.com/office/drawing/2014/main" id="{372555C9-EC6D-4578-AB3B-1DF0BF7C9050}"/>
                </a:ext>
              </a:extLst>
            </p:cNvPr>
            <p:cNvCxnSpPr>
              <a:cxnSpLocks/>
            </p:cNvCxnSpPr>
            <p:nvPr/>
          </p:nvCxnSpPr>
          <p:spPr>
            <a:xfrm flipV="1">
              <a:off x="6144080" y="1268373"/>
              <a:ext cx="3886200" cy="1371600"/>
            </a:xfrm>
            <a:prstGeom prst="bentConnector3">
              <a:avLst>
                <a:gd name="adj1" fmla="val 23647"/>
              </a:avLst>
            </a:prstGeom>
            <a:ln w="25400">
              <a:solidFill>
                <a:srgbClr val="107C1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75" name="Connector: Elbow 1474">
              <a:extLst>
                <a:ext uri="{FF2B5EF4-FFF2-40B4-BE49-F238E27FC236}">
                  <a16:creationId xmlns:a16="http://schemas.microsoft.com/office/drawing/2014/main" id="{D675D5FD-08F1-4B48-B031-446C772A20E7}"/>
                </a:ext>
              </a:extLst>
            </p:cNvPr>
            <p:cNvCxnSpPr>
              <a:cxnSpLocks/>
            </p:cNvCxnSpPr>
            <p:nvPr/>
          </p:nvCxnSpPr>
          <p:spPr>
            <a:xfrm flipV="1">
              <a:off x="6382980" y="1378901"/>
              <a:ext cx="3657600" cy="1371600"/>
            </a:xfrm>
            <a:prstGeom prst="bentConnector3">
              <a:avLst>
                <a:gd name="adj1" fmla="val 22102"/>
              </a:avLst>
            </a:prstGeom>
            <a:ln w="25400">
              <a:solidFill>
                <a:srgbClr val="6A4B16"/>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76" name="Speech Bubble: Rectangle with Corners Rounded 1475">
              <a:extLst>
                <a:ext uri="{FF2B5EF4-FFF2-40B4-BE49-F238E27FC236}">
                  <a16:creationId xmlns:a16="http://schemas.microsoft.com/office/drawing/2014/main" id="{87D09D1B-1370-4412-8E7D-7E8E9AC505E2}"/>
                </a:ext>
              </a:extLst>
            </p:cNvPr>
            <p:cNvSpPr/>
            <p:nvPr/>
          </p:nvSpPr>
          <p:spPr bwMode="auto">
            <a:xfrm>
              <a:off x="7385939" y="1465127"/>
              <a:ext cx="1384548" cy="377976"/>
            </a:xfrm>
            <a:prstGeom prst="wedgeRoundRectCallout">
              <a:avLst>
                <a:gd name="adj1" fmla="val 18780"/>
                <a:gd name="adj2" fmla="val -69368"/>
                <a:gd name="adj3" fmla="val 16667"/>
              </a:avLst>
            </a:prstGeom>
            <a:solidFill>
              <a:srgbClr val="FEF000"/>
            </a:solidFill>
            <a:ln w="19050">
              <a:solidFill>
                <a:srgbClr val="FFB900"/>
              </a:solidFill>
              <a:headEnd type="none" w="med" len="med"/>
              <a:tailEnd type="none" w="med" len="med"/>
            </a:ln>
            <a:effectLst>
              <a:outerShdw blurRad="127000" dist="50800" dir="2700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20040" tIns="45720" rIns="0" bIns="4572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900" b="1" i="0"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Lower Access</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Restricted session</a:t>
              </a:r>
            </a:p>
          </p:txBody>
        </p:sp>
        <p:pic>
          <p:nvPicPr>
            <p:cNvPr id="1477" name="Graphic 1476" descr="Chat bubble">
              <a:extLst>
                <a:ext uri="{FF2B5EF4-FFF2-40B4-BE49-F238E27FC236}">
                  <a16:creationId xmlns:a16="http://schemas.microsoft.com/office/drawing/2014/main" id="{EF2440B5-CE88-4351-9F35-A97CD49CE6F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435127" y="1526444"/>
              <a:ext cx="244878" cy="244878"/>
            </a:xfrm>
            <a:prstGeom prst="rect">
              <a:avLst/>
            </a:prstGeom>
          </p:spPr>
        </p:pic>
      </p:grpSp>
      <p:grpSp>
        <p:nvGrpSpPr>
          <p:cNvPr id="1478" name="Group 1477">
            <a:extLst>
              <a:ext uri="{FF2B5EF4-FFF2-40B4-BE49-F238E27FC236}">
                <a16:creationId xmlns:a16="http://schemas.microsoft.com/office/drawing/2014/main" id="{DAF00C54-D6F3-4C3E-BAD2-3A4C6EE1756A}"/>
              </a:ext>
            </a:extLst>
          </p:cNvPr>
          <p:cNvGrpSpPr/>
          <p:nvPr/>
        </p:nvGrpSpPr>
        <p:grpSpPr>
          <a:xfrm>
            <a:off x="4730870" y="2532601"/>
            <a:ext cx="2035922" cy="2035922"/>
            <a:chOff x="4730870" y="2532601"/>
            <a:chExt cx="2035922" cy="2035922"/>
          </a:xfrm>
        </p:grpSpPr>
        <p:grpSp>
          <p:nvGrpSpPr>
            <p:cNvPr id="1479" name="Group 1478">
              <a:extLst>
                <a:ext uri="{FF2B5EF4-FFF2-40B4-BE49-F238E27FC236}">
                  <a16:creationId xmlns:a16="http://schemas.microsoft.com/office/drawing/2014/main" id="{AAD363CC-D03F-4CFF-81BA-39CE3C1419C1}"/>
                </a:ext>
              </a:extLst>
            </p:cNvPr>
            <p:cNvGrpSpPr/>
            <p:nvPr/>
          </p:nvGrpSpPr>
          <p:grpSpPr>
            <a:xfrm>
              <a:off x="4730870" y="2532601"/>
              <a:ext cx="2035922" cy="2035922"/>
              <a:chOff x="4730870" y="2532601"/>
              <a:chExt cx="2035922" cy="2035922"/>
            </a:xfrm>
          </p:grpSpPr>
          <p:sp>
            <p:nvSpPr>
              <p:cNvPr id="1482" name="Oval 1481">
                <a:hlinkClick r:id="rId68" tooltip="Conditional Access provides centralized policy control for data and applications by enforcing conditions on account authentication, network location, device health/compliance, and other risk factors. "/>
                <a:extLst>
                  <a:ext uri="{FF2B5EF4-FFF2-40B4-BE49-F238E27FC236}">
                    <a16:creationId xmlns:a16="http://schemas.microsoft.com/office/drawing/2014/main" id="{4D854795-F986-427C-895B-5BB06D1DEA8F}"/>
                  </a:ext>
                </a:extLst>
              </p:cNvPr>
              <p:cNvSpPr/>
              <p:nvPr/>
            </p:nvSpPr>
            <p:spPr>
              <a:xfrm>
                <a:off x="4730870" y="2532601"/>
                <a:ext cx="2035922" cy="2035922"/>
              </a:xfrm>
              <a:prstGeom prst="ellipse">
                <a:avLst/>
              </a:prstGeom>
              <a:solidFill>
                <a:schemeClr val="tx1"/>
              </a:solidFill>
              <a:ln w="38100">
                <a:solidFill>
                  <a:schemeClr val="tx1"/>
                </a:solidFill>
              </a:ln>
              <a:effectLst>
                <a:outerShdw blurRad="254000" dist="762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274320" rIns="0" bIns="146304" numCol="1" spcCol="0" rtlCol="0" fromWordArt="0" anchor="t"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Conditional Access</a:t>
                </a:r>
              </a:p>
            </p:txBody>
          </p:sp>
          <p:grpSp>
            <p:nvGrpSpPr>
              <p:cNvPr id="1483" name="Group 1482">
                <a:extLst>
                  <a:ext uri="{FF2B5EF4-FFF2-40B4-BE49-F238E27FC236}">
                    <a16:creationId xmlns:a16="http://schemas.microsoft.com/office/drawing/2014/main" id="{9C6A4AFC-0C82-4084-A6D1-D3171B383A2D}"/>
                  </a:ext>
                </a:extLst>
              </p:cNvPr>
              <p:cNvGrpSpPr/>
              <p:nvPr/>
            </p:nvGrpSpPr>
            <p:grpSpPr>
              <a:xfrm>
                <a:off x="5610959" y="2697970"/>
                <a:ext cx="716814" cy="328712"/>
                <a:chOff x="4841248" y="2536588"/>
                <a:chExt cx="1278249" cy="586170"/>
              </a:xfrm>
            </p:grpSpPr>
            <p:sp>
              <p:nvSpPr>
                <p:cNvPr id="1491" name="Flowchart: Decision 1490">
                  <a:extLst>
                    <a:ext uri="{FF2B5EF4-FFF2-40B4-BE49-F238E27FC236}">
                      <a16:creationId xmlns:a16="http://schemas.microsoft.com/office/drawing/2014/main" id="{2AF77195-04D1-4EEC-8C5A-E920027CFC90}"/>
                    </a:ext>
                  </a:extLst>
                </p:cNvPr>
                <p:cNvSpPr/>
                <p:nvPr/>
              </p:nvSpPr>
              <p:spPr bwMode="auto">
                <a:xfrm>
                  <a:off x="4841248" y="2536588"/>
                  <a:ext cx="874087" cy="586170"/>
                </a:xfrm>
                <a:prstGeom prst="flowChartDecision">
                  <a:avLst/>
                </a:prstGeom>
                <a:no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492" name="Straight Arrow Connector 1491">
                  <a:extLst>
                    <a:ext uri="{FF2B5EF4-FFF2-40B4-BE49-F238E27FC236}">
                      <a16:creationId xmlns:a16="http://schemas.microsoft.com/office/drawing/2014/main" id="{20786B6F-8C2E-4556-B336-ED0B5237BFC2}"/>
                    </a:ext>
                  </a:extLst>
                </p:cNvPr>
                <p:cNvCxnSpPr>
                  <a:cxnSpLocks/>
                </p:cNvCxnSpPr>
                <p:nvPr/>
              </p:nvCxnSpPr>
              <p:spPr>
                <a:xfrm>
                  <a:off x="5696374" y="2829673"/>
                  <a:ext cx="423123" cy="0"/>
                </a:xfrm>
                <a:prstGeom prst="straightConnector1">
                  <a:avLst/>
                </a:prstGeom>
                <a:noFill/>
                <a:ln w="28575">
                  <a:solidFill>
                    <a:schemeClr val="bg1"/>
                  </a:solidFill>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cxnSp>
            <p:sp>
              <p:nvSpPr>
                <p:cNvPr id="1493" name="Rectangle 1492">
                  <a:extLst>
                    <a:ext uri="{FF2B5EF4-FFF2-40B4-BE49-F238E27FC236}">
                      <a16:creationId xmlns:a16="http://schemas.microsoft.com/office/drawing/2014/main" id="{89739DA6-D044-4142-8E39-BB140319374E}"/>
                    </a:ext>
                  </a:extLst>
                </p:cNvPr>
                <p:cNvSpPr/>
                <p:nvPr/>
              </p:nvSpPr>
              <p:spPr bwMode="auto">
                <a:xfrm>
                  <a:off x="5184123" y="2808700"/>
                  <a:ext cx="290368" cy="4571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494" name="Group 1493">
                  <a:extLst>
                    <a:ext uri="{FF2B5EF4-FFF2-40B4-BE49-F238E27FC236}">
                      <a16:creationId xmlns:a16="http://schemas.microsoft.com/office/drawing/2014/main" id="{70374D6B-09EF-4866-9E78-7D37BCC16FF0}"/>
                    </a:ext>
                  </a:extLst>
                </p:cNvPr>
                <p:cNvGrpSpPr/>
                <p:nvPr/>
              </p:nvGrpSpPr>
              <p:grpSpPr>
                <a:xfrm>
                  <a:off x="5184128" y="2729796"/>
                  <a:ext cx="246315" cy="202204"/>
                  <a:chOff x="5226988" y="2702783"/>
                  <a:chExt cx="318420" cy="202204"/>
                </a:xfrm>
              </p:grpSpPr>
              <p:sp>
                <p:nvSpPr>
                  <p:cNvPr id="1498" name="Rectangle 1497">
                    <a:extLst>
                      <a:ext uri="{FF2B5EF4-FFF2-40B4-BE49-F238E27FC236}">
                        <a16:creationId xmlns:a16="http://schemas.microsoft.com/office/drawing/2014/main" id="{9A734029-6650-47A6-ACC8-7EE977B3AEBF}"/>
                      </a:ext>
                    </a:extLst>
                  </p:cNvPr>
                  <p:cNvSpPr/>
                  <p:nvPr/>
                </p:nvSpPr>
                <p:spPr bwMode="auto">
                  <a:xfrm>
                    <a:off x="5226988" y="2702783"/>
                    <a:ext cx="290368" cy="4571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99" name="Rectangle 1498">
                    <a:extLst>
                      <a:ext uri="{FF2B5EF4-FFF2-40B4-BE49-F238E27FC236}">
                        <a16:creationId xmlns:a16="http://schemas.microsoft.com/office/drawing/2014/main" id="{8F11E79F-351D-485E-9C06-4319348DE1DA}"/>
                      </a:ext>
                    </a:extLst>
                  </p:cNvPr>
                  <p:cNvSpPr/>
                  <p:nvPr/>
                </p:nvSpPr>
                <p:spPr bwMode="auto">
                  <a:xfrm>
                    <a:off x="5226988" y="2859268"/>
                    <a:ext cx="318420" cy="4571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495" name="Oval 1494">
                  <a:extLst>
                    <a:ext uri="{FF2B5EF4-FFF2-40B4-BE49-F238E27FC236}">
                      <a16:creationId xmlns:a16="http://schemas.microsoft.com/office/drawing/2014/main" id="{DE3F7E39-9EA9-4166-853B-742EB955719D}"/>
                    </a:ext>
                  </a:extLst>
                </p:cNvPr>
                <p:cNvSpPr/>
                <p:nvPr/>
              </p:nvSpPr>
              <p:spPr bwMode="auto">
                <a:xfrm>
                  <a:off x="5112711" y="2730307"/>
                  <a:ext cx="49292" cy="4571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96" name="Oval 1495">
                  <a:extLst>
                    <a:ext uri="{FF2B5EF4-FFF2-40B4-BE49-F238E27FC236}">
                      <a16:creationId xmlns:a16="http://schemas.microsoft.com/office/drawing/2014/main" id="{08A57ADB-2112-48A4-B605-1E6853214A71}"/>
                    </a:ext>
                  </a:extLst>
                </p:cNvPr>
                <p:cNvSpPr/>
                <p:nvPr/>
              </p:nvSpPr>
              <p:spPr bwMode="auto">
                <a:xfrm>
                  <a:off x="5107788" y="2890727"/>
                  <a:ext cx="49292" cy="4571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97" name="Oval 1496">
                  <a:extLst>
                    <a:ext uri="{FF2B5EF4-FFF2-40B4-BE49-F238E27FC236}">
                      <a16:creationId xmlns:a16="http://schemas.microsoft.com/office/drawing/2014/main" id="{11BDE473-F4E4-4F0D-9717-7DB313FF24C9}"/>
                    </a:ext>
                  </a:extLst>
                </p:cNvPr>
                <p:cNvSpPr/>
                <p:nvPr/>
              </p:nvSpPr>
              <p:spPr bwMode="auto">
                <a:xfrm>
                  <a:off x="5107788" y="2807588"/>
                  <a:ext cx="49292" cy="4571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484" name="Freeform: Shape 1483">
                <a:hlinkClick r:id="rId69" tooltip="Azure AD business-to-business (B2B) collaboration enables working with users in other organizations. Enabling this scenario reduces risk by moving partner accounts (and risk) out of your enterprise directory(ies)."/>
                <a:extLst>
                  <a:ext uri="{FF2B5EF4-FFF2-40B4-BE49-F238E27FC236}">
                    <a16:creationId xmlns:a16="http://schemas.microsoft.com/office/drawing/2014/main" id="{964A0CF0-D3AB-4BC8-BE53-9EEA733FC456}"/>
                  </a:ext>
                </a:extLst>
              </p:cNvPr>
              <p:cNvSpPr/>
              <p:nvPr/>
            </p:nvSpPr>
            <p:spPr>
              <a:xfrm>
                <a:off x="4875529" y="4071661"/>
                <a:ext cx="1746604" cy="198851"/>
              </a:xfrm>
              <a:custGeom>
                <a:avLst/>
                <a:gdLst>
                  <a:gd name="connsiteX0" fmla="*/ 0 w 1746604"/>
                  <a:gd name="connsiteY0" fmla="*/ 0 h 198851"/>
                  <a:gd name="connsiteX1" fmla="*/ 1746604 w 1746604"/>
                  <a:gd name="connsiteY1" fmla="*/ 0 h 198851"/>
                  <a:gd name="connsiteX2" fmla="*/ 1717411 w 1746604"/>
                  <a:gd name="connsiteY2" fmla="*/ 48053 h 198851"/>
                  <a:gd name="connsiteX3" fmla="*/ 1593109 w 1746604"/>
                  <a:gd name="connsiteY3" fmla="*/ 198708 h 198851"/>
                  <a:gd name="connsiteX4" fmla="*/ 1592952 w 1746604"/>
                  <a:gd name="connsiteY4" fmla="*/ 198851 h 198851"/>
                  <a:gd name="connsiteX5" fmla="*/ 153653 w 1746604"/>
                  <a:gd name="connsiteY5" fmla="*/ 198851 h 198851"/>
                  <a:gd name="connsiteX6" fmla="*/ 153495 w 1746604"/>
                  <a:gd name="connsiteY6" fmla="*/ 198708 h 198851"/>
                  <a:gd name="connsiteX7" fmla="*/ 29193 w 1746604"/>
                  <a:gd name="connsiteY7" fmla="*/ 48053 h 19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6604" h="198851">
                    <a:moveTo>
                      <a:pt x="0" y="0"/>
                    </a:moveTo>
                    <a:lnTo>
                      <a:pt x="1746604" y="0"/>
                    </a:lnTo>
                    <a:lnTo>
                      <a:pt x="1717411" y="48053"/>
                    </a:lnTo>
                    <a:cubicBezTo>
                      <a:pt x="1680824" y="102209"/>
                      <a:pt x="1639163" y="152655"/>
                      <a:pt x="1593109" y="198708"/>
                    </a:cubicBezTo>
                    <a:lnTo>
                      <a:pt x="1592952" y="198851"/>
                    </a:lnTo>
                    <a:lnTo>
                      <a:pt x="153653" y="198851"/>
                    </a:lnTo>
                    <a:lnTo>
                      <a:pt x="153495" y="198708"/>
                    </a:lnTo>
                    <a:cubicBezTo>
                      <a:pt x="107442" y="152655"/>
                      <a:pt x="65780" y="102209"/>
                      <a:pt x="29193" y="48053"/>
                    </a:cubicBezTo>
                    <a:close/>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11480" rtlCol="0" anchor="ctr">
                <a:no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AD B2B &amp; B2C</a:t>
                </a:r>
              </a:p>
            </p:txBody>
          </p:sp>
          <p:sp>
            <p:nvSpPr>
              <p:cNvPr id="1485" name="Freeform: Shape 1484">
                <a:hlinkClick r:id="rId70" tooltip="Azure Active Directory (Azure AD) is Microsoft’s multi-tenant, cloud-based directory, and identity management service that combines core directory services, application access management, and identity protection into a single solution."/>
                <a:extLst>
                  <a:ext uri="{FF2B5EF4-FFF2-40B4-BE49-F238E27FC236}">
                    <a16:creationId xmlns:a16="http://schemas.microsoft.com/office/drawing/2014/main" id="{4E96D17F-E239-4892-85BD-0E8DE62366CE}"/>
                  </a:ext>
                </a:extLst>
              </p:cNvPr>
              <p:cNvSpPr/>
              <p:nvPr/>
            </p:nvSpPr>
            <p:spPr>
              <a:xfrm>
                <a:off x="4734370" y="3619843"/>
                <a:ext cx="2028925" cy="366247"/>
              </a:xfrm>
              <a:custGeom>
                <a:avLst/>
                <a:gdLst>
                  <a:gd name="connsiteX0" fmla="*/ 0 w 2028925"/>
                  <a:gd name="connsiteY0" fmla="*/ 0 h 366247"/>
                  <a:gd name="connsiteX1" fmla="*/ 2028925 w 2028925"/>
                  <a:gd name="connsiteY1" fmla="*/ 0 h 366247"/>
                  <a:gd name="connsiteX2" fmla="*/ 2027168 w 2028925"/>
                  <a:gd name="connsiteY2" fmla="*/ 34800 h 366247"/>
                  <a:gd name="connsiteX3" fmla="*/ 1952427 w 2028925"/>
                  <a:gd name="connsiteY3" fmla="*/ 326955 h 366247"/>
                  <a:gd name="connsiteX4" fmla="*/ 1933499 w 2028925"/>
                  <a:gd name="connsiteY4" fmla="*/ 366247 h 366247"/>
                  <a:gd name="connsiteX5" fmla="*/ 95426 w 2028925"/>
                  <a:gd name="connsiteY5" fmla="*/ 366247 h 366247"/>
                  <a:gd name="connsiteX6" fmla="*/ 76498 w 2028925"/>
                  <a:gd name="connsiteY6" fmla="*/ 326955 h 366247"/>
                  <a:gd name="connsiteX7" fmla="*/ 1757 w 2028925"/>
                  <a:gd name="connsiteY7" fmla="*/ 34800 h 36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8925" h="366247">
                    <a:moveTo>
                      <a:pt x="0" y="0"/>
                    </a:moveTo>
                    <a:lnTo>
                      <a:pt x="2028925" y="0"/>
                    </a:lnTo>
                    <a:lnTo>
                      <a:pt x="2027168" y="34800"/>
                    </a:lnTo>
                    <a:cubicBezTo>
                      <a:pt x="2016742" y="137462"/>
                      <a:pt x="1991061" y="235615"/>
                      <a:pt x="1952427" y="326955"/>
                    </a:cubicBezTo>
                    <a:lnTo>
                      <a:pt x="1933499" y="366247"/>
                    </a:lnTo>
                    <a:lnTo>
                      <a:pt x="95426" y="366247"/>
                    </a:lnTo>
                    <a:lnTo>
                      <a:pt x="76498" y="326955"/>
                    </a:lnTo>
                    <a:cubicBezTo>
                      <a:pt x="37864" y="235615"/>
                      <a:pt x="12183" y="137462"/>
                      <a:pt x="1757" y="34800"/>
                    </a:cubicBezTo>
                    <a:close/>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0" rtlCol="0" anchor="t" anchorCtr="0">
                <a:no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Active</a:t>
                </a:r>
                <a:br>
                  <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br>
                <a:r>
                  <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Directory (Azure AD)</a:t>
                </a:r>
              </a:p>
            </p:txBody>
          </p:sp>
          <p:grpSp>
            <p:nvGrpSpPr>
              <p:cNvPr id="1486" name="Group 1485">
                <a:extLst>
                  <a:ext uri="{FF2B5EF4-FFF2-40B4-BE49-F238E27FC236}">
                    <a16:creationId xmlns:a16="http://schemas.microsoft.com/office/drawing/2014/main" id="{DFF3B82A-B13D-4E17-AA00-591102EB84F3}"/>
                  </a:ext>
                </a:extLst>
              </p:cNvPr>
              <p:cNvGrpSpPr/>
              <p:nvPr/>
            </p:nvGrpSpPr>
            <p:grpSpPr>
              <a:xfrm>
                <a:off x="5183887" y="2697096"/>
                <a:ext cx="346347" cy="346347"/>
                <a:chOff x="6364588" y="5695686"/>
                <a:chExt cx="516315" cy="516315"/>
              </a:xfrm>
            </p:grpSpPr>
            <p:sp>
              <p:nvSpPr>
                <p:cNvPr id="1487" name="Oval 1486">
                  <a:extLst>
                    <a:ext uri="{FF2B5EF4-FFF2-40B4-BE49-F238E27FC236}">
                      <a16:creationId xmlns:a16="http://schemas.microsoft.com/office/drawing/2014/main" id="{1570D847-59EA-40C0-9605-F465328C174F}"/>
                    </a:ext>
                  </a:extLst>
                </p:cNvPr>
                <p:cNvSpPr/>
                <p:nvPr/>
              </p:nvSpPr>
              <p:spPr bwMode="auto">
                <a:xfrm>
                  <a:off x="6364588" y="5695686"/>
                  <a:ext cx="516315" cy="516315"/>
                </a:xfrm>
                <a:prstGeom prst="ellipse">
                  <a:avLst/>
                </a:prstGeom>
                <a:solidFill>
                  <a:srgbClr val="00857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488" name="Group 1487">
                  <a:extLst>
                    <a:ext uri="{FF2B5EF4-FFF2-40B4-BE49-F238E27FC236}">
                      <a16:creationId xmlns:a16="http://schemas.microsoft.com/office/drawing/2014/main" id="{802FE391-EE70-4F1F-A5E5-8213492998DE}"/>
                    </a:ext>
                  </a:extLst>
                </p:cNvPr>
                <p:cNvGrpSpPr/>
                <p:nvPr/>
              </p:nvGrpSpPr>
              <p:grpSpPr>
                <a:xfrm>
                  <a:off x="6497358" y="5795347"/>
                  <a:ext cx="250774" cy="280274"/>
                  <a:chOff x="5593458" y="2766299"/>
                  <a:chExt cx="268374" cy="299948"/>
                </a:xfrm>
                <a:solidFill>
                  <a:schemeClr val="bg1"/>
                </a:solidFill>
              </p:grpSpPr>
              <p:sp>
                <p:nvSpPr>
                  <p:cNvPr id="1489" name="Freeform 1059">
                    <a:extLst>
                      <a:ext uri="{FF2B5EF4-FFF2-40B4-BE49-F238E27FC236}">
                        <a16:creationId xmlns:a16="http://schemas.microsoft.com/office/drawing/2014/main" id="{C8AB4894-EEE2-4672-B613-A8B49A46F26A}"/>
                      </a:ext>
                    </a:extLst>
                  </p:cNvPr>
                  <p:cNvSpPr>
                    <a:spLocks/>
                  </p:cNvSpPr>
                  <p:nvPr/>
                </p:nvSpPr>
                <p:spPr bwMode="auto">
                  <a:xfrm>
                    <a:off x="5593458" y="2934690"/>
                    <a:ext cx="268374" cy="131557"/>
                  </a:xfrm>
                  <a:custGeom>
                    <a:avLst/>
                    <a:gdLst>
                      <a:gd name="T0" fmla="*/ 32 w 64"/>
                      <a:gd name="T1" fmla="*/ 0 h 32"/>
                      <a:gd name="T2" fmla="*/ 0 w 64"/>
                      <a:gd name="T3" fmla="*/ 32 h 32"/>
                      <a:gd name="T4" fmla="*/ 64 w 64"/>
                      <a:gd name="T5" fmla="*/ 32 h 32"/>
                      <a:gd name="T6" fmla="*/ 32 w 64"/>
                      <a:gd name="T7" fmla="*/ 0 h 32"/>
                    </a:gdLst>
                    <a:ahLst/>
                    <a:cxnLst>
                      <a:cxn ang="0">
                        <a:pos x="T0" y="T1"/>
                      </a:cxn>
                      <a:cxn ang="0">
                        <a:pos x="T2" y="T3"/>
                      </a:cxn>
                      <a:cxn ang="0">
                        <a:pos x="T4" y="T5"/>
                      </a:cxn>
                      <a:cxn ang="0">
                        <a:pos x="T6" y="T7"/>
                      </a:cxn>
                    </a:cxnLst>
                    <a:rect l="0" t="0" r="r" b="b"/>
                    <a:pathLst>
                      <a:path w="64" h="32">
                        <a:moveTo>
                          <a:pt x="32" y="0"/>
                        </a:moveTo>
                        <a:cubicBezTo>
                          <a:pt x="14" y="0"/>
                          <a:pt x="0" y="14"/>
                          <a:pt x="0" y="32"/>
                        </a:cubicBezTo>
                        <a:cubicBezTo>
                          <a:pt x="64" y="32"/>
                          <a:pt x="64" y="32"/>
                          <a:pt x="64" y="32"/>
                        </a:cubicBezTo>
                        <a:cubicBezTo>
                          <a:pt x="64" y="14"/>
                          <a:pt x="50"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41"/>
                      </a:solidFill>
                      <a:effectLst/>
                      <a:uLnTx/>
                      <a:uFillTx/>
                      <a:latin typeface="Segoe UI"/>
                      <a:ea typeface="+mn-ea"/>
                      <a:cs typeface="+mn-cs"/>
                    </a:endParaRPr>
                  </a:p>
                </p:txBody>
              </p:sp>
              <p:sp>
                <p:nvSpPr>
                  <p:cNvPr id="1490" name="Oval 1060">
                    <a:extLst>
                      <a:ext uri="{FF2B5EF4-FFF2-40B4-BE49-F238E27FC236}">
                        <a16:creationId xmlns:a16="http://schemas.microsoft.com/office/drawing/2014/main" id="{22A8DB93-875D-4AD8-BD98-2C02545D81E4}"/>
                      </a:ext>
                    </a:extLst>
                  </p:cNvPr>
                  <p:cNvSpPr>
                    <a:spLocks noChangeArrowheads="1"/>
                  </p:cNvSpPr>
                  <p:nvPr/>
                </p:nvSpPr>
                <p:spPr bwMode="auto">
                  <a:xfrm>
                    <a:off x="5661869" y="2766299"/>
                    <a:ext cx="131557" cy="13155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41"/>
                      </a:solidFill>
                      <a:effectLst/>
                      <a:uLnTx/>
                      <a:uFillTx/>
                      <a:latin typeface="Segoe UI"/>
                      <a:ea typeface="+mn-ea"/>
                      <a:cs typeface="+mn-cs"/>
                    </a:endParaRPr>
                  </a:p>
                </p:txBody>
              </p:sp>
            </p:grpSp>
          </p:grpSp>
        </p:grpSp>
        <p:pic>
          <p:nvPicPr>
            <p:cNvPr id="1480" name="Graphic 1479">
              <a:extLst>
                <a:ext uri="{FF2B5EF4-FFF2-40B4-BE49-F238E27FC236}">
                  <a16:creationId xmlns:a16="http://schemas.microsoft.com/office/drawing/2014/main" id="{70D75720-F9BE-453B-BFA9-93AC6D047A6A}"/>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4942737" y="3712276"/>
              <a:ext cx="183196" cy="183196"/>
            </a:xfrm>
            <a:prstGeom prst="rect">
              <a:avLst/>
            </a:prstGeom>
          </p:spPr>
        </p:pic>
        <p:pic>
          <p:nvPicPr>
            <p:cNvPr id="1481" name="Graphic 1480">
              <a:extLst>
                <a:ext uri="{FF2B5EF4-FFF2-40B4-BE49-F238E27FC236}">
                  <a16:creationId xmlns:a16="http://schemas.microsoft.com/office/drawing/2014/main" id="{3F8C73FF-015E-4251-94CD-F10165114629}"/>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5050841" y="4073888"/>
              <a:ext cx="183196" cy="183196"/>
            </a:xfrm>
            <a:prstGeom prst="rect">
              <a:avLst/>
            </a:prstGeom>
          </p:spPr>
        </p:pic>
      </p:grpSp>
      <p:grpSp>
        <p:nvGrpSpPr>
          <p:cNvPr id="6" name="Group 5">
            <a:extLst>
              <a:ext uri="{FF2B5EF4-FFF2-40B4-BE49-F238E27FC236}">
                <a16:creationId xmlns:a16="http://schemas.microsoft.com/office/drawing/2014/main" id="{5399013E-E381-47B8-904C-A256055D162E}"/>
              </a:ext>
            </a:extLst>
          </p:cNvPr>
          <p:cNvGrpSpPr/>
          <p:nvPr/>
        </p:nvGrpSpPr>
        <p:grpSpPr>
          <a:xfrm>
            <a:off x="9997313" y="1958799"/>
            <a:ext cx="1737487" cy="543566"/>
            <a:chOff x="9997313" y="1958799"/>
            <a:chExt cx="1737487" cy="543566"/>
          </a:xfrm>
        </p:grpSpPr>
        <p:sp>
          <p:nvSpPr>
            <p:cNvPr id="1222" name="Rectangle 1221">
              <a:extLst>
                <a:ext uri="{FF2B5EF4-FFF2-40B4-BE49-F238E27FC236}">
                  <a16:creationId xmlns:a16="http://schemas.microsoft.com/office/drawing/2014/main" id="{675EFEBF-B0F9-41F8-854F-31CACC7503AB}"/>
                </a:ext>
              </a:extLst>
            </p:cNvPr>
            <p:cNvSpPr/>
            <p:nvPr/>
          </p:nvSpPr>
          <p:spPr>
            <a:xfrm>
              <a:off x="10031177" y="1958799"/>
              <a:ext cx="1703623" cy="230832"/>
            </a:xfrm>
            <a:prstGeom prst="rect">
              <a:avLst/>
            </a:prstGeom>
            <a:solidFill>
              <a:schemeClr val="tx1">
                <a:lumMod val="65000"/>
                <a:lumOff val="35000"/>
              </a:schemeClr>
            </a:solidFill>
            <a:effectLst>
              <a:outerShdw blurRad="63500" dist="38100" dir="2400000" algn="ctr" rotWithShape="0">
                <a:prstClr val="black">
                  <a:alpha val="30000"/>
                </a:prstClr>
              </a:outerShdw>
            </a:effectLst>
          </p:spPr>
          <p:txBody>
            <a:bodyPr wrap="square" lIns="73152" tIns="45720" rIns="73152" bIns="45720" anchor="ctr"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Semibold"/>
                  <a:ea typeface="+mn-ea"/>
                  <a:cs typeface="+mn-cs"/>
                </a:rPr>
                <a:t>Cloud Infrastructure</a:t>
              </a:r>
            </a:p>
          </p:txBody>
        </p:sp>
        <p:sp>
          <p:nvSpPr>
            <p:cNvPr id="1225" name="Freeform 6">
              <a:extLst>
                <a:ext uri="{FF2B5EF4-FFF2-40B4-BE49-F238E27FC236}">
                  <a16:creationId xmlns:a16="http://schemas.microsoft.com/office/drawing/2014/main" id="{48E66C1C-B886-43A2-A356-73EAB1E1196F}"/>
                </a:ext>
              </a:extLst>
            </p:cNvPr>
            <p:cNvSpPr>
              <a:spLocks noEditPoints="1"/>
            </p:cNvSpPr>
            <p:nvPr/>
          </p:nvSpPr>
          <p:spPr bwMode="auto">
            <a:xfrm>
              <a:off x="10364941" y="2373095"/>
              <a:ext cx="86873" cy="85951"/>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l"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pic>
          <p:nvPicPr>
            <p:cNvPr id="1226" name="Picture 1225">
              <a:extLst>
                <a:ext uri="{FF2B5EF4-FFF2-40B4-BE49-F238E27FC236}">
                  <a16:creationId xmlns:a16="http://schemas.microsoft.com/office/drawing/2014/main" id="{640177C5-53A3-4D50-9EAE-590828D91AD3}"/>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97313" y="2221118"/>
              <a:ext cx="340113" cy="253610"/>
            </a:xfrm>
            <a:prstGeom prst="rect">
              <a:avLst/>
            </a:prstGeom>
          </p:spPr>
        </p:pic>
        <p:sp>
          <p:nvSpPr>
            <p:cNvPr id="1227" name="Rectangle 1226">
              <a:hlinkClick r:id="rId71" tooltip="Login to a Linux virtual machine in Azure with Azure Active Directory using SSH certificate-based authentication"/>
              <a:extLst>
                <a:ext uri="{FF2B5EF4-FFF2-40B4-BE49-F238E27FC236}">
                  <a16:creationId xmlns:a16="http://schemas.microsoft.com/office/drawing/2014/main" id="{3DF91426-E531-44CD-944C-A0FDC9CC2CAC}"/>
                </a:ext>
              </a:extLst>
            </p:cNvPr>
            <p:cNvSpPr/>
            <p:nvPr/>
          </p:nvSpPr>
          <p:spPr>
            <a:xfrm>
              <a:off x="10343280" y="2354940"/>
              <a:ext cx="562283" cy="110800"/>
            </a:xfrm>
            <a:prstGeom prst="rect">
              <a:avLst/>
            </a:prstGeom>
            <a:ln>
              <a:solidFill>
                <a:schemeClr val="accent1"/>
              </a:solidFill>
            </a:ln>
          </p:spPr>
          <p:txBody>
            <a:bodyPr wrap="square" lIns="91440" tIns="9144" rIns="0" bIns="9144">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60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Linux Login</a:t>
              </a:r>
            </a:p>
          </p:txBody>
        </p:sp>
        <p:sp>
          <p:nvSpPr>
            <p:cNvPr id="1228" name="Rectangle 1227">
              <a:extLst>
                <a:ext uri="{FF2B5EF4-FFF2-40B4-BE49-F238E27FC236}">
                  <a16:creationId xmlns:a16="http://schemas.microsoft.com/office/drawing/2014/main" id="{7C1D93EE-5155-4FE2-A241-0A33BB592682}"/>
                </a:ext>
              </a:extLst>
            </p:cNvPr>
            <p:cNvSpPr/>
            <p:nvPr/>
          </p:nvSpPr>
          <p:spPr>
            <a:xfrm>
              <a:off x="10212152" y="2187884"/>
              <a:ext cx="660758" cy="200055"/>
            </a:xfrm>
            <a:prstGeom prst="rect">
              <a:avLst/>
            </a:prstGeom>
          </p:spPr>
          <p:txBody>
            <a:bodyPr wrap="none">
              <a:no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70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Portal</a:t>
              </a:r>
            </a:p>
          </p:txBody>
        </p:sp>
        <p:pic>
          <p:nvPicPr>
            <p:cNvPr id="3" name="Picture 2">
              <a:hlinkClick r:id="rId72" tooltip="Documentation on Integrating Azure AD and AWS"/>
              <a:extLst>
                <a:ext uri="{FF2B5EF4-FFF2-40B4-BE49-F238E27FC236}">
                  <a16:creationId xmlns:a16="http://schemas.microsoft.com/office/drawing/2014/main" id="{0294AFCC-5BF6-4FCC-AC43-457B6819A1E3}"/>
                </a:ext>
              </a:extLst>
            </p:cNvPr>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a:off x="10974965" y="2271681"/>
              <a:ext cx="330074" cy="197334"/>
            </a:xfrm>
            <a:prstGeom prst="rect">
              <a:avLst/>
            </a:prstGeom>
          </p:spPr>
        </p:pic>
        <p:pic>
          <p:nvPicPr>
            <p:cNvPr id="416" name="Shape 806">
              <a:hlinkClick r:id="rId74" tooltip="Federating Google Cloud with Azure Active Directory"/>
              <a:extLst>
                <a:ext uri="{FF2B5EF4-FFF2-40B4-BE49-F238E27FC236}">
                  <a16:creationId xmlns:a16="http://schemas.microsoft.com/office/drawing/2014/main" id="{823C7289-A89B-488D-A4AE-4E61936242D8}"/>
                </a:ext>
              </a:extLst>
            </p:cNvPr>
            <p:cNvPicPr preferRelativeResize="0"/>
            <p:nvPr/>
          </p:nvPicPr>
          <p:blipFill rotWithShape="1">
            <a:blip r:embed="rId75">
              <a:alphaModFix/>
            </a:blip>
            <a:srcRect t="1" r="85759" b="-1"/>
            <a:stretch/>
          </p:blipFill>
          <p:spPr>
            <a:xfrm>
              <a:off x="11355521" y="2218093"/>
              <a:ext cx="309855" cy="284272"/>
            </a:xfrm>
            <a:prstGeom prst="rect">
              <a:avLst/>
            </a:prstGeom>
            <a:noFill/>
            <a:ln>
              <a:noFill/>
            </a:ln>
          </p:spPr>
        </p:pic>
      </p:grpSp>
      <p:grpSp>
        <p:nvGrpSpPr>
          <p:cNvPr id="25" name="Group 24">
            <a:extLst>
              <a:ext uri="{FF2B5EF4-FFF2-40B4-BE49-F238E27FC236}">
                <a16:creationId xmlns:a16="http://schemas.microsoft.com/office/drawing/2014/main" id="{5E847632-CC58-452C-A29D-4347AFE620C1}"/>
              </a:ext>
            </a:extLst>
          </p:cNvPr>
          <p:cNvGrpSpPr/>
          <p:nvPr/>
        </p:nvGrpSpPr>
        <p:grpSpPr>
          <a:xfrm>
            <a:off x="928646" y="3663124"/>
            <a:ext cx="3767480" cy="2293876"/>
            <a:chOff x="928646" y="3663124"/>
            <a:chExt cx="3767480" cy="2293876"/>
          </a:xfrm>
        </p:grpSpPr>
        <p:grpSp>
          <p:nvGrpSpPr>
            <p:cNvPr id="1295" name="Group 1294">
              <a:extLst>
                <a:ext uri="{FF2B5EF4-FFF2-40B4-BE49-F238E27FC236}">
                  <a16:creationId xmlns:a16="http://schemas.microsoft.com/office/drawing/2014/main" id="{C83F2518-F694-4CFC-BEF7-C9F7EA12D03C}"/>
                </a:ext>
              </a:extLst>
            </p:cNvPr>
            <p:cNvGrpSpPr/>
            <p:nvPr/>
          </p:nvGrpSpPr>
          <p:grpSpPr>
            <a:xfrm>
              <a:off x="928646" y="3663124"/>
              <a:ext cx="3767480" cy="2293876"/>
              <a:chOff x="928646" y="3663124"/>
              <a:chExt cx="3767480" cy="2293876"/>
            </a:xfrm>
          </p:grpSpPr>
          <p:cxnSp>
            <p:nvCxnSpPr>
              <p:cNvPr id="1296" name="Straight Connector 1295">
                <a:extLst>
                  <a:ext uri="{FF2B5EF4-FFF2-40B4-BE49-F238E27FC236}">
                    <a16:creationId xmlns:a16="http://schemas.microsoft.com/office/drawing/2014/main" id="{C65FF505-0134-4904-89DC-35888872EE59}"/>
                  </a:ext>
                </a:extLst>
              </p:cNvPr>
              <p:cNvCxnSpPr>
                <a:cxnSpLocks/>
              </p:cNvCxnSpPr>
              <p:nvPr/>
            </p:nvCxnSpPr>
            <p:spPr>
              <a:xfrm>
                <a:off x="2313384" y="5200605"/>
                <a:ext cx="486547" cy="0"/>
              </a:xfrm>
              <a:prstGeom prst="line">
                <a:avLst/>
              </a:prstGeom>
              <a:ln w="25400">
                <a:solidFill>
                  <a:schemeClr val="bg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297" name="Group 1296">
                <a:extLst>
                  <a:ext uri="{FF2B5EF4-FFF2-40B4-BE49-F238E27FC236}">
                    <a16:creationId xmlns:a16="http://schemas.microsoft.com/office/drawing/2014/main" id="{EB0E93FB-DC07-45BF-A99F-ABC405A5EABC}"/>
                  </a:ext>
                </a:extLst>
              </p:cNvPr>
              <p:cNvGrpSpPr/>
              <p:nvPr/>
            </p:nvGrpSpPr>
            <p:grpSpPr>
              <a:xfrm>
                <a:off x="928646" y="4904481"/>
                <a:ext cx="1500821" cy="658491"/>
                <a:chOff x="297225" y="4413921"/>
                <a:chExt cx="1500821" cy="658491"/>
              </a:xfrm>
            </p:grpSpPr>
            <p:grpSp>
              <p:nvGrpSpPr>
                <p:cNvPr id="1362" name="Group 1361">
                  <a:extLst>
                    <a:ext uri="{FF2B5EF4-FFF2-40B4-BE49-F238E27FC236}">
                      <a16:creationId xmlns:a16="http://schemas.microsoft.com/office/drawing/2014/main" id="{E16910C6-5C22-493B-BB2D-4B9AA98D9BFC}"/>
                    </a:ext>
                  </a:extLst>
                </p:cNvPr>
                <p:cNvGrpSpPr/>
                <p:nvPr/>
              </p:nvGrpSpPr>
              <p:grpSpPr>
                <a:xfrm>
                  <a:off x="297225" y="4413921"/>
                  <a:ext cx="1500821" cy="658491"/>
                  <a:chOff x="673937" y="5948706"/>
                  <a:chExt cx="1500821" cy="658491"/>
                </a:xfrm>
              </p:grpSpPr>
              <p:sp>
                <p:nvSpPr>
                  <p:cNvPr id="1415" name="Rectangle 1414">
                    <a:hlinkClick r:id="rId76" tooltip="Microsoft Defender for Endpoints (formerly Defender ATP) provides Endpoint Detection and Response (EDR), Threat and Vulnerability Management (TVM),  automated incident investigation/remediation, and more for Windows, Linux, iOS, and Android"/>
                    <a:extLst>
                      <a:ext uri="{FF2B5EF4-FFF2-40B4-BE49-F238E27FC236}">
                        <a16:creationId xmlns:a16="http://schemas.microsoft.com/office/drawing/2014/main" id="{056A3CE3-0581-40D6-9E54-AA31D5D021E6}"/>
                      </a:ext>
                    </a:extLst>
                  </p:cNvPr>
                  <p:cNvSpPr/>
                  <p:nvPr/>
                </p:nvSpPr>
                <p:spPr>
                  <a:xfrm>
                    <a:off x="673937" y="5948706"/>
                    <a:ext cx="1500821" cy="658491"/>
                  </a:xfrm>
                  <a:prstGeom prst="rect">
                    <a:avLst/>
                  </a:prstGeom>
                  <a:solidFill>
                    <a:schemeClr val="bg1"/>
                  </a:solidFill>
                  <a:ln w="1587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57150" marR="0" lvl="0" indent="0" algn="l" defTabSz="914400" rtl="0" eaLnBrk="1" fontAlgn="auto" latinLnBrk="0" hangingPunct="1">
                      <a:lnSpc>
                        <a:spcPct val="97000"/>
                      </a:lnSpc>
                      <a:spcBef>
                        <a:spcPts val="0"/>
                      </a:spcBef>
                      <a:spcAft>
                        <a:spcPts val="0"/>
                      </a:spcAft>
                      <a:buClrTx/>
                      <a:buSzTx/>
                      <a:buFontTx/>
                      <a:buNone/>
                      <a:tabLst/>
                      <a:defRPr/>
                    </a:pPr>
                    <a:r>
                      <a:rPr kumimoji="0" lang="en-US" sz="800" b="1" i="0" u="none" strike="noStrike" kern="1200" cap="none" spc="0" normalizeH="0" baseline="0" noProof="0">
                        <a:ln>
                          <a:noFill/>
                        </a:ln>
                        <a:gradFill>
                          <a:gsLst>
                            <a:gs pos="0">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rPr>
                      <a:t>Microsoft Defender </a:t>
                    </a:r>
                    <a:br>
                      <a:rPr kumimoji="0" lang="en-US" sz="800" b="1" i="0" u="none" strike="noStrike" kern="1200" cap="none" spc="0" normalizeH="0" baseline="0" noProof="0">
                        <a:ln>
                          <a:noFill/>
                        </a:ln>
                        <a:gradFill>
                          <a:gsLst>
                            <a:gs pos="0">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rPr>
                    </a:br>
                    <a:r>
                      <a:rPr kumimoji="0" lang="en-US" sz="800" b="1" i="0" u="none" strike="noStrike" kern="1200" cap="none" spc="0" normalizeH="0" baseline="0" noProof="0">
                        <a:ln>
                          <a:noFill/>
                        </a:ln>
                        <a:gradFill>
                          <a:gsLst>
                            <a:gs pos="0">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rPr>
                      <a:t>for Endpoint</a:t>
                    </a:r>
                  </a:p>
                </p:txBody>
              </p:sp>
              <p:pic>
                <p:nvPicPr>
                  <p:cNvPr id="1416" name="Picture 1415">
                    <a:extLst>
                      <a:ext uri="{FF2B5EF4-FFF2-40B4-BE49-F238E27FC236}">
                        <a16:creationId xmlns:a16="http://schemas.microsoft.com/office/drawing/2014/main" id="{D992A489-96A6-46C6-92E3-11BB76EBB94B}"/>
                      </a:ext>
                    </a:extLst>
                  </p:cNvPr>
                  <p:cNvPicPr>
                    <a:picLocks noChangeAspect="1"/>
                  </p:cNvPicPr>
                  <p:nvPr/>
                </p:nvPicPr>
                <p:blipFill>
                  <a:blip r:embed="rId7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2690" y="6018913"/>
                    <a:ext cx="117209" cy="117209"/>
                  </a:xfrm>
                  <a:prstGeom prst="rect">
                    <a:avLst/>
                  </a:prstGeom>
                </p:spPr>
              </p:pic>
            </p:grpSp>
            <p:pic>
              <p:nvPicPr>
                <p:cNvPr id="1363" name="Picture 1362">
                  <a:extLst>
                    <a:ext uri="{FF2B5EF4-FFF2-40B4-BE49-F238E27FC236}">
                      <a16:creationId xmlns:a16="http://schemas.microsoft.com/office/drawing/2014/main" id="{3EF20DA3-EBF3-49F5-A90F-BE5CFF45D83C}"/>
                    </a:ext>
                  </a:extLst>
                </p:cNvPr>
                <p:cNvPicPr>
                  <a:picLocks noChangeAspect="1"/>
                </p:cNvPicPr>
                <p:nvPr/>
              </p:nvPicPr>
              <p:blipFill rotWithShape="1">
                <a:blip r:embed="rId78" cstate="print">
                  <a:duotone>
                    <a:schemeClr val="accent1">
                      <a:shade val="45000"/>
                      <a:satMod val="135000"/>
                    </a:schemeClr>
                    <a:prstClr val="white"/>
                  </a:duotone>
                  <a:extLst>
                    <a:ext uri="{28A0092B-C50C-407E-A947-70E740481C1C}">
                      <a14:useLocalDpi xmlns:a14="http://schemas.microsoft.com/office/drawing/2010/main" val="0"/>
                    </a:ext>
                  </a:extLst>
                </a:blip>
                <a:srcRect l="-2"/>
                <a:stretch/>
              </p:blipFill>
              <p:spPr>
                <a:xfrm>
                  <a:off x="1582338" y="4772290"/>
                  <a:ext cx="138191" cy="105225"/>
                </a:xfrm>
                <a:prstGeom prst="rect">
                  <a:avLst/>
                </a:prstGeom>
              </p:spPr>
            </p:pic>
            <p:grpSp>
              <p:nvGrpSpPr>
                <p:cNvPr id="1364" name="Group 1363">
                  <a:extLst>
                    <a:ext uri="{FF2B5EF4-FFF2-40B4-BE49-F238E27FC236}">
                      <a16:creationId xmlns:a16="http://schemas.microsoft.com/office/drawing/2014/main" id="{44967D09-4AF3-4F6C-857B-156790960A4F}"/>
                    </a:ext>
                  </a:extLst>
                </p:cNvPr>
                <p:cNvGrpSpPr/>
                <p:nvPr/>
              </p:nvGrpSpPr>
              <p:grpSpPr>
                <a:xfrm>
                  <a:off x="1434370" y="4744861"/>
                  <a:ext cx="116598" cy="222844"/>
                  <a:chOff x="2136298" y="4226790"/>
                  <a:chExt cx="196678" cy="375893"/>
                </a:xfrm>
              </p:grpSpPr>
              <p:sp>
                <p:nvSpPr>
                  <p:cNvPr id="1413" name="Rectangle 1412">
                    <a:extLst>
                      <a:ext uri="{FF2B5EF4-FFF2-40B4-BE49-F238E27FC236}">
                        <a16:creationId xmlns:a16="http://schemas.microsoft.com/office/drawing/2014/main" id="{B342E5EA-9709-4980-8F5E-99485822C9C9}"/>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14" name="server">
                    <a:extLst>
                      <a:ext uri="{FF2B5EF4-FFF2-40B4-BE49-F238E27FC236}">
                        <a16:creationId xmlns:a16="http://schemas.microsoft.com/office/drawing/2014/main" id="{968007F7-4788-44FE-8E5B-EB97E6198E26}"/>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1365" name="Oval 1364">
                  <a:extLst>
                    <a:ext uri="{FF2B5EF4-FFF2-40B4-BE49-F238E27FC236}">
                      <a16:creationId xmlns:a16="http://schemas.microsoft.com/office/drawing/2014/main" id="{0915422C-3A2E-48D5-A3A3-0635F8CD8F16}"/>
                    </a:ext>
                  </a:extLst>
                </p:cNvPr>
                <p:cNvSpPr/>
                <p:nvPr/>
              </p:nvSpPr>
              <p:spPr bwMode="auto">
                <a:xfrm>
                  <a:off x="1489735" y="4850994"/>
                  <a:ext cx="142508" cy="14250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366" name="Picture 1365">
                  <a:extLst>
                    <a:ext uri="{FF2B5EF4-FFF2-40B4-BE49-F238E27FC236}">
                      <a16:creationId xmlns:a16="http://schemas.microsoft.com/office/drawing/2014/main" id="{5743B996-21C5-4978-8AC9-952DA19A94C8}"/>
                    </a:ext>
                  </a:extLst>
                </p:cNvPr>
                <p:cNvPicPr>
                  <a:picLocks noChangeAspect="1"/>
                </p:cNvPicPr>
                <p:nvPr/>
              </p:nvPicPr>
              <p:blipFill rotWithShape="1">
                <a:blip r:embed="rId79" cstate="email">
                  <a:extLst>
                    <a:ext uri="{28A0092B-C50C-407E-A947-70E740481C1C}">
                      <a14:useLocalDpi xmlns:a14="http://schemas.microsoft.com/office/drawing/2010/main"/>
                    </a:ext>
                  </a:extLst>
                </a:blip>
                <a:srcRect r="83295"/>
                <a:stretch/>
              </p:blipFill>
              <p:spPr>
                <a:xfrm>
                  <a:off x="1614831" y="4877476"/>
                  <a:ext cx="100469" cy="87602"/>
                </a:xfrm>
                <a:prstGeom prst="rect">
                  <a:avLst/>
                </a:prstGeom>
              </p:spPr>
            </p:pic>
            <p:grpSp>
              <p:nvGrpSpPr>
                <p:cNvPr id="1367" name="Group 1366">
                  <a:extLst>
                    <a:ext uri="{FF2B5EF4-FFF2-40B4-BE49-F238E27FC236}">
                      <a16:creationId xmlns:a16="http://schemas.microsoft.com/office/drawing/2014/main" id="{2EDA8B4C-09E6-4970-A3EC-05624ECCF572}"/>
                    </a:ext>
                  </a:extLst>
                </p:cNvPr>
                <p:cNvGrpSpPr/>
                <p:nvPr/>
              </p:nvGrpSpPr>
              <p:grpSpPr>
                <a:xfrm>
                  <a:off x="929436" y="4810091"/>
                  <a:ext cx="204812" cy="156967"/>
                  <a:chOff x="2892310" y="4439341"/>
                  <a:chExt cx="376337" cy="288423"/>
                </a:xfrm>
              </p:grpSpPr>
              <p:sp>
                <p:nvSpPr>
                  <p:cNvPr id="1410" name="monitor">
                    <a:extLst>
                      <a:ext uri="{FF2B5EF4-FFF2-40B4-BE49-F238E27FC236}">
                        <a16:creationId xmlns:a16="http://schemas.microsoft.com/office/drawing/2014/main" id="{52FFB0F4-04B3-4C18-B552-E28B1D56E1EC}"/>
                      </a:ext>
                    </a:extLst>
                  </p:cNvPr>
                  <p:cNvSpPr>
                    <a:spLocks noChangeAspect="1" noEditPoints="1"/>
                  </p:cNvSpPr>
                  <p:nvPr/>
                </p:nvSpPr>
                <p:spPr bwMode="auto">
                  <a:xfrm>
                    <a:off x="2892310" y="4439341"/>
                    <a:ext cx="376337" cy="288423"/>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4224" cap="sq">
                    <a:solidFill>
                      <a:schemeClr val="accent1">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11" name="Rectangle 1410">
                    <a:extLst>
                      <a:ext uri="{FF2B5EF4-FFF2-40B4-BE49-F238E27FC236}">
                        <a16:creationId xmlns:a16="http://schemas.microsoft.com/office/drawing/2014/main" id="{CC607BAD-3871-43DA-9F68-A4722A3CA55C}"/>
                      </a:ext>
                    </a:extLst>
                  </p:cNvPr>
                  <p:cNvSpPr/>
                  <p:nvPr/>
                </p:nvSpPr>
                <p:spPr bwMode="auto">
                  <a:xfrm>
                    <a:off x="2892310" y="4439341"/>
                    <a:ext cx="376337" cy="228557"/>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12" name="Picture 1411">
                    <a:extLst>
                      <a:ext uri="{FF2B5EF4-FFF2-40B4-BE49-F238E27FC236}">
                        <a16:creationId xmlns:a16="http://schemas.microsoft.com/office/drawing/2014/main" id="{86FD02D9-6AF8-458E-BEB4-EDE25CB9DA59}"/>
                      </a:ext>
                    </a:extLst>
                  </p:cNvPr>
                  <p:cNvPicPr>
                    <a:picLocks noChangeAspect="1"/>
                  </p:cNvPicPr>
                  <p:nvPr/>
                </p:nvPicPr>
                <p:blipFill rotWithShape="1">
                  <a:blip r:embed="rId80">
                    <a:extLst>
                      <a:ext uri="{28A0092B-C50C-407E-A947-70E740481C1C}">
                        <a14:useLocalDpi xmlns:a14="http://schemas.microsoft.com/office/drawing/2010/main" val="0"/>
                      </a:ext>
                    </a:extLst>
                  </a:blip>
                  <a:srcRect l="24884" r="23372" b="46072"/>
                  <a:stretch/>
                </p:blipFill>
                <p:spPr>
                  <a:xfrm>
                    <a:off x="3016842" y="4495234"/>
                    <a:ext cx="137762" cy="116769"/>
                  </a:xfrm>
                  <a:prstGeom prst="rect">
                    <a:avLst/>
                  </a:prstGeom>
                </p:spPr>
              </p:pic>
            </p:grpSp>
            <p:grpSp>
              <p:nvGrpSpPr>
                <p:cNvPr id="1368" name="Group 1367">
                  <a:extLst>
                    <a:ext uri="{FF2B5EF4-FFF2-40B4-BE49-F238E27FC236}">
                      <a16:creationId xmlns:a16="http://schemas.microsoft.com/office/drawing/2014/main" id="{D02EC4E4-C2A1-4A2E-B0E7-2115BE8267BB}"/>
                    </a:ext>
                  </a:extLst>
                </p:cNvPr>
                <p:cNvGrpSpPr/>
                <p:nvPr/>
              </p:nvGrpSpPr>
              <p:grpSpPr>
                <a:xfrm>
                  <a:off x="1180339" y="4810091"/>
                  <a:ext cx="207940" cy="156966"/>
                  <a:chOff x="7987238" y="1610486"/>
                  <a:chExt cx="506061" cy="382007"/>
                </a:xfrm>
              </p:grpSpPr>
              <p:sp>
                <p:nvSpPr>
                  <p:cNvPr id="1404" name="Rectangle 1403">
                    <a:extLst>
                      <a:ext uri="{FF2B5EF4-FFF2-40B4-BE49-F238E27FC236}">
                        <a16:creationId xmlns:a16="http://schemas.microsoft.com/office/drawing/2014/main" id="{AEDB4732-202D-421B-B652-F4AADB70E3DE}"/>
                      </a:ext>
                    </a:extLst>
                  </p:cNvPr>
                  <p:cNvSpPr/>
                  <p:nvPr/>
                </p:nvSpPr>
                <p:spPr bwMode="auto">
                  <a:xfrm>
                    <a:off x="7994852" y="1610486"/>
                    <a:ext cx="498447" cy="302717"/>
                  </a:xfrm>
                  <a:prstGeom prst="rect">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405" name="Group 1404">
                    <a:extLst>
                      <a:ext uri="{FF2B5EF4-FFF2-40B4-BE49-F238E27FC236}">
                        <a16:creationId xmlns:a16="http://schemas.microsoft.com/office/drawing/2014/main" id="{8822BDF6-4993-4243-9A61-140729BC7A89}"/>
                      </a:ext>
                    </a:extLst>
                  </p:cNvPr>
                  <p:cNvGrpSpPr/>
                  <p:nvPr/>
                </p:nvGrpSpPr>
                <p:grpSpPr>
                  <a:xfrm>
                    <a:off x="7987238" y="1610486"/>
                    <a:ext cx="498447" cy="382007"/>
                    <a:chOff x="9563138" y="2462727"/>
                    <a:chExt cx="516394" cy="395761"/>
                  </a:xfrm>
                </p:grpSpPr>
                <p:sp>
                  <p:nvSpPr>
                    <p:cNvPr id="1406" name="monitor">
                      <a:extLst>
                        <a:ext uri="{FF2B5EF4-FFF2-40B4-BE49-F238E27FC236}">
                          <a16:creationId xmlns:a16="http://schemas.microsoft.com/office/drawing/2014/main" id="{D8D2F5FC-7F33-4FE0-BC5D-E3BE0B8D5F10}"/>
                        </a:ext>
                      </a:extLst>
                    </p:cNvPr>
                    <p:cNvSpPr>
                      <a:spLocks noChangeAspect="1" noEditPoints="1"/>
                    </p:cNvSpPr>
                    <p:nvPr/>
                  </p:nvSpPr>
                  <p:spPr bwMode="auto">
                    <a:xfrm>
                      <a:off x="9563138" y="2462727"/>
                      <a:ext cx="516394" cy="395761"/>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4224" cap="sq">
                      <a:solidFill>
                        <a:schemeClr val="accent5">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nvGrpSpPr>
                    <p:cNvPr id="1407" name="Group 1406">
                      <a:extLst>
                        <a:ext uri="{FF2B5EF4-FFF2-40B4-BE49-F238E27FC236}">
                          <a16:creationId xmlns:a16="http://schemas.microsoft.com/office/drawing/2014/main" id="{95E6C3CA-1A7D-480E-AF0D-2676E020F552}"/>
                        </a:ext>
                      </a:extLst>
                    </p:cNvPr>
                    <p:cNvGrpSpPr/>
                    <p:nvPr/>
                  </p:nvGrpSpPr>
                  <p:grpSpPr>
                    <a:xfrm>
                      <a:off x="9746672" y="2545410"/>
                      <a:ext cx="107950" cy="134938"/>
                      <a:chOff x="9444088" y="2885171"/>
                      <a:chExt cx="107950" cy="134938"/>
                    </a:xfrm>
                    <a:solidFill>
                      <a:schemeClr val="tx1"/>
                    </a:solidFill>
                  </p:grpSpPr>
                  <p:sp>
                    <p:nvSpPr>
                      <p:cNvPr id="1408" name="Freeform 26">
                        <a:extLst>
                          <a:ext uri="{FF2B5EF4-FFF2-40B4-BE49-F238E27FC236}">
                            <a16:creationId xmlns:a16="http://schemas.microsoft.com/office/drawing/2014/main" id="{900F2C47-915A-42B7-9A90-83AA5079D817}"/>
                          </a:ext>
                        </a:extLst>
                      </p:cNvPr>
                      <p:cNvSpPr>
                        <a:spLocks/>
                      </p:cNvSpPr>
                      <p:nvPr/>
                    </p:nvSpPr>
                    <p:spPr bwMode="auto">
                      <a:xfrm>
                        <a:off x="9496476" y="2885171"/>
                        <a:ext cx="30163" cy="31750"/>
                      </a:xfrm>
                      <a:custGeom>
                        <a:avLst/>
                        <a:gdLst>
                          <a:gd name="T0" fmla="*/ 179 w 188"/>
                          <a:gd name="T1" fmla="*/ 0 h 196"/>
                          <a:gd name="T2" fmla="*/ 45 w 188"/>
                          <a:gd name="T3" fmla="*/ 72 h 196"/>
                          <a:gd name="T4" fmla="*/ 12 w 188"/>
                          <a:gd name="T5" fmla="*/ 195 h 196"/>
                          <a:gd name="T6" fmla="*/ 141 w 188"/>
                          <a:gd name="T7" fmla="*/ 128 h 196"/>
                          <a:gd name="T8" fmla="*/ 179 w 188"/>
                          <a:gd name="T9" fmla="*/ 0 h 196"/>
                        </a:gdLst>
                        <a:ahLst/>
                        <a:cxnLst>
                          <a:cxn ang="0">
                            <a:pos x="T0" y="T1"/>
                          </a:cxn>
                          <a:cxn ang="0">
                            <a:pos x="T2" y="T3"/>
                          </a:cxn>
                          <a:cxn ang="0">
                            <a:pos x="T4" y="T5"/>
                          </a:cxn>
                          <a:cxn ang="0">
                            <a:pos x="T6" y="T7"/>
                          </a:cxn>
                          <a:cxn ang="0">
                            <a:pos x="T8" y="T9"/>
                          </a:cxn>
                        </a:cxnLst>
                        <a:rect l="0" t="0" r="r" b="b"/>
                        <a:pathLst>
                          <a:path w="188" h="196">
                            <a:moveTo>
                              <a:pt x="179" y="0"/>
                            </a:moveTo>
                            <a:cubicBezTo>
                              <a:pt x="179" y="0"/>
                              <a:pt x="90" y="8"/>
                              <a:pt x="45" y="72"/>
                            </a:cubicBezTo>
                            <a:cubicBezTo>
                              <a:pt x="0" y="136"/>
                              <a:pt x="12" y="195"/>
                              <a:pt x="12" y="195"/>
                            </a:cubicBezTo>
                            <a:cubicBezTo>
                              <a:pt x="12" y="195"/>
                              <a:pt x="90" y="196"/>
                              <a:pt x="141" y="128"/>
                            </a:cubicBezTo>
                            <a:cubicBezTo>
                              <a:pt x="188" y="66"/>
                              <a:pt x="179" y="0"/>
                              <a:pt x="17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409" name="Freeform 27">
                        <a:extLst>
                          <a:ext uri="{FF2B5EF4-FFF2-40B4-BE49-F238E27FC236}">
                            <a16:creationId xmlns:a16="http://schemas.microsoft.com/office/drawing/2014/main" id="{6C254A81-68FE-4C5E-9BC1-30F78B610221}"/>
                          </a:ext>
                        </a:extLst>
                      </p:cNvPr>
                      <p:cNvSpPr>
                        <a:spLocks/>
                      </p:cNvSpPr>
                      <p:nvPr/>
                    </p:nvSpPr>
                    <p:spPr bwMode="auto">
                      <a:xfrm>
                        <a:off x="9444088" y="2916921"/>
                        <a:ext cx="107950" cy="103188"/>
                      </a:xfrm>
                      <a:custGeom>
                        <a:avLst/>
                        <a:gdLst>
                          <a:gd name="T0" fmla="*/ 662 w 682"/>
                          <a:gd name="T1" fmla="*/ 87 h 643"/>
                          <a:gd name="T2" fmla="*/ 499 w 682"/>
                          <a:gd name="T3" fmla="*/ 2 h 643"/>
                          <a:gd name="T4" fmla="*/ 424 w 682"/>
                          <a:gd name="T5" fmla="*/ 16 h 643"/>
                          <a:gd name="T6" fmla="*/ 345 w 682"/>
                          <a:gd name="T7" fmla="*/ 41 h 643"/>
                          <a:gd name="T8" fmla="*/ 286 w 682"/>
                          <a:gd name="T9" fmla="*/ 22 h 643"/>
                          <a:gd name="T10" fmla="*/ 201 w 682"/>
                          <a:gd name="T11" fmla="*/ 4 h 643"/>
                          <a:gd name="T12" fmla="*/ 82 w 682"/>
                          <a:gd name="T13" fmla="*/ 53 h 643"/>
                          <a:gd name="T14" fmla="*/ 0 w 682"/>
                          <a:gd name="T15" fmla="*/ 261 h 643"/>
                          <a:gd name="T16" fmla="*/ 58 w 682"/>
                          <a:gd name="T17" fmla="*/ 484 h 643"/>
                          <a:gd name="T18" fmla="*/ 143 w 682"/>
                          <a:gd name="T19" fmla="*/ 603 h 643"/>
                          <a:gd name="T20" fmla="*/ 209 w 682"/>
                          <a:gd name="T21" fmla="*/ 639 h 643"/>
                          <a:gd name="T22" fmla="*/ 258 w 682"/>
                          <a:gd name="T23" fmla="*/ 634 h 643"/>
                          <a:gd name="T24" fmla="*/ 321 w 682"/>
                          <a:gd name="T25" fmla="*/ 609 h 643"/>
                          <a:gd name="T26" fmla="*/ 406 w 682"/>
                          <a:gd name="T27" fmla="*/ 612 h 643"/>
                          <a:gd name="T28" fmla="*/ 492 w 682"/>
                          <a:gd name="T29" fmla="*/ 640 h 643"/>
                          <a:gd name="T30" fmla="*/ 609 w 682"/>
                          <a:gd name="T31" fmla="*/ 560 h 643"/>
                          <a:gd name="T32" fmla="*/ 671 w 682"/>
                          <a:gd name="T33" fmla="*/ 452 h 643"/>
                          <a:gd name="T34" fmla="*/ 682 w 682"/>
                          <a:gd name="T35" fmla="*/ 414 h 643"/>
                          <a:gd name="T36" fmla="*/ 631 w 682"/>
                          <a:gd name="T37" fmla="*/ 382 h 643"/>
                          <a:gd name="T38" fmla="*/ 572 w 682"/>
                          <a:gd name="T39" fmla="*/ 274 h 643"/>
                          <a:gd name="T40" fmla="*/ 599 w 682"/>
                          <a:gd name="T41" fmla="*/ 147 h 643"/>
                          <a:gd name="T42" fmla="*/ 662 w 682"/>
                          <a:gd name="T43" fmla="*/ 87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2" h="643">
                            <a:moveTo>
                              <a:pt x="662" y="87"/>
                            </a:moveTo>
                            <a:cubicBezTo>
                              <a:pt x="662" y="87"/>
                              <a:pt x="614" y="2"/>
                              <a:pt x="499" y="2"/>
                            </a:cubicBezTo>
                            <a:cubicBezTo>
                              <a:pt x="499" y="2"/>
                              <a:pt x="469" y="0"/>
                              <a:pt x="424" y="16"/>
                            </a:cubicBezTo>
                            <a:cubicBezTo>
                              <a:pt x="379" y="32"/>
                              <a:pt x="367" y="41"/>
                              <a:pt x="345" y="41"/>
                            </a:cubicBezTo>
                            <a:cubicBezTo>
                              <a:pt x="345" y="41"/>
                              <a:pt x="315" y="36"/>
                              <a:pt x="286" y="22"/>
                            </a:cubicBezTo>
                            <a:cubicBezTo>
                              <a:pt x="257" y="9"/>
                              <a:pt x="226" y="4"/>
                              <a:pt x="201" y="4"/>
                            </a:cubicBezTo>
                            <a:cubicBezTo>
                              <a:pt x="176" y="4"/>
                              <a:pt x="121" y="20"/>
                              <a:pt x="82" y="53"/>
                            </a:cubicBezTo>
                            <a:cubicBezTo>
                              <a:pt x="41" y="88"/>
                              <a:pt x="0" y="152"/>
                              <a:pt x="0" y="261"/>
                            </a:cubicBezTo>
                            <a:cubicBezTo>
                              <a:pt x="0" y="370"/>
                              <a:pt x="55" y="479"/>
                              <a:pt x="58" y="484"/>
                            </a:cubicBezTo>
                            <a:cubicBezTo>
                              <a:pt x="60" y="488"/>
                              <a:pt x="120" y="584"/>
                              <a:pt x="143" y="603"/>
                            </a:cubicBezTo>
                            <a:cubicBezTo>
                              <a:pt x="167" y="623"/>
                              <a:pt x="185" y="638"/>
                              <a:pt x="209" y="639"/>
                            </a:cubicBezTo>
                            <a:cubicBezTo>
                              <a:pt x="232" y="640"/>
                              <a:pt x="245" y="638"/>
                              <a:pt x="258" y="634"/>
                            </a:cubicBezTo>
                            <a:cubicBezTo>
                              <a:pt x="270" y="629"/>
                              <a:pt x="305" y="611"/>
                              <a:pt x="321" y="609"/>
                            </a:cubicBezTo>
                            <a:cubicBezTo>
                              <a:pt x="337" y="608"/>
                              <a:pt x="362" y="598"/>
                              <a:pt x="406" y="612"/>
                            </a:cubicBezTo>
                            <a:cubicBezTo>
                              <a:pt x="450" y="626"/>
                              <a:pt x="464" y="643"/>
                              <a:pt x="492" y="640"/>
                            </a:cubicBezTo>
                            <a:cubicBezTo>
                              <a:pt x="520" y="636"/>
                              <a:pt x="557" y="635"/>
                              <a:pt x="609" y="560"/>
                            </a:cubicBezTo>
                            <a:cubicBezTo>
                              <a:pt x="626" y="536"/>
                              <a:pt x="669" y="463"/>
                              <a:pt x="671" y="452"/>
                            </a:cubicBezTo>
                            <a:cubicBezTo>
                              <a:pt x="673" y="441"/>
                              <a:pt x="682" y="427"/>
                              <a:pt x="682" y="414"/>
                            </a:cubicBezTo>
                            <a:cubicBezTo>
                              <a:pt x="682" y="414"/>
                              <a:pt x="642" y="394"/>
                              <a:pt x="631" y="382"/>
                            </a:cubicBezTo>
                            <a:cubicBezTo>
                              <a:pt x="615" y="364"/>
                              <a:pt x="584" y="338"/>
                              <a:pt x="572" y="274"/>
                            </a:cubicBezTo>
                            <a:cubicBezTo>
                              <a:pt x="561" y="211"/>
                              <a:pt x="592" y="155"/>
                              <a:pt x="599" y="147"/>
                            </a:cubicBezTo>
                            <a:cubicBezTo>
                              <a:pt x="606" y="139"/>
                              <a:pt x="641" y="96"/>
                              <a:pt x="662" y="8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grpSp>
            <p:grpSp>
              <p:nvGrpSpPr>
                <p:cNvPr id="1369" name="Group 1368">
                  <a:extLst>
                    <a:ext uri="{FF2B5EF4-FFF2-40B4-BE49-F238E27FC236}">
                      <a16:creationId xmlns:a16="http://schemas.microsoft.com/office/drawing/2014/main" id="{E0AF7A84-5FF7-4975-8772-A70C593B5606}"/>
                    </a:ext>
                  </a:extLst>
                </p:cNvPr>
                <p:cNvGrpSpPr/>
                <p:nvPr/>
              </p:nvGrpSpPr>
              <p:grpSpPr>
                <a:xfrm>
                  <a:off x="533767" y="4767288"/>
                  <a:ext cx="98675" cy="163816"/>
                  <a:chOff x="7084723" y="1610486"/>
                  <a:chExt cx="212660" cy="353049"/>
                </a:xfrm>
              </p:grpSpPr>
              <p:sp>
                <p:nvSpPr>
                  <p:cNvPr id="1398" name="Rectangle 1397">
                    <a:extLst>
                      <a:ext uri="{FF2B5EF4-FFF2-40B4-BE49-F238E27FC236}">
                        <a16:creationId xmlns:a16="http://schemas.microsoft.com/office/drawing/2014/main" id="{3B4592E6-6755-4DF2-9528-931B0E6051F2}"/>
                      </a:ext>
                    </a:extLst>
                  </p:cNvPr>
                  <p:cNvSpPr/>
                  <p:nvPr/>
                </p:nvSpPr>
                <p:spPr bwMode="auto">
                  <a:xfrm>
                    <a:off x="7085519" y="1610486"/>
                    <a:ext cx="211864" cy="353049"/>
                  </a:xfrm>
                  <a:prstGeom prst="rect">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399" name="Group 1398">
                    <a:extLst>
                      <a:ext uri="{FF2B5EF4-FFF2-40B4-BE49-F238E27FC236}">
                        <a16:creationId xmlns:a16="http://schemas.microsoft.com/office/drawing/2014/main" id="{F5E36B7B-A67A-4FB5-92C8-FE70CAF79654}"/>
                      </a:ext>
                    </a:extLst>
                  </p:cNvPr>
                  <p:cNvGrpSpPr/>
                  <p:nvPr/>
                </p:nvGrpSpPr>
                <p:grpSpPr>
                  <a:xfrm>
                    <a:off x="7138556" y="1706457"/>
                    <a:ext cx="104198" cy="130248"/>
                    <a:chOff x="9444088" y="2885171"/>
                    <a:chExt cx="107950" cy="134938"/>
                  </a:xfrm>
                  <a:solidFill>
                    <a:schemeClr val="bg1"/>
                  </a:solidFill>
                </p:grpSpPr>
                <p:sp>
                  <p:nvSpPr>
                    <p:cNvPr id="1402" name="Freeform 26">
                      <a:extLst>
                        <a:ext uri="{FF2B5EF4-FFF2-40B4-BE49-F238E27FC236}">
                          <a16:creationId xmlns:a16="http://schemas.microsoft.com/office/drawing/2014/main" id="{F9A83B27-480B-462E-BE76-5383AD3FED47}"/>
                        </a:ext>
                      </a:extLst>
                    </p:cNvPr>
                    <p:cNvSpPr>
                      <a:spLocks/>
                    </p:cNvSpPr>
                    <p:nvPr/>
                  </p:nvSpPr>
                  <p:spPr bwMode="auto">
                    <a:xfrm>
                      <a:off x="9496476" y="2885171"/>
                      <a:ext cx="30163" cy="31750"/>
                    </a:xfrm>
                    <a:custGeom>
                      <a:avLst/>
                      <a:gdLst>
                        <a:gd name="T0" fmla="*/ 179 w 188"/>
                        <a:gd name="T1" fmla="*/ 0 h 196"/>
                        <a:gd name="T2" fmla="*/ 45 w 188"/>
                        <a:gd name="T3" fmla="*/ 72 h 196"/>
                        <a:gd name="T4" fmla="*/ 12 w 188"/>
                        <a:gd name="T5" fmla="*/ 195 h 196"/>
                        <a:gd name="T6" fmla="*/ 141 w 188"/>
                        <a:gd name="T7" fmla="*/ 128 h 196"/>
                        <a:gd name="T8" fmla="*/ 179 w 188"/>
                        <a:gd name="T9" fmla="*/ 0 h 196"/>
                      </a:gdLst>
                      <a:ahLst/>
                      <a:cxnLst>
                        <a:cxn ang="0">
                          <a:pos x="T0" y="T1"/>
                        </a:cxn>
                        <a:cxn ang="0">
                          <a:pos x="T2" y="T3"/>
                        </a:cxn>
                        <a:cxn ang="0">
                          <a:pos x="T4" y="T5"/>
                        </a:cxn>
                        <a:cxn ang="0">
                          <a:pos x="T6" y="T7"/>
                        </a:cxn>
                        <a:cxn ang="0">
                          <a:pos x="T8" y="T9"/>
                        </a:cxn>
                      </a:cxnLst>
                      <a:rect l="0" t="0" r="r" b="b"/>
                      <a:pathLst>
                        <a:path w="188" h="196">
                          <a:moveTo>
                            <a:pt x="179" y="0"/>
                          </a:moveTo>
                          <a:cubicBezTo>
                            <a:pt x="179" y="0"/>
                            <a:pt x="90" y="8"/>
                            <a:pt x="45" y="72"/>
                          </a:cubicBezTo>
                          <a:cubicBezTo>
                            <a:pt x="0" y="136"/>
                            <a:pt x="12" y="195"/>
                            <a:pt x="12" y="195"/>
                          </a:cubicBezTo>
                          <a:cubicBezTo>
                            <a:pt x="12" y="195"/>
                            <a:pt x="90" y="196"/>
                            <a:pt x="141" y="128"/>
                          </a:cubicBezTo>
                          <a:cubicBezTo>
                            <a:pt x="188" y="66"/>
                            <a:pt x="179" y="0"/>
                            <a:pt x="17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403" name="Freeform 27">
                      <a:extLst>
                        <a:ext uri="{FF2B5EF4-FFF2-40B4-BE49-F238E27FC236}">
                          <a16:creationId xmlns:a16="http://schemas.microsoft.com/office/drawing/2014/main" id="{E7F04DCD-8DDA-4576-88A5-7F42FD33C7C8}"/>
                        </a:ext>
                      </a:extLst>
                    </p:cNvPr>
                    <p:cNvSpPr>
                      <a:spLocks/>
                    </p:cNvSpPr>
                    <p:nvPr/>
                  </p:nvSpPr>
                  <p:spPr bwMode="auto">
                    <a:xfrm>
                      <a:off x="9444088" y="2916921"/>
                      <a:ext cx="107950" cy="103188"/>
                    </a:xfrm>
                    <a:custGeom>
                      <a:avLst/>
                      <a:gdLst>
                        <a:gd name="T0" fmla="*/ 662 w 682"/>
                        <a:gd name="T1" fmla="*/ 87 h 643"/>
                        <a:gd name="T2" fmla="*/ 499 w 682"/>
                        <a:gd name="T3" fmla="*/ 2 h 643"/>
                        <a:gd name="T4" fmla="*/ 424 w 682"/>
                        <a:gd name="T5" fmla="*/ 16 h 643"/>
                        <a:gd name="T6" fmla="*/ 345 w 682"/>
                        <a:gd name="T7" fmla="*/ 41 h 643"/>
                        <a:gd name="T8" fmla="*/ 286 w 682"/>
                        <a:gd name="T9" fmla="*/ 22 h 643"/>
                        <a:gd name="T10" fmla="*/ 201 w 682"/>
                        <a:gd name="T11" fmla="*/ 4 h 643"/>
                        <a:gd name="T12" fmla="*/ 82 w 682"/>
                        <a:gd name="T13" fmla="*/ 53 h 643"/>
                        <a:gd name="T14" fmla="*/ 0 w 682"/>
                        <a:gd name="T15" fmla="*/ 261 h 643"/>
                        <a:gd name="T16" fmla="*/ 58 w 682"/>
                        <a:gd name="T17" fmla="*/ 484 h 643"/>
                        <a:gd name="T18" fmla="*/ 143 w 682"/>
                        <a:gd name="T19" fmla="*/ 603 h 643"/>
                        <a:gd name="T20" fmla="*/ 209 w 682"/>
                        <a:gd name="T21" fmla="*/ 639 h 643"/>
                        <a:gd name="T22" fmla="*/ 258 w 682"/>
                        <a:gd name="T23" fmla="*/ 634 h 643"/>
                        <a:gd name="T24" fmla="*/ 321 w 682"/>
                        <a:gd name="T25" fmla="*/ 609 h 643"/>
                        <a:gd name="T26" fmla="*/ 406 w 682"/>
                        <a:gd name="T27" fmla="*/ 612 h 643"/>
                        <a:gd name="T28" fmla="*/ 492 w 682"/>
                        <a:gd name="T29" fmla="*/ 640 h 643"/>
                        <a:gd name="T30" fmla="*/ 609 w 682"/>
                        <a:gd name="T31" fmla="*/ 560 h 643"/>
                        <a:gd name="T32" fmla="*/ 671 w 682"/>
                        <a:gd name="T33" fmla="*/ 452 h 643"/>
                        <a:gd name="T34" fmla="*/ 682 w 682"/>
                        <a:gd name="T35" fmla="*/ 414 h 643"/>
                        <a:gd name="T36" fmla="*/ 631 w 682"/>
                        <a:gd name="T37" fmla="*/ 382 h 643"/>
                        <a:gd name="T38" fmla="*/ 572 w 682"/>
                        <a:gd name="T39" fmla="*/ 274 h 643"/>
                        <a:gd name="T40" fmla="*/ 599 w 682"/>
                        <a:gd name="T41" fmla="*/ 147 h 643"/>
                        <a:gd name="T42" fmla="*/ 662 w 682"/>
                        <a:gd name="T43" fmla="*/ 87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2" h="643">
                          <a:moveTo>
                            <a:pt x="662" y="87"/>
                          </a:moveTo>
                          <a:cubicBezTo>
                            <a:pt x="662" y="87"/>
                            <a:pt x="614" y="2"/>
                            <a:pt x="499" y="2"/>
                          </a:cubicBezTo>
                          <a:cubicBezTo>
                            <a:pt x="499" y="2"/>
                            <a:pt x="469" y="0"/>
                            <a:pt x="424" y="16"/>
                          </a:cubicBezTo>
                          <a:cubicBezTo>
                            <a:pt x="379" y="32"/>
                            <a:pt x="367" y="41"/>
                            <a:pt x="345" y="41"/>
                          </a:cubicBezTo>
                          <a:cubicBezTo>
                            <a:pt x="345" y="41"/>
                            <a:pt x="315" y="36"/>
                            <a:pt x="286" y="22"/>
                          </a:cubicBezTo>
                          <a:cubicBezTo>
                            <a:pt x="257" y="9"/>
                            <a:pt x="226" y="4"/>
                            <a:pt x="201" y="4"/>
                          </a:cubicBezTo>
                          <a:cubicBezTo>
                            <a:pt x="176" y="4"/>
                            <a:pt x="121" y="20"/>
                            <a:pt x="82" y="53"/>
                          </a:cubicBezTo>
                          <a:cubicBezTo>
                            <a:pt x="41" y="88"/>
                            <a:pt x="0" y="152"/>
                            <a:pt x="0" y="261"/>
                          </a:cubicBezTo>
                          <a:cubicBezTo>
                            <a:pt x="0" y="370"/>
                            <a:pt x="55" y="479"/>
                            <a:pt x="58" y="484"/>
                          </a:cubicBezTo>
                          <a:cubicBezTo>
                            <a:pt x="60" y="488"/>
                            <a:pt x="120" y="584"/>
                            <a:pt x="143" y="603"/>
                          </a:cubicBezTo>
                          <a:cubicBezTo>
                            <a:pt x="167" y="623"/>
                            <a:pt x="185" y="638"/>
                            <a:pt x="209" y="639"/>
                          </a:cubicBezTo>
                          <a:cubicBezTo>
                            <a:pt x="232" y="640"/>
                            <a:pt x="245" y="638"/>
                            <a:pt x="258" y="634"/>
                          </a:cubicBezTo>
                          <a:cubicBezTo>
                            <a:pt x="270" y="629"/>
                            <a:pt x="305" y="611"/>
                            <a:pt x="321" y="609"/>
                          </a:cubicBezTo>
                          <a:cubicBezTo>
                            <a:pt x="337" y="608"/>
                            <a:pt x="362" y="598"/>
                            <a:pt x="406" y="612"/>
                          </a:cubicBezTo>
                          <a:cubicBezTo>
                            <a:pt x="450" y="626"/>
                            <a:pt x="464" y="643"/>
                            <a:pt x="492" y="640"/>
                          </a:cubicBezTo>
                          <a:cubicBezTo>
                            <a:pt x="520" y="636"/>
                            <a:pt x="557" y="635"/>
                            <a:pt x="609" y="560"/>
                          </a:cubicBezTo>
                          <a:cubicBezTo>
                            <a:pt x="626" y="536"/>
                            <a:pt x="669" y="463"/>
                            <a:pt x="671" y="452"/>
                          </a:cubicBezTo>
                          <a:cubicBezTo>
                            <a:pt x="673" y="441"/>
                            <a:pt x="682" y="427"/>
                            <a:pt x="682" y="414"/>
                          </a:cubicBezTo>
                          <a:cubicBezTo>
                            <a:pt x="682" y="414"/>
                            <a:pt x="642" y="394"/>
                            <a:pt x="631" y="382"/>
                          </a:cubicBezTo>
                          <a:cubicBezTo>
                            <a:pt x="615" y="364"/>
                            <a:pt x="584" y="338"/>
                            <a:pt x="572" y="274"/>
                          </a:cubicBezTo>
                          <a:cubicBezTo>
                            <a:pt x="561" y="211"/>
                            <a:pt x="592" y="155"/>
                            <a:pt x="599" y="147"/>
                          </a:cubicBezTo>
                          <a:cubicBezTo>
                            <a:pt x="606" y="139"/>
                            <a:pt x="641" y="96"/>
                            <a:pt x="662"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1400" name="CellPhone_E8EA">
                    <a:extLst>
                      <a:ext uri="{FF2B5EF4-FFF2-40B4-BE49-F238E27FC236}">
                        <a16:creationId xmlns:a16="http://schemas.microsoft.com/office/drawing/2014/main" id="{29EA335E-88CD-420C-8F56-492F6C232AA4}"/>
                      </a:ext>
                    </a:extLst>
                  </p:cNvPr>
                  <p:cNvSpPr>
                    <a:spLocks noChangeAspect="1" noEditPoints="1"/>
                  </p:cNvSpPr>
                  <p:nvPr/>
                </p:nvSpPr>
                <p:spPr bwMode="auto">
                  <a:xfrm>
                    <a:off x="7084723" y="1610486"/>
                    <a:ext cx="211864" cy="353049"/>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4224" cap="sq">
                    <a:solidFill>
                      <a:schemeClr val="accent5">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cxnSp>
                <p:nvCxnSpPr>
                  <p:cNvPr id="1401" name="Straight Connector 1400">
                    <a:extLst>
                      <a:ext uri="{FF2B5EF4-FFF2-40B4-BE49-F238E27FC236}">
                        <a16:creationId xmlns:a16="http://schemas.microsoft.com/office/drawing/2014/main" id="{10C91AAE-2CF6-40EE-A2E4-A7799E237F2D}"/>
                      </a:ext>
                    </a:extLst>
                  </p:cNvPr>
                  <p:cNvCxnSpPr>
                    <a:cxnSpLocks/>
                  </p:cNvCxnSpPr>
                  <p:nvPr/>
                </p:nvCxnSpPr>
                <p:spPr>
                  <a:xfrm>
                    <a:off x="7165583" y="1916461"/>
                    <a:ext cx="47081"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370" name="Group 1369">
                  <a:extLst>
                    <a:ext uri="{FF2B5EF4-FFF2-40B4-BE49-F238E27FC236}">
                      <a16:creationId xmlns:a16="http://schemas.microsoft.com/office/drawing/2014/main" id="{EE98C5D2-0150-44EA-A176-5EF7845B3612}"/>
                    </a:ext>
                  </a:extLst>
                </p:cNvPr>
                <p:cNvGrpSpPr/>
                <p:nvPr/>
              </p:nvGrpSpPr>
              <p:grpSpPr>
                <a:xfrm>
                  <a:off x="389370" y="4767288"/>
                  <a:ext cx="98306" cy="163816"/>
                  <a:chOff x="6490922" y="1610486"/>
                  <a:chExt cx="211865" cy="353049"/>
                </a:xfrm>
              </p:grpSpPr>
              <p:sp>
                <p:nvSpPr>
                  <p:cNvPr id="1386" name="Rectangle 1385">
                    <a:extLst>
                      <a:ext uri="{FF2B5EF4-FFF2-40B4-BE49-F238E27FC236}">
                        <a16:creationId xmlns:a16="http://schemas.microsoft.com/office/drawing/2014/main" id="{0DF27525-F062-43AA-AA1B-07F6BCE669A0}"/>
                      </a:ext>
                    </a:extLst>
                  </p:cNvPr>
                  <p:cNvSpPr/>
                  <p:nvPr/>
                </p:nvSpPr>
                <p:spPr bwMode="auto">
                  <a:xfrm>
                    <a:off x="6490922" y="1610486"/>
                    <a:ext cx="211864" cy="35304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387" name="Group 30">
                    <a:extLst>
                      <a:ext uri="{FF2B5EF4-FFF2-40B4-BE49-F238E27FC236}">
                        <a16:creationId xmlns:a16="http://schemas.microsoft.com/office/drawing/2014/main" id="{E5E5AE83-FEC8-466E-92E2-9A8741F74465}"/>
                      </a:ext>
                    </a:extLst>
                  </p:cNvPr>
                  <p:cNvGrpSpPr>
                    <a:grpSpLocks noChangeAspect="1"/>
                  </p:cNvGrpSpPr>
                  <p:nvPr/>
                </p:nvGrpSpPr>
                <p:grpSpPr bwMode="auto">
                  <a:xfrm>
                    <a:off x="6545792" y="1729376"/>
                    <a:ext cx="111361" cy="115269"/>
                    <a:chOff x="5049" y="1841"/>
                    <a:chExt cx="57" cy="59"/>
                  </a:xfrm>
                  <a:solidFill>
                    <a:schemeClr val="bg1"/>
                  </a:solidFill>
                </p:grpSpPr>
                <p:sp>
                  <p:nvSpPr>
                    <p:cNvPr id="1390" name="Freeform 31">
                      <a:extLst>
                        <a:ext uri="{FF2B5EF4-FFF2-40B4-BE49-F238E27FC236}">
                          <a16:creationId xmlns:a16="http://schemas.microsoft.com/office/drawing/2014/main" id="{69360ABD-54DD-4386-B249-087B90A975F4}"/>
                        </a:ext>
                      </a:extLst>
                    </p:cNvPr>
                    <p:cNvSpPr>
                      <a:spLocks/>
                    </p:cNvSpPr>
                    <p:nvPr/>
                  </p:nvSpPr>
                  <p:spPr bwMode="auto">
                    <a:xfrm>
                      <a:off x="5049" y="1859"/>
                      <a:ext cx="9" cy="23"/>
                    </a:xfrm>
                    <a:custGeom>
                      <a:avLst/>
                      <a:gdLst>
                        <a:gd name="T0" fmla="*/ 70 w 81"/>
                        <a:gd name="T1" fmla="*/ 0 h 212"/>
                        <a:gd name="T2" fmla="*/ 11 w 81"/>
                        <a:gd name="T3" fmla="*/ 0 h 212"/>
                        <a:gd name="T4" fmla="*/ 0 w 81"/>
                        <a:gd name="T5" fmla="*/ 11 h 212"/>
                        <a:gd name="T6" fmla="*/ 0 w 81"/>
                        <a:gd name="T7" fmla="*/ 201 h 212"/>
                        <a:gd name="T8" fmla="*/ 11 w 81"/>
                        <a:gd name="T9" fmla="*/ 212 h 212"/>
                        <a:gd name="T10" fmla="*/ 70 w 81"/>
                        <a:gd name="T11" fmla="*/ 212 h 212"/>
                        <a:gd name="T12" fmla="*/ 81 w 81"/>
                        <a:gd name="T13" fmla="*/ 201 h 212"/>
                        <a:gd name="T14" fmla="*/ 81 w 81"/>
                        <a:gd name="T15" fmla="*/ 11 h 212"/>
                        <a:gd name="T16" fmla="*/ 70 w 81"/>
                        <a:gd name="T1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12">
                          <a:moveTo>
                            <a:pt x="70" y="0"/>
                          </a:moveTo>
                          <a:cubicBezTo>
                            <a:pt x="11" y="0"/>
                            <a:pt x="11" y="0"/>
                            <a:pt x="11" y="0"/>
                          </a:cubicBezTo>
                          <a:cubicBezTo>
                            <a:pt x="5" y="0"/>
                            <a:pt x="0" y="5"/>
                            <a:pt x="0" y="11"/>
                          </a:cubicBezTo>
                          <a:cubicBezTo>
                            <a:pt x="0" y="201"/>
                            <a:pt x="0" y="201"/>
                            <a:pt x="0" y="201"/>
                          </a:cubicBezTo>
                          <a:cubicBezTo>
                            <a:pt x="0" y="207"/>
                            <a:pt x="5" y="212"/>
                            <a:pt x="11" y="212"/>
                          </a:cubicBezTo>
                          <a:cubicBezTo>
                            <a:pt x="70" y="212"/>
                            <a:pt x="70" y="212"/>
                            <a:pt x="70" y="212"/>
                          </a:cubicBezTo>
                          <a:cubicBezTo>
                            <a:pt x="76" y="212"/>
                            <a:pt x="81" y="207"/>
                            <a:pt x="81" y="201"/>
                          </a:cubicBezTo>
                          <a:cubicBezTo>
                            <a:pt x="81" y="11"/>
                            <a:pt x="81" y="11"/>
                            <a:pt x="81" y="11"/>
                          </a:cubicBezTo>
                          <a:cubicBezTo>
                            <a:pt x="81" y="5"/>
                            <a:pt x="76" y="0"/>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391" name="Freeform 32">
                      <a:extLst>
                        <a:ext uri="{FF2B5EF4-FFF2-40B4-BE49-F238E27FC236}">
                          <a16:creationId xmlns:a16="http://schemas.microsoft.com/office/drawing/2014/main" id="{940A5245-9EF8-41DC-A97B-6060E7798B1F}"/>
                        </a:ext>
                      </a:extLst>
                    </p:cNvPr>
                    <p:cNvSpPr>
                      <a:spLocks/>
                    </p:cNvSpPr>
                    <p:nvPr/>
                  </p:nvSpPr>
                  <p:spPr bwMode="auto">
                    <a:xfrm>
                      <a:off x="5097" y="1859"/>
                      <a:ext cx="9" cy="23"/>
                    </a:xfrm>
                    <a:custGeom>
                      <a:avLst/>
                      <a:gdLst>
                        <a:gd name="T0" fmla="*/ 71 w 82"/>
                        <a:gd name="T1" fmla="*/ 0 h 212"/>
                        <a:gd name="T2" fmla="*/ 11 w 82"/>
                        <a:gd name="T3" fmla="*/ 0 h 212"/>
                        <a:gd name="T4" fmla="*/ 0 w 82"/>
                        <a:gd name="T5" fmla="*/ 11 h 212"/>
                        <a:gd name="T6" fmla="*/ 0 w 82"/>
                        <a:gd name="T7" fmla="*/ 201 h 212"/>
                        <a:gd name="T8" fmla="*/ 11 w 82"/>
                        <a:gd name="T9" fmla="*/ 212 h 212"/>
                        <a:gd name="T10" fmla="*/ 71 w 82"/>
                        <a:gd name="T11" fmla="*/ 212 h 212"/>
                        <a:gd name="T12" fmla="*/ 82 w 82"/>
                        <a:gd name="T13" fmla="*/ 201 h 212"/>
                        <a:gd name="T14" fmla="*/ 82 w 82"/>
                        <a:gd name="T15" fmla="*/ 11 h 212"/>
                        <a:gd name="T16" fmla="*/ 71 w 82"/>
                        <a:gd name="T1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12">
                          <a:moveTo>
                            <a:pt x="71" y="0"/>
                          </a:moveTo>
                          <a:cubicBezTo>
                            <a:pt x="11" y="0"/>
                            <a:pt x="11" y="0"/>
                            <a:pt x="11" y="0"/>
                          </a:cubicBezTo>
                          <a:cubicBezTo>
                            <a:pt x="5" y="0"/>
                            <a:pt x="0" y="5"/>
                            <a:pt x="0" y="11"/>
                          </a:cubicBezTo>
                          <a:cubicBezTo>
                            <a:pt x="0" y="201"/>
                            <a:pt x="0" y="201"/>
                            <a:pt x="0" y="201"/>
                          </a:cubicBezTo>
                          <a:cubicBezTo>
                            <a:pt x="0" y="207"/>
                            <a:pt x="5" y="212"/>
                            <a:pt x="11" y="212"/>
                          </a:cubicBezTo>
                          <a:cubicBezTo>
                            <a:pt x="71" y="212"/>
                            <a:pt x="71" y="212"/>
                            <a:pt x="71" y="212"/>
                          </a:cubicBezTo>
                          <a:cubicBezTo>
                            <a:pt x="77" y="212"/>
                            <a:pt x="82" y="207"/>
                            <a:pt x="82" y="201"/>
                          </a:cubicBezTo>
                          <a:cubicBezTo>
                            <a:pt x="82" y="11"/>
                            <a:pt x="82" y="11"/>
                            <a:pt x="82" y="11"/>
                          </a:cubicBezTo>
                          <a:cubicBezTo>
                            <a:pt x="82" y="5"/>
                            <a:pt x="77"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392" name="Freeform 33">
                      <a:extLst>
                        <a:ext uri="{FF2B5EF4-FFF2-40B4-BE49-F238E27FC236}">
                          <a16:creationId xmlns:a16="http://schemas.microsoft.com/office/drawing/2014/main" id="{63D7432B-67C2-429C-AD25-592849B8BC0E}"/>
                        </a:ext>
                      </a:extLst>
                    </p:cNvPr>
                    <p:cNvSpPr>
                      <a:spLocks/>
                    </p:cNvSpPr>
                    <p:nvPr/>
                  </p:nvSpPr>
                  <p:spPr bwMode="auto">
                    <a:xfrm>
                      <a:off x="5066" y="1877"/>
                      <a:ext cx="9" cy="23"/>
                    </a:xfrm>
                    <a:custGeom>
                      <a:avLst/>
                      <a:gdLst>
                        <a:gd name="T0" fmla="*/ 70 w 81"/>
                        <a:gd name="T1" fmla="*/ 0 h 211"/>
                        <a:gd name="T2" fmla="*/ 11 w 81"/>
                        <a:gd name="T3" fmla="*/ 0 h 211"/>
                        <a:gd name="T4" fmla="*/ 0 w 81"/>
                        <a:gd name="T5" fmla="*/ 11 h 211"/>
                        <a:gd name="T6" fmla="*/ 0 w 81"/>
                        <a:gd name="T7" fmla="*/ 200 h 211"/>
                        <a:gd name="T8" fmla="*/ 11 w 81"/>
                        <a:gd name="T9" fmla="*/ 211 h 211"/>
                        <a:gd name="T10" fmla="*/ 70 w 81"/>
                        <a:gd name="T11" fmla="*/ 211 h 211"/>
                        <a:gd name="T12" fmla="*/ 81 w 81"/>
                        <a:gd name="T13" fmla="*/ 200 h 211"/>
                        <a:gd name="T14" fmla="*/ 81 w 81"/>
                        <a:gd name="T15" fmla="*/ 11 h 211"/>
                        <a:gd name="T16" fmla="*/ 70 w 81"/>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11">
                          <a:moveTo>
                            <a:pt x="70" y="0"/>
                          </a:moveTo>
                          <a:cubicBezTo>
                            <a:pt x="11" y="0"/>
                            <a:pt x="11" y="0"/>
                            <a:pt x="11" y="0"/>
                          </a:cubicBezTo>
                          <a:cubicBezTo>
                            <a:pt x="5" y="0"/>
                            <a:pt x="0" y="4"/>
                            <a:pt x="0" y="11"/>
                          </a:cubicBezTo>
                          <a:cubicBezTo>
                            <a:pt x="0" y="200"/>
                            <a:pt x="0" y="200"/>
                            <a:pt x="0" y="200"/>
                          </a:cubicBezTo>
                          <a:cubicBezTo>
                            <a:pt x="0" y="206"/>
                            <a:pt x="5" y="211"/>
                            <a:pt x="11" y="211"/>
                          </a:cubicBezTo>
                          <a:cubicBezTo>
                            <a:pt x="70" y="211"/>
                            <a:pt x="70" y="211"/>
                            <a:pt x="70" y="211"/>
                          </a:cubicBezTo>
                          <a:cubicBezTo>
                            <a:pt x="76" y="211"/>
                            <a:pt x="81" y="206"/>
                            <a:pt x="81" y="200"/>
                          </a:cubicBezTo>
                          <a:cubicBezTo>
                            <a:pt x="81" y="11"/>
                            <a:pt x="81" y="11"/>
                            <a:pt x="81" y="11"/>
                          </a:cubicBezTo>
                          <a:cubicBezTo>
                            <a:pt x="81" y="4"/>
                            <a:pt x="76" y="0"/>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393" name="Freeform 34">
                      <a:extLst>
                        <a:ext uri="{FF2B5EF4-FFF2-40B4-BE49-F238E27FC236}">
                          <a16:creationId xmlns:a16="http://schemas.microsoft.com/office/drawing/2014/main" id="{DF9D1C67-9311-450C-93A1-2694BB329CA9}"/>
                        </a:ext>
                      </a:extLst>
                    </p:cNvPr>
                    <p:cNvSpPr>
                      <a:spLocks/>
                    </p:cNvSpPr>
                    <p:nvPr/>
                  </p:nvSpPr>
                  <p:spPr bwMode="auto">
                    <a:xfrm>
                      <a:off x="5079" y="1877"/>
                      <a:ext cx="10" cy="23"/>
                    </a:xfrm>
                    <a:custGeom>
                      <a:avLst/>
                      <a:gdLst>
                        <a:gd name="T0" fmla="*/ 71 w 82"/>
                        <a:gd name="T1" fmla="*/ 0 h 211"/>
                        <a:gd name="T2" fmla="*/ 11 w 82"/>
                        <a:gd name="T3" fmla="*/ 0 h 211"/>
                        <a:gd name="T4" fmla="*/ 0 w 82"/>
                        <a:gd name="T5" fmla="*/ 11 h 211"/>
                        <a:gd name="T6" fmla="*/ 0 w 82"/>
                        <a:gd name="T7" fmla="*/ 200 h 211"/>
                        <a:gd name="T8" fmla="*/ 11 w 82"/>
                        <a:gd name="T9" fmla="*/ 211 h 211"/>
                        <a:gd name="T10" fmla="*/ 71 w 82"/>
                        <a:gd name="T11" fmla="*/ 211 h 211"/>
                        <a:gd name="T12" fmla="*/ 82 w 82"/>
                        <a:gd name="T13" fmla="*/ 200 h 211"/>
                        <a:gd name="T14" fmla="*/ 82 w 82"/>
                        <a:gd name="T15" fmla="*/ 11 h 211"/>
                        <a:gd name="T16" fmla="*/ 71 w 82"/>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11">
                          <a:moveTo>
                            <a:pt x="71" y="0"/>
                          </a:moveTo>
                          <a:cubicBezTo>
                            <a:pt x="11" y="0"/>
                            <a:pt x="11" y="0"/>
                            <a:pt x="11" y="0"/>
                          </a:cubicBezTo>
                          <a:cubicBezTo>
                            <a:pt x="5" y="0"/>
                            <a:pt x="0" y="4"/>
                            <a:pt x="0" y="11"/>
                          </a:cubicBezTo>
                          <a:cubicBezTo>
                            <a:pt x="0" y="200"/>
                            <a:pt x="0" y="200"/>
                            <a:pt x="0" y="200"/>
                          </a:cubicBezTo>
                          <a:cubicBezTo>
                            <a:pt x="0" y="206"/>
                            <a:pt x="5" y="211"/>
                            <a:pt x="11" y="211"/>
                          </a:cubicBezTo>
                          <a:cubicBezTo>
                            <a:pt x="71" y="211"/>
                            <a:pt x="71" y="211"/>
                            <a:pt x="71" y="211"/>
                          </a:cubicBezTo>
                          <a:cubicBezTo>
                            <a:pt x="77" y="211"/>
                            <a:pt x="82" y="206"/>
                            <a:pt x="82" y="200"/>
                          </a:cubicBezTo>
                          <a:cubicBezTo>
                            <a:pt x="82" y="11"/>
                            <a:pt x="82" y="11"/>
                            <a:pt x="82" y="11"/>
                          </a:cubicBezTo>
                          <a:cubicBezTo>
                            <a:pt x="82" y="4"/>
                            <a:pt x="77"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394" name="Freeform 35">
                      <a:extLst>
                        <a:ext uri="{FF2B5EF4-FFF2-40B4-BE49-F238E27FC236}">
                          <a16:creationId xmlns:a16="http://schemas.microsoft.com/office/drawing/2014/main" id="{EAF83CC1-48F7-47D7-B66D-F4F727A4A558}"/>
                        </a:ext>
                      </a:extLst>
                    </p:cNvPr>
                    <p:cNvSpPr>
                      <a:spLocks/>
                    </p:cNvSpPr>
                    <p:nvPr/>
                  </p:nvSpPr>
                  <p:spPr bwMode="auto">
                    <a:xfrm>
                      <a:off x="5060" y="1859"/>
                      <a:ext cx="35" cy="28"/>
                    </a:xfrm>
                    <a:custGeom>
                      <a:avLst/>
                      <a:gdLst>
                        <a:gd name="T0" fmla="*/ 304 w 304"/>
                        <a:gd name="T1" fmla="*/ 0 h 264"/>
                        <a:gd name="T2" fmla="*/ 304 w 304"/>
                        <a:gd name="T3" fmla="*/ 221 h 264"/>
                        <a:gd name="T4" fmla="*/ 261 w 304"/>
                        <a:gd name="T5" fmla="*/ 264 h 264"/>
                        <a:gd name="T6" fmla="*/ 43 w 304"/>
                        <a:gd name="T7" fmla="*/ 264 h 264"/>
                        <a:gd name="T8" fmla="*/ 0 w 304"/>
                        <a:gd name="T9" fmla="*/ 221 h 264"/>
                        <a:gd name="T10" fmla="*/ 0 w 304"/>
                        <a:gd name="T11" fmla="*/ 0 h 264"/>
                        <a:gd name="T12" fmla="*/ 304 w 304"/>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304" h="264">
                          <a:moveTo>
                            <a:pt x="304" y="0"/>
                          </a:moveTo>
                          <a:cubicBezTo>
                            <a:pt x="304" y="221"/>
                            <a:pt x="304" y="221"/>
                            <a:pt x="304" y="221"/>
                          </a:cubicBezTo>
                          <a:cubicBezTo>
                            <a:pt x="304" y="244"/>
                            <a:pt x="285" y="264"/>
                            <a:pt x="261" y="264"/>
                          </a:cubicBezTo>
                          <a:cubicBezTo>
                            <a:pt x="43" y="264"/>
                            <a:pt x="43" y="264"/>
                            <a:pt x="43" y="264"/>
                          </a:cubicBezTo>
                          <a:cubicBezTo>
                            <a:pt x="20" y="264"/>
                            <a:pt x="0" y="244"/>
                            <a:pt x="0" y="221"/>
                          </a:cubicBezTo>
                          <a:cubicBezTo>
                            <a:pt x="0" y="0"/>
                            <a:pt x="0" y="0"/>
                            <a:pt x="0" y="0"/>
                          </a:cubicBezTo>
                          <a:lnTo>
                            <a:pt x="30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395" name="Freeform 36">
                      <a:extLst>
                        <a:ext uri="{FF2B5EF4-FFF2-40B4-BE49-F238E27FC236}">
                          <a16:creationId xmlns:a16="http://schemas.microsoft.com/office/drawing/2014/main" id="{AD67386E-7AD8-4712-9DE9-88D013AB6DE4}"/>
                        </a:ext>
                      </a:extLst>
                    </p:cNvPr>
                    <p:cNvSpPr>
                      <a:spLocks noEditPoints="1"/>
                    </p:cNvSpPr>
                    <p:nvPr/>
                  </p:nvSpPr>
                  <p:spPr bwMode="auto">
                    <a:xfrm>
                      <a:off x="5060" y="1845"/>
                      <a:ext cx="35" cy="13"/>
                    </a:xfrm>
                    <a:custGeom>
                      <a:avLst/>
                      <a:gdLst>
                        <a:gd name="T0" fmla="*/ 152 w 304"/>
                        <a:gd name="T1" fmla="*/ 0 h 118"/>
                        <a:gd name="T2" fmla="*/ 0 w 304"/>
                        <a:gd name="T3" fmla="*/ 118 h 118"/>
                        <a:gd name="T4" fmla="*/ 304 w 304"/>
                        <a:gd name="T5" fmla="*/ 118 h 118"/>
                        <a:gd name="T6" fmla="*/ 152 w 304"/>
                        <a:gd name="T7" fmla="*/ 0 h 118"/>
                        <a:gd name="T8" fmla="*/ 90 w 304"/>
                        <a:gd name="T9" fmla="*/ 79 h 118"/>
                        <a:gd name="T10" fmla="*/ 72 w 304"/>
                        <a:gd name="T11" fmla="*/ 61 h 118"/>
                        <a:gd name="T12" fmla="*/ 90 w 304"/>
                        <a:gd name="T13" fmla="*/ 43 h 118"/>
                        <a:gd name="T14" fmla="*/ 108 w 304"/>
                        <a:gd name="T15" fmla="*/ 61 h 118"/>
                        <a:gd name="T16" fmla="*/ 90 w 304"/>
                        <a:gd name="T17" fmla="*/ 79 h 118"/>
                        <a:gd name="T18" fmla="*/ 214 w 304"/>
                        <a:gd name="T19" fmla="*/ 79 h 118"/>
                        <a:gd name="T20" fmla="*/ 196 w 304"/>
                        <a:gd name="T21" fmla="*/ 61 h 118"/>
                        <a:gd name="T22" fmla="*/ 214 w 304"/>
                        <a:gd name="T23" fmla="*/ 43 h 118"/>
                        <a:gd name="T24" fmla="*/ 233 w 304"/>
                        <a:gd name="T25" fmla="*/ 61 h 118"/>
                        <a:gd name="T26" fmla="*/ 214 w 304"/>
                        <a:gd name="T27" fmla="*/ 7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 h="118">
                          <a:moveTo>
                            <a:pt x="152" y="0"/>
                          </a:moveTo>
                          <a:cubicBezTo>
                            <a:pt x="68" y="0"/>
                            <a:pt x="0" y="53"/>
                            <a:pt x="0" y="118"/>
                          </a:cubicBezTo>
                          <a:cubicBezTo>
                            <a:pt x="304" y="118"/>
                            <a:pt x="304" y="118"/>
                            <a:pt x="304" y="118"/>
                          </a:cubicBezTo>
                          <a:cubicBezTo>
                            <a:pt x="304" y="53"/>
                            <a:pt x="236" y="0"/>
                            <a:pt x="152" y="0"/>
                          </a:cubicBezTo>
                          <a:close/>
                          <a:moveTo>
                            <a:pt x="90" y="79"/>
                          </a:moveTo>
                          <a:cubicBezTo>
                            <a:pt x="80" y="79"/>
                            <a:pt x="72" y="71"/>
                            <a:pt x="72" y="61"/>
                          </a:cubicBezTo>
                          <a:cubicBezTo>
                            <a:pt x="72" y="51"/>
                            <a:pt x="80" y="43"/>
                            <a:pt x="90" y="43"/>
                          </a:cubicBezTo>
                          <a:cubicBezTo>
                            <a:pt x="100" y="43"/>
                            <a:pt x="108" y="51"/>
                            <a:pt x="108" y="61"/>
                          </a:cubicBezTo>
                          <a:cubicBezTo>
                            <a:pt x="108" y="71"/>
                            <a:pt x="100" y="79"/>
                            <a:pt x="90" y="79"/>
                          </a:cubicBezTo>
                          <a:close/>
                          <a:moveTo>
                            <a:pt x="214" y="79"/>
                          </a:moveTo>
                          <a:cubicBezTo>
                            <a:pt x="204" y="79"/>
                            <a:pt x="196" y="71"/>
                            <a:pt x="196" y="61"/>
                          </a:cubicBezTo>
                          <a:cubicBezTo>
                            <a:pt x="196" y="51"/>
                            <a:pt x="204" y="43"/>
                            <a:pt x="214" y="43"/>
                          </a:cubicBezTo>
                          <a:cubicBezTo>
                            <a:pt x="224" y="43"/>
                            <a:pt x="233" y="51"/>
                            <a:pt x="233" y="61"/>
                          </a:cubicBezTo>
                          <a:cubicBezTo>
                            <a:pt x="233" y="71"/>
                            <a:pt x="224" y="79"/>
                            <a:pt x="214"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396" name="Freeform 37">
                      <a:extLst>
                        <a:ext uri="{FF2B5EF4-FFF2-40B4-BE49-F238E27FC236}">
                          <a16:creationId xmlns:a16="http://schemas.microsoft.com/office/drawing/2014/main" id="{F1E90CF5-05AE-4E8C-9676-12D577DFB265}"/>
                        </a:ext>
                      </a:extLst>
                    </p:cNvPr>
                    <p:cNvSpPr>
                      <a:spLocks/>
                    </p:cNvSpPr>
                    <p:nvPr/>
                  </p:nvSpPr>
                  <p:spPr bwMode="auto">
                    <a:xfrm>
                      <a:off x="5064" y="1841"/>
                      <a:ext cx="10" cy="10"/>
                    </a:xfrm>
                    <a:custGeom>
                      <a:avLst/>
                      <a:gdLst>
                        <a:gd name="T0" fmla="*/ 79 w 85"/>
                        <a:gd name="T1" fmla="*/ 71 h 101"/>
                        <a:gd name="T2" fmla="*/ 40 w 85"/>
                        <a:gd name="T3" fmla="*/ 12 h 101"/>
                        <a:gd name="T4" fmla="*/ 12 w 85"/>
                        <a:gd name="T5" fmla="*/ 7 h 101"/>
                        <a:gd name="T6" fmla="*/ 6 w 85"/>
                        <a:gd name="T7" fmla="*/ 35 h 101"/>
                        <a:gd name="T8" fmla="*/ 42 w 85"/>
                        <a:gd name="T9" fmla="*/ 89 h 101"/>
                        <a:gd name="T10" fmla="*/ 53 w 85"/>
                        <a:gd name="T11" fmla="*/ 85 h 101"/>
                        <a:gd name="T12" fmla="*/ 71 w 85"/>
                        <a:gd name="T13" fmla="*/ 101 h 101"/>
                        <a:gd name="T14" fmla="*/ 73 w 85"/>
                        <a:gd name="T15" fmla="*/ 100 h 101"/>
                        <a:gd name="T16" fmla="*/ 79 w 85"/>
                        <a:gd name="T17" fmla="*/ 7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01">
                          <a:moveTo>
                            <a:pt x="79" y="71"/>
                          </a:moveTo>
                          <a:cubicBezTo>
                            <a:pt x="40" y="12"/>
                            <a:pt x="40" y="12"/>
                            <a:pt x="40" y="12"/>
                          </a:cubicBezTo>
                          <a:cubicBezTo>
                            <a:pt x="34" y="3"/>
                            <a:pt x="21" y="0"/>
                            <a:pt x="12" y="7"/>
                          </a:cubicBezTo>
                          <a:cubicBezTo>
                            <a:pt x="3" y="13"/>
                            <a:pt x="0" y="25"/>
                            <a:pt x="6" y="35"/>
                          </a:cubicBezTo>
                          <a:cubicBezTo>
                            <a:pt x="42" y="89"/>
                            <a:pt x="42" y="89"/>
                            <a:pt x="42" y="89"/>
                          </a:cubicBezTo>
                          <a:cubicBezTo>
                            <a:pt x="45" y="86"/>
                            <a:pt x="49" y="85"/>
                            <a:pt x="53" y="85"/>
                          </a:cubicBezTo>
                          <a:cubicBezTo>
                            <a:pt x="63" y="85"/>
                            <a:pt x="70" y="92"/>
                            <a:pt x="71" y="101"/>
                          </a:cubicBezTo>
                          <a:cubicBezTo>
                            <a:pt x="72" y="100"/>
                            <a:pt x="73" y="100"/>
                            <a:pt x="73" y="100"/>
                          </a:cubicBezTo>
                          <a:cubicBezTo>
                            <a:pt x="82" y="93"/>
                            <a:pt x="85" y="81"/>
                            <a:pt x="7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397" name="Freeform 38">
                      <a:extLst>
                        <a:ext uri="{FF2B5EF4-FFF2-40B4-BE49-F238E27FC236}">
                          <a16:creationId xmlns:a16="http://schemas.microsoft.com/office/drawing/2014/main" id="{C374CAC3-B7AC-41E3-ABCB-DE3344352CC6}"/>
                        </a:ext>
                      </a:extLst>
                    </p:cNvPr>
                    <p:cNvSpPr>
                      <a:spLocks/>
                    </p:cNvSpPr>
                    <p:nvPr/>
                  </p:nvSpPr>
                  <p:spPr bwMode="auto">
                    <a:xfrm>
                      <a:off x="5081" y="1841"/>
                      <a:ext cx="10" cy="10"/>
                    </a:xfrm>
                    <a:custGeom>
                      <a:avLst/>
                      <a:gdLst>
                        <a:gd name="T0" fmla="*/ 73 w 85"/>
                        <a:gd name="T1" fmla="*/ 7 h 101"/>
                        <a:gd name="T2" fmla="*/ 44 w 85"/>
                        <a:gd name="T3" fmla="*/ 12 h 101"/>
                        <a:gd name="T4" fmla="*/ 6 w 85"/>
                        <a:gd name="T5" fmla="*/ 71 h 101"/>
                        <a:gd name="T6" fmla="*/ 12 w 85"/>
                        <a:gd name="T7" fmla="*/ 100 h 101"/>
                        <a:gd name="T8" fmla="*/ 13 w 85"/>
                        <a:gd name="T9" fmla="*/ 101 h 101"/>
                        <a:gd name="T10" fmla="*/ 31 w 85"/>
                        <a:gd name="T11" fmla="*/ 85 h 101"/>
                        <a:gd name="T12" fmla="*/ 43 w 85"/>
                        <a:gd name="T13" fmla="*/ 89 h 101"/>
                        <a:gd name="T14" fmla="*/ 78 w 85"/>
                        <a:gd name="T15" fmla="*/ 35 h 101"/>
                        <a:gd name="T16" fmla="*/ 73 w 85"/>
                        <a:gd name="T17" fmla="*/ 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01">
                          <a:moveTo>
                            <a:pt x="73" y="7"/>
                          </a:moveTo>
                          <a:cubicBezTo>
                            <a:pt x="63" y="0"/>
                            <a:pt x="51" y="3"/>
                            <a:pt x="44" y="12"/>
                          </a:cubicBezTo>
                          <a:cubicBezTo>
                            <a:pt x="6" y="71"/>
                            <a:pt x="6" y="71"/>
                            <a:pt x="6" y="71"/>
                          </a:cubicBezTo>
                          <a:cubicBezTo>
                            <a:pt x="0" y="81"/>
                            <a:pt x="2" y="93"/>
                            <a:pt x="12" y="100"/>
                          </a:cubicBezTo>
                          <a:cubicBezTo>
                            <a:pt x="12" y="100"/>
                            <a:pt x="13" y="100"/>
                            <a:pt x="13" y="101"/>
                          </a:cubicBezTo>
                          <a:cubicBezTo>
                            <a:pt x="15" y="92"/>
                            <a:pt x="22" y="85"/>
                            <a:pt x="31" y="85"/>
                          </a:cubicBezTo>
                          <a:cubicBezTo>
                            <a:pt x="36" y="85"/>
                            <a:pt x="40" y="86"/>
                            <a:pt x="43" y="89"/>
                          </a:cubicBezTo>
                          <a:cubicBezTo>
                            <a:pt x="78" y="35"/>
                            <a:pt x="78" y="35"/>
                            <a:pt x="78" y="35"/>
                          </a:cubicBezTo>
                          <a:cubicBezTo>
                            <a:pt x="85" y="25"/>
                            <a:pt x="82" y="13"/>
                            <a:pt x="7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1388" name="CellPhone_E8EA">
                    <a:extLst>
                      <a:ext uri="{FF2B5EF4-FFF2-40B4-BE49-F238E27FC236}">
                        <a16:creationId xmlns:a16="http://schemas.microsoft.com/office/drawing/2014/main" id="{5B23E9CC-8387-4F70-BC7B-76CAF17685A8}"/>
                      </a:ext>
                    </a:extLst>
                  </p:cNvPr>
                  <p:cNvSpPr>
                    <a:spLocks noChangeAspect="1" noEditPoints="1"/>
                  </p:cNvSpPr>
                  <p:nvPr/>
                </p:nvSpPr>
                <p:spPr bwMode="auto">
                  <a:xfrm>
                    <a:off x="6490923" y="1610486"/>
                    <a:ext cx="211864" cy="353049"/>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422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cxnSp>
                <p:nvCxnSpPr>
                  <p:cNvPr id="1389" name="Straight Connector 1388">
                    <a:extLst>
                      <a:ext uri="{FF2B5EF4-FFF2-40B4-BE49-F238E27FC236}">
                        <a16:creationId xmlns:a16="http://schemas.microsoft.com/office/drawing/2014/main" id="{8B3CD901-7144-45C6-B041-635C1A71892B}"/>
                      </a:ext>
                    </a:extLst>
                  </p:cNvPr>
                  <p:cNvCxnSpPr>
                    <a:cxnSpLocks/>
                  </p:cNvCxnSpPr>
                  <p:nvPr/>
                </p:nvCxnSpPr>
                <p:spPr>
                  <a:xfrm>
                    <a:off x="6573314" y="1916461"/>
                    <a:ext cx="47081"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371" name="Group 1370">
                  <a:extLst>
                    <a:ext uri="{FF2B5EF4-FFF2-40B4-BE49-F238E27FC236}">
                      <a16:creationId xmlns:a16="http://schemas.microsoft.com/office/drawing/2014/main" id="{6272B2DF-B7C0-496B-B533-EA18D7BBBE90}"/>
                    </a:ext>
                  </a:extLst>
                </p:cNvPr>
                <p:cNvGrpSpPr/>
                <p:nvPr/>
              </p:nvGrpSpPr>
              <p:grpSpPr>
                <a:xfrm>
                  <a:off x="463024" y="4882627"/>
                  <a:ext cx="93897" cy="93896"/>
                  <a:chOff x="-160990" y="5259439"/>
                  <a:chExt cx="109394" cy="109393"/>
                </a:xfrm>
              </p:grpSpPr>
              <p:sp>
                <p:nvSpPr>
                  <p:cNvPr id="1384" name="Oval 1383">
                    <a:extLst>
                      <a:ext uri="{FF2B5EF4-FFF2-40B4-BE49-F238E27FC236}">
                        <a16:creationId xmlns:a16="http://schemas.microsoft.com/office/drawing/2014/main" id="{DF22BB4F-5603-439A-B140-791BC92A401E}"/>
                      </a:ext>
                    </a:extLst>
                  </p:cNvPr>
                  <p:cNvSpPr/>
                  <p:nvPr/>
                </p:nvSpPr>
                <p:spPr bwMode="auto">
                  <a:xfrm>
                    <a:off x="-160990" y="5259439"/>
                    <a:ext cx="109394" cy="109393"/>
                  </a:xfrm>
                  <a:prstGeom prst="ellipse">
                    <a:avLst/>
                  </a:prstGeom>
                  <a:solidFill>
                    <a:schemeClr val="bg1"/>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85" name="Commitments_EC4D">
                    <a:extLst>
                      <a:ext uri="{FF2B5EF4-FFF2-40B4-BE49-F238E27FC236}">
                        <a16:creationId xmlns:a16="http://schemas.microsoft.com/office/drawing/2014/main" id="{BE79D1E4-298D-483E-A818-7CEA140886D5}"/>
                      </a:ext>
                    </a:extLst>
                  </p:cNvPr>
                  <p:cNvSpPr>
                    <a:spLocks noChangeAspect="1" noEditPoints="1"/>
                  </p:cNvSpPr>
                  <p:nvPr/>
                </p:nvSpPr>
                <p:spPr bwMode="auto">
                  <a:xfrm>
                    <a:off x="-151209" y="5279588"/>
                    <a:ext cx="89835" cy="69092"/>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6350"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1372" name="Group 1371">
                  <a:extLst>
                    <a:ext uri="{FF2B5EF4-FFF2-40B4-BE49-F238E27FC236}">
                      <a16:creationId xmlns:a16="http://schemas.microsoft.com/office/drawing/2014/main" id="{6B86734A-271F-49FC-90A8-71143285B17C}"/>
                    </a:ext>
                  </a:extLst>
                </p:cNvPr>
                <p:cNvGrpSpPr/>
                <p:nvPr/>
              </p:nvGrpSpPr>
              <p:grpSpPr>
                <a:xfrm>
                  <a:off x="1569147" y="4703232"/>
                  <a:ext cx="93897" cy="93896"/>
                  <a:chOff x="-71245" y="5149301"/>
                  <a:chExt cx="109394" cy="109393"/>
                </a:xfrm>
              </p:grpSpPr>
              <p:sp>
                <p:nvSpPr>
                  <p:cNvPr id="1382" name="Oval 1381">
                    <a:extLst>
                      <a:ext uri="{FF2B5EF4-FFF2-40B4-BE49-F238E27FC236}">
                        <a16:creationId xmlns:a16="http://schemas.microsoft.com/office/drawing/2014/main" id="{340FE7D2-5B8A-404E-B2DB-5DF8CDF5739B}"/>
                      </a:ext>
                    </a:extLst>
                  </p:cNvPr>
                  <p:cNvSpPr/>
                  <p:nvPr/>
                </p:nvSpPr>
                <p:spPr bwMode="auto">
                  <a:xfrm>
                    <a:off x="-71245" y="5149301"/>
                    <a:ext cx="109394" cy="109393"/>
                  </a:xfrm>
                  <a:prstGeom prst="ellipse">
                    <a:avLst/>
                  </a:prstGeom>
                  <a:solidFill>
                    <a:schemeClr val="bg1"/>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83" name="Commitments_EC4D">
                    <a:extLst>
                      <a:ext uri="{FF2B5EF4-FFF2-40B4-BE49-F238E27FC236}">
                        <a16:creationId xmlns:a16="http://schemas.microsoft.com/office/drawing/2014/main" id="{AB6199CF-0A89-4B2E-88FA-D8D1BE0E57A9}"/>
                      </a:ext>
                    </a:extLst>
                  </p:cNvPr>
                  <p:cNvSpPr>
                    <a:spLocks noChangeAspect="1" noEditPoints="1"/>
                  </p:cNvSpPr>
                  <p:nvPr/>
                </p:nvSpPr>
                <p:spPr bwMode="auto">
                  <a:xfrm>
                    <a:off x="-60037" y="5181274"/>
                    <a:ext cx="89835" cy="69092"/>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6350"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1373" name="Freeform 6">
                  <a:extLst>
                    <a:ext uri="{FF2B5EF4-FFF2-40B4-BE49-F238E27FC236}">
                      <a16:creationId xmlns:a16="http://schemas.microsoft.com/office/drawing/2014/main" id="{E8459894-8FE4-485D-8A91-9C49CCE50853}"/>
                    </a:ext>
                  </a:extLst>
                </p:cNvPr>
                <p:cNvSpPr>
                  <a:spLocks noEditPoints="1"/>
                </p:cNvSpPr>
                <p:nvPr/>
              </p:nvSpPr>
              <p:spPr bwMode="auto">
                <a:xfrm>
                  <a:off x="1513972" y="4879327"/>
                  <a:ext cx="86543" cy="8562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grpSp>
              <p:nvGrpSpPr>
                <p:cNvPr id="1374" name="Group 1373">
                  <a:extLst>
                    <a:ext uri="{FF2B5EF4-FFF2-40B4-BE49-F238E27FC236}">
                      <a16:creationId xmlns:a16="http://schemas.microsoft.com/office/drawing/2014/main" id="{1412EC95-3A7C-48C5-ADB5-8F74FDC44411}"/>
                    </a:ext>
                  </a:extLst>
                </p:cNvPr>
                <p:cNvGrpSpPr/>
                <p:nvPr/>
              </p:nvGrpSpPr>
              <p:grpSpPr>
                <a:xfrm>
                  <a:off x="678533" y="4814224"/>
                  <a:ext cx="204812" cy="156967"/>
                  <a:chOff x="7398246" y="1610486"/>
                  <a:chExt cx="498447" cy="382007"/>
                </a:xfrm>
              </p:grpSpPr>
              <p:sp>
                <p:nvSpPr>
                  <p:cNvPr id="1375" name="monitor">
                    <a:extLst>
                      <a:ext uri="{FF2B5EF4-FFF2-40B4-BE49-F238E27FC236}">
                        <a16:creationId xmlns:a16="http://schemas.microsoft.com/office/drawing/2014/main" id="{ADD877BF-1FAF-4C2B-9759-71CC7378AD3E}"/>
                      </a:ext>
                    </a:extLst>
                  </p:cNvPr>
                  <p:cNvSpPr>
                    <a:spLocks noChangeAspect="1" noEditPoints="1"/>
                  </p:cNvSpPr>
                  <p:nvPr/>
                </p:nvSpPr>
                <p:spPr bwMode="auto">
                  <a:xfrm>
                    <a:off x="7398246" y="1610486"/>
                    <a:ext cx="498447" cy="382007"/>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4224"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76" name="Rectangle 1375">
                    <a:extLst>
                      <a:ext uri="{FF2B5EF4-FFF2-40B4-BE49-F238E27FC236}">
                        <a16:creationId xmlns:a16="http://schemas.microsoft.com/office/drawing/2014/main" id="{35F72C51-3215-4BCD-AB55-712B5F5315A1}"/>
                      </a:ext>
                    </a:extLst>
                  </p:cNvPr>
                  <p:cNvSpPr/>
                  <p:nvPr/>
                </p:nvSpPr>
                <p:spPr bwMode="auto">
                  <a:xfrm>
                    <a:off x="7398246" y="1610486"/>
                    <a:ext cx="498447" cy="30271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377" name="Group 11">
                    <a:extLst>
                      <a:ext uri="{FF2B5EF4-FFF2-40B4-BE49-F238E27FC236}">
                        <a16:creationId xmlns:a16="http://schemas.microsoft.com/office/drawing/2014/main" id="{CBDF77BD-F9B3-4FB6-A1B4-36E9D24D859F}"/>
                      </a:ext>
                    </a:extLst>
                  </p:cNvPr>
                  <p:cNvGrpSpPr>
                    <a:grpSpLocks noChangeAspect="1"/>
                  </p:cNvGrpSpPr>
                  <p:nvPr/>
                </p:nvGrpSpPr>
                <p:grpSpPr bwMode="auto">
                  <a:xfrm>
                    <a:off x="7581678" y="1714920"/>
                    <a:ext cx="111860" cy="111860"/>
                    <a:chOff x="5664" y="1835"/>
                    <a:chExt cx="73" cy="73"/>
                  </a:xfrm>
                  <a:solidFill>
                    <a:schemeClr val="bg1"/>
                  </a:solidFill>
                </p:grpSpPr>
                <p:sp>
                  <p:nvSpPr>
                    <p:cNvPr id="1378" name="Freeform 12">
                      <a:extLst>
                        <a:ext uri="{FF2B5EF4-FFF2-40B4-BE49-F238E27FC236}">
                          <a16:creationId xmlns:a16="http://schemas.microsoft.com/office/drawing/2014/main" id="{ED2906FC-0FF2-4577-8D01-5174400358B2}"/>
                        </a:ext>
                      </a:extLst>
                    </p:cNvPr>
                    <p:cNvSpPr>
                      <a:spLocks/>
                    </p:cNvSpPr>
                    <p:nvPr/>
                  </p:nvSpPr>
                  <p:spPr bwMode="auto">
                    <a:xfrm>
                      <a:off x="5696" y="1835"/>
                      <a:ext cx="41" cy="35"/>
                    </a:xfrm>
                    <a:custGeom>
                      <a:avLst/>
                      <a:gdLst>
                        <a:gd name="T0" fmla="*/ 41 w 41"/>
                        <a:gd name="T1" fmla="*/ 35 h 35"/>
                        <a:gd name="T2" fmla="*/ 41 w 41"/>
                        <a:gd name="T3" fmla="*/ 0 h 35"/>
                        <a:gd name="T4" fmla="*/ 0 w 41"/>
                        <a:gd name="T5" fmla="*/ 6 h 35"/>
                        <a:gd name="T6" fmla="*/ 0 w 41"/>
                        <a:gd name="T7" fmla="*/ 35 h 35"/>
                        <a:gd name="T8" fmla="*/ 41 w 41"/>
                        <a:gd name="T9" fmla="*/ 35 h 35"/>
                      </a:gdLst>
                      <a:ahLst/>
                      <a:cxnLst>
                        <a:cxn ang="0">
                          <a:pos x="T0" y="T1"/>
                        </a:cxn>
                        <a:cxn ang="0">
                          <a:pos x="T2" y="T3"/>
                        </a:cxn>
                        <a:cxn ang="0">
                          <a:pos x="T4" y="T5"/>
                        </a:cxn>
                        <a:cxn ang="0">
                          <a:pos x="T6" y="T7"/>
                        </a:cxn>
                        <a:cxn ang="0">
                          <a:pos x="T8" y="T9"/>
                        </a:cxn>
                      </a:cxnLst>
                      <a:rect l="0" t="0" r="r" b="b"/>
                      <a:pathLst>
                        <a:path w="41" h="35">
                          <a:moveTo>
                            <a:pt x="41" y="35"/>
                          </a:moveTo>
                          <a:lnTo>
                            <a:pt x="41" y="0"/>
                          </a:lnTo>
                          <a:lnTo>
                            <a:pt x="0" y="6"/>
                          </a:lnTo>
                          <a:lnTo>
                            <a:pt x="0" y="35"/>
                          </a:lnTo>
                          <a:lnTo>
                            <a:pt x="4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379" name="Freeform 13">
                      <a:extLst>
                        <a:ext uri="{FF2B5EF4-FFF2-40B4-BE49-F238E27FC236}">
                          <a16:creationId xmlns:a16="http://schemas.microsoft.com/office/drawing/2014/main" id="{AF3DB026-0718-4E11-AF56-D5B5C9AFCE0D}"/>
                        </a:ext>
                      </a:extLst>
                    </p:cNvPr>
                    <p:cNvSpPr>
                      <a:spLocks/>
                    </p:cNvSpPr>
                    <p:nvPr/>
                  </p:nvSpPr>
                  <p:spPr bwMode="auto">
                    <a:xfrm>
                      <a:off x="5664" y="1841"/>
                      <a:ext cx="30" cy="29"/>
                    </a:xfrm>
                    <a:custGeom>
                      <a:avLst/>
                      <a:gdLst>
                        <a:gd name="T0" fmla="*/ 30 w 30"/>
                        <a:gd name="T1" fmla="*/ 0 h 29"/>
                        <a:gd name="T2" fmla="*/ 0 w 30"/>
                        <a:gd name="T3" fmla="*/ 5 h 29"/>
                        <a:gd name="T4" fmla="*/ 0 w 30"/>
                        <a:gd name="T5" fmla="*/ 29 h 29"/>
                        <a:gd name="T6" fmla="*/ 30 w 30"/>
                        <a:gd name="T7" fmla="*/ 29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lnTo>
                            <a:pt x="0" y="5"/>
                          </a:lnTo>
                          <a:lnTo>
                            <a:pt x="0" y="29"/>
                          </a:lnTo>
                          <a:lnTo>
                            <a:pt x="30" y="29"/>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380" name="Freeform 14">
                      <a:extLst>
                        <a:ext uri="{FF2B5EF4-FFF2-40B4-BE49-F238E27FC236}">
                          <a16:creationId xmlns:a16="http://schemas.microsoft.com/office/drawing/2014/main" id="{186B5037-7BC9-45CF-AEB6-7E6521D14E35}"/>
                        </a:ext>
                      </a:extLst>
                    </p:cNvPr>
                    <p:cNvSpPr>
                      <a:spLocks/>
                    </p:cNvSpPr>
                    <p:nvPr/>
                  </p:nvSpPr>
                  <p:spPr bwMode="auto">
                    <a:xfrm>
                      <a:off x="5664" y="1873"/>
                      <a:ext cx="30" cy="29"/>
                    </a:xfrm>
                    <a:custGeom>
                      <a:avLst/>
                      <a:gdLst>
                        <a:gd name="T0" fmla="*/ 0 w 30"/>
                        <a:gd name="T1" fmla="*/ 0 h 29"/>
                        <a:gd name="T2" fmla="*/ 0 w 30"/>
                        <a:gd name="T3" fmla="*/ 24 h 29"/>
                        <a:gd name="T4" fmla="*/ 30 w 30"/>
                        <a:gd name="T5" fmla="*/ 29 h 29"/>
                        <a:gd name="T6" fmla="*/ 30 w 30"/>
                        <a:gd name="T7" fmla="*/ 0 h 29"/>
                        <a:gd name="T8" fmla="*/ 0 w 30"/>
                        <a:gd name="T9" fmla="*/ 0 h 29"/>
                      </a:gdLst>
                      <a:ahLst/>
                      <a:cxnLst>
                        <a:cxn ang="0">
                          <a:pos x="T0" y="T1"/>
                        </a:cxn>
                        <a:cxn ang="0">
                          <a:pos x="T2" y="T3"/>
                        </a:cxn>
                        <a:cxn ang="0">
                          <a:pos x="T4" y="T5"/>
                        </a:cxn>
                        <a:cxn ang="0">
                          <a:pos x="T6" y="T7"/>
                        </a:cxn>
                        <a:cxn ang="0">
                          <a:pos x="T8" y="T9"/>
                        </a:cxn>
                      </a:cxnLst>
                      <a:rect l="0" t="0" r="r" b="b"/>
                      <a:pathLst>
                        <a:path w="30" h="29">
                          <a:moveTo>
                            <a:pt x="0" y="0"/>
                          </a:moveTo>
                          <a:lnTo>
                            <a:pt x="0" y="24"/>
                          </a:lnTo>
                          <a:lnTo>
                            <a:pt x="30" y="29"/>
                          </a:lnTo>
                          <a:lnTo>
                            <a:pt x="3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381" name="Freeform 15">
                      <a:extLst>
                        <a:ext uri="{FF2B5EF4-FFF2-40B4-BE49-F238E27FC236}">
                          <a16:creationId xmlns:a16="http://schemas.microsoft.com/office/drawing/2014/main" id="{F76C7731-F5E3-4A07-9101-03C76A743EFF}"/>
                        </a:ext>
                      </a:extLst>
                    </p:cNvPr>
                    <p:cNvSpPr>
                      <a:spLocks/>
                    </p:cNvSpPr>
                    <p:nvPr/>
                  </p:nvSpPr>
                  <p:spPr bwMode="auto">
                    <a:xfrm>
                      <a:off x="5696" y="1873"/>
                      <a:ext cx="41" cy="35"/>
                    </a:xfrm>
                    <a:custGeom>
                      <a:avLst/>
                      <a:gdLst>
                        <a:gd name="T0" fmla="*/ 0 w 41"/>
                        <a:gd name="T1" fmla="*/ 29 h 35"/>
                        <a:gd name="T2" fmla="*/ 41 w 41"/>
                        <a:gd name="T3" fmla="*/ 35 h 35"/>
                        <a:gd name="T4" fmla="*/ 41 w 41"/>
                        <a:gd name="T5" fmla="*/ 0 h 35"/>
                        <a:gd name="T6" fmla="*/ 0 w 41"/>
                        <a:gd name="T7" fmla="*/ 0 h 35"/>
                        <a:gd name="T8" fmla="*/ 0 w 41"/>
                        <a:gd name="T9" fmla="*/ 29 h 35"/>
                      </a:gdLst>
                      <a:ahLst/>
                      <a:cxnLst>
                        <a:cxn ang="0">
                          <a:pos x="T0" y="T1"/>
                        </a:cxn>
                        <a:cxn ang="0">
                          <a:pos x="T2" y="T3"/>
                        </a:cxn>
                        <a:cxn ang="0">
                          <a:pos x="T4" y="T5"/>
                        </a:cxn>
                        <a:cxn ang="0">
                          <a:pos x="T6" y="T7"/>
                        </a:cxn>
                        <a:cxn ang="0">
                          <a:pos x="T8" y="T9"/>
                        </a:cxn>
                      </a:cxnLst>
                      <a:rect l="0" t="0" r="r" b="b"/>
                      <a:pathLst>
                        <a:path w="41" h="35">
                          <a:moveTo>
                            <a:pt x="0" y="29"/>
                          </a:moveTo>
                          <a:lnTo>
                            <a:pt x="41" y="35"/>
                          </a:lnTo>
                          <a:lnTo>
                            <a:pt x="41" y="0"/>
                          </a:lnTo>
                          <a:lnTo>
                            <a:pt x="0"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grpSp>
          <p:cxnSp>
            <p:nvCxnSpPr>
              <p:cNvPr id="1298" name="Connector: Elbow 1297">
                <a:extLst>
                  <a:ext uri="{FF2B5EF4-FFF2-40B4-BE49-F238E27FC236}">
                    <a16:creationId xmlns:a16="http://schemas.microsoft.com/office/drawing/2014/main" id="{A75EC774-B219-434C-91BC-381FE3284D12}"/>
                  </a:ext>
                </a:extLst>
              </p:cNvPr>
              <p:cNvCxnSpPr>
                <a:cxnSpLocks/>
                <a:endCxn id="1354" idx="0"/>
              </p:cNvCxnSpPr>
              <p:nvPr/>
            </p:nvCxnSpPr>
            <p:spPr>
              <a:xfrm rot="10800000" flipV="1">
                <a:off x="3404922" y="3663124"/>
                <a:ext cx="1280160" cy="640080"/>
              </a:xfrm>
              <a:prstGeom prst="bentConnector2">
                <a:avLst/>
              </a:prstGeom>
              <a:ln w="25400">
                <a:solidFill>
                  <a:schemeClr val="bg2">
                    <a:lumMod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300" name="Group 1299">
                <a:extLst>
                  <a:ext uri="{FF2B5EF4-FFF2-40B4-BE49-F238E27FC236}">
                    <a16:creationId xmlns:a16="http://schemas.microsoft.com/office/drawing/2014/main" id="{4D06526C-0F47-4551-9B72-A9F46A15486F}"/>
                  </a:ext>
                </a:extLst>
              </p:cNvPr>
              <p:cNvGrpSpPr/>
              <p:nvPr/>
            </p:nvGrpSpPr>
            <p:grpSpPr>
              <a:xfrm>
                <a:off x="1351265" y="4321819"/>
                <a:ext cx="1076287" cy="461665"/>
                <a:chOff x="1485688" y="4205795"/>
                <a:chExt cx="1076287" cy="461665"/>
              </a:xfrm>
            </p:grpSpPr>
            <p:sp>
              <p:nvSpPr>
                <p:cNvPr id="1356" name="Rectangle 1355">
                  <a:hlinkClick r:id="rId81" tooltip="Microsoft Intune can add compliance state data to Azure Active Directory (Azure AD) for the devices you manage with one or more third-party device compliance partners. With this configuration, compliance data can be used with conditional access policies. "/>
                  <a:extLst>
                    <a:ext uri="{FF2B5EF4-FFF2-40B4-BE49-F238E27FC236}">
                      <a16:creationId xmlns:a16="http://schemas.microsoft.com/office/drawing/2014/main" id="{957FE0E0-4D2B-4EC7-8397-CC4EDA20B921}"/>
                    </a:ext>
                  </a:extLst>
                </p:cNvPr>
                <p:cNvSpPr/>
                <p:nvPr/>
              </p:nvSpPr>
              <p:spPr bwMode="auto">
                <a:xfrm>
                  <a:off x="1485688" y="4205795"/>
                  <a:ext cx="1076287" cy="461665"/>
                </a:xfrm>
                <a:prstGeom prst="rect">
                  <a:avLst/>
                </a:prstGeom>
                <a:ln w="15875">
                  <a:solidFill>
                    <a:schemeClr val="bg1">
                      <a:lumMod val="6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Partner MDM</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gradFill>
                      <a:gsLst>
                        <a:gs pos="2917">
                          <a:srgbClr val="000000"/>
                        </a:gs>
                        <a:gs pos="30000">
                          <a:srgbClr val="000000"/>
                        </a:gs>
                      </a:gsLst>
                      <a:lin ang="5400000" scaled="0"/>
                    </a:gradFill>
                    <a:effectLst/>
                    <a:highlight>
                      <a:srgbClr val="FFFF00"/>
                    </a:highligh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gradFill>
                      <a:gsLst>
                        <a:gs pos="2917">
                          <a:srgbClr val="000000"/>
                        </a:gs>
                        <a:gs pos="30000">
                          <a:srgbClr val="000000"/>
                        </a:gs>
                      </a:gsLst>
                      <a:lin ang="5400000" scaled="0"/>
                    </a:gradFill>
                    <a:effectLst/>
                    <a:highlight>
                      <a:srgbClr val="FFFF00"/>
                    </a:highlight>
                    <a:uLnTx/>
                    <a:uFillTx/>
                    <a:latin typeface="Segoe UI"/>
                    <a:ea typeface="+mn-ea"/>
                    <a:cs typeface="+mn-cs"/>
                  </a:endParaRPr>
                </a:p>
              </p:txBody>
            </p:sp>
            <p:pic>
              <p:nvPicPr>
                <p:cNvPr id="1357" name="Picture 1356">
                  <a:extLst>
                    <a:ext uri="{FF2B5EF4-FFF2-40B4-BE49-F238E27FC236}">
                      <a16:creationId xmlns:a16="http://schemas.microsoft.com/office/drawing/2014/main" id="{3331BA08-A9AC-40E0-8E9B-CD5894367EC8}"/>
                    </a:ext>
                  </a:extLst>
                </p:cNvPr>
                <p:cNvPicPr>
                  <a:picLocks noChangeAspect="1"/>
                </p:cNvPicPr>
                <p:nvPr/>
              </p:nvPicPr>
              <p:blipFill>
                <a:blip r:embed="rId82">
                  <a:extLst>
                    <a:ext uri="{28A0092B-C50C-407E-A947-70E740481C1C}">
                      <a14:useLocalDpi xmlns:a14="http://schemas.microsoft.com/office/drawing/2010/main" val="0"/>
                    </a:ext>
                  </a:extLst>
                </a:blip>
                <a:stretch>
                  <a:fillRect/>
                </a:stretch>
              </p:blipFill>
              <p:spPr>
                <a:xfrm>
                  <a:off x="2145985" y="4481116"/>
                  <a:ext cx="374494" cy="130160"/>
                </a:xfrm>
                <a:prstGeom prst="rect">
                  <a:avLst/>
                </a:prstGeom>
              </p:spPr>
            </p:pic>
            <p:pic>
              <p:nvPicPr>
                <p:cNvPr id="1358" name="Picture 1357">
                  <a:extLst>
                    <a:ext uri="{FF2B5EF4-FFF2-40B4-BE49-F238E27FC236}">
                      <a16:creationId xmlns:a16="http://schemas.microsoft.com/office/drawing/2014/main" id="{6C13AD0B-69EF-4F5A-A3A3-7C040FF59AB3}"/>
                    </a:ext>
                  </a:extLst>
                </p:cNvPr>
                <p:cNvPicPr>
                  <a:picLocks noChangeAspect="1"/>
                </p:cNvPicPr>
                <p:nvPr/>
              </p:nvPicPr>
              <p:blipFill>
                <a:blip r:embed="rId83"/>
                <a:stretch>
                  <a:fillRect/>
                </a:stretch>
              </p:blipFill>
              <p:spPr>
                <a:xfrm>
                  <a:off x="1964099" y="4465537"/>
                  <a:ext cx="145759" cy="145759"/>
                </a:xfrm>
                <a:prstGeom prst="rect">
                  <a:avLst/>
                </a:prstGeom>
              </p:spPr>
            </p:pic>
            <p:pic>
              <p:nvPicPr>
                <p:cNvPr id="1359" name="Picture 1358">
                  <a:extLst>
                    <a:ext uri="{FF2B5EF4-FFF2-40B4-BE49-F238E27FC236}">
                      <a16:creationId xmlns:a16="http://schemas.microsoft.com/office/drawing/2014/main" id="{01974D27-F30B-476D-B456-C3EB261A972A}"/>
                    </a:ext>
                  </a:extLst>
                </p:cNvPr>
                <p:cNvPicPr>
                  <a:picLocks noChangeAspect="1"/>
                </p:cNvPicPr>
                <p:nvPr/>
              </p:nvPicPr>
              <p:blipFill>
                <a:blip r:embed="rId84"/>
                <a:stretch>
                  <a:fillRect/>
                </a:stretch>
              </p:blipFill>
              <p:spPr>
                <a:xfrm>
                  <a:off x="1550580" y="4397453"/>
                  <a:ext cx="387435" cy="217738"/>
                </a:xfrm>
                <a:prstGeom prst="rect">
                  <a:avLst/>
                </a:prstGeom>
              </p:spPr>
            </p:pic>
          </p:grpSp>
          <p:cxnSp>
            <p:nvCxnSpPr>
              <p:cNvPr id="1301" name="Straight Connector 1300">
                <a:extLst>
                  <a:ext uri="{FF2B5EF4-FFF2-40B4-BE49-F238E27FC236}">
                    <a16:creationId xmlns:a16="http://schemas.microsoft.com/office/drawing/2014/main" id="{62E1C290-5776-4E0A-84F0-68100A612EEE}"/>
                  </a:ext>
                </a:extLst>
              </p:cNvPr>
              <p:cNvCxnSpPr>
                <a:cxnSpLocks/>
              </p:cNvCxnSpPr>
              <p:nvPr/>
            </p:nvCxnSpPr>
            <p:spPr>
              <a:xfrm flipV="1">
                <a:off x="2426896" y="4572205"/>
                <a:ext cx="335588" cy="0"/>
              </a:xfrm>
              <a:prstGeom prst="line">
                <a:avLst/>
              </a:prstGeom>
              <a:ln w="25400">
                <a:solidFill>
                  <a:schemeClr val="bg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302" name="Group 1301">
                <a:extLst>
                  <a:ext uri="{FF2B5EF4-FFF2-40B4-BE49-F238E27FC236}">
                    <a16:creationId xmlns:a16="http://schemas.microsoft.com/office/drawing/2014/main" id="{8FF99E91-0DB1-4598-AB41-9B25DC97A129}"/>
                  </a:ext>
                </a:extLst>
              </p:cNvPr>
              <p:cNvGrpSpPr/>
              <p:nvPr/>
            </p:nvGrpSpPr>
            <p:grpSpPr>
              <a:xfrm>
                <a:off x="2762484" y="4303204"/>
                <a:ext cx="1293608" cy="498895"/>
                <a:chOff x="799983" y="4047127"/>
                <a:chExt cx="1293608" cy="498895"/>
              </a:xfrm>
            </p:grpSpPr>
            <p:grpSp>
              <p:nvGrpSpPr>
                <p:cNvPr id="1314" name="Group 1313">
                  <a:extLst>
                    <a:ext uri="{FF2B5EF4-FFF2-40B4-BE49-F238E27FC236}">
                      <a16:creationId xmlns:a16="http://schemas.microsoft.com/office/drawing/2014/main" id="{F54768E4-533A-4FAE-A836-444E8D403132}"/>
                    </a:ext>
                  </a:extLst>
                </p:cNvPr>
                <p:cNvGrpSpPr/>
                <p:nvPr/>
              </p:nvGrpSpPr>
              <p:grpSpPr>
                <a:xfrm>
                  <a:off x="799983" y="4047127"/>
                  <a:ext cx="1293608" cy="498895"/>
                  <a:chOff x="851660" y="3715793"/>
                  <a:chExt cx="1293608" cy="498895"/>
                </a:xfrm>
              </p:grpSpPr>
              <p:sp>
                <p:nvSpPr>
                  <p:cNvPr id="1354" name="Rectangle 1353">
                    <a:hlinkClick r:id="rId85" tooltip="Microsoft Intune is a cloud-based service that focuses on mobile device management (MDM) and mobile application management (MAM). Intune integrates with Azure Active Directory (Azure AD) Conditional Access to provide device security health signals."/>
                    <a:extLst>
                      <a:ext uri="{FF2B5EF4-FFF2-40B4-BE49-F238E27FC236}">
                        <a16:creationId xmlns:a16="http://schemas.microsoft.com/office/drawing/2014/main" id="{51A46DBC-8394-4364-8E31-1D83216F8F8C}"/>
                      </a:ext>
                    </a:extLst>
                  </p:cNvPr>
                  <p:cNvSpPr/>
                  <p:nvPr/>
                </p:nvSpPr>
                <p:spPr>
                  <a:xfrm>
                    <a:off x="851660" y="3715793"/>
                    <a:ext cx="1293608" cy="498895"/>
                  </a:xfrm>
                  <a:prstGeom prst="rect">
                    <a:avLst/>
                  </a:prstGeom>
                  <a:solidFill>
                    <a:schemeClr val="bg1"/>
                  </a:solidFill>
                  <a:ln w="158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t">
                    <a:noAutofit/>
                  </a:bodyPr>
                  <a:lstStyle/>
                  <a:p>
                    <a:pPr marL="228600" marR="0" lvl="0" indent="0" algn="l" defTabSz="914400" rtl="0" eaLnBrk="1" fontAlgn="auto" latinLnBrk="0" hangingPunct="1">
                      <a:lnSpc>
                        <a:spcPct val="97000"/>
                      </a:lnSpc>
                      <a:spcBef>
                        <a:spcPts val="0"/>
                      </a:spcBef>
                      <a:spcAft>
                        <a:spcPts val="0"/>
                      </a:spcAft>
                      <a:buClrTx/>
                      <a:buSzTx/>
                      <a:buFontTx/>
                      <a:buNone/>
                      <a:tabLst/>
                      <a:defRPr/>
                    </a:pPr>
                    <a:r>
                      <a:rPr kumimoji="0" lang="en-US" sz="800" b="1" i="0" u="none" strike="noStrike" kern="1200" cap="none" spc="0" normalizeH="0" baseline="0" noProof="0">
                        <a:ln>
                          <a:noFill/>
                        </a:ln>
                        <a:gradFill>
                          <a:gsLst>
                            <a:gs pos="0">
                              <a:srgbClr val="000000"/>
                            </a:gs>
                            <a:gs pos="100000">
                              <a:srgbClr val="000000"/>
                            </a:gs>
                          </a:gsLst>
                          <a:lin ang="5400000" scaled="1"/>
                        </a:gradFill>
                        <a:effectLst/>
                        <a:uLnTx/>
                        <a:uFillTx/>
                        <a:latin typeface="Segoe UI" panose="020B0502040204020203" pitchFamily="34" charset="0"/>
                        <a:ea typeface="+mn-ea"/>
                        <a:cs typeface="Segoe UI" panose="020B0502040204020203" pitchFamily="34" charset="0"/>
                      </a:rPr>
                      <a:t>Microsoft Intune</a:t>
                    </a:r>
                  </a:p>
                  <a:p>
                    <a:pPr marL="228600" marR="0" lvl="0" indent="0" algn="l" defTabSz="914400" rtl="0" eaLnBrk="1" fontAlgn="auto" latinLnBrk="0" hangingPunct="1">
                      <a:lnSpc>
                        <a:spcPct val="97000"/>
                      </a:lnSpc>
                      <a:spcBef>
                        <a:spcPts val="0"/>
                      </a:spcBef>
                      <a:spcAft>
                        <a:spcPts val="0"/>
                      </a:spcAft>
                      <a:buClrTx/>
                      <a:buSzTx/>
                      <a:buFontTx/>
                      <a:buNone/>
                      <a:tabLst/>
                      <a:defRPr/>
                    </a:pPr>
                    <a:endParaRPr kumimoji="0" lang="en-US" sz="800" b="1" i="0" u="none" strike="noStrike" kern="1200" cap="none" spc="0" normalizeH="0" baseline="0" noProof="0">
                      <a:ln>
                        <a:noFill/>
                      </a:ln>
                      <a:gradFill>
                        <a:gsLst>
                          <a:gs pos="0">
                            <a:srgbClr val="000000"/>
                          </a:gs>
                          <a:gs pos="100000">
                            <a:srgbClr val="000000"/>
                          </a:gs>
                        </a:gsLst>
                        <a:lin ang="5400000" scaled="1"/>
                      </a:gradFill>
                      <a:effectLst/>
                      <a:highlight>
                        <a:srgbClr val="FFFF00"/>
                      </a:highlight>
                      <a:uLnTx/>
                      <a:uFillTx/>
                      <a:latin typeface="Segoe UI" panose="020B0502040204020203" pitchFamily="34" charset="0"/>
                      <a:ea typeface="+mn-ea"/>
                      <a:cs typeface="Segoe UI" panose="020B0502040204020203" pitchFamily="34" charset="0"/>
                    </a:endParaRPr>
                  </a:p>
                </p:txBody>
              </p:sp>
              <p:pic>
                <p:nvPicPr>
                  <p:cNvPr id="1355" name="Picture 2" descr="Image result for intune logo">
                    <a:extLst>
                      <a:ext uri="{FF2B5EF4-FFF2-40B4-BE49-F238E27FC236}">
                        <a16:creationId xmlns:a16="http://schemas.microsoft.com/office/drawing/2014/main" id="{5C6687AD-8769-4E1C-9F85-8CB90E89D89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36830" y="3750442"/>
                    <a:ext cx="128193" cy="128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15" name="Group 1314">
                  <a:extLst>
                    <a:ext uri="{FF2B5EF4-FFF2-40B4-BE49-F238E27FC236}">
                      <a16:creationId xmlns:a16="http://schemas.microsoft.com/office/drawing/2014/main" id="{53A0DE54-5F85-48E6-827E-8A78C6E1F74E}"/>
                    </a:ext>
                  </a:extLst>
                </p:cNvPr>
                <p:cNvGrpSpPr/>
                <p:nvPr/>
              </p:nvGrpSpPr>
              <p:grpSpPr>
                <a:xfrm>
                  <a:off x="1448909" y="4325165"/>
                  <a:ext cx="204812" cy="156967"/>
                  <a:chOff x="2892310" y="4439341"/>
                  <a:chExt cx="376337" cy="288423"/>
                </a:xfrm>
              </p:grpSpPr>
              <p:sp>
                <p:nvSpPr>
                  <p:cNvPr id="1351" name="monitor">
                    <a:extLst>
                      <a:ext uri="{FF2B5EF4-FFF2-40B4-BE49-F238E27FC236}">
                        <a16:creationId xmlns:a16="http://schemas.microsoft.com/office/drawing/2014/main" id="{CD346AE1-3CAD-4E39-81BB-B0CE9916195D}"/>
                      </a:ext>
                    </a:extLst>
                  </p:cNvPr>
                  <p:cNvSpPr>
                    <a:spLocks noChangeAspect="1" noEditPoints="1"/>
                  </p:cNvSpPr>
                  <p:nvPr/>
                </p:nvSpPr>
                <p:spPr bwMode="auto">
                  <a:xfrm>
                    <a:off x="2892310" y="4439341"/>
                    <a:ext cx="376337" cy="288423"/>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4224" cap="sq">
                    <a:solidFill>
                      <a:srgbClr val="0078D7">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52" name="Rectangle 1351">
                    <a:extLst>
                      <a:ext uri="{FF2B5EF4-FFF2-40B4-BE49-F238E27FC236}">
                        <a16:creationId xmlns:a16="http://schemas.microsoft.com/office/drawing/2014/main" id="{BB674DA7-2BC0-4174-8732-78EC12260F54}"/>
                      </a:ext>
                    </a:extLst>
                  </p:cNvPr>
                  <p:cNvSpPr/>
                  <p:nvPr/>
                </p:nvSpPr>
                <p:spPr bwMode="auto">
                  <a:xfrm>
                    <a:off x="2892310" y="4439341"/>
                    <a:ext cx="376337" cy="228557"/>
                  </a:xfrm>
                  <a:prstGeom prst="rect">
                    <a:avLst/>
                  </a:prstGeom>
                  <a:solidFill>
                    <a:srgbClr val="0078D7">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353" name="Picture 1352">
                    <a:extLst>
                      <a:ext uri="{FF2B5EF4-FFF2-40B4-BE49-F238E27FC236}">
                        <a16:creationId xmlns:a16="http://schemas.microsoft.com/office/drawing/2014/main" id="{71193CBB-5B3D-4F00-AA18-9A41DF7B7183}"/>
                      </a:ext>
                    </a:extLst>
                  </p:cNvPr>
                  <p:cNvPicPr>
                    <a:picLocks noChangeAspect="1"/>
                  </p:cNvPicPr>
                  <p:nvPr/>
                </p:nvPicPr>
                <p:blipFill rotWithShape="1">
                  <a:blip r:embed="rId80">
                    <a:extLst>
                      <a:ext uri="{28A0092B-C50C-407E-A947-70E740481C1C}">
                        <a14:useLocalDpi xmlns:a14="http://schemas.microsoft.com/office/drawing/2010/main" val="0"/>
                      </a:ext>
                    </a:extLst>
                  </a:blip>
                  <a:srcRect l="24884" r="23372" b="46072"/>
                  <a:stretch/>
                </p:blipFill>
                <p:spPr>
                  <a:xfrm>
                    <a:off x="3016842" y="4495234"/>
                    <a:ext cx="137762" cy="116769"/>
                  </a:xfrm>
                  <a:prstGeom prst="rect">
                    <a:avLst/>
                  </a:prstGeom>
                </p:spPr>
              </p:pic>
            </p:grpSp>
            <p:grpSp>
              <p:nvGrpSpPr>
                <p:cNvPr id="1316" name="Group 1315">
                  <a:extLst>
                    <a:ext uri="{FF2B5EF4-FFF2-40B4-BE49-F238E27FC236}">
                      <a16:creationId xmlns:a16="http://schemas.microsoft.com/office/drawing/2014/main" id="{FDD8FD43-8359-4510-9B89-43DE0868D141}"/>
                    </a:ext>
                  </a:extLst>
                </p:cNvPr>
                <p:cNvGrpSpPr/>
                <p:nvPr/>
              </p:nvGrpSpPr>
              <p:grpSpPr>
                <a:xfrm>
                  <a:off x="1699812" y="4325165"/>
                  <a:ext cx="207940" cy="156966"/>
                  <a:chOff x="7987238" y="1610486"/>
                  <a:chExt cx="506061" cy="382007"/>
                </a:xfrm>
              </p:grpSpPr>
              <p:sp>
                <p:nvSpPr>
                  <p:cNvPr id="1345" name="Rectangle 1344">
                    <a:extLst>
                      <a:ext uri="{FF2B5EF4-FFF2-40B4-BE49-F238E27FC236}">
                        <a16:creationId xmlns:a16="http://schemas.microsoft.com/office/drawing/2014/main" id="{9EBBD958-BC1A-41EB-95AC-643A86913EF0}"/>
                      </a:ext>
                    </a:extLst>
                  </p:cNvPr>
                  <p:cNvSpPr/>
                  <p:nvPr/>
                </p:nvSpPr>
                <p:spPr bwMode="auto">
                  <a:xfrm>
                    <a:off x="7994852" y="1610486"/>
                    <a:ext cx="498447" cy="302717"/>
                  </a:xfrm>
                  <a:prstGeom prst="rect">
                    <a:avLst/>
                  </a:prstGeom>
                  <a:solidFill>
                    <a:srgbClr val="5C2D9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346" name="Group 1345">
                    <a:extLst>
                      <a:ext uri="{FF2B5EF4-FFF2-40B4-BE49-F238E27FC236}">
                        <a16:creationId xmlns:a16="http://schemas.microsoft.com/office/drawing/2014/main" id="{78449A55-FFD7-4FCB-BFE9-37391A51DE7F}"/>
                      </a:ext>
                    </a:extLst>
                  </p:cNvPr>
                  <p:cNvGrpSpPr/>
                  <p:nvPr/>
                </p:nvGrpSpPr>
                <p:grpSpPr>
                  <a:xfrm>
                    <a:off x="7987238" y="1610486"/>
                    <a:ext cx="498447" cy="382007"/>
                    <a:chOff x="9563138" y="2462727"/>
                    <a:chExt cx="516394" cy="395761"/>
                  </a:xfrm>
                </p:grpSpPr>
                <p:sp>
                  <p:nvSpPr>
                    <p:cNvPr id="1347" name="monitor">
                      <a:extLst>
                        <a:ext uri="{FF2B5EF4-FFF2-40B4-BE49-F238E27FC236}">
                          <a16:creationId xmlns:a16="http://schemas.microsoft.com/office/drawing/2014/main" id="{AB4FF3B6-08A3-49B8-8D78-9B6A00C8B074}"/>
                        </a:ext>
                      </a:extLst>
                    </p:cNvPr>
                    <p:cNvSpPr>
                      <a:spLocks noChangeAspect="1" noEditPoints="1"/>
                    </p:cNvSpPr>
                    <p:nvPr/>
                  </p:nvSpPr>
                  <p:spPr bwMode="auto">
                    <a:xfrm>
                      <a:off x="9563138" y="2462727"/>
                      <a:ext cx="516394" cy="395761"/>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4224" cap="sq">
                      <a:solidFill>
                        <a:srgbClr val="5C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nvGrpSpPr>
                    <p:cNvPr id="1348" name="Group 1347">
                      <a:extLst>
                        <a:ext uri="{FF2B5EF4-FFF2-40B4-BE49-F238E27FC236}">
                          <a16:creationId xmlns:a16="http://schemas.microsoft.com/office/drawing/2014/main" id="{8B96CF67-8BDB-40E2-9A98-611AA1B9FE0D}"/>
                        </a:ext>
                      </a:extLst>
                    </p:cNvPr>
                    <p:cNvGrpSpPr/>
                    <p:nvPr/>
                  </p:nvGrpSpPr>
                  <p:grpSpPr>
                    <a:xfrm>
                      <a:off x="9746672" y="2545410"/>
                      <a:ext cx="107950" cy="134938"/>
                      <a:chOff x="9444088" y="2885171"/>
                      <a:chExt cx="107950" cy="134938"/>
                    </a:xfrm>
                    <a:solidFill>
                      <a:srgbClr val="505050"/>
                    </a:solidFill>
                  </p:grpSpPr>
                  <p:sp>
                    <p:nvSpPr>
                      <p:cNvPr id="1349" name="Freeform 26">
                        <a:extLst>
                          <a:ext uri="{FF2B5EF4-FFF2-40B4-BE49-F238E27FC236}">
                            <a16:creationId xmlns:a16="http://schemas.microsoft.com/office/drawing/2014/main" id="{51A47DA7-5D71-40BB-A932-5B6B4E3BCD35}"/>
                          </a:ext>
                        </a:extLst>
                      </p:cNvPr>
                      <p:cNvSpPr>
                        <a:spLocks/>
                      </p:cNvSpPr>
                      <p:nvPr/>
                    </p:nvSpPr>
                    <p:spPr bwMode="auto">
                      <a:xfrm>
                        <a:off x="9496476" y="2885171"/>
                        <a:ext cx="30163" cy="31750"/>
                      </a:xfrm>
                      <a:custGeom>
                        <a:avLst/>
                        <a:gdLst>
                          <a:gd name="T0" fmla="*/ 179 w 188"/>
                          <a:gd name="T1" fmla="*/ 0 h 196"/>
                          <a:gd name="T2" fmla="*/ 45 w 188"/>
                          <a:gd name="T3" fmla="*/ 72 h 196"/>
                          <a:gd name="T4" fmla="*/ 12 w 188"/>
                          <a:gd name="T5" fmla="*/ 195 h 196"/>
                          <a:gd name="T6" fmla="*/ 141 w 188"/>
                          <a:gd name="T7" fmla="*/ 128 h 196"/>
                          <a:gd name="T8" fmla="*/ 179 w 188"/>
                          <a:gd name="T9" fmla="*/ 0 h 196"/>
                        </a:gdLst>
                        <a:ahLst/>
                        <a:cxnLst>
                          <a:cxn ang="0">
                            <a:pos x="T0" y="T1"/>
                          </a:cxn>
                          <a:cxn ang="0">
                            <a:pos x="T2" y="T3"/>
                          </a:cxn>
                          <a:cxn ang="0">
                            <a:pos x="T4" y="T5"/>
                          </a:cxn>
                          <a:cxn ang="0">
                            <a:pos x="T6" y="T7"/>
                          </a:cxn>
                          <a:cxn ang="0">
                            <a:pos x="T8" y="T9"/>
                          </a:cxn>
                        </a:cxnLst>
                        <a:rect l="0" t="0" r="r" b="b"/>
                        <a:pathLst>
                          <a:path w="188" h="196">
                            <a:moveTo>
                              <a:pt x="179" y="0"/>
                            </a:moveTo>
                            <a:cubicBezTo>
                              <a:pt x="179" y="0"/>
                              <a:pt x="90" y="8"/>
                              <a:pt x="45" y="72"/>
                            </a:cubicBezTo>
                            <a:cubicBezTo>
                              <a:pt x="0" y="136"/>
                              <a:pt x="12" y="195"/>
                              <a:pt x="12" y="195"/>
                            </a:cubicBezTo>
                            <a:cubicBezTo>
                              <a:pt x="12" y="195"/>
                              <a:pt x="90" y="196"/>
                              <a:pt x="141" y="128"/>
                            </a:cubicBezTo>
                            <a:cubicBezTo>
                              <a:pt x="188" y="66"/>
                              <a:pt x="179" y="0"/>
                              <a:pt x="17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350" name="Freeform 27">
                        <a:extLst>
                          <a:ext uri="{FF2B5EF4-FFF2-40B4-BE49-F238E27FC236}">
                            <a16:creationId xmlns:a16="http://schemas.microsoft.com/office/drawing/2014/main" id="{83DDD3FE-F189-4603-A62A-41A240224984}"/>
                          </a:ext>
                        </a:extLst>
                      </p:cNvPr>
                      <p:cNvSpPr>
                        <a:spLocks/>
                      </p:cNvSpPr>
                      <p:nvPr/>
                    </p:nvSpPr>
                    <p:spPr bwMode="auto">
                      <a:xfrm>
                        <a:off x="9444088" y="2916921"/>
                        <a:ext cx="107950" cy="103188"/>
                      </a:xfrm>
                      <a:custGeom>
                        <a:avLst/>
                        <a:gdLst>
                          <a:gd name="T0" fmla="*/ 662 w 682"/>
                          <a:gd name="T1" fmla="*/ 87 h 643"/>
                          <a:gd name="T2" fmla="*/ 499 w 682"/>
                          <a:gd name="T3" fmla="*/ 2 h 643"/>
                          <a:gd name="T4" fmla="*/ 424 w 682"/>
                          <a:gd name="T5" fmla="*/ 16 h 643"/>
                          <a:gd name="T6" fmla="*/ 345 w 682"/>
                          <a:gd name="T7" fmla="*/ 41 h 643"/>
                          <a:gd name="T8" fmla="*/ 286 w 682"/>
                          <a:gd name="T9" fmla="*/ 22 h 643"/>
                          <a:gd name="T10" fmla="*/ 201 w 682"/>
                          <a:gd name="T11" fmla="*/ 4 h 643"/>
                          <a:gd name="T12" fmla="*/ 82 w 682"/>
                          <a:gd name="T13" fmla="*/ 53 h 643"/>
                          <a:gd name="T14" fmla="*/ 0 w 682"/>
                          <a:gd name="T15" fmla="*/ 261 h 643"/>
                          <a:gd name="T16" fmla="*/ 58 w 682"/>
                          <a:gd name="T17" fmla="*/ 484 h 643"/>
                          <a:gd name="T18" fmla="*/ 143 w 682"/>
                          <a:gd name="T19" fmla="*/ 603 h 643"/>
                          <a:gd name="T20" fmla="*/ 209 w 682"/>
                          <a:gd name="T21" fmla="*/ 639 h 643"/>
                          <a:gd name="T22" fmla="*/ 258 w 682"/>
                          <a:gd name="T23" fmla="*/ 634 h 643"/>
                          <a:gd name="T24" fmla="*/ 321 w 682"/>
                          <a:gd name="T25" fmla="*/ 609 h 643"/>
                          <a:gd name="T26" fmla="*/ 406 w 682"/>
                          <a:gd name="T27" fmla="*/ 612 h 643"/>
                          <a:gd name="T28" fmla="*/ 492 w 682"/>
                          <a:gd name="T29" fmla="*/ 640 h 643"/>
                          <a:gd name="T30" fmla="*/ 609 w 682"/>
                          <a:gd name="T31" fmla="*/ 560 h 643"/>
                          <a:gd name="T32" fmla="*/ 671 w 682"/>
                          <a:gd name="T33" fmla="*/ 452 h 643"/>
                          <a:gd name="T34" fmla="*/ 682 w 682"/>
                          <a:gd name="T35" fmla="*/ 414 h 643"/>
                          <a:gd name="T36" fmla="*/ 631 w 682"/>
                          <a:gd name="T37" fmla="*/ 382 h 643"/>
                          <a:gd name="T38" fmla="*/ 572 w 682"/>
                          <a:gd name="T39" fmla="*/ 274 h 643"/>
                          <a:gd name="T40" fmla="*/ 599 w 682"/>
                          <a:gd name="T41" fmla="*/ 147 h 643"/>
                          <a:gd name="T42" fmla="*/ 662 w 682"/>
                          <a:gd name="T43" fmla="*/ 87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2" h="643">
                            <a:moveTo>
                              <a:pt x="662" y="87"/>
                            </a:moveTo>
                            <a:cubicBezTo>
                              <a:pt x="662" y="87"/>
                              <a:pt x="614" y="2"/>
                              <a:pt x="499" y="2"/>
                            </a:cubicBezTo>
                            <a:cubicBezTo>
                              <a:pt x="499" y="2"/>
                              <a:pt x="469" y="0"/>
                              <a:pt x="424" y="16"/>
                            </a:cubicBezTo>
                            <a:cubicBezTo>
                              <a:pt x="379" y="32"/>
                              <a:pt x="367" y="41"/>
                              <a:pt x="345" y="41"/>
                            </a:cubicBezTo>
                            <a:cubicBezTo>
                              <a:pt x="345" y="41"/>
                              <a:pt x="315" y="36"/>
                              <a:pt x="286" y="22"/>
                            </a:cubicBezTo>
                            <a:cubicBezTo>
                              <a:pt x="257" y="9"/>
                              <a:pt x="226" y="4"/>
                              <a:pt x="201" y="4"/>
                            </a:cubicBezTo>
                            <a:cubicBezTo>
                              <a:pt x="176" y="4"/>
                              <a:pt x="121" y="20"/>
                              <a:pt x="82" y="53"/>
                            </a:cubicBezTo>
                            <a:cubicBezTo>
                              <a:pt x="41" y="88"/>
                              <a:pt x="0" y="152"/>
                              <a:pt x="0" y="261"/>
                            </a:cubicBezTo>
                            <a:cubicBezTo>
                              <a:pt x="0" y="370"/>
                              <a:pt x="55" y="479"/>
                              <a:pt x="58" y="484"/>
                            </a:cubicBezTo>
                            <a:cubicBezTo>
                              <a:pt x="60" y="488"/>
                              <a:pt x="120" y="584"/>
                              <a:pt x="143" y="603"/>
                            </a:cubicBezTo>
                            <a:cubicBezTo>
                              <a:pt x="167" y="623"/>
                              <a:pt x="185" y="638"/>
                              <a:pt x="209" y="639"/>
                            </a:cubicBezTo>
                            <a:cubicBezTo>
                              <a:pt x="232" y="640"/>
                              <a:pt x="245" y="638"/>
                              <a:pt x="258" y="634"/>
                            </a:cubicBezTo>
                            <a:cubicBezTo>
                              <a:pt x="270" y="629"/>
                              <a:pt x="305" y="611"/>
                              <a:pt x="321" y="609"/>
                            </a:cubicBezTo>
                            <a:cubicBezTo>
                              <a:pt x="337" y="608"/>
                              <a:pt x="362" y="598"/>
                              <a:pt x="406" y="612"/>
                            </a:cubicBezTo>
                            <a:cubicBezTo>
                              <a:pt x="450" y="626"/>
                              <a:pt x="464" y="643"/>
                              <a:pt x="492" y="640"/>
                            </a:cubicBezTo>
                            <a:cubicBezTo>
                              <a:pt x="520" y="636"/>
                              <a:pt x="557" y="635"/>
                              <a:pt x="609" y="560"/>
                            </a:cubicBezTo>
                            <a:cubicBezTo>
                              <a:pt x="626" y="536"/>
                              <a:pt x="669" y="463"/>
                              <a:pt x="671" y="452"/>
                            </a:cubicBezTo>
                            <a:cubicBezTo>
                              <a:pt x="673" y="441"/>
                              <a:pt x="682" y="427"/>
                              <a:pt x="682" y="414"/>
                            </a:cubicBezTo>
                            <a:cubicBezTo>
                              <a:pt x="682" y="414"/>
                              <a:pt x="642" y="394"/>
                              <a:pt x="631" y="382"/>
                            </a:cubicBezTo>
                            <a:cubicBezTo>
                              <a:pt x="615" y="364"/>
                              <a:pt x="584" y="338"/>
                              <a:pt x="572" y="274"/>
                            </a:cubicBezTo>
                            <a:cubicBezTo>
                              <a:pt x="561" y="211"/>
                              <a:pt x="592" y="155"/>
                              <a:pt x="599" y="147"/>
                            </a:cubicBezTo>
                            <a:cubicBezTo>
                              <a:pt x="606" y="139"/>
                              <a:pt x="641" y="96"/>
                              <a:pt x="662" y="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grpSp>
              </p:grpSp>
            </p:grpSp>
            <p:grpSp>
              <p:nvGrpSpPr>
                <p:cNvPr id="1317" name="Group 1316">
                  <a:extLst>
                    <a:ext uri="{FF2B5EF4-FFF2-40B4-BE49-F238E27FC236}">
                      <a16:creationId xmlns:a16="http://schemas.microsoft.com/office/drawing/2014/main" id="{37053973-B4D8-43E5-840A-847177D22A49}"/>
                    </a:ext>
                  </a:extLst>
                </p:cNvPr>
                <p:cNvGrpSpPr/>
                <p:nvPr/>
              </p:nvGrpSpPr>
              <p:grpSpPr>
                <a:xfrm>
                  <a:off x="1053240" y="4314118"/>
                  <a:ext cx="98675" cy="163816"/>
                  <a:chOff x="7084723" y="1610486"/>
                  <a:chExt cx="212660" cy="353049"/>
                </a:xfrm>
              </p:grpSpPr>
              <p:sp>
                <p:nvSpPr>
                  <p:cNvPr id="1339" name="Rectangle 1338">
                    <a:extLst>
                      <a:ext uri="{FF2B5EF4-FFF2-40B4-BE49-F238E27FC236}">
                        <a16:creationId xmlns:a16="http://schemas.microsoft.com/office/drawing/2014/main" id="{47BA2ABC-FB54-47E5-BD26-31ED96151A53}"/>
                      </a:ext>
                    </a:extLst>
                  </p:cNvPr>
                  <p:cNvSpPr/>
                  <p:nvPr/>
                </p:nvSpPr>
                <p:spPr bwMode="auto">
                  <a:xfrm>
                    <a:off x="7085519" y="1610486"/>
                    <a:ext cx="211864" cy="353049"/>
                  </a:xfrm>
                  <a:prstGeom prst="rect">
                    <a:avLst/>
                  </a:prstGeom>
                  <a:solidFill>
                    <a:srgbClr val="5C2D9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340" name="Group 1339">
                    <a:extLst>
                      <a:ext uri="{FF2B5EF4-FFF2-40B4-BE49-F238E27FC236}">
                        <a16:creationId xmlns:a16="http://schemas.microsoft.com/office/drawing/2014/main" id="{D2928050-B76E-44D4-B972-4F6D1711F110}"/>
                      </a:ext>
                    </a:extLst>
                  </p:cNvPr>
                  <p:cNvGrpSpPr/>
                  <p:nvPr/>
                </p:nvGrpSpPr>
                <p:grpSpPr>
                  <a:xfrm>
                    <a:off x="7138556" y="1706457"/>
                    <a:ext cx="104198" cy="130248"/>
                    <a:chOff x="9444088" y="2885171"/>
                    <a:chExt cx="107950" cy="134938"/>
                  </a:xfrm>
                  <a:solidFill>
                    <a:srgbClr val="FFFFFF"/>
                  </a:solidFill>
                </p:grpSpPr>
                <p:sp>
                  <p:nvSpPr>
                    <p:cNvPr id="1343" name="Freeform 26">
                      <a:extLst>
                        <a:ext uri="{FF2B5EF4-FFF2-40B4-BE49-F238E27FC236}">
                          <a16:creationId xmlns:a16="http://schemas.microsoft.com/office/drawing/2014/main" id="{65834341-929A-4CC6-8218-8B3A54826DDC}"/>
                        </a:ext>
                      </a:extLst>
                    </p:cNvPr>
                    <p:cNvSpPr>
                      <a:spLocks/>
                    </p:cNvSpPr>
                    <p:nvPr/>
                  </p:nvSpPr>
                  <p:spPr bwMode="auto">
                    <a:xfrm>
                      <a:off x="9496476" y="2885171"/>
                      <a:ext cx="30163" cy="31750"/>
                    </a:xfrm>
                    <a:custGeom>
                      <a:avLst/>
                      <a:gdLst>
                        <a:gd name="T0" fmla="*/ 179 w 188"/>
                        <a:gd name="T1" fmla="*/ 0 h 196"/>
                        <a:gd name="T2" fmla="*/ 45 w 188"/>
                        <a:gd name="T3" fmla="*/ 72 h 196"/>
                        <a:gd name="T4" fmla="*/ 12 w 188"/>
                        <a:gd name="T5" fmla="*/ 195 h 196"/>
                        <a:gd name="T6" fmla="*/ 141 w 188"/>
                        <a:gd name="T7" fmla="*/ 128 h 196"/>
                        <a:gd name="T8" fmla="*/ 179 w 188"/>
                        <a:gd name="T9" fmla="*/ 0 h 196"/>
                      </a:gdLst>
                      <a:ahLst/>
                      <a:cxnLst>
                        <a:cxn ang="0">
                          <a:pos x="T0" y="T1"/>
                        </a:cxn>
                        <a:cxn ang="0">
                          <a:pos x="T2" y="T3"/>
                        </a:cxn>
                        <a:cxn ang="0">
                          <a:pos x="T4" y="T5"/>
                        </a:cxn>
                        <a:cxn ang="0">
                          <a:pos x="T6" y="T7"/>
                        </a:cxn>
                        <a:cxn ang="0">
                          <a:pos x="T8" y="T9"/>
                        </a:cxn>
                      </a:cxnLst>
                      <a:rect l="0" t="0" r="r" b="b"/>
                      <a:pathLst>
                        <a:path w="188" h="196">
                          <a:moveTo>
                            <a:pt x="179" y="0"/>
                          </a:moveTo>
                          <a:cubicBezTo>
                            <a:pt x="179" y="0"/>
                            <a:pt x="90" y="8"/>
                            <a:pt x="45" y="72"/>
                          </a:cubicBezTo>
                          <a:cubicBezTo>
                            <a:pt x="0" y="136"/>
                            <a:pt x="12" y="195"/>
                            <a:pt x="12" y="195"/>
                          </a:cubicBezTo>
                          <a:cubicBezTo>
                            <a:pt x="12" y="195"/>
                            <a:pt x="90" y="196"/>
                            <a:pt x="141" y="128"/>
                          </a:cubicBezTo>
                          <a:cubicBezTo>
                            <a:pt x="188" y="66"/>
                            <a:pt x="179" y="0"/>
                            <a:pt x="17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344" name="Freeform 27">
                      <a:extLst>
                        <a:ext uri="{FF2B5EF4-FFF2-40B4-BE49-F238E27FC236}">
                          <a16:creationId xmlns:a16="http://schemas.microsoft.com/office/drawing/2014/main" id="{A4033AC6-C26B-4569-98F7-78C6E93C75BF}"/>
                        </a:ext>
                      </a:extLst>
                    </p:cNvPr>
                    <p:cNvSpPr>
                      <a:spLocks/>
                    </p:cNvSpPr>
                    <p:nvPr/>
                  </p:nvSpPr>
                  <p:spPr bwMode="auto">
                    <a:xfrm>
                      <a:off x="9444088" y="2916921"/>
                      <a:ext cx="107950" cy="103188"/>
                    </a:xfrm>
                    <a:custGeom>
                      <a:avLst/>
                      <a:gdLst>
                        <a:gd name="T0" fmla="*/ 662 w 682"/>
                        <a:gd name="T1" fmla="*/ 87 h 643"/>
                        <a:gd name="T2" fmla="*/ 499 w 682"/>
                        <a:gd name="T3" fmla="*/ 2 h 643"/>
                        <a:gd name="T4" fmla="*/ 424 w 682"/>
                        <a:gd name="T5" fmla="*/ 16 h 643"/>
                        <a:gd name="T6" fmla="*/ 345 w 682"/>
                        <a:gd name="T7" fmla="*/ 41 h 643"/>
                        <a:gd name="T8" fmla="*/ 286 w 682"/>
                        <a:gd name="T9" fmla="*/ 22 h 643"/>
                        <a:gd name="T10" fmla="*/ 201 w 682"/>
                        <a:gd name="T11" fmla="*/ 4 h 643"/>
                        <a:gd name="T12" fmla="*/ 82 w 682"/>
                        <a:gd name="T13" fmla="*/ 53 h 643"/>
                        <a:gd name="T14" fmla="*/ 0 w 682"/>
                        <a:gd name="T15" fmla="*/ 261 h 643"/>
                        <a:gd name="T16" fmla="*/ 58 w 682"/>
                        <a:gd name="T17" fmla="*/ 484 h 643"/>
                        <a:gd name="T18" fmla="*/ 143 w 682"/>
                        <a:gd name="T19" fmla="*/ 603 h 643"/>
                        <a:gd name="T20" fmla="*/ 209 w 682"/>
                        <a:gd name="T21" fmla="*/ 639 h 643"/>
                        <a:gd name="T22" fmla="*/ 258 w 682"/>
                        <a:gd name="T23" fmla="*/ 634 h 643"/>
                        <a:gd name="T24" fmla="*/ 321 w 682"/>
                        <a:gd name="T25" fmla="*/ 609 h 643"/>
                        <a:gd name="T26" fmla="*/ 406 w 682"/>
                        <a:gd name="T27" fmla="*/ 612 h 643"/>
                        <a:gd name="T28" fmla="*/ 492 w 682"/>
                        <a:gd name="T29" fmla="*/ 640 h 643"/>
                        <a:gd name="T30" fmla="*/ 609 w 682"/>
                        <a:gd name="T31" fmla="*/ 560 h 643"/>
                        <a:gd name="T32" fmla="*/ 671 w 682"/>
                        <a:gd name="T33" fmla="*/ 452 h 643"/>
                        <a:gd name="T34" fmla="*/ 682 w 682"/>
                        <a:gd name="T35" fmla="*/ 414 h 643"/>
                        <a:gd name="T36" fmla="*/ 631 w 682"/>
                        <a:gd name="T37" fmla="*/ 382 h 643"/>
                        <a:gd name="T38" fmla="*/ 572 w 682"/>
                        <a:gd name="T39" fmla="*/ 274 h 643"/>
                        <a:gd name="T40" fmla="*/ 599 w 682"/>
                        <a:gd name="T41" fmla="*/ 147 h 643"/>
                        <a:gd name="T42" fmla="*/ 662 w 682"/>
                        <a:gd name="T43" fmla="*/ 87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2" h="643">
                          <a:moveTo>
                            <a:pt x="662" y="87"/>
                          </a:moveTo>
                          <a:cubicBezTo>
                            <a:pt x="662" y="87"/>
                            <a:pt x="614" y="2"/>
                            <a:pt x="499" y="2"/>
                          </a:cubicBezTo>
                          <a:cubicBezTo>
                            <a:pt x="499" y="2"/>
                            <a:pt x="469" y="0"/>
                            <a:pt x="424" y="16"/>
                          </a:cubicBezTo>
                          <a:cubicBezTo>
                            <a:pt x="379" y="32"/>
                            <a:pt x="367" y="41"/>
                            <a:pt x="345" y="41"/>
                          </a:cubicBezTo>
                          <a:cubicBezTo>
                            <a:pt x="345" y="41"/>
                            <a:pt x="315" y="36"/>
                            <a:pt x="286" y="22"/>
                          </a:cubicBezTo>
                          <a:cubicBezTo>
                            <a:pt x="257" y="9"/>
                            <a:pt x="226" y="4"/>
                            <a:pt x="201" y="4"/>
                          </a:cubicBezTo>
                          <a:cubicBezTo>
                            <a:pt x="176" y="4"/>
                            <a:pt x="121" y="20"/>
                            <a:pt x="82" y="53"/>
                          </a:cubicBezTo>
                          <a:cubicBezTo>
                            <a:pt x="41" y="88"/>
                            <a:pt x="0" y="152"/>
                            <a:pt x="0" y="261"/>
                          </a:cubicBezTo>
                          <a:cubicBezTo>
                            <a:pt x="0" y="370"/>
                            <a:pt x="55" y="479"/>
                            <a:pt x="58" y="484"/>
                          </a:cubicBezTo>
                          <a:cubicBezTo>
                            <a:pt x="60" y="488"/>
                            <a:pt x="120" y="584"/>
                            <a:pt x="143" y="603"/>
                          </a:cubicBezTo>
                          <a:cubicBezTo>
                            <a:pt x="167" y="623"/>
                            <a:pt x="185" y="638"/>
                            <a:pt x="209" y="639"/>
                          </a:cubicBezTo>
                          <a:cubicBezTo>
                            <a:pt x="232" y="640"/>
                            <a:pt x="245" y="638"/>
                            <a:pt x="258" y="634"/>
                          </a:cubicBezTo>
                          <a:cubicBezTo>
                            <a:pt x="270" y="629"/>
                            <a:pt x="305" y="611"/>
                            <a:pt x="321" y="609"/>
                          </a:cubicBezTo>
                          <a:cubicBezTo>
                            <a:pt x="337" y="608"/>
                            <a:pt x="362" y="598"/>
                            <a:pt x="406" y="612"/>
                          </a:cubicBezTo>
                          <a:cubicBezTo>
                            <a:pt x="450" y="626"/>
                            <a:pt x="464" y="643"/>
                            <a:pt x="492" y="640"/>
                          </a:cubicBezTo>
                          <a:cubicBezTo>
                            <a:pt x="520" y="636"/>
                            <a:pt x="557" y="635"/>
                            <a:pt x="609" y="560"/>
                          </a:cubicBezTo>
                          <a:cubicBezTo>
                            <a:pt x="626" y="536"/>
                            <a:pt x="669" y="463"/>
                            <a:pt x="671" y="452"/>
                          </a:cubicBezTo>
                          <a:cubicBezTo>
                            <a:pt x="673" y="441"/>
                            <a:pt x="682" y="427"/>
                            <a:pt x="682" y="414"/>
                          </a:cubicBezTo>
                          <a:cubicBezTo>
                            <a:pt x="682" y="414"/>
                            <a:pt x="642" y="394"/>
                            <a:pt x="631" y="382"/>
                          </a:cubicBezTo>
                          <a:cubicBezTo>
                            <a:pt x="615" y="364"/>
                            <a:pt x="584" y="338"/>
                            <a:pt x="572" y="274"/>
                          </a:cubicBezTo>
                          <a:cubicBezTo>
                            <a:pt x="561" y="211"/>
                            <a:pt x="592" y="155"/>
                            <a:pt x="599" y="147"/>
                          </a:cubicBezTo>
                          <a:cubicBezTo>
                            <a:pt x="606" y="139"/>
                            <a:pt x="641" y="96"/>
                            <a:pt x="662"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grpSp>
              <p:sp>
                <p:nvSpPr>
                  <p:cNvPr id="1341" name="CellPhone_E8EA">
                    <a:extLst>
                      <a:ext uri="{FF2B5EF4-FFF2-40B4-BE49-F238E27FC236}">
                        <a16:creationId xmlns:a16="http://schemas.microsoft.com/office/drawing/2014/main" id="{A407824E-5430-4B5F-B4FE-8BDF79C3A724}"/>
                      </a:ext>
                    </a:extLst>
                  </p:cNvPr>
                  <p:cNvSpPr>
                    <a:spLocks noChangeAspect="1" noEditPoints="1"/>
                  </p:cNvSpPr>
                  <p:nvPr/>
                </p:nvSpPr>
                <p:spPr bwMode="auto">
                  <a:xfrm>
                    <a:off x="7084723" y="1610486"/>
                    <a:ext cx="211864" cy="353049"/>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4224" cap="sq">
                    <a:solidFill>
                      <a:srgbClr val="5C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cxnSp>
                <p:nvCxnSpPr>
                  <p:cNvPr id="1342" name="Straight Connector 1341">
                    <a:extLst>
                      <a:ext uri="{FF2B5EF4-FFF2-40B4-BE49-F238E27FC236}">
                        <a16:creationId xmlns:a16="http://schemas.microsoft.com/office/drawing/2014/main" id="{0D323D54-79DA-45FF-A2F3-C8D0423013DB}"/>
                      </a:ext>
                    </a:extLst>
                  </p:cNvPr>
                  <p:cNvCxnSpPr>
                    <a:cxnSpLocks/>
                  </p:cNvCxnSpPr>
                  <p:nvPr/>
                </p:nvCxnSpPr>
                <p:spPr>
                  <a:xfrm>
                    <a:off x="7165583" y="1916461"/>
                    <a:ext cx="47081" cy="0"/>
                  </a:xfrm>
                  <a:prstGeom prst="line">
                    <a:avLst/>
                  </a:prstGeom>
                  <a:noFill/>
                  <a:ln w="9525" cap="flat" cmpd="sng" algn="ctr">
                    <a:solidFill>
                      <a:srgbClr val="FFFFFF"/>
                    </a:solidFill>
                    <a:prstDash val="solid"/>
                    <a:headEnd type="none"/>
                    <a:tailEnd type="none"/>
                  </a:ln>
                  <a:effectLst/>
                </p:spPr>
              </p:cxnSp>
            </p:grpSp>
            <p:grpSp>
              <p:nvGrpSpPr>
                <p:cNvPr id="1318" name="Group 1317">
                  <a:extLst>
                    <a:ext uri="{FF2B5EF4-FFF2-40B4-BE49-F238E27FC236}">
                      <a16:creationId xmlns:a16="http://schemas.microsoft.com/office/drawing/2014/main" id="{E1C5E6CF-C07D-46A8-B46C-7DCEF0BA212B}"/>
                    </a:ext>
                  </a:extLst>
                </p:cNvPr>
                <p:cNvGrpSpPr/>
                <p:nvPr/>
              </p:nvGrpSpPr>
              <p:grpSpPr>
                <a:xfrm>
                  <a:off x="908843" y="4314118"/>
                  <a:ext cx="98306" cy="163816"/>
                  <a:chOff x="6490922" y="1610486"/>
                  <a:chExt cx="211865" cy="353049"/>
                </a:xfrm>
              </p:grpSpPr>
              <p:sp>
                <p:nvSpPr>
                  <p:cNvPr id="1327" name="Rectangle 1326">
                    <a:extLst>
                      <a:ext uri="{FF2B5EF4-FFF2-40B4-BE49-F238E27FC236}">
                        <a16:creationId xmlns:a16="http://schemas.microsoft.com/office/drawing/2014/main" id="{81716019-C6FD-4396-9C85-30FBE8E8EB24}"/>
                      </a:ext>
                    </a:extLst>
                  </p:cNvPr>
                  <p:cNvSpPr/>
                  <p:nvPr/>
                </p:nvSpPr>
                <p:spPr bwMode="auto">
                  <a:xfrm>
                    <a:off x="6490922" y="1610486"/>
                    <a:ext cx="211864" cy="353049"/>
                  </a:xfrm>
                  <a:prstGeom prst="rect">
                    <a:avLst/>
                  </a:prstGeom>
                  <a:solidFill>
                    <a:srgbClr val="107C1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328" name="Group 30">
                    <a:extLst>
                      <a:ext uri="{FF2B5EF4-FFF2-40B4-BE49-F238E27FC236}">
                        <a16:creationId xmlns:a16="http://schemas.microsoft.com/office/drawing/2014/main" id="{8BDC5631-7A38-4F1B-950C-1B81A1803510}"/>
                      </a:ext>
                    </a:extLst>
                  </p:cNvPr>
                  <p:cNvGrpSpPr>
                    <a:grpSpLocks noChangeAspect="1"/>
                  </p:cNvGrpSpPr>
                  <p:nvPr/>
                </p:nvGrpSpPr>
                <p:grpSpPr bwMode="auto">
                  <a:xfrm>
                    <a:off x="6545792" y="1729376"/>
                    <a:ext cx="111361" cy="115269"/>
                    <a:chOff x="5049" y="1841"/>
                    <a:chExt cx="57" cy="59"/>
                  </a:xfrm>
                  <a:solidFill>
                    <a:srgbClr val="FFFFFF"/>
                  </a:solidFill>
                </p:grpSpPr>
                <p:sp>
                  <p:nvSpPr>
                    <p:cNvPr id="1331" name="Freeform 31">
                      <a:extLst>
                        <a:ext uri="{FF2B5EF4-FFF2-40B4-BE49-F238E27FC236}">
                          <a16:creationId xmlns:a16="http://schemas.microsoft.com/office/drawing/2014/main" id="{3FF475CE-5C77-42FD-BFFC-C3D1CD5AEDCA}"/>
                        </a:ext>
                      </a:extLst>
                    </p:cNvPr>
                    <p:cNvSpPr>
                      <a:spLocks/>
                    </p:cNvSpPr>
                    <p:nvPr/>
                  </p:nvSpPr>
                  <p:spPr bwMode="auto">
                    <a:xfrm>
                      <a:off x="5049" y="1859"/>
                      <a:ext cx="9" cy="23"/>
                    </a:xfrm>
                    <a:custGeom>
                      <a:avLst/>
                      <a:gdLst>
                        <a:gd name="T0" fmla="*/ 70 w 81"/>
                        <a:gd name="T1" fmla="*/ 0 h 212"/>
                        <a:gd name="T2" fmla="*/ 11 w 81"/>
                        <a:gd name="T3" fmla="*/ 0 h 212"/>
                        <a:gd name="T4" fmla="*/ 0 w 81"/>
                        <a:gd name="T5" fmla="*/ 11 h 212"/>
                        <a:gd name="T6" fmla="*/ 0 w 81"/>
                        <a:gd name="T7" fmla="*/ 201 h 212"/>
                        <a:gd name="T8" fmla="*/ 11 w 81"/>
                        <a:gd name="T9" fmla="*/ 212 h 212"/>
                        <a:gd name="T10" fmla="*/ 70 w 81"/>
                        <a:gd name="T11" fmla="*/ 212 h 212"/>
                        <a:gd name="T12" fmla="*/ 81 w 81"/>
                        <a:gd name="T13" fmla="*/ 201 h 212"/>
                        <a:gd name="T14" fmla="*/ 81 w 81"/>
                        <a:gd name="T15" fmla="*/ 11 h 212"/>
                        <a:gd name="T16" fmla="*/ 70 w 81"/>
                        <a:gd name="T1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12">
                          <a:moveTo>
                            <a:pt x="70" y="0"/>
                          </a:moveTo>
                          <a:cubicBezTo>
                            <a:pt x="11" y="0"/>
                            <a:pt x="11" y="0"/>
                            <a:pt x="11" y="0"/>
                          </a:cubicBezTo>
                          <a:cubicBezTo>
                            <a:pt x="5" y="0"/>
                            <a:pt x="0" y="5"/>
                            <a:pt x="0" y="11"/>
                          </a:cubicBezTo>
                          <a:cubicBezTo>
                            <a:pt x="0" y="201"/>
                            <a:pt x="0" y="201"/>
                            <a:pt x="0" y="201"/>
                          </a:cubicBezTo>
                          <a:cubicBezTo>
                            <a:pt x="0" y="207"/>
                            <a:pt x="5" y="212"/>
                            <a:pt x="11" y="212"/>
                          </a:cubicBezTo>
                          <a:cubicBezTo>
                            <a:pt x="70" y="212"/>
                            <a:pt x="70" y="212"/>
                            <a:pt x="70" y="212"/>
                          </a:cubicBezTo>
                          <a:cubicBezTo>
                            <a:pt x="76" y="212"/>
                            <a:pt x="81" y="207"/>
                            <a:pt x="81" y="201"/>
                          </a:cubicBezTo>
                          <a:cubicBezTo>
                            <a:pt x="81" y="11"/>
                            <a:pt x="81" y="11"/>
                            <a:pt x="81" y="11"/>
                          </a:cubicBezTo>
                          <a:cubicBezTo>
                            <a:pt x="81" y="5"/>
                            <a:pt x="76" y="0"/>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332" name="Freeform 32">
                      <a:extLst>
                        <a:ext uri="{FF2B5EF4-FFF2-40B4-BE49-F238E27FC236}">
                          <a16:creationId xmlns:a16="http://schemas.microsoft.com/office/drawing/2014/main" id="{88D2F18B-7BC6-4AF3-BDCC-375C43D91558}"/>
                        </a:ext>
                      </a:extLst>
                    </p:cNvPr>
                    <p:cNvSpPr>
                      <a:spLocks/>
                    </p:cNvSpPr>
                    <p:nvPr/>
                  </p:nvSpPr>
                  <p:spPr bwMode="auto">
                    <a:xfrm>
                      <a:off x="5097" y="1859"/>
                      <a:ext cx="9" cy="23"/>
                    </a:xfrm>
                    <a:custGeom>
                      <a:avLst/>
                      <a:gdLst>
                        <a:gd name="T0" fmla="*/ 71 w 82"/>
                        <a:gd name="T1" fmla="*/ 0 h 212"/>
                        <a:gd name="T2" fmla="*/ 11 w 82"/>
                        <a:gd name="T3" fmla="*/ 0 h 212"/>
                        <a:gd name="T4" fmla="*/ 0 w 82"/>
                        <a:gd name="T5" fmla="*/ 11 h 212"/>
                        <a:gd name="T6" fmla="*/ 0 w 82"/>
                        <a:gd name="T7" fmla="*/ 201 h 212"/>
                        <a:gd name="T8" fmla="*/ 11 w 82"/>
                        <a:gd name="T9" fmla="*/ 212 h 212"/>
                        <a:gd name="T10" fmla="*/ 71 w 82"/>
                        <a:gd name="T11" fmla="*/ 212 h 212"/>
                        <a:gd name="T12" fmla="*/ 82 w 82"/>
                        <a:gd name="T13" fmla="*/ 201 h 212"/>
                        <a:gd name="T14" fmla="*/ 82 w 82"/>
                        <a:gd name="T15" fmla="*/ 11 h 212"/>
                        <a:gd name="T16" fmla="*/ 71 w 82"/>
                        <a:gd name="T1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12">
                          <a:moveTo>
                            <a:pt x="71" y="0"/>
                          </a:moveTo>
                          <a:cubicBezTo>
                            <a:pt x="11" y="0"/>
                            <a:pt x="11" y="0"/>
                            <a:pt x="11" y="0"/>
                          </a:cubicBezTo>
                          <a:cubicBezTo>
                            <a:pt x="5" y="0"/>
                            <a:pt x="0" y="5"/>
                            <a:pt x="0" y="11"/>
                          </a:cubicBezTo>
                          <a:cubicBezTo>
                            <a:pt x="0" y="201"/>
                            <a:pt x="0" y="201"/>
                            <a:pt x="0" y="201"/>
                          </a:cubicBezTo>
                          <a:cubicBezTo>
                            <a:pt x="0" y="207"/>
                            <a:pt x="5" y="212"/>
                            <a:pt x="11" y="212"/>
                          </a:cubicBezTo>
                          <a:cubicBezTo>
                            <a:pt x="71" y="212"/>
                            <a:pt x="71" y="212"/>
                            <a:pt x="71" y="212"/>
                          </a:cubicBezTo>
                          <a:cubicBezTo>
                            <a:pt x="77" y="212"/>
                            <a:pt x="82" y="207"/>
                            <a:pt x="82" y="201"/>
                          </a:cubicBezTo>
                          <a:cubicBezTo>
                            <a:pt x="82" y="11"/>
                            <a:pt x="82" y="11"/>
                            <a:pt x="82" y="11"/>
                          </a:cubicBezTo>
                          <a:cubicBezTo>
                            <a:pt x="82" y="5"/>
                            <a:pt x="77"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333" name="Freeform 33">
                      <a:extLst>
                        <a:ext uri="{FF2B5EF4-FFF2-40B4-BE49-F238E27FC236}">
                          <a16:creationId xmlns:a16="http://schemas.microsoft.com/office/drawing/2014/main" id="{77B00752-20BE-49BC-9ECB-C60A29D164B4}"/>
                        </a:ext>
                      </a:extLst>
                    </p:cNvPr>
                    <p:cNvSpPr>
                      <a:spLocks/>
                    </p:cNvSpPr>
                    <p:nvPr/>
                  </p:nvSpPr>
                  <p:spPr bwMode="auto">
                    <a:xfrm>
                      <a:off x="5066" y="1877"/>
                      <a:ext cx="9" cy="23"/>
                    </a:xfrm>
                    <a:custGeom>
                      <a:avLst/>
                      <a:gdLst>
                        <a:gd name="T0" fmla="*/ 70 w 81"/>
                        <a:gd name="T1" fmla="*/ 0 h 211"/>
                        <a:gd name="T2" fmla="*/ 11 w 81"/>
                        <a:gd name="T3" fmla="*/ 0 h 211"/>
                        <a:gd name="T4" fmla="*/ 0 w 81"/>
                        <a:gd name="T5" fmla="*/ 11 h 211"/>
                        <a:gd name="T6" fmla="*/ 0 w 81"/>
                        <a:gd name="T7" fmla="*/ 200 h 211"/>
                        <a:gd name="T8" fmla="*/ 11 w 81"/>
                        <a:gd name="T9" fmla="*/ 211 h 211"/>
                        <a:gd name="T10" fmla="*/ 70 w 81"/>
                        <a:gd name="T11" fmla="*/ 211 h 211"/>
                        <a:gd name="T12" fmla="*/ 81 w 81"/>
                        <a:gd name="T13" fmla="*/ 200 h 211"/>
                        <a:gd name="T14" fmla="*/ 81 w 81"/>
                        <a:gd name="T15" fmla="*/ 11 h 211"/>
                        <a:gd name="T16" fmla="*/ 70 w 81"/>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11">
                          <a:moveTo>
                            <a:pt x="70" y="0"/>
                          </a:moveTo>
                          <a:cubicBezTo>
                            <a:pt x="11" y="0"/>
                            <a:pt x="11" y="0"/>
                            <a:pt x="11" y="0"/>
                          </a:cubicBezTo>
                          <a:cubicBezTo>
                            <a:pt x="5" y="0"/>
                            <a:pt x="0" y="4"/>
                            <a:pt x="0" y="11"/>
                          </a:cubicBezTo>
                          <a:cubicBezTo>
                            <a:pt x="0" y="200"/>
                            <a:pt x="0" y="200"/>
                            <a:pt x="0" y="200"/>
                          </a:cubicBezTo>
                          <a:cubicBezTo>
                            <a:pt x="0" y="206"/>
                            <a:pt x="5" y="211"/>
                            <a:pt x="11" y="211"/>
                          </a:cubicBezTo>
                          <a:cubicBezTo>
                            <a:pt x="70" y="211"/>
                            <a:pt x="70" y="211"/>
                            <a:pt x="70" y="211"/>
                          </a:cubicBezTo>
                          <a:cubicBezTo>
                            <a:pt x="76" y="211"/>
                            <a:pt x="81" y="206"/>
                            <a:pt x="81" y="200"/>
                          </a:cubicBezTo>
                          <a:cubicBezTo>
                            <a:pt x="81" y="11"/>
                            <a:pt x="81" y="11"/>
                            <a:pt x="81" y="11"/>
                          </a:cubicBezTo>
                          <a:cubicBezTo>
                            <a:pt x="81" y="4"/>
                            <a:pt x="76" y="0"/>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334" name="Freeform 34">
                      <a:extLst>
                        <a:ext uri="{FF2B5EF4-FFF2-40B4-BE49-F238E27FC236}">
                          <a16:creationId xmlns:a16="http://schemas.microsoft.com/office/drawing/2014/main" id="{F595AD88-2D40-4652-A342-F02799BCAE59}"/>
                        </a:ext>
                      </a:extLst>
                    </p:cNvPr>
                    <p:cNvSpPr>
                      <a:spLocks/>
                    </p:cNvSpPr>
                    <p:nvPr/>
                  </p:nvSpPr>
                  <p:spPr bwMode="auto">
                    <a:xfrm>
                      <a:off x="5079" y="1877"/>
                      <a:ext cx="10" cy="23"/>
                    </a:xfrm>
                    <a:custGeom>
                      <a:avLst/>
                      <a:gdLst>
                        <a:gd name="T0" fmla="*/ 71 w 82"/>
                        <a:gd name="T1" fmla="*/ 0 h 211"/>
                        <a:gd name="T2" fmla="*/ 11 w 82"/>
                        <a:gd name="T3" fmla="*/ 0 h 211"/>
                        <a:gd name="T4" fmla="*/ 0 w 82"/>
                        <a:gd name="T5" fmla="*/ 11 h 211"/>
                        <a:gd name="T6" fmla="*/ 0 w 82"/>
                        <a:gd name="T7" fmla="*/ 200 h 211"/>
                        <a:gd name="T8" fmla="*/ 11 w 82"/>
                        <a:gd name="T9" fmla="*/ 211 h 211"/>
                        <a:gd name="T10" fmla="*/ 71 w 82"/>
                        <a:gd name="T11" fmla="*/ 211 h 211"/>
                        <a:gd name="T12" fmla="*/ 82 w 82"/>
                        <a:gd name="T13" fmla="*/ 200 h 211"/>
                        <a:gd name="T14" fmla="*/ 82 w 82"/>
                        <a:gd name="T15" fmla="*/ 11 h 211"/>
                        <a:gd name="T16" fmla="*/ 71 w 82"/>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11">
                          <a:moveTo>
                            <a:pt x="71" y="0"/>
                          </a:moveTo>
                          <a:cubicBezTo>
                            <a:pt x="11" y="0"/>
                            <a:pt x="11" y="0"/>
                            <a:pt x="11" y="0"/>
                          </a:cubicBezTo>
                          <a:cubicBezTo>
                            <a:pt x="5" y="0"/>
                            <a:pt x="0" y="4"/>
                            <a:pt x="0" y="11"/>
                          </a:cubicBezTo>
                          <a:cubicBezTo>
                            <a:pt x="0" y="200"/>
                            <a:pt x="0" y="200"/>
                            <a:pt x="0" y="200"/>
                          </a:cubicBezTo>
                          <a:cubicBezTo>
                            <a:pt x="0" y="206"/>
                            <a:pt x="5" y="211"/>
                            <a:pt x="11" y="211"/>
                          </a:cubicBezTo>
                          <a:cubicBezTo>
                            <a:pt x="71" y="211"/>
                            <a:pt x="71" y="211"/>
                            <a:pt x="71" y="211"/>
                          </a:cubicBezTo>
                          <a:cubicBezTo>
                            <a:pt x="77" y="211"/>
                            <a:pt x="82" y="206"/>
                            <a:pt x="82" y="200"/>
                          </a:cubicBezTo>
                          <a:cubicBezTo>
                            <a:pt x="82" y="11"/>
                            <a:pt x="82" y="11"/>
                            <a:pt x="82" y="11"/>
                          </a:cubicBezTo>
                          <a:cubicBezTo>
                            <a:pt x="82" y="4"/>
                            <a:pt x="77"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335" name="Freeform 35">
                      <a:extLst>
                        <a:ext uri="{FF2B5EF4-FFF2-40B4-BE49-F238E27FC236}">
                          <a16:creationId xmlns:a16="http://schemas.microsoft.com/office/drawing/2014/main" id="{A8021D53-2AE4-4048-B1C6-E196C44DB708}"/>
                        </a:ext>
                      </a:extLst>
                    </p:cNvPr>
                    <p:cNvSpPr>
                      <a:spLocks/>
                    </p:cNvSpPr>
                    <p:nvPr/>
                  </p:nvSpPr>
                  <p:spPr bwMode="auto">
                    <a:xfrm>
                      <a:off x="5060" y="1859"/>
                      <a:ext cx="35" cy="28"/>
                    </a:xfrm>
                    <a:custGeom>
                      <a:avLst/>
                      <a:gdLst>
                        <a:gd name="T0" fmla="*/ 304 w 304"/>
                        <a:gd name="T1" fmla="*/ 0 h 264"/>
                        <a:gd name="T2" fmla="*/ 304 w 304"/>
                        <a:gd name="T3" fmla="*/ 221 h 264"/>
                        <a:gd name="T4" fmla="*/ 261 w 304"/>
                        <a:gd name="T5" fmla="*/ 264 h 264"/>
                        <a:gd name="T6" fmla="*/ 43 w 304"/>
                        <a:gd name="T7" fmla="*/ 264 h 264"/>
                        <a:gd name="T8" fmla="*/ 0 w 304"/>
                        <a:gd name="T9" fmla="*/ 221 h 264"/>
                        <a:gd name="T10" fmla="*/ 0 w 304"/>
                        <a:gd name="T11" fmla="*/ 0 h 264"/>
                        <a:gd name="T12" fmla="*/ 304 w 304"/>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304" h="264">
                          <a:moveTo>
                            <a:pt x="304" y="0"/>
                          </a:moveTo>
                          <a:cubicBezTo>
                            <a:pt x="304" y="221"/>
                            <a:pt x="304" y="221"/>
                            <a:pt x="304" y="221"/>
                          </a:cubicBezTo>
                          <a:cubicBezTo>
                            <a:pt x="304" y="244"/>
                            <a:pt x="285" y="264"/>
                            <a:pt x="261" y="264"/>
                          </a:cubicBezTo>
                          <a:cubicBezTo>
                            <a:pt x="43" y="264"/>
                            <a:pt x="43" y="264"/>
                            <a:pt x="43" y="264"/>
                          </a:cubicBezTo>
                          <a:cubicBezTo>
                            <a:pt x="20" y="264"/>
                            <a:pt x="0" y="244"/>
                            <a:pt x="0" y="221"/>
                          </a:cubicBezTo>
                          <a:cubicBezTo>
                            <a:pt x="0" y="0"/>
                            <a:pt x="0" y="0"/>
                            <a:pt x="0" y="0"/>
                          </a:cubicBezTo>
                          <a:lnTo>
                            <a:pt x="30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336" name="Freeform 36">
                      <a:extLst>
                        <a:ext uri="{FF2B5EF4-FFF2-40B4-BE49-F238E27FC236}">
                          <a16:creationId xmlns:a16="http://schemas.microsoft.com/office/drawing/2014/main" id="{1BAEDD56-DCFA-49F9-8942-DE4AFD513710}"/>
                        </a:ext>
                      </a:extLst>
                    </p:cNvPr>
                    <p:cNvSpPr>
                      <a:spLocks noEditPoints="1"/>
                    </p:cNvSpPr>
                    <p:nvPr/>
                  </p:nvSpPr>
                  <p:spPr bwMode="auto">
                    <a:xfrm>
                      <a:off x="5060" y="1845"/>
                      <a:ext cx="35" cy="13"/>
                    </a:xfrm>
                    <a:custGeom>
                      <a:avLst/>
                      <a:gdLst>
                        <a:gd name="T0" fmla="*/ 152 w 304"/>
                        <a:gd name="T1" fmla="*/ 0 h 118"/>
                        <a:gd name="T2" fmla="*/ 0 w 304"/>
                        <a:gd name="T3" fmla="*/ 118 h 118"/>
                        <a:gd name="T4" fmla="*/ 304 w 304"/>
                        <a:gd name="T5" fmla="*/ 118 h 118"/>
                        <a:gd name="T6" fmla="*/ 152 w 304"/>
                        <a:gd name="T7" fmla="*/ 0 h 118"/>
                        <a:gd name="T8" fmla="*/ 90 w 304"/>
                        <a:gd name="T9" fmla="*/ 79 h 118"/>
                        <a:gd name="T10" fmla="*/ 72 w 304"/>
                        <a:gd name="T11" fmla="*/ 61 h 118"/>
                        <a:gd name="T12" fmla="*/ 90 w 304"/>
                        <a:gd name="T13" fmla="*/ 43 h 118"/>
                        <a:gd name="T14" fmla="*/ 108 w 304"/>
                        <a:gd name="T15" fmla="*/ 61 h 118"/>
                        <a:gd name="T16" fmla="*/ 90 w 304"/>
                        <a:gd name="T17" fmla="*/ 79 h 118"/>
                        <a:gd name="T18" fmla="*/ 214 w 304"/>
                        <a:gd name="T19" fmla="*/ 79 h 118"/>
                        <a:gd name="T20" fmla="*/ 196 w 304"/>
                        <a:gd name="T21" fmla="*/ 61 h 118"/>
                        <a:gd name="T22" fmla="*/ 214 w 304"/>
                        <a:gd name="T23" fmla="*/ 43 h 118"/>
                        <a:gd name="T24" fmla="*/ 233 w 304"/>
                        <a:gd name="T25" fmla="*/ 61 h 118"/>
                        <a:gd name="T26" fmla="*/ 214 w 304"/>
                        <a:gd name="T27" fmla="*/ 7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 h="118">
                          <a:moveTo>
                            <a:pt x="152" y="0"/>
                          </a:moveTo>
                          <a:cubicBezTo>
                            <a:pt x="68" y="0"/>
                            <a:pt x="0" y="53"/>
                            <a:pt x="0" y="118"/>
                          </a:cubicBezTo>
                          <a:cubicBezTo>
                            <a:pt x="304" y="118"/>
                            <a:pt x="304" y="118"/>
                            <a:pt x="304" y="118"/>
                          </a:cubicBezTo>
                          <a:cubicBezTo>
                            <a:pt x="304" y="53"/>
                            <a:pt x="236" y="0"/>
                            <a:pt x="152" y="0"/>
                          </a:cubicBezTo>
                          <a:close/>
                          <a:moveTo>
                            <a:pt x="90" y="79"/>
                          </a:moveTo>
                          <a:cubicBezTo>
                            <a:pt x="80" y="79"/>
                            <a:pt x="72" y="71"/>
                            <a:pt x="72" y="61"/>
                          </a:cubicBezTo>
                          <a:cubicBezTo>
                            <a:pt x="72" y="51"/>
                            <a:pt x="80" y="43"/>
                            <a:pt x="90" y="43"/>
                          </a:cubicBezTo>
                          <a:cubicBezTo>
                            <a:pt x="100" y="43"/>
                            <a:pt x="108" y="51"/>
                            <a:pt x="108" y="61"/>
                          </a:cubicBezTo>
                          <a:cubicBezTo>
                            <a:pt x="108" y="71"/>
                            <a:pt x="100" y="79"/>
                            <a:pt x="90" y="79"/>
                          </a:cubicBezTo>
                          <a:close/>
                          <a:moveTo>
                            <a:pt x="214" y="79"/>
                          </a:moveTo>
                          <a:cubicBezTo>
                            <a:pt x="204" y="79"/>
                            <a:pt x="196" y="71"/>
                            <a:pt x="196" y="61"/>
                          </a:cubicBezTo>
                          <a:cubicBezTo>
                            <a:pt x="196" y="51"/>
                            <a:pt x="204" y="43"/>
                            <a:pt x="214" y="43"/>
                          </a:cubicBezTo>
                          <a:cubicBezTo>
                            <a:pt x="224" y="43"/>
                            <a:pt x="233" y="51"/>
                            <a:pt x="233" y="61"/>
                          </a:cubicBezTo>
                          <a:cubicBezTo>
                            <a:pt x="233" y="71"/>
                            <a:pt x="224" y="79"/>
                            <a:pt x="214"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337" name="Freeform 37">
                      <a:extLst>
                        <a:ext uri="{FF2B5EF4-FFF2-40B4-BE49-F238E27FC236}">
                          <a16:creationId xmlns:a16="http://schemas.microsoft.com/office/drawing/2014/main" id="{775BA56D-0883-479B-9393-D99F483CDE5F}"/>
                        </a:ext>
                      </a:extLst>
                    </p:cNvPr>
                    <p:cNvSpPr>
                      <a:spLocks/>
                    </p:cNvSpPr>
                    <p:nvPr/>
                  </p:nvSpPr>
                  <p:spPr bwMode="auto">
                    <a:xfrm>
                      <a:off x="5064" y="1841"/>
                      <a:ext cx="10" cy="10"/>
                    </a:xfrm>
                    <a:custGeom>
                      <a:avLst/>
                      <a:gdLst>
                        <a:gd name="T0" fmla="*/ 79 w 85"/>
                        <a:gd name="T1" fmla="*/ 71 h 101"/>
                        <a:gd name="T2" fmla="*/ 40 w 85"/>
                        <a:gd name="T3" fmla="*/ 12 h 101"/>
                        <a:gd name="T4" fmla="*/ 12 w 85"/>
                        <a:gd name="T5" fmla="*/ 7 h 101"/>
                        <a:gd name="T6" fmla="*/ 6 w 85"/>
                        <a:gd name="T7" fmla="*/ 35 h 101"/>
                        <a:gd name="T8" fmla="*/ 42 w 85"/>
                        <a:gd name="T9" fmla="*/ 89 h 101"/>
                        <a:gd name="T10" fmla="*/ 53 w 85"/>
                        <a:gd name="T11" fmla="*/ 85 h 101"/>
                        <a:gd name="T12" fmla="*/ 71 w 85"/>
                        <a:gd name="T13" fmla="*/ 101 h 101"/>
                        <a:gd name="T14" fmla="*/ 73 w 85"/>
                        <a:gd name="T15" fmla="*/ 100 h 101"/>
                        <a:gd name="T16" fmla="*/ 79 w 85"/>
                        <a:gd name="T17" fmla="*/ 7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01">
                          <a:moveTo>
                            <a:pt x="79" y="71"/>
                          </a:moveTo>
                          <a:cubicBezTo>
                            <a:pt x="40" y="12"/>
                            <a:pt x="40" y="12"/>
                            <a:pt x="40" y="12"/>
                          </a:cubicBezTo>
                          <a:cubicBezTo>
                            <a:pt x="34" y="3"/>
                            <a:pt x="21" y="0"/>
                            <a:pt x="12" y="7"/>
                          </a:cubicBezTo>
                          <a:cubicBezTo>
                            <a:pt x="3" y="13"/>
                            <a:pt x="0" y="25"/>
                            <a:pt x="6" y="35"/>
                          </a:cubicBezTo>
                          <a:cubicBezTo>
                            <a:pt x="42" y="89"/>
                            <a:pt x="42" y="89"/>
                            <a:pt x="42" y="89"/>
                          </a:cubicBezTo>
                          <a:cubicBezTo>
                            <a:pt x="45" y="86"/>
                            <a:pt x="49" y="85"/>
                            <a:pt x="53" y="85"/>
                          </a:cubicBezTo>
                          <a:cubicBezTo>
                            <a:pt x="63" y="85"/>
                            <a:pt x="70" y="92"/>
                            <a:pt x="71" y="101"/>
                          </a:cubicBezTo>
                          <a:cubicBezTo>
                            <a:pt x="72" y="100"/>
                            <a:pt x="73" y="100"/>
                            <a:pt x="73" y="100"/>
                          </a:cubicBezTo>
                          <a:cubicBezTo>
                            <a:pt x="82" y="93"/>
                            <a:pt x="85" y="81"/>
                            <a:pt x="7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338" name="Freeform 38">
                      <a:extLst>
                        <a:ext uri="{FF2B5EF4-FFF2-40B4-BE49-F238E27FC236}">
                          <a16:creationId xmlns:a16="http://schemas.microsoft.com/office/drawing/2014/main" id="{CF00AFD7-B88F-46A4-9D1D-C5AD664ACF07}"/>
                        </a:ext>
                      </a:extLst>
                    </p:cNvPr>
                    <p:cNvSpPr>
                      <a:spLocks/>
                    </p:cNvSpPr>
                    <p:nvPr/>
                  </p:nvSpPr>
                  <p:spPr bwMode="auto">
                    <a:xfrm>
                      <a:off x="5081" y="1841"/>
                      <a:ext cx="10" cy="10"/>
                    </a:xfrm>
                    <a:custGeom>
                      <a:avLst/>
                      <a:gdLst>
                        <a:gd name="T0" fmla="*/ 73 w 85"/>
                        <a:gd name="T1" fmla="*/ 7 h 101"/>
                        <a:gd name="T2" fmla="*/ 44 w 85"/>
                        <a:gd name="T3" fmla="*/ 12 h 101"/>
                        <a:gd name="T4" fmla="*/ 6 w 85"/>
                        <a:gd name="T5" fmla="*/ 71 h 101"/>
                        <a:gd name="T6" fmla="*/ 12 w 85"/>
                        <a:gd name="T7" fmla="*/ 100 h 101"/>
                        <a:gd name="T8" fmla="*/ 13 w 85"/>
                        <a:gd name="T9" fmla="*/ 101 h 101"/>
                        <a:gd name="T10" fmla="*/ 31 w 85"/>
                        <a:gd name="T11" fmla="*/ 85 h 101"/>
                        <a:gd name="T12" fmla="*/ 43 w 85"/>
                        <a:gd name="T13" fmla="*/ 89 h 101"/>
                        <a:gd name="T14" fmla="*/ 78 w 85"/>
                        <a:gd name="T15" fmla="*/ 35 h 101"/>
                        <a:gd name="T16" fmla="*/ 73 w 85"/>
                        <a:gd name="T17" fmla="*/ 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01">
                          <a:moveTo>
                            <a:pt x="73" y="7"/>
                          </a:moveTo>
                          <a:cubicBezTo>
                            <a:pt x="63" y="0"/>
                            <a:pt x="51" y="3"/>
                            <a:pt x="44" y="12"/>
                          </a:cubicBezTo>
                          <a:cubicBezTo>
                            <a:pt x="6" y="71"/>
                            <a:pt x="6" y="71"/>
                            <a:pt x="6" y="71"/>
                          </a:cubicBezTo>
                          <a:cubicBezTo>
                            <a:pt x="0" y="81"/>
                            <a:pt x="2" y="93"/>
                            <a:pt x="12" y="100"/>
                          </a:cubicBezTo>
                          <a:cubicBezTo>
                            <a:pt x="12" y="100"/>
                            <a:pt x="13" y="100"/>
                            <a:pt x="13" y="101"/>
                          </a:cubicBezTo>
                          <a:cubicBezTo>
                            <a:pt x="15" y="92"/>
                            <a:pt x="22" y="85"/>
                            <a:pt x="31" y="85"/>
                          </a:cubicBezTo>
                          <a:cubicBezTo>
                            <a:pt x="36" y="85"/>
                            <a:pt x="40" y="86"/>
                            <a:pt x="43" y="89"/>
                          </a:cubicBezTo>
                          <a:cubicBezTo>
                            <a:pt x="78" y="35"/>
                            <a:pt x="78" y="35"/>
                            <a:pt x="78" y="35"/>
                          </a:cubicBezTo>
                          <a:cubicBezTo>
                            <a:pt x="85" y="25"/>
                            <a:pt x="82" y="13"/>
                            <a:pt x="7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grpSp>
              <p:sp>
                <p:nvSpPr>
                  <p:cNvPr id="1329" name="CellPhone_E8EA">
                    <a:extLst>
                      <a:ext uri="{FF2B5EF4-FFF2-40B4-BE49-F238E27FC236}">
                        <a16:creationId xmlns:a16="http://schemas.microsoft.com/office/drawing/2014/main" id="{8A8C01A5-7EF1-4B30-867D-B7DB0EC7DECF}"/>
                      </a:ext>
                    </a:extLst>
                  </p:cNvPr>
                  <p:cNvSpPr>
                    <a:spLocks noChangeAspect="1" noEditPoints="1"/>
                  </p:cNvSpPr>
                  <p:nvPr/>
                </p:nvSpPr>
                <p:spPr bwMode="auto">
                  <a:xfrm>
                    <a:off x="6490923" y="1610486"/>
                    <a:ext cx="211864" cy="353049"/>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4224" cap="sq">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cxnSp>
                <p:nvCxnSpPr>
                  <p:cNvPr id="1330" name="Straight Connector 1329">
                    <a:extLst>
                      <a:ext uri="{FF2B5EF4-FFF2-40B4-BE49-F238E27FC236}">
                        <a16:creationId xmlns:a16="http://schemas.microsoft.com/office/drawing/2014/main" id="{50A89CED-1FDF-4AF2-97EE-4F51ADD4D3EC}"/>
                      </a:ext>
                    </a:extLst>
                  </p:cNvPr>
                  <p:cNvCxnSpPr>
                    <a:cxnSpLocks/>
                  </p:cNvCxnSpPr>
                  <p:nvPr/>
                </p:nvCxnSpPr>
                <p:spPr>
                  <a:xfrm>
                    <a:off x="6573314" y="1916461"/>
                    <a:ext cx="47081" cy="0"/>
                  </a:xfrm>
                  <a:prstGeom prst="line">
                    <a:avLst/>
                  </a:prstGeom>
                  <a:noFill/>
                  <a:ln w="9525" cap="flat" cmpd="sng" algn="ctr">
                    <a:solidFill>
                      <a:srgbClr val="FFFFFF"/>
                    </a:solidFill>
                    <a:prstDash val="solid"/>
                    <a:headEnd type="none"/>
                    <a:tailEnd type="none"/>
                  </a:ln>
                  <a:effectLst/>
                </p:spPr>
              </p:cxnSp>
            </p:grpSp>
            <p:grpSp>
              <p:nvGrpSpPr>
                <p:cNvPr id="1319" name="Group 1318">
                  <a:extLst>
                    <a:ext uri="{FF2B5EF4-FFF2-40B4-BE49-F238E27FC236}">
                      <a16:creationId xmlns:a16="http://schemas.microsoft.com/office/drawing/2014/main" id="{AFA6A1D3-E68E-40E5-844D-BF4F14ECB020}"/>
                    </a:ext>
                  </a:extLst>
                </p:cNvPr>
                <p:cNvGrpSpPr/>
                <p:nvPr/>
              </p:nvGrpSpPr>
              <p:grpSpPr>
                <a:xfrm>
                  <a:off x="1198006" y="4329298"/>
                  <a:ext cx="204812" cy="156967"/>
                  <a:chOff x="7398246" y="1610486"/>
                  <a:chExt cx="498447" cy="382007"/>
                </a:xfrm>
              </p:grpSpPr>
              <p:sp>
                <p:nvSpPr>
                  <p:cNvPr id="1320" name="monitor">
                    <a:extLst>
                      <a:ext uri="{FF2B5EF4-FFF2-40B4-BE49-F238E27FC236}">
                        <a16:creationId xmlns:a16="http://schemas.microsoft.com/office/drawing/2014/main" id="{5A96610E-7F73-4D92-A0E8-DA04C4258625}"/>
                      </a:ext>
                    </a:extLst>
                  </p:cNvPr>
                  <p:cNvSpPr>
                    <a:spLocks noChangeAspect="1" noEditPoints="1"/>
                  </p:cNvSpPr>
                  <p:nvPr/>
                </p:nvSpPr>
                <p:spPr bwMode="auto">
                  <a:xfrm>
                    <a:off x="7398246" y="1610486"/>
                    <a:ext cx="498447" cy="382007"/>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4224" cap="sq">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21" name="Rectangle 1320">
                    <a:extLst>
                      <a:ext uri="{FF2B5EF4-FFF2-40B4-BE49-F238E27FC236}">
                        <a16:creationId xmlns:a16="http://schemas.microsoft.com/office/drawing/2014/main" id="{CC67F0F0-21DF-4F5A-8DCB-FBE08BDCD2FF}"/>
                      </a:ext>
                    </a:extLst>
                  </p:cNvPr>
                  <p:cNvSpPr/>
                  <p:nvPr/>
                </p:nvSpPr>
                <p:spPr bwMode="auto">
                  <a:xfrm>
                    <a:off x="7398246" y="1610486"/>
                    <a:ext cx="498447" cy="302717"/>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322" name="Group 11">
                    <a:extLst>
                      <a:ext uri="{FF2B5EF4-FFF2-40B4-BE49-F238E27FC236}">
                        <a16:creationId xmlns:a16="http://schemas.microsoft.com/office/drawing/2014/main" id="{25577D24-1775-4348-BD3A-2E786DDB6753}"/>
                      </a:ext>
                    </a:extLst>
                  </p:cNvPr>
                  <p:cNvGrpSpPr>
                    <a:grpSpLocks noChangeAspect="1"/>
                  </p:cNvGrpSpPr>
                  <p:nvPr/>
                </p:nvGrpSpPr>
                <p:grpSpPr bwMode="auto">
                  <a:xfrm>
                    <a:off x="7581678" y="1714920"/>
                    <a:ext cx="111860" cy="111860"/>
                    <a:chOff x="5664" y="1835"/>
                    <a:chExt cx="73" cy="73"/>
                  </a:xfrm>
                  <a:solidFill>
                    <a:srgbClr val="FFFFFF"/>
                  </a:solidFill>
                </p:grpSpPr>
                <p:sp>
                  <p:nvSpPr>
                    <p:cNvPr id="1323" name="Freeform 12">
                      <a:extLst>
                        <a:ext uri="{FF2B5EF4-FFF2-40B4-BE49-F238E27FC236}">
                          <a16:creationId xmlns:a16="http://schemas.microsoft.com/office/drawing/2014/main" id="{DF91DD06-54BB-402D-8DE3-B01A1649BA6B}"/>
                        </a:ext>
                      </a:extLst>
                    </p:cNvPr>
                    <p:cNvSpPr>
                      <a:spLocks/>
                    </p:cNvSpPr>
                    <p:nvPr/>
                  </p:nvSpPr>
                  <p:spPr bwMode="auto">
                    <a:xfrm>
                      <a:off x="5696" y="1835"/>
                      <a:ext cx="41" cy="35"/>
                    </a:xfrm>
                    <a:custGeom>
                      <a:avLst/>
                      <a:gdLst>
                        <a:gd name="T0" fmla="*/ 41 w 41"/>
                        <a:gd name="T1" fmla="*/ 35 h 35"/>
                        <a:gd name="T2" fmla="*/ 41 w 41"/>
                        <a:gd name="T3" fmla="*/ 0 h 35"/>
                        <a:gd name="T4" fmla="*/ 0 w 41"/>
                        <a:gd name="T5" fmla="*/ 6 h 35"/>
                        <a:gd name="T6" fmla="*/ 0 w 41"/>
                        <a:gd name="T7" fmla="*/ 35 h 35"/>
                        <a:gd name="T8" fmla="*/ 41 w 41"/>
                        <a:gd name="T9" fmla="*/ 35 h 35"/>
                      </a:gdLst>
                      <a:ahLst/>
                      <a:cxnLst>
                        <a:cxn ang="0">
                          <a:pos x="T0" y="T1"/>
                        </a:cxn>
                        <a:cxn ang="0">
                          <a:pos x="T2" y="T3"/>
                        </a:cxn>
                        <a:cxn ang="0">
                          <a:pos x="T4" y="T5"/>
                        </a:cxn>
                        <a:cxn ang="0">
                          <a:pos x="T6" y="T7"/>
                        </a:cxn>
                        <a:cxn ang="0">
                          <a:pos x="T8" y="T9"/>
                        </a:cxn>
                      </a:cxnLst>
                      <a:rect l="0" t="0" r="r" b="b"/>
                      <a:pathLst>
                        <a:path w="41" h="35">
                          <a:moveTo>
                            <a:pt x="41" y="35"/>
                          </a:moveTo>
                          <a:lnTo>
                            <a:pt x="41" y="0"/>
                          </a:lnTo>
                          <a:lnTo>
                            <a:pt x="0" y="6"/>
                          </a:lnTo>
                          <a:lnTo>
                            <a:pt x="0" y="35"/>
                          </a:lnTo>
                          <a:lnTo>
                            <a:pt x="4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324" name="Freeform 13">
                      <a:extLst>
                        <a:ext uri="{FF2B5EF4-FFF2-40B4-BE49-F238E27FC236}">
                          <a16:creationId xmlns:a16="http://schemas.microsoft.com/office/drawing/2014/main" id="{695122E1-666F-4FAC-8F63-02F42F648A35}"/>
                        </a:ext>
                      </a:extLst>
                    </p:cNvPr>
                    <p:cNvSpPr>
                      <a:spLocks/>
                    </p:cNvSpPr>
                    <p:nvPr/>
                  </p:nvSpPr>
                  <p:spPr bwMode="auto">
                    <a:xfrm>
                      <a:off x="5664" y="1841"/>
                      <a:ext cx="30" cy="29"/>
                    </a:xfrm>
                    <a:custGeom>
                      <a:avLst/>
                      <a:gdLst>
                        <a:gd name="T0" fmla="*/ 30 w 30"/>
                        <a:gd name="T1" fmla="*/ 0 h 29"/>
                        <a:gd name="T2" fmla="*/ 0 w 30"/>
                        <a:gd name="T3" fmla="*/ 5 h 29"/>
                        <a:gd name="T4" fmla="*/ 0 w 30"/>
                        <a:gd name="T5" fmla="*/ 29 h 29"/>
                        <a:gd name="T6" fmla="*/ 30 w 30"/>
                        <a:gd name="T7" fmla="*/ 29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lnTo>
                            <a:pt x="0" y="5"/>
                          </a:lnTo>
                          <a:lnTo>
                            <a:pt x="0" y="29"/>
                          </a:lnTo>
                          <a:lnTo>
                            <a:pt x="30" y="29"/>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325" name="Freeform 14">
                      <a:extLst>
                        <a:ext uri="{FF2B5EF4-FFF2-40B4-BE49-F238E27FC236}">
                          <a16:creationId xmlns:a16="http://schemas.microsoft.com/office/drawing/2014/main" id="{C536DA93-3B47-4074-9E9D-9BE5AAB05377}"/>
                        </a:ext>
                      </a:extLst>
                    </p:cNvPr>
                    <p:cNvSpPr>
                      <a:spLocks/>
                    </p:cNvSpPr>
                    <p:nvPr/>
                  </p:nvSpPr>
                  <p:spPr bwMode="auto">
                    <a:xfrm>
                      <a:off x="5664" y="1873"/>
                      <a:ext cx="30" cy="29"/>
                    </a:xfrm>
                    <a:custGeom>
                      <a:avLst/>
                      <a:gdLst>
                        <a:gd name="T0" fmla="*/ 0 w 30"/>
                        <a:gd name="T1" fmla="*/ 0 h 29"/>
                        <a:gd name="T2" fmla="*/ 0 w 30"/>
                        <a:gd name="T3" fmla="*/ 24 h 29"/>
                        <a:gd name="T4" fmla="*/ 30 w 30"/>
                        <a:gd name="T5" fmla="*/ 29 h 29"/>
                        <a:gd name="T6" fmla="*/ 30 w 30"/>
                        <a:gd name="T7" fmla="*/ 0 h 29"/>
                        <a:gd name="T8" fmla="*/ 0 w 30"/>
                        <a:gd name="T9" fmla="*/ 0 h 29"/>
                      </a:gdLst>
                      <a:ahLst/>
                      <a:cxnLst>
                        <a:cxn ang="0">
                          <a:pos x="T0" y="T1"/>
                        </a:cxn>
                        <a:cxn ang="0">
                          <a:pos x="T2" y="T3"/>
                        </a:cxn>
                        <a:cxn ang="0">
                          <a:pos x="T4" y="T5"/>
                        </a:cxn>
                        <a:cxn ang="0">
                          <a:pos x="T6" y="T7"/>
                        </a:cxn>
                        <a:cxn ang="0">
                          <a:pos x="T8" y="T9"/>
                        </a:cxn>
                      </a:cxnLst>
                      <a:rect l="0" t="0" r="r" b="b"/>
                      <a:pathLst>
                        <a:path w="30" h="29">
                          <a:moveTo>
                            <a:pt x="0" y="0"/>
                          </a:moveTo>
                          <a:lnTo>
                            <a:pt x="0" y="24"/>
                          </a:lnTo>
                          <a:lnTo>
                            <a:pt x="30" y="29"/>
                          </a:lnTo>
                          <a:lnTo>
                            <a:pt x="3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326" name="Freeform 15">
                      <a:extLst>
                        <a:ext uri="{FF2B5EF4-FFF2-40B4-BE49-F238E27FC236}">
                          <a16:creationId xmlns:a16="http://schemas.microsoft.com/office/drawing/2014/main" id="{A769317C-6081-4DD2-94A7-07AF79B8749D}"/>
                        </a:ext>
                      </a:extLst>
                    </p:cNvPr>
                    <p:cNvSpPr>
                      <a:spLocks/>
                    </p:cNvSpPr>
                    <p:nvPr/>
                  </p:nvSpPr>
                  <p:spPr bwMode="auto">
                    <a:xfrm>
                      <a:off x="5696" y="1873"/>
                      <a:ext cx="41" cy="35"/>
                    </a:xfrm>
                    <a:custGeom>
                      <a:avLst/>
                      <a:gdLst>
                        <a:gd name="T0" fmla="*/ 0 w 41"/>
                        <a:gd name="T1" fmla="*/ 29 h 35"/>
                        <a:gd name="T2" fmla="*/ 41 w 41"/>
                        <a:gd name="T3" fmla="*/ 35 h 35"/>
                        <a:gd name="T4" fmla="*/ 41 w 41"/>
                        <a:gd name="T5" fmla="*/ 0 h 35"/>
                        <a:gd name="T6" fmla="*/ 0 w 41"/>
                        <a:gd name="T7" fmla="*/ 0 h 35"/>
                        <a:gd name="T8" fmla="*/ 0 w 41"/>
                        <a:gd name="T9" fmla="*/ 29 h 35"/>
                      </a:gdLst>
                      <a:ahLst/>
                      <a:cxnLst>
                        <a:cxn ang="0">
                          <a:pos x="T0" y="T1"/>
                        </a:cxn>
                        <a:cxn ang="0">
                          <a:pos x="T2" y="T3"/>
                        </a:cxn>
                        <a:cxn ang="0">
                          <a:pos x="T4" y="T5"/>
                        </a:cxn>
                        <a:cxn ang="0">
                          <a:pos x="T6" y="T7"/>
                        </a:cxn>
                        <a:cxn ang="0">
                          <a:pos x="T8" y="T9"/>
                        </a:cxn>
                      </a:cxnLst>
                      <a:rect l="0" t="0" r="r" b="b"/>
                      <a:pathLst>
                        <a:path w="41" h="35">
                          <a:moveTo>
                            <a:pt x="0" y="29"/>
                          </a:moveTo>
                          <a:lnTo>
                            <a:pt x="41" y="35"/>
                          </a:lnTo>
                          <a:lnTo>
                            <a:pt x="41" y="0"/>
                          </a:lnTo>
                          <a:lnTo>
                            <a:pt x="0"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grpSp>
            </p:grpSp>
          </p:grpSp>
          <p:grpSp>
            <p:nvGrpSpPr>
              <p:cNvPr id="1303" name="Group 1302">
                <a:extLst>
                  <a:ext uri="{FF2B5EF4-FFF2-40B4-BE49-F238E27FC236}">
                    <a16:creationId xmlns:a16="http://schemas.microsoft.com/office/drawing/2014/main" id="{AF116B89-C234-4B56-8304-1B22CAB878F4}"/>
                  </a:ext>
                </a:extLst>
              </p:cNvPr>
              <p:cNvGrpSpPr/>
              <p:nvPr/>
            </p:nvGrpSpPr>
            <p:grpSpPr>
              <a:xfrm>
                <a:off x="2805826" y="4994420"/>
                <a:ext cx="1206925" cy="369332"/>
                <a:chOff x="2659527" y="2746104"/>
                <a:chExt cx="1206925" cy="369332"/>
              </a:xfrm>
            </p:grpSpPr>
            <p:sp>
              <p:nvSpPr>
                <p:cNvPr id="1312" name="Rectangle 1311">
                  <a:extLst>
                    <a:ext uri="{FF2B5EF4-FFF2-40B4-BE49-F238E27FC236}">
                      <a16:creationId xmlns:a16="http://schemas.microsoft.com/office/drawing/2014/main" id="{1FAAA36B-BFC5-45EE-BF10-92DA1F9AFC35}"/>
                    </a:ext>
                  </a:extLst>
                </p:cNvPr>
                <p:cNvSpPr/>
                <p:nvPr/>
              </p:nvSpPr>
              <p:spPr bwMode="auto">
                <a:xfrm>
                  <a:off x="2659527" y="2746104"/>
                  <a:ext cx="1206925" cy="369332"/>
                </a:xfrm>
                <a:prstGeom prst="rect">
                  <a:avLst/>
                </a:prstGeom>
                <a:solidFill>
                  <a:schemeClr val="accent1"/>
                </a:solidFill>
                <a:ln w="14224">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274320" tIns="45720" rIns="4572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Device Threat/</a:t>
                  </a:r>
                  <a:b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b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Risk Signals</a:t>
                  </a:r>
                </a:p>
              </p:txBody>
            </p:sp>
            <p:pic>
              <p:nvPicPr>
                <p:cNvPr id="1313" name="Graphic 1312" descr="Ethernet">
                  <a:extLst>
                    <a:ext uri="{FF2B5EF4-FFF2-40B4-BE49-F238E27FC236}">
                      <a16:creationId xmlns:a16="http://schemas.microsoft.com/office/drawing/2014/main" id="{42960790-E181-4D7F-BE9F-365624B50956}"/>
                    </a:ext>
                  </a:extLst>
                </p:cNvPr>
                <p:cNvPicPr>
                  <a:picLocks noChangeAspect="1"/>
                </p:cNvPicPr>
                <p:nvPr/>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2693181" y="2835738"/>
                  <a:ext cx="202473" cy="202473"/>
                </a:xfrm>
                <a:prstGeom prst="rect">
                  <a:avLst/>
                </a:prstGeom>
              </p:spPr>
            </p:pic>
          </p:grpSp>
          <p:cxnSp>
            <p:nvCxnSpPr>
              <p:cNvPr id="1304" name="Straight Connector 1303">
                <a:extLst>
                  <a:ext uri="{FF2B5EF4-FFF2-40B4-BE49-F238E27FC236}">
                    <a16:creationId xmlns:a16="http://schemas.microsoft.com/office/drawing/2014/main" id="{C4F6ACC5-97F9-417B-861B-4F8B4E8BE48F}"/>
                  </a:ext>
                </a:extLst>
              </p:cNvPr>
              <p:cNvCxnSpPr>
                <a:cxnSpLocks/>
                <a:stCxn id="1312" idx="0"/>
                <a:endCxn id="1354" idx="2"/>
              </p:cNvCxnSpPr>
              <p:nvPr/>
            </p:nvCxnSpPr>
            <p:spPr>
              <a:xfrm flipH="1" flipV="1">
                <a:off x="3409288" y="4802099"/>
                <a:ext cx="1" cy="192321"/>
              </a:xfrm>
              <a:prstGeom prst="line">
                <a:avLst/>
              </a:prstGeom>
              <a:ln w="25400">
                <a:solidFill>
                  <a:schemeClr val="bg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5" name="Straight Connector 25">
                <a:extLst>
                  <a:ext uri="{FF2B5EF4-FFF2-40B4-BE49-F238E27FC236}">
                    <a16:creationId xmlns:a16="http://schemas.microsoft.com/office/drawing/2014/main" id="{5E36F64A-2BDC-467E-A758-BB1574D34A88}"/>
                  </a:ext>
                </a:extLst>
              </p:cNvPr>
              <p:cNvCxnSpPr>
                <a:cxnSpLocks/>
              </p:cNvCxnSpPr>
              <p:nvPr/>
            </p:nvCxnSpPr>
            <p:spPr>
              <a:xfrm flipH="1">
                <a:off x="3050206" y="3959880"/>
                <a:ext cx="1645920" cy="1792224"/>
              </a:xfrm>
              <a:prstGeom prst="bentConnector3">
                <a:avLst>
                  <a:gd name="adj1" fmla="val 27197"/>
                </a:avLst>
              </a:prstGeom>
              <a:ln w="25400">
                <a:solidFill>
                  <a:schemeClr val="bg2">
                    <a:lumMod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306" name="Group 1305">
                <a:extLst>
                  <a:ext uri="{FF2B5EF4-FFF2-40B4-BE49-F238E27FC236}">
                    <a16:creationId xmlns:a16="http://schemas.microsoft.com/office/drawing/2014/main" id="{F4239058-4FBC-4297-AE5F-BB55AE41AD87}"/>
                  </a:ext>
                </a:extLst>
              </p:cNvPr>
              <p:cNvGrpSpPr/>
              <p:nvPr/>
            </p:nvGrpSpPr>
            <p:grpSpPr>
              <a:xfrm>
                <a:off x="3559835" y="5604431"/>
                <a:ext cx="955854" cy="230832"/>
                <a:chOff x="3359783" y="4231493"/>
                <a:chExt cx="1038900" cy="250887"/>
              </a:xfrm>
            </p:grpSpPr>
            <p:sp>
              <p:nvSpPr>
                <p:cNvPr id="1310" name="Rectangle 1309">
                  <a:extLst>
                    <a:ext uri="{FF2B5EF4-FFF2-40B4-BE49-F238E27FC236}">
                      <a16:creationId xmlns:a16="http://schemas.microsoft.com/office/drawing/2014/main" id="{0420B33B-63D1-4EE3-ACB1-5ED16F1AFD25}"/>
                    </a:ext>
                  </a:extLst>
                </p:cNvPr>
                <p:cNvSpPr/>
                <p:nvPr/>
              </p:nvSpPr>
              <p:spPr bwMode="auto">
                <a:xfrm>
                  <a:off x="3359783" y="4231493"/>
                  <a:ext cx="1038900" cy="250887"/>
                </a:xfrm>
                <a:prstGeom prst="rect">
                  <a:avLst/>
                </a:prstGeom>
                <a:solidFill>
                  <a:schemeClr val="tx1"/>
                </a:solidFill>
                <a:ln w="1422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274320" tIns="45720" rIns="45720" bIns="45720" rtlCol="0" anchor="ctr">
                  <a:spAutoFit/>
                </a:bodyPr>
                <a:lstStyle/>
                <a:p>
                  <a:pPr>
                    <a:defRPr/>
                  </a:pPr>
                  <a:r>
                    <a:rPr lang="en-US" sz="900" b="1" err="1">
                      <a:gradFill>
                        <a:gsLst>
                          <a:gs pos="0">
                            <a:srgbClr val="FFFFFF"/>
                          </a:gs>
                          <a:gs pos="100000">
                            <a:srgbClr val="FFFFFF"/>
                          </a:gs>
                        </a:gsLst>
                        <a:lin ang="5400000" scaled="1"/>
                      </a:gradFill>
                      <a:latin typeface="Segoe UI" panose="020B0502040204020203" pitchFamily="34" charset="0"/>
                      <a:cs typeface="Segoe UI" panose="020B0502040204020203" pitchFamily="34" charset="0"/>
                    </a:rPr>
                    <a:t>IsManaged</a:t>
                  </a:r>
                  <a:endParaRPr lang="en-US" sz="900" b="1">
                    <a:gradFill>
                      <a:gsLst>
                        <a:gs pos="0">
                          <a:srgbClr val="FFFFFF"/>
                        </a:gs>
                        <a:gs pos="100000">
                          <a:srgbClr val="FFFFFF"/>
                        </a:gs>
                      </a:gsLst>
                      <a:lin ang="5400000" scaled="1"/>
                    </a:gradFill>
                    <a:latin typeface="Segoe UI" panose="020B0502040204020203" pitchFamily="34" charset="0"/>
                    <a:cs typeface="Segoe UI" panose="020B0502040204020203" pitchFamily="34" charset="0"/>
                  </a:endParaRPr>
                </a:p>
              </p:txBody>
            </p:sp>
            <p:pic>
              <p:nvPicPr>
                <p:cNvPr id="1311" name="Graphic 1310" descr="Checkbox Checked with solid fill">
                  <a:extLst>
                    <a:ext uri="{FF2B5EF4-FFF2-40B4-BE49-F238E27FC236}">
                      <a16:creationId xmlns:a16="http://schemas.microsoft.com/office/drawing/2014/main" id="{3E8E7876-BBC1-4573-BF30-970A73D96F50}"/>
                    </a:ext>
                  </a:extLst>
                </p:cNvPr>
                <p:cNvPicPr>
                  <a:picLocks noChangeAspect="1"/>
                </p:cNvPicPr>
                <p:nvPr/>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rcRect/>
                <a:stretch/>
              </p:blipFill>
              <p:spPr>
                <a:xfrm>
                  <a:off x="3406499" y="4245413"/>
                  <a:ext cx="230715" cy="230712"/>
                </a:xfrm>
                <a:prstGeom prst="rect">
                  <a:avLst/>
                </a:prstGeom>
              </p:spPr>
            </p:pic>
          </p:grpSp>
          <p:grpSp>
            <p:nvGrpSpPr>
              <p:cNvPr id="1307" name="Group 1306">
                <a:extLst>
                  <a:ext uri="{FF2B5EF4-FFF2-40B4-BE49-F238E27FC236}">
                    <a16:creationId xmlns:a16="http://schemas.microsoft.com/office/drawing/2014/main" id="{8C29BA8B-A578-462F-870B-F6FE837C0F17}"/>
                  </a:ext>
                </a:extLst>
              </p:cNvPr>
              <p:cNvGrpSpPr/>
              <p:nvPr/>
            </p:nvGrpSpPr>
            <p:grpSpPr>
              <a:xfrm>
                <a:off x="2188664" y="5618446"/>
                <a:ext cx="1248432" cy="338554"/>
                <a:chOff x="2188664" y="5618446"/>
                <a:chExt cx="1248432" cy="338554"/>
              </a:xfrm>
            </p:grpSpPr>
            <p:sp>
              <p:nvSpPr>
                <p:cNvPr id="1308" name="Rectangle 1307">
                  <a:extLst>
                    <a:ext uri="{FF2B5EF4-FFF2-40B4-BE49-F238E27FC236}">
                      <a16:creationId xmlns:a16="http://schemas.microsoft.com/office/drawing/2014/main" id="{0BFB2B5B-D00C-4951-B923-C4C365AEA5B5}"/>
                    </a:ext>
                  </a:extLst>
                </p:cNvPr>
                <p:cNvSpPr/>
                <p:nvPr/>
              </p:nvSpPr>
              <p:spPr>
                <a:xfrm>
                  <a:off x="2516427" y="5618446"/>
                  <a:ext cx="920669" cy="338554"/>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Active Directory</a:t>
                  </a:r>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pic>
              <p:nvPicPr>
                <p:cNvPr id="1309" name="Picture 1308">
                  <a:extLst>
                    <a:ext uri="{FF2B5EF4-FFF2-40B4-BE49-F238E27FC236}">
                      <a16:creationId xmlns:a16="http://schemas.microsoft.com/office/drawing/2014/main" id="{8AEF1389-D17C-4610-A27C-1FFC466B6FE2}"/>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2188664" y="5662718"/>
                  <a:ext cx="360874" cy="238888"/>
                </a:xfrm>
                <a:prstGeom prst="rect">
                  <a:avLst/>
                </a:prstGeom>
              </p:spPr>
            </p:pic>
          </p:grpSp>
        </p:grpSp>
        <p:grpSp>
          <p:nvGrpSpPr>
            <p:cNvPr id="24" name="Group 23">
              <a:extLst>
                <a:ext uri="{FF2B5EF4-FFF2-40B4-BE49-F238E27FC236}">
                  <a16:creationId xmlns:a16="http://schemas.microsoft.com/office/drawing/2014/main" id="{8BB64948-D3E3-4EDB-B442-C967CA00A0CF}"/>
                </a:ext>
              </a:extLst>
            </p:cNvPr>
            <p:cNvGrpSpPr/>
            <p:nvPr/>
          </p:nvGrpSpPr>
          <p:grpSpPr>
            <a:xfrm>
              <a:off x="2910797" y="3733130"/>
              <a:ext cx="1009960" cy="229502"/>
              <a:chOff x="2910797" y="3733130"/>
              <a:chExt cx="1009960" cy="229502"/>
            </a:xfrm>
          </p:grpSpPr>
          <p:sp>
            <p:nvSpPr>
              <p:cNvPr id="4" name="Rectangle 3">
                <a:extLst>
                  <a:ext uri="{FF2B5EF4-FFF2-40B4-BE49-F238E27FC236}">
                    <a16:creationId xmlns:a16="http://schemas.microsoft.com/office/drawing/2014/main" id="{6FDC0BBF-9A04-49C6-9E00-AA6480D4298B}"/>
                  </a:ext>
                </a:extLst>
              </p:cNvPr>
              <p:cNvSpPr/>
              <p:nvPr/>
            </p:nvSpPr>
            <p:spPr bwMode="auto">
              <a:xfrm>
                <a:off x="2910797" y="3733130"/>
                <a:ext cx="1009960" cy="229502"/>
              </a:xfrm>
              <a:prstGeom prst="rect">
                <a:avLst/>
              </a:prstGeom>
              <a:solidFill>
                <a:schemeClr val="tx1"/>
              </a:solidFill>
              <a:ln w="1422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274320" tIns="45720" rIns="4572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err="1">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IsCompliant</a:t>
                </a:r>
                <a:endPar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endParaRPr>
              </a:p>
            </p:txBody>
          </p:sp>
          <p:pic>
            <p:nvPicPr>
              <p:cNvPr id="5" name="Graphic 4" descr="Checkbox Checked with solid fill">
                <a:extLst>
                  <a:ext uri="{FF2B5EF4-FFF2-40B4-BE49-F238E27FC236}">
                    <a16:creationId xmlns:a16="http://schemas.microsoft.com/office/drawing/2014/main" id="{0C5FCE58-B510-4C63-BD8B-7E30CB3C22A8}"/>
                  </a:ext>
                </a:extLst>
              </p:cNvPr>
              <p:cNvPicPr>
                <a:picLocks noChangeAspect="1"/>
              </p:cNvPicPr>
              <p:nvPr/>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rcRect/>
              <a:stretch/>
            </p:blipFill>
            <p:spPr>
              <a:xfrm>
                <a:off x="2946797" y="3743485"/>
                <a:ext cx="208792" cy="208794"/>
              </a:xfrm>
              <a:prstGeom prst="rect">
                <a:avLst/>
              </a:prstGeom>
            </p:spPr>
          </p:pic>
        </p:grpSp>
        <p:grpSp>
          <p:nvGrpSpPr>
            <p:cNvPr id="23" name="Group 22">
              <a:extLst>
                <a:ext uri="{FF2B5EF4-FFF2-40B4-BE49-F238E27FC236}">
                  <a16:creationId xmlns:a16="http://schemas.microsoft.com/office/drawing/2014/main" id="{8F53B7A7-9531-4200-8D66-0C3D823FC64F}"/>
                </a:ext>
              </a:extLst>
            </p:cNvPr>
            <p:cNvGrpSpPr/>
            <p:nvPr/>
          </p:nvGrpSpPr>
          <p:grpSpPr>
            <a:xfrm>
              <a:off x="2736891" y="4021661"/>
              <a:ext cx="1347368" cy="216321"/>
              <a:chOff x="2736891" y="4021661"/>
              <a:chExt cx="1347368" cy="216321"/>
            </a:xfrm>
          </p:grpSpPr>
          <p:sp>
            <p:nvSpPr>
              <p:cNvPr id="7" name="Rectangle 6">
                <a:extLst>
                  <a:ext uri="{FF2B5EF4-FFF2-40B4-BE49-F238E27FC236}">
                    <a16:creationId xmlns:a16="http://schemas.microsoft.com/office/drawing/2014/main" id="{62AB8D6B-4227-4C70-83F1-D1FCE324FEBA}"/>
                  </a:ext>
                </a:extLst>
              </p:cNvPr>
              <p:cNvSpPr/>
              <p:nvPr/>
            </p:nvSpPr>
            <p:spPr bwMode="auto">
              <a:xfrm>
                <a:off x="2736891" y="4021661"/>
                <a:ext cx="1347368" cy="214787"/>
              </a:xfrm>
              <a:prstGeom prst="rect">
                <a:avLst/>
              </a:prstGeom>
              <a:solidFill>
                <a:schemeClr val="tx1"/>
              </a:solidFill>
              <a:ln w="1422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274320" tIns="45720" rIns="4572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Device Attribute(s)</a:t>
                </a:r>
              </a:p>
            </p:txBody>
          </p:sp>
          <p:pic>
            <p:nvPicPr>
              <p:cNvPr id="8" name="Graphic 7" descr="Checkbox Checked with solid fill">
                <a:extLst>
                  <a:ext uri="{FF2B5EF4-FFF2-40B4-BE49-F238E27FC236}">
                    <a16:creationId xmlns:a16="http://schemas.microsoft.com/office/drawing/2014/main" id="{56F222E6-62AF-478B-8B09-A867C8BEE5CF}"/>
                  </a:ext>
                </a:extLst>
              </p:cNvPr>
              <p:cNvPicPr>
                <a:picLocks noChangeAspect="1"/>
              </p:cNvPicPr>
              <p:nvPr/>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rcRect/>
              <a:stretch/>
            </p:blipFill>
            <p:spPr>
              <a:xfrm>
                <a:off x="2773339" y="4028308"/>
                <a:ext cx="209676" cy="209674"/>
              </a:xfrm>
              <a:prstGeom prst="rect">
                <a:avLst/>
              </a:prstGeom>
            </p:spPr>
          </p:pic>
        </p:grpSp>
      </p:grpSp>
      <p:grpSp>
        <p:nvGrpSpPr>
          <p:cNvPr id="22" name="Group 21">
            <a:extLst>
              <a:ext uri="{FF2B5EF4-FFF2-40B4-BE49-F238E27FC236}">
                <a16:creationId xmlns:a16="http://schemas.microsoft.com/office/drawing/2014/main" id="{107E1460-59DE-4E10-B4E0-57E08DC1495E}"/>
              </a:ext>
            </a:extLst>
          </p:cNvPr>
          <p:cNvGrpSpPr/>
          <p:nvPr/>
        </p:nvGrpSpPr>
        <p:grpSpPr>
          <a:xfrm>
            <a:off x="822379" y="1508489"/>
            <a:ext cx="4335491" cy="2064038"/>
            <a:chOff x="822379" y="1508489"/>
            <a:chExt cx="4335491" cy="2064038"/>
          </a:xfrm>
        </p:grpSpPr>
        <p:cxnSp>
          <p:nvCxnSpPr>
            <p:cNvPr id="16" name="Straight Arrow Connector 15">
              <a:extLst>
                <a:ext uri="{FF2B5EF4-FFF2-40B4-BE49-F238E27FC236}">
                  <a16:creationId xmlns:a16="http://schemas.microsoft.com/office/drawing/2014/main" id="{3D6E6CE2-253D-4E09-9143-0A6BB6D74974}"/>
                </a:ext>
              </a:extLst>
            </p:cNvPr>
            <p:cNvCxnSpPr>
              <a:cxnSpLocks/>
            </p:cNvCxnSpPr>
            <p:nvPr/>
          </p:nvCxnSpPr>
          <p:spPr>
            <a:xfrm>
              <a:off x="2161720" y="3238043"/>
              <a:ext cx="125577" cy="0"/>
            </a:xfrm>
            <a:prstGeom prst="straightConnector1">
              <a:avLst/>
            </a:prstGeom>
            <a:noFill/>
            <a:ln w="1905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1422" name="Group 1421">
              <a:extLst>
                <a:ext uri="{FF2B5EF4-FFF2-40B4-BE49-F238E27FC236}">
                  <a16:creationId xmlns:a16="http://schemas.microsoft.com/office/drawing/2014/main" id="{735F9297-F6C8-4892-9FFA-0A292F823E05}"/>
                </a:ext>
              </a:extLst>
            </p:cNvPr>
            <p:cNvGrpSpPr/>
            <p:nvPr/>
          </p:nvGrpSpPr>
          <p:grpSpPr>
            <a:xfrm>
              <a:off x="850796" y="3127551"/>
              <a:ext cx="1313555" cy="199094"/>
              <a:chOff x="-1878740" y="2172752"/>
              <a:chExt cx="1313555" cy="199094"/>
            </a:xfrm>
            <a:solidFill>
              <a:schemeClr val="bg1"/>
            </a:solidFill>
          </p:grpSpPr>
          <p:sp>
            <p:nvSpPr>
              <p:cNvPr id="1450" name="Rectangle 1449">
                <a:hlinkClick r:id="rId90" tooltip="Azure MFA helps safeguard access to data and applications while meeting user demand for a simple sign-in process. It delivers strong authentication via a range of verification methods, including phone call, text message, or mobile app verification."/>
                <a:extLst>
                  <a:ext uri="{FF2B5EF4-FFF2-40B4-BE49-F238E27FC236}">
                    <a16:creationId xmlns:a16="http://schemas.microsoft.com/office/drawing/2014/main" id="{68F2BDA2-292F-4D9A-AB83-9DB516BC43AA}"/>
                  </a:ext>
                </a:extLst>
              </p:cNvPr>
              <p:cNvSpPr/>
              <p:nvPr/>
            </p:nvSpPr>
            <p:spPr>
              <a:xfrm>
                <a:off x="-1878740" y="2172752"/>
                <a:ext cx="1313555" cy="199094"/>
              </a:xfrm>
              <a:prstGeom prst="rect">
                <a:avLst/>
              </a:prstGeom>
              <a:grp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MFA</a:t>
                </a:r>
              </a:p>
            </p:txBody>
          </p:sp>
          <p:pic>
            <p:nvPicPr>
              <p:cNvPr id="1451" name="Picture 195" descr="Multi-Factor Authentication.png">
                <a:extLst>
                  <a:ext uri="{FF2B5EF4-FFF2-40B4-BE49-F238E27FC236}">
                    <a16:creationId xmlns:a16="http://schemas.microsoft.com/office/drawing/2014/main" id="{ECA1513A-3032-4651-BD8F-547CA504BF66}"/>
                  </a:ext>
                </a:extLst>
              </p:cNvPr>
              <p:cNvPicPr>
                <a:picLocks noChangeAspect="1"/>
              </p:cNvPicPr>
              <p:nvPr/>
            </p:nvPicPr>
            <p:blipFill>
              <a:blip r:embed="rId91">
                <a:extLst>
                  <a:ext uri="{28A0092B-C50C-407E-A947-70E740481C1C}">
                    <a14:useLocalDpi xmlns:a14="http://schemas.microsoft.com/office/drawing/2010/main" val="0"/>
                  </a:ext>
                </a:extLst>
              </a:blip>
              <a:srcRect/>
              <a:stretch>
                <a:fillRect/>
              </a:stretch>
            </p:blipFill>
            <p:spPr bwMode="auto">
              <a:xfrm>
                <a:off x="-1836958" y="2212397"/>
                <a:ext cx="142642" cy="1209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cxnSp>
          <p:nvCxnSpPr>
            <p:cNvPr id="1423" name="Straight Connector 1422">
              <a:extLst>
                <a:ext uri="{FF2B5EF4-FFF2-40B4-BE49-F238E27FC236}">
                  <a16:creationId xmlns:a16="http://schemas.microsoft.com/office/drawing/2014/main" id="{4F1B0164-947D-41FB-90C0-87A327996474}"/>
                </a:ext>
              </a:extLst>
            </p:cNvPr>
            <p:cNvCxnSpPr>
              <a:cxnSpLocks/>
            </p:cNvCxnSpPr>
            <p:nvPr/>
          </p:nvCxnSpPr>
          <p:spPr>
            <a:xfrm flipV="1">
              <a:off x="1332733" y="1771322"/>
              <a:ext cx="0" cy="669839"/>
            </a:xfrm>
            <a:prstGeom prst="line">
              <a:avLst/>
            </a:prstGeom>
            <a:ln w="25400">
              <a:solidFill>
                <a:schemeClr val="bg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4" name="Connector: Elbow 1423">
              <a:extLst>
                <a:ext uri="{FF2B5EF4-FFF2-40B4-BE49-F238E27FC236}">
                  <a16:creationId xmlns:a16="http://schemas.microsoft.com/office/drawing/2014/main" id="{0F4F0A9B-E4DC-46F7-8CB9-DC07290221BE}"/>
                </a:ext>
              </a:extLst>
            </p:cNvPr>
            <p:cNvCxnSpPr>
              <a:cxnSpLocks/>
              <a:stCxn id="1443" idx="3"/>
            </p:cNvCxnSpPr>
            <p:nvPr/>
          </p:nvCxnSpPr>
          <p:spPr>
            <a:xfrm>
              <a:off x="1957470" y="1693155"/>
              <a:ext cx="3200400" cy="914400"/>
            </a:xfrm>
            <a:prstGeom prst="bentConnector3">
              <a:avLst>
                <a:gd name="adj1" fmla="val 35316"/>
              </a:avLst>
            </a:prstGeom>
            <a:ln w="25400">
              <a:solidFill>
                <a:schemeClr val="bg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425" name="Group 1424">
              <a:extLst>
                <a:ext uri="{FF2B5EF4-FFF2-40B4-BE49-F238E27FC236}">
                  <a16:creationId xmlns:a16="http://schemas.microsoft.com/office/drawing/2014/main" id="{A5EAC44C-06E3-4EF9-88B3-34C95330E188}"/>
                </a:ext>
              </a:extLst>
            </p:cNvPr>
            <p:cNvGrpSpPr/>
            <p:nvPr/>
          </p:nvGrpSpPr>
          <p:grpSpPr>
            <a:xfrm>
              <a:off x="2500328" y="1508489"/>
              <a:ext cx="1478050" cy="760970"/>
              <a:chOff x="-1202513" y="1315189"/>
              <a:chExt cx="1478050" cy="760970"/>
            </a:xfrm>
          </p:grpSpPr>
          <p:sp>
            <p:nvSpPr>
              <p:cNvPr id="1445" name="Rectangle 1444">
                <a:hlinkClick r:id="rId92" tooltip="Azure Active Directory Identity Protection provides you with a consolidated view into risk events and potential vulnerabilities affecting your organization’s identities."/>
                <a:extLst>
                  <a:ext uri="{FF2B5EF4-FFF2-40B4-BE49-F238E27FC236}">
                    <a16:creationId xmlns:a16="http://schemas.microsoft.com/office/drawing/2014/main" id="{E8339489-48C6-4D09-94D2-240E55568451}"/>
                  </a:ext>
                </a:extLst>
              </p:cNvPr>
              <p:cNvSpPr/>
              <p:nvPr/>
            </p:nvSpPr>
            <p:spPr>
              <a:xfrm>
                <a:off x="-1202513" y="1315189"/>
                <a:ext cx="1478050" cy="760970"/>
              </a:xfrm>
              <a:prstGeom prst="rect">
                <a:avLst/>
              </a:prstGeom>
              <a:solidFill>
                <a:schemeClr val="bg1">
                  <a:lumMod val="95000"/>
                </a:schemeClr>
              </a:solidFill>
              <a:ln w="14224">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tlCol="0" anchor="t"/>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gradFill>
                      <a:gsLst>
                        <a:gs pos="0">
                          <a:srgbClr val="000000"/>
                        </a:gs>
                        <a:gs pos="100000">
                          <a:srgbClr val="000000"/>
                        </a:gs>
                      </a:gsLst>
                      <a:lin ang="5400000" scaled="0"/>
                    </a:gradFill>
                    <a:effectLst/>
                    <a:uLnTx/>
                    <a:uFillTx/>
                    <a:latin typeface="Segoe UI"/>
                    <a:ea typeface="+mn-ea"/>
                    <a:cs typeface="Segoe UI" pitchFamily="34" charset="0"/>
                  </a:rPr>
                  <a:t>Azure AD </a:t>
                </a:r>
                <a:br>
                  <a:rPr kumimoji="0" lang="en-US" sz="800" b="1" i="0" u="none" strike="noStrike" kern="1200" cap="none" spc="0" normalizeH="0" baseline="0" noProof="0">
                    <a:ln>
                      <a:noFill/>
                    </a:ln>
                    <a:gradFill>
                      <a:gsLst>
                        <a:gs pos="0">
                          <a:srgbClr val="000000"/>
                        </a:gs>
                        <a:gs pos="100000">
                          <a:srgbClr val="000000"/>
                        </a:gs>
                      </a:gsLst>
                      <a:lin ang="5400000" scaled="0"/>
                    </a:gradFill>
                    <a:effectLst/>
                    <a:uLnTx/>
                    <a:uFillTx/>
                    <a:latin typeface="Segoe UI"/>
                    <a:ea typeface="+mn-ea"/>
                    <a:cs typeface="Segoe UI" pitchFamily="34" charset="0"/>
                  </a:rPr>
                </a:br>
                <a:r>
                  <a:rPr kumimoji="0" lang="en-US" sz="800" b="1" i="0" u="none" strike="noStrike" kern="1200" cap="none" spc="0" normalizeH="0" baseline="0" noProof="0">
                    <a:ln>
                      <a:noFill/>
                    </a:ln>
                    <a:gradFill>
                      <a:gsLst>
                        <a:gs pos="0">
                          <a:srgbClr val="000000"/>
                        </a:gs>
                        <a:gs pos="100000">
                          <a:srgbClr val="000000"/>
                        </a:gs>
                      </a:gsLst>
                      <a:lin ang="5400000" scaled="0"/>
                    </a:gradFill>
                    <a:effectLst/>
                    <a:uLnTx/>
                    <a:uFillTx/>
                    <a:latin typeface="Segoe UI"/>
                    <a:ea typeface="+mn-ea"/>
                    <a:cs typeface="Segoe UI" pitchFamily="34" charset="0"/>
                  </a:rPr>
                  <a:t>Identity Protection</a:t>
                </a:r>
              </a:p>
              <a:p>
                <a:pPr marL="0" marR="0" lvl="0" indent="0" algn="l" defTabSz="914367" rtl="0" eaLnBrk="1" fontAlgn="auto" latinLnBrk="0" hangingPunct="1">
                  <a:lnSpc>
                    <a:spcPct val="100000"/>
                  </a:lnSpc>
                  <a:spcBef>
                    <a:spcPts val="100"/>
                  </a:spcBef>
                  <a:spcAft>
                    <a:spcPts val="100"/>
                  </a:spcAft>
                  <a:buClrTx/>
                  <a:buSzTx/>
                  <a:buFontTx/>
                  <a:buNone/>
                  <a:tabLst/>
                  <a:defRPr/>
                </a:pPr>
                <a:r>
                  <a:rPr kumimoji="0" lang="en-US" sz="800" b="0" i="0" u="none" strike="noStrike" kern="1200" cap="none" spc="0" normalizeH="0" baseline="0" noProof="0">
                    <a:ln>
                      <a:noFill/>
                    </a:ln>
                    <a:gradFill>
                      <a:gsLst>
                        <a:gs pos="0">
                          <a:srgbClr val="000000"/>
                        </a:gs>
                        <a:gs pos="100000">
                          <a:srgbClr val="000000"/>
                        </a:gs>
                      </a:gsLst>
                      <a:lin ang="5400000" scaled="0"/>
                    </a:gradFill>
                    <a:effectLst/>
                    <a:uLnTx/>
                    <a:uFillTx/>
                    <a:latin typeface="Segoe UI Semibold"/>
                    <a:ea typeface="+mn-ea"/>
                    <a:cs typeface="Segoe UI" pitchFamily="34" charset="0"/>
                  </a:rPr>
                  <a:t>Leaked cred protection</a:t>
                </a:r>
              </a:p>
              <a:p>
                <a:pPr marL="0" marR="0" lvl="0" indent="0" algn="l" defTabSz="914367" rtl="0" eaLnBrk="1" fontAlgn="auto" latinLnBrk="0" hangingPunct="1">
                  <a:lnSpc>
                    <a:spcPct val="100000"/>
                  </a:lnSpc>
                  <a:spcBef>
                    <a:spcPts val="100"/>
                  </a:spcBef>
                  <a:spcAft>
                    <a:spcPts val="100"/>
                  </a:spcAft>
                  <a:buClrTx/>
                  <a:buSzTx/>
                  <a:buFontTx/>
                  <a:buNone/>
                  <a:tabLst/>
                  <a:defRPr/>
                </a:pPr>
                <a:r>
                  <a:rPr kumimoji="0" lang="en-US" sz="800" b="0" i="0" u="none" strike="noStrike" kern="1200" cap="none" spc="0" normalizeH="0" baseline="0" noProof="0">
                    <a:ln>
                      <a:noFill/>
                    </a:ln>
                    <a:gradFill>
                      <a:gsLst>
                        <a:gs pos="0">
                          <a:srgbClr val="000000"/>
                        </a:gs>
                        <a:gs pos="100000">
                          <a:srgbClr val="000000"/>
                        </a:gs>
                      </a:gsLst>
                      <a:lin ang="5400000" scaled="0"/>
                    </a:gradFill>
                    <a:effectLst/>
                    <a:uLnTx/>
                    <a:uFillTx/>
                    <a:latin typeface="Segoe UI Semibold"/>
                    <a:ea typeface="+mn-ea"/>
                    <a:cs typeface="Segoe UI" pitchFamily="34" charset="0"/>
                  </a:rPr>
                  <a:t>Behavioral Analytics</a:t>
                </a:r>
              </a:p>
            </p:txBody>
          </p:sp>
          <p:grpSp>
            <p:nvGrpSpPr>
              <p:cNvPr id="1446" name="Group 1445">
                <a:extLst>
                  <a:ext uri="{FF2B5EF4-FFF2-40B4-BE49-F238E27FC236}">
                    <a16:creationId xmlns:a16="http://schemas.microsoft.com/office/drawing/2014/main" id="{880540A9-0B43-47BC-B3D6-7D9E3E54150B}"/>
                  </a:ext>
                </a:extLst>
              </p:cNvPr>
              <p:cNvGrpSpPr/>
              <p:nvPr/>
            </p:nvGrpSpPr>
            <p:grpSpPr>
              <a:xfrm>
                <a:off x="-901193" y="1942752"/>
                <a:ext cx="188672" cy="45719"/>
                <a:chOff x="6643199" y="3134478"/>
                <a:chExt cx="188672" cy="45719"/>
              </a:xfrm>
            </p:grpSpPr>
            <p:sp>
              <p:nvSpPr>
                <p:cNvPr id="1447" name="Oval 1446">
                  <a:extLst>
                    <a:ext uri="{FF2B5EF4-FFF2-40B4-BE49-F238E27FC236}">
                      <a16:creationId xmlns:a16="http://schemas.microsoft.com/office/drawing/2014/main" id="{C3381152-1377-49A0-B5C8-E10FEB049EA6}"/>
                    </a:ext>
                  </a:extLst>
                </p:cNvPr>
                <p:cNvSpPr/>
                <p:nvPr/>
              </p:nvSpPr>
              <p:spPr bwMode="auto">
                <a:xfrm>
                  <a:off x="6643199" y="3134478"/>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8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48" name="Oval 1447">
                  <a:extLst>
                    <a:ext uri="{FF2B5EF4-FFF2-40B4-BE49-F238E27FC236}">
                      <a16:creationId xmlns:a16="http://schemas.microsoft.com/office/drawing/2014/main" id="{AC2CDADF-E2CC-4749-9F63-1E95DCBD7C4B}"/>
                    </a:ext>
                  </a:extLst>
                </p:cNvPr>
                <p:cNvSpPr/>
                <p:nvPr/>
              </p:nvSpPr>
              <p:spPr bwMode="auto">
                <a:xfrm>
                  <a:off x="6714675" y="3134478"/>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8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49" name="Oval 1448">
                  <a:extLst>
                    <a:ext uri="{FF2B5EF4-FFF2-40B4-BE49-F238E27FC236}">
                      <a16:creationId xmlns:a16="http://schemas.microsoft.com/office/drawing/2014/main" id="{791C0427-E349-4015-B9F2-FF9592775C7E}"/>
                    </a:ext>
                  </a:extLst>
                </p:cNvPr>
                <p:cNvSpPr/>
                <p:nvPr/>
              </p:nvSpPr>
              <p:spPr bwMode="auto">
                <a:xfrm>
                  <a:off x="6786151" y="3134478"/>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8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1426" name="Group 1425">
              <a:extLst>
                <a:ext uri="{FF2B5EF4-FFF2-40B4-BE49-F238E27FC236}">
                  <a16:creationId xmlns:a16="http://schemas.microsoft.com/office/drawing/2014/main" id="{EC3E58DE-D80A-454C-8A4D-52145954FD66}"/>
                </a:ext>
              </a:extLst>
            </p:cNvPr>
            <p:cNvGrpSpPr/>
            <p:nvPr/>
          </p:nvGrpSpPr>
          <p:grpSpPr>
            <a:xfrm>
              <a:off x="822379" y="1508489"/>
              <a:ext cx="1135091" cy="369332"/>
              <a:chOff x="2659527" y="2746104"/>
              <a:chExt cx="1135091" cy="369332"/>
            </a:xfrm>
          </p:grpSpPr>
          <p:sp>
            <p:nvSpPr>
              <p:cNvPr id="1443" name="Rectangle 1442">
                <a:extLst>
                  <a:ext uri="{FF2B5EF4-FFF2-40B4-BE49-F238E27FC236}">
                    <a16:creationId xmlns:a16="http://schemas.microsoft.com/office/drawing/2014/main" id="{6B719748-555C-44B0-B2C4-877FD7278B6A}"/>
                  </a:ext>
                </a:extLst>
              </p:cNvPr>
              <p:cNvSpPr/>
              <p:nvPr/>
            </p:nvSpPr>
            <p:spPr bwMode="auto">
              <a:xfrm>
                <a:off x="2659527" y="2746104"/>
                <a:ext cx="1135091" cy="369332"/>
              </a:xfrm>
              <a:prstGeom prst="rect">
                <a:avLst/>
              </a:prstGeom>
              <a:solidFill>
                <a:schemeClr val="accent1"/>
              </a:solidFill>
              <a:ln w="14224">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274320" tIns="45720" rIns="4572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User Threat/</a:t>
                </a:r>
                <a:b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b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Risk Signals</a:t>
                </a:r>
              </a:p>
            </p:txBody>
          </p:sp>
          <p:pic>
            <p:nvPicPr>
              <p:cNvPr id="1444" name="Graphic 1443" descr="Ethernet">
                <a:extLst>
                  <a:ext uri="{FF2B5EF4-FFF2-40B4-BE49-F238E27FC236}">
                    <a16:creationId xmlns:a16="http://schemas.microsoft.com/office/drawing/2014/main" id="{067AEE6D-CC9D-42B7-A1C3-B2B14FB374A7}"/>
                  </a:ext>
                </a:extLst>
              </p:cNvPr>
              <p:cNvPicPr>
                <a:picLocks noChangeAspect="1"/>
              </p:cNvPicPr>
              <p:nvPr/>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2693181" y="2835738"/>
                <a:ext cx="202473" cy="202473"/>
              </a:xfrm>
              <a:prstGeom prst="rect">
                <a:avLst/>
              </a:prstGeom>
            </p:spPr>
          </p:pic>
        </p:grpSp>
        <p:sp>
          <p:nvSpPr>
            <p:cNvPr id="1427" name="Rectangle 1426">
              <a:hlinkClick r:id="rId93" tooltip="Cloud App Security provides key XDR capabilities for Security Operations for SaaS applications as well as Shadow IT Risk management, Info Protection / DLP, Session Monitoring &amp; Control, and more"/>
              <a:extLst>
                <a:ext uri="{FF2B5EF4-FFF2-40B4-BE49-F238E27FC236}">
                  <a16:creationId xmlns:a16="http://schemas.microsoft.com/office/drawing/2014/main" id="{40E3589D-47E9-4254-A9A4-BC87C80FAE40}"/>
                </a:ext>
              </a:extLst>
            </p:cNvPr>
            <p:cNvSpPr/>
            <p:nvPr/>
          </p:nvSpPr>
          <p:spPr>
            <a:xfrm>
              <a:off x="853310" y="2377248"/>
              <a:ext cx="1308410" cy="329184"/>
            </a:xfrm>
            <a:prstGeom prst="rect">
              <a:avLst/>
            </a:prstGeom>
            <a:solidFill>
              <a:schemeClr val="bg1"/>
            </a:solid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Microsoft Defender for Cloud Apps</a:t>
              </a:r>
            </a:p>
          </p:txBody>
        </p:sp>
        <p:grpSp>
          <p:nvGrpSpPr>
            <p:cNvPr id="1428" name="Group 1427">
              <a:extLst>
                <a:ext uri="{FF2B5EF4-FFF2-40B4-BE49-F238E27FC236}">
                  <a16:creationId xmlns:a16="http://schemas.microsoft.com/office/drawing/2014/main" id="{CF4ED74E-18D1-4E6E-A395-E9088B2718FA}"/>
                </a:ext>
              </a:extLst>
            </p:cNvPr>
            <p:cNvGrpSpPr/>
            <p:nvPr/>
          </p:nvGrpSpPr>
          <p:grpSpPr>
            <a:xfrm>
              <a:off x="2671527" y="2396921"/>
              <a:ext cx="1282334" cy="215444"/>
              <a:chOff x="2659527" y="2823048"/>
              <a:chExt cx="1282334" cy="215444"/>
            </a:xfrm>
          </p:grpSpPr>
          <p:sp>
            <p:nvSpPr>
              <p:cNvPr id="1441" name="Rectangle 1440">
                <a:extLst>
                  <a:ext uri="{FF2B5EF4-FFF2-40B4-BE49-F238E27FC236}">
                    <a16:creationId xmlns:a16="http://schemas.microsoft.com/office/drawing/2014/main" id="{CC7AED84-8F66-4E68-8C64-B76A07525933}"/>
                  </a:ext>
                </a:extLst>
              </p:cNvPr>
              <p:cNvSpPr/>
              <p:nvPr/>
            </p:nvSpPr>
            <p:spPr bwMode="auto">
              <a:xfrm>
                <a:off x="2659527" y="2823048"/>
                <a:ext cx="1282334" cy="215444"/>
              </a:xfrm>
              <a:prstGeom prst="rect">
                <a:avLst/>
              </a:prstGeom>
              <a:solidFill>
                <a:schemeClr val="tx1"/>
              </a:solidFill>
              <a:ln w="1422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274320" tIns="45720" rIns="4572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User/Session Risk</a:t>
                </a:r>
              </a:p>
            </p:txBody>
          </p:sp>
          <p:pic>
            <p:nvPicPr>
              <p:cNvPr id="1442" name="Graphic 1441" descr="Ethernet">
                <a:extLst>
                  <a:ext uri="{FF2B5EF4-FFF2-40B4-BE49-F238E27FC236}">
                    <a16:creationId xmlns:a16="http://schemas.microsoft.com/office/drawing/2014/main" id="{9FCC2423-F1A3-46B4-B8FF-A5D4879277C8}"/>
                  </a:ext>
                </a:extLst>
              </p:cNvPr>
              <p:cNvPicPr>
                <a:picLocks noChangeAspect="1"/>
              </p:cNvPicPr>
              <p:nvPr/>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2693181" y="2835738"/>
                <a:ext cx="202473" cy="202473"/>
              </a:xfrm>
              <a:prstGeom prst="rect">
                <a:avLst/>
              </a:prstGeom>
            </p:spPr>
          </p:pic>
        </p:grpSp>
        <p:cxnSp>
          <p:nvCxnSpPr>
            <p:cNvPr id="1429" name="Straight Arrow Connector 1428">
              <a:extLst>
                <a:ext uri="{FF2B5EF4-FFF2-40B4-BE49-F238E27FC236}">
                  <a16:creationId xmlns:a16="http://schemas.microsoft.com/office/drawing/2014/main" id="{143107D7-FCF4-4414-9A06-6441643E7EE7}"/>
                </a:ext>
              </a:extLst>
            </p:cNvPr>
            <p:cNvCxnSpPr>
              <a:cxnSpLocks/>
            </p:cNvCxnSpPr>
            <p:nvPr/>
          </p:nvCxnSpPr>
          <p:spPr>
            <a:xfrm>
              <a:off x="2296055" y="3328529"/>
              <a:ext cx="2423160" cy="0"/>
            </a:xfrm>
            <a:prstGeom prst="straightConnector1">
              <a:avLst/>
            </a:prstGeom>
            <a:ln w="25400">
              <a:solidFill>
                <a:schemeClr val="bg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30" name="Rectangle 33">
              <a:extLst>
                <a:ext uri="{FF2B5EF4-FFF2-40B4-BE49-F238E27FC236}">
                  <a16:creationId xmlns:a16="http://schemas.microsoft.com/office/drawing/2014/main" id="{3E50195E-F894-4E15-BF3B-4BC160E968BF}"/>
                </a:ext>
              </a:extLst>
            </p:cNvPr>
            <p:cNvSpPr/>
            <p:nvPr/>
          </p:nvSpPr>
          <p:spPr bwMode="auto">
            <a:xfrm rot="16200000">
              <a:off x="1980662" y="3161505"/>
              <a:ext cx="497939" cy="125352"/>
            </a:xfrm>
            <a:custGeom>
              <a:avLst/>
              <a:gdLst>
                <a:gd name="connsiteX0" fmla="*/ 0 w 4089777"/>
                <a:gd name="connsiteY0" fmla="*/ 0 h 237993"/>
                <a:gd name="connsiteX1" fmla="*/ 4089777 w 4089777"/>
                <a:gd name="connsiteY1" fmla="*/ 0 h 237993"/>
                <a:gd name="connsiteX2" fmla="*/ 4089777 w 4089777"/>
                <a:gd name="connsiteY2" fmla="*/ 237993 h 237993"/>
                <a:gd name="connsiteX3" fmla="*/ 0 w 4089777"/>
                <a:gd name="connsiteY3" fmla="*/ 237993 h 237993"/>
                <a:gd name="connsiteX4" fmla="*/ 0 w 4089777"/>
                <a:gd name="connsiteY4" fmla="*/ 0 h 237993"/>
                <a:gd name="connsiteX0" fmla="*/ 0 w 4089777"/>
                <a:gd name="connsiteY0" fmla="*/ 0 h 237993"/>
                <a:gd name="connsiteX1" fmla="*/ 1940803 w 4089777"/>
                <a:gd name="connsiteY1" fmla="*/ 1505 h 237993"/>
                <a:gd name="connsiteX2" fmla="*/ 4089777 w 4089777"/>
                <a:gd name="connsiteY2" fmla="*/ 0 h 237993"/>
                <a:gd name="connsiteX3" fmla="*/ 4089777 w 4089777"/>
                <a:gd name="connsiteY3" fmla="*/ 237993 h 237993"/>
                <a:gd name="connsiteX4" fmla="*/ 0 w 4089777"/>
                <a:gd name="connsiteY4" fmla="*/ 237993 h 237993"/>
                <a:gd name="connsiteX5" fmla="*/ 0 w 4089777"/>
                <a:gd name="connsiteY5" fmla="*/ 0 h 237993"/>
                <a:gd name="connsiteX0" fmla="*/ 1940803 w 4089777"/>
                <a:gd name="connsiteY0" fmla="*/ 1505 h 237993"/>
                <a:gd name="connsiteX1" fmla="*/ 4089777 w 4089777"/>
                <a:gd name="connsiteY1" fmla="*/ 0 h 237993"/>
                <a:gd name="connsiteX2" fmla="*/ 4089777 w 4089777"/>
                <a:gd name="connsiteY2" fmla="*/ 237993 h 237993"/>
                <a:gd name="connsiteX3" fmla="*/ 0 w 4089777"/>
                <a:gd name="connsiteY3" fmla="*/ 237993 h 237993"/>
                <a:gd name="connsiteX4" fmla="*/ 0 w 4089777"/>
                <a:gd name="connsiteY4" fmla="*/ 0 h 237993"/>
                <a:gd name="connsiteX5" fmla="*/ 2032243 w 4089777"/>
                <a:gd name="connsiteY5" fmla="*/ 92945 h 237993"/>
                <a:gd name="connsiteX0" fmla="*/ 1940803 w 4089777"/>
                <a:gd name="connsiteY0" fmla="*/ 1505 h 237993"/>
                <a:gd name="connsiteX1" fmla="*/ 4089777 w 4089777"/>
                <a:gd name="connsiteY1" fmla="*/ 0 h 237993"/>
                <a:gd name="connsiteX2" fmla="*/ 4089777 w 4089777"/>
                <a:gd name="connsiteY2" fmla="*/ 237993 h 237993"/>
                <a:gd name="connsiteX3" fmla="*/ 0 w 4089777"/>
                <a:gd name="connsiteY3" fmla="*/ 237993 h 237993"/>
                <a:gd name="connsiteX4" fmla="*/ 0 w 4089777"/>
                <a:gd name="connsiteY4" fmla="*/ 0 h 237993"/>
                <a:gd name="connsiteX0" fmla="*/ 4089777 w 4089777"/>
                <a:gd name="connsiteY0" fmla="*/ 0 h 237993"/>
                <a:gd name="connsiteX1" fmla="*/ 4089777 w 4089777"/>
                <a:gd name="connsiteY1" fmla="*/ 237993 h 237993"/>
                <a:gd name="connsiteX2" fmla="*/ 0 w 4089777"/>
                <a:gd name="connsiteY2" fmla="*/ 237993 h 237993"/>
                <a:gd name="connsiteX3" fmla="*/ 0 w 4089777"/>
                <a:gd name="connsiteY3" fmla="*/ 0 h 237993"/>
              </a:gdLst>
              <a:ahLst/>
              <a:cxnLst>
                <a:cxn ang="0">
                  <a:pos x="connsiteX0" y="connsiteY0"/>
                </a:cxn>
                <a:cxn ang="0">
                  <a:pos x="connsiteX1" y="connsiteY1"/>
                </a:cxn>
                <a:cxn ang="0">
                  <a:pos x="connsiteX2" y="connsiteY2"/>
                </a:cxn>
                <a:cxn ang="0">
                  <a:pos x="connsiteX3" y="connsiteY3"/>
                </a:cxn>
              </a:cxnLst>
              <a:rect l="l" t="t" r="r" b="b"/>
              <a:pathLst>
                <a:path w="4089777" h="237993">
                  <a:moveTo>
                    <a:pt x="4089777" y="0"/>
                  </a:moveTo>
                  <a:lnTo>
                    <a:pt x="4089777" y="237993"/>
                  </a:lnTo>
                  <a:lnTo>
                    <a:pt x="0" y="237993"/>
                  </a:lnTo>
                  <a:lnTo>
                    <a:pt x="0" y="0"/>
                  </a:lnTo>
                </a:path>
              </a:pathLst>
            </a:custGeom>
            <a:noFill/>
            <a:ln w="1905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431" name="Group 1430">
              <a:extLst>
                <a:ext uri="{FF2B5EF4-FFF2-40B4-BE49-F238E27FC236}">
                  <a16:creationId xmlns:a16="http://schemas.microsoft.com/office/drawing/2014/main" id="{E45FD951-68C0-4A5A-A3E0-08946ED88C2C}"/>
                </a:ext>
              </a:extLst>
            </p:cNvPr>
            <p:cNvGrpSpPr/>
            <p:nvPr/>
          </p:nvGrpSpPr>
          <p:grpSpPr>
            <a:xfrm>
              <a:off x="3196174" y="3149062"/>
              <a:ext cx="1127336" cy="369332"/>
              <a:chOff x="-1202514" y="2185626"/>
              <a:chExt cx="1127336" cy="369332"/>
            </a:xfrm>
          </p:grpSpPr>
          <p:sp>
            <p:nvSpPr>
              <p:cNvPr id="1439" name="Rectangle 1438">
                <a:extLst>
                  <a:ext uri="{FF2B5EF4-FFF2-40B4-BE49-F238E27FC236}">
                    <a16:creationId xmlns:a16="http://schemas.microsoft.com/office/drawing/2014/main" id="{B5B58954-A8B2-45B3-BCA5-75F94770A359}"/>
                  </a:ext>
                </a:extLst>
              </p:cNvPr>
              <p:cNvSpPr/>
              <p:nvPr/>
            </p:nvSpPr>
            <p:spPr>
              <a:xfrm>
                <a:off x="-1202514" y="2185626"/>
                <a:ext cx="1127336" cy="369332"/>
              </a:xfrm>
              <a:prstGeom prst="rect">
                <a:avLst/>
              </a:prstGeom>
              <a:solidFill>
                <a:schemeClr val="tx1"/>
              </a:solidFill>
              <a:ln w="1422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228600" tIns="45720" rIns="45720" bIns="45720" rtlCol="0" anchor="ctr">
                <a:spAutoFit/>
              </a:bodyPr>
              <a:lstStyle/>
              <a:p>
                <a:pPr>
                  <a:defRPr/>
                </a:pPr>
                <a:r>
                  <a:rPr lang="en-US" sz="900" b="1">
                    <a:gradFill>
                      <a:gsLst>
                        <a:gs pos="0">
                          <a:srgbClr val="FFFFFF"/>
                        </a:gs>
                        <a:gs pos="100000">
                          <a:srgbClr val="FFFFFF"/>
                        </a:gs>
                      </a:gsLst>
                      <a:lin ang="5400000" scaled="1"/>
                    </a:gradFill>
                    <a:latin typeface="Segoe UI" panose="020B0502040204020203" pitchFamily="34" charset="0"/>
                    <a:cs typeface="Segoe UI" panose="020B0502040204020203" pitchFamily="34" charset="0"/>
                  </a:rPr>
                  <a:t>Multi-Factor Authentication</a:t>
                </a:r>
              </a:p>
            </p:txBody>
          </p:sp>
          <p:pic>
            <p:nvPicPr>
              <p:cNvPr id="1440" name="Picture 195" descr="Multi-Factor Authentication.png">
                <a:extLst>
                  <a:ext uri="{FF2B5EF4-FFF2-40B4-BE49-F238E27FC236}">
                    <a16:creationId xmlns:a16="http://schemas.microsoft.com/office/drawing/2014/main" id="{70694873-4083-4A16-A924-B96BA680B7D7}"/>
                  </a:ext>
                </a:extLst>
              </p:cNvPr>
              <p:cNvPicPr>
                <a:picLocks noChangeAspect="1"/>
              </p:cNvPicPr>
              <p:nvPr/>
            </p:nvPicPr>
            <p:blipFill>
              <a:blip r:embed="rId91">
                <a:biLevel thresh="25000"/>
                <a:extLst>
                  <a:ext uri="{28A0092B-C50C-407E-A947-70E740481C1C}">
                    <a14:useLocalDpi xmlns:a14="http://schemas.microsoft.com/office/drawing/2010/main" val="0"/>
                  </a:ext>
                </a:extLst>
              </a:blip>
              <a:srcRect/>
              <a:stretch>
                <a:fillRect/>
              </a:stretch>
            </p:blipFill>
            <p:spPr bwMode="auto">
              <a:xfrm>
                <a:off x="-1183823" y="2275199"/>
                <a:ext cx="186875" cy="18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2" name="Group 1431">
              <a:extLst>
                <a:ext uri="{FF2B5EF4-FFF2-40B4-BE49-F238E27FC236}">
                  <a16:creationId xmlns:a16="http://schemas.microsoft.com/office/drawing/2014/main" id="{6D4A1603-8404-4C5D-8990-8A82DAA785C4}"/>
                </a:ext>
              </a:extLst>
            </p:cNvPr>
            <p:cNvGrpSpPr/>
            <p:nvPr/>
          </p:nvGrpSpPr>
          <p:grpSpPr>
            <a:xfrm>
              <a:off x="853309" y="2861485"/>
              <a:ext cx="1313557" cy="219548"/>
              <a:chOff x="-1202515" y="2968342"/>
              <a:chExt cx="1317668" cy="219548"/>
            </a:xfrm>
          </p:grpSpPr>
          <p:sp>
            <p:nvSpPr>
              <p:cNvPr id="1437" name="Rectangle 1436">
                <a:hlinkClick r:id="rId94" tooltip="Enables you to replace passwords with easy to use but strong multifactor authentication. Windows Hello uses a public and private key pair secured by the TPM, unlocked using a gesture like fingerprint, facial recognition or PIN. "/>
                <a:extLst>
                  <a:ext uri="{FF2B5EF4-FFF2-40B4-BE49-F238E27FC236}">
                    <a16:creationId xmlns:a16="http://schemas.microsoft.com/office/drawing/2014/main" id="{FDD30F02-3CFD-44CD-ADE7-886CB74EE162}"/>
                  </a:ext>
                </a:extLst>
              </p:cNvPr>
              <p:cNvSpPr/>
              <p:nvPr/>
            </p:nvSpPr>
            <p:spPr>
              <a:xfrm>
                <a:off x="-1202515" y="2968342"/>
                <a:ext cx="1317668" cy="219548"/>
              </a:xfrm>
              <a:prstGeom prst="rect">
                <a:avLst/>
              </a:prstGeom>
              <a:solidFill>
                <a:schemeClr val="bg1"/>
              </a:solid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tIns="4572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a:ea typeface="+mn-ea"/>
                    <a:cs typeface="Segoe UI" panose="020B0502040204020203" pitchFamily="34" charset="0"/>
                  </a:rPr>
                  <a:t>Hello for Business</a:t>
                </a:r>
              </a:p>
            </p:txBody>
          </p:sp>
          <p:pic>
            <p:nvPicPr>
              <p:cNvPr id="1438" name="Picture 1437">
                <a:extLst>
                  <a:ext uri="{FF2B5EF4-FFF2-40B4-BE49-F238E27FC236}">
                    <a16:creationId xmlns:a16="http://schemas.microsoft.com/office/drawing/2014/main" id="{0BABB148-32A2-4B85-9AB2-72F1E7D07CCC}"/>
                  </a:ext>
                </a:extLst>
              </p:cNvPr>
              <p:cNvPicPr>
                <a:picLocks noChangeAspect="1"/>
              </p:cNvPicPr>
              <p:nvPr/>
            </p:nvPicPr>
            <p:blipFill rotWithShape="1">
              <a:blip r:embed="rId9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66756" y="3013627"/>
                <a:ext cx="146721" cy="137338"/>
              </a:xfrm>
              <a:prstGeom prst="rect">
                <a:avLst/>
              </a:prstGeom>
            </p:spPr>
          </p:pic>
        </p:grpSp>
        <p:grpSp>
          <p:nvGrpSpPr>
            <p:cNvPr id="1433" name="Group 1432">
              <a:extLst>
                <a:ext uri="{FF2B5EF4-FFF2-40B4-BE49-F238E27FC236}">
                  <a16:creationId xmlns:a16="http://schemas.microsoft.com/office/drawing/2014/main" id="{1EFB419D-97CC-40DA-92F4-85CE5338BF6D}"/>
                </a:ext>
              </a:extLst>
            </p:cNvPr>
            <p:cNvGrpSpPr/>
            <p:nvPr/>
          </p:nvGrpSpPr>
          <p:grpSpPr>
            <a:xfrm>
              <a:off x="855931" y="1964812"/>
              <a:ext cx="1445106" cy="325446"/>
              <a:chOff x="855931" y="1964812"/>
              <a:chExt cx="1445106" cy="325446"/>
            </a:xfrm>
          </p:grpSpPr>
          <p:sp>
            <p:nvSpPr>
              <p:cNvPr id="1435" name="Rectangle 1434">
                <a:hlinkClick r:id="rId96" tooltip="Microsoft Defender for Identity (formerly Azure ATP) detects on-premises identity attacks using behavioral analysis (UEBA) + specific detections for Pass the Hash/Ticket/Password, Golden Ticket, Skeleton Key, and others."/>
                <a:extLst>
                  <a:ext uri="{FF2B5EF4-FFF2-40B4-BE49-F238E27FC236}">
                    <a16:creationId xmlns:a16="http://schemas.microsoft.com/office/drawing/2014/main" id="{AE8B9057-42FD-4C77-A55A-B8FBAB206D5D}"/>
                  </a:ext>
                </a:extLst>
              </p:cNvPr>
              <p:cNvSpPr/>
              <p:nvPr/>
            </p:nvSpPr>
            <p:spPr>
              <a:xfrm>
                <a:off x="855931" y="1964812"/>
                <a:ext cx="1445106" cy="325446"/>
              </a:xfrm>
              <a:prstGeom prst="rect">
                <a:avLst/>
              </a:prstGeom>
              <a:solidFill>
                <a:schemeClr val="bg1"/>
              </a:solid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Microsoft Defender </a:t>
                </a:r>
                <a:b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b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for Identity</a:t>
                </a:r>
              </a:p>
            </p:txBody>
          </p:sp>
          <p:pic>
            <p:nvPicPr>
              <p:cNvPr id="1436" name="Picture 1435">
                <a:extLst>
                  <a:ext uri="{FF2B5EF4-FFF2-40B4-BE49-F238E27FC236}">
                    <a16:creationId xmlns:a16="http://schemas.microsoft.com/office/drawing/2014/main" id="{3F91C542-52C9-4593-9E31-F6E36D006884}"/>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876237" y="2027272"/>
                <a:ext cx="170014" cy="112544"/>
              </a:xfrm>
              <a:prstGeom prst="rect">
                <a:avLst/>
              </a:prstGeom>
            </p:spPr>
          </p:pic>
        </p:grpSp>
        <p:pic>
          <p:nvPicPr>
            <p:cNvPr id="1434" name="Graphic 1433">
              <a:extLst>
                <a:ext uri="{FF2B5EF4-FFF2-40B4-BE49-F238E27FC236}">
                  <a16:creationId xmlns:a16="http://schemas.microsoft.com/office/drawing/2014/main" id="{4C4D28D1-DABB-4370-BD6A-66E42F624E72}"/>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2543493" y="1556610"/>
              <a:ext cx="183196" cy="183196"/>
            </a:xfrm>
            <a:prstGeom prst="rect">
              <a:avLst/>
            </a:prstGeom>
          </p:spPr>
        </p:pic>
        <p:pic>
          <p:nvPicPr>
            <p:cNvPr id="1421" name="Picture 1420" descr="Icon&#10;&#10;Description automatically generated with medium confidence">
              <a:extLst>
                <a:ext uri="{FF2B5EF4-FFF2-40B4-BE49-F238E27FC236}">
                  <a16:creationId xmlns:a16="http://schemas.microsoft.com/office/drawing/2014/main" id="{2D667324-B9A4-4145-A80B-EC4AB25961C0}"/>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895492" y="2459616"/>
              <a:ext cx="153883" cy="97067"/>
            </a:xfrm>
            <a:prstGeom prst="rect">
              <a:avLst/>
            </a:prstGeom>
          </p:spPr>
        </p:pic>
        <p:grpSp>
          <p:nvGrpSpPr>
            <p:cNvPr id="21" name="Group 20">
              <a:extLst>
                <a:ext uri="{FF2B5EF4-FFF2-40B4-BE49-F238E27FC236}">
                  <a16:creationId xmlns:a16="http://schemas.microsoft.com/office/drawing/2014/main" id="{9215D928-B404-44F8-83FB-5084320B6C48}"/>
                </a:ext>
              </a:extLst>
            </p:cNvPr>
            <p:cNvGrpSpPr/>
            <p:nvPr/>
          </p:nvGrpSpPr>
          <p:grpSpPr>
            <a:xfrm>
              <a:off x="850796" y="3373433"/>
              <a:ext cx="1313555" cy="199094"/>
              <a:chOff x="850796" y="3373433"/>
              <a:chExt cx="1313555" cy="199094"/>
            </a:xfrm>
          </p:grpSpPr>
          <p:sp>
            <p:nvSpPr>
              <p:cNvPr id="13" name="Rectangle 12">
                <a:hlinkClick r:id="rId90" tooltip="Azure MFA helps safeguard access to data and applications while meeting user demand for a simple sign-in process. It delivers strong authentication via a range of verification methods, including phone call, text message, or mobile app verification."/>
                <a:extLst>
                  <a:ext uri="{FF2B5EF4-FFF2-40B4-BE49-F238E27FC236}">
                    <a16:creationId xmlns:a16="http://schemas.microsoft.com/office/drawing/2014/main" id="{F6D66678-3447-4588-B848-66A8CC851735}"/>
                  </a:ext>
                </a:extLst>
              </p:cNvPr>
              <p:cNvSpPr/>
              <p:nvPr/>
            </p:nvSpPr>
            <p:spPr>
              <a:xfrm>
                <a:off x="850796" y="3373433"/>
                <a:ext cx="1313555" cy="199094"/>
              </a:xfrm>
              <a:prstGeom prst="rect">
                <a:avLst/>
              </a:prstGeom>
              <a:solidFill>
                <a:schemeClr val="bg1"/>
              </a:solid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3</a:t>
                </a:r>
                <a:r>
                  <a:rPr kumimoji="0" lang="en-US" sz="800" b="1" i="0" u="none" strike="noStrike" kern="1200" cap="none" spc="0" normalizeH="0" baseline="3000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rd</a:t>
                </a: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Party MFA</a:t>
                </a:r>
              </a:p>
            </p:txBody>
          </p:sp>
          <p:pic>
            <p:nvPicPr>
              <p:cNvPr id="20" name="Graphic 19" descr="Handshake outline">
                <a:extLst>
                  <a:ext uri="{FF2B5EF4-FFF2-40B4-BE49-F238E27FC236}">
                    <a16:creationId xmlns:a16="http://schemas.microsoft.com/office/drawing/2014/main" id="{BB5C32AF-0A6F-48B1-A126-002C47F6206F}"/>
                  </a:ext>
                </a:extLst>
              </p:cNvPr>
              <p:cNvPicPr>
                <a:picLocks noChangeAspect="1"/>
              </p:cNvPicPr>
              <p:nvPr/>
            </p:nvPicPr>
            <p:blipFill>
              <a:blip r:embed="rId97">
                <a:extLst>
                  <a:ext uri="{28A0092B-C50C-407E-A947-70E740481C1C}">
                    <a14:useLocalDpi xmlns:a14="http://schemas.microsoft.com/office/drawing/2010/main" val="0"/>
                  </a:ext>
                  <a:ext uri="{96DAC541-7B7A-43D3-8B79-37D633B846F1}">
                    <asvg:svgBlip xmlns:asvg="http://schemas.microsoft.com/office/drawing/2016/SVG/main" r:embed="rId98"/>
                  </a:ext>
                </a:extLst>
              </a:blip>
              <a:stretch>
                <a:fillRect/>
              </a:stretch>
            </p:blipFill>
            <p:spPr>
              <a:xfrm>
                <a:off x="895121" y="3407033"/>
                <a:ext cx="140098" cy="140098"/>
              </a:xfrm>
              <a:prstGeom prst="rect">
                <a:avLst/>
              </a:prstGeom>
            </p:spPr>
          </p:pic>
        </p:grpSp>
      </p:grpSp>
      <p:cxnSp>
        <p:nvCxnSpPr>
          <p:cNvPr id="428" name="Straight Arrow Connector 427">
            <a:extLst>
              <a:ext uri="{FF2B5EF4-FFF2-40B4-BE49-F238E27FC236}">
                <a16:creationId xmlns:a16="http://schemas.microsoft.com/office/drawing/2014/main" id="{8F9F40C9-8E24-41E7-BF2D-A9833A1C9A5E}"/>
              </a:ext>
            </a:extLst>
          </p:cNvPr>
          <p:cNvCxnSpPr/>
          <p:nvPr/>
        </p:nvCxnSpPr>
        <p:spPr>
          <a:xfrm flipV="1">
            <a:off x="542090" y="3214393"/>
            <a:ext cx="0" cy="363553"/>
          </a:xfrm>
          <a:prstGeom prst="straightConnector1">
            <a:avLst/>
          </a:prstGeom>
          <a:ln w="25400">
            <a:solidFill>
              <a:schemeClr val="bg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003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67"/>
                                        </p:tgtEl>
                                        <p:attrNameLst>
                                          <p:attrName>style.visibility</p:attrName>
                                        </p:attrNameLst>
                                      </p:cBhvr>
                                      <p:to>
                                        <p:strVal val="visible"/>
                                      </p:to>
                                    </p:set>
                                    <p:animEffect transition="in" filter="fade">
                                      <p:cBhvr>
                                        <p:cTn id="7" dur="500"/>
                                        <p:tgtEl>
                                          <p:spTgt spid="1467"/>
                                        </p:tgtEl>
                                      </p:cBhvr>
                                    </p:animEffect>
                                  </p:childTnLst>
                                </p:cTn>
                              </p:par>
                              <p:par>
                                <p:cTn id="8" presetID="10" presetClass="entr" presetSubtype="0" fill="hold" nodeType="withEffect">
                                  <p:stCondLst>
                                    <p:cond delay="0"/>
                                  </p:stCondLst>
                                  <p:childTnLst>
                                    <p:set>
                                      <p:cBhvr>
                                        <p:cTn id="9" dur="1" fill="hold">
                                          <p:stCondLst>
                                            <p:cond delay="0"/>
                                          </p:stCondLst>
                                        </p:cTn>
                                        <p:tgtEl>
                                          <p:spTgt spid="1268"/>
                                        </p:tgtEl>
                                        <p:attrNameLst>
                                          <p:attrName>style.visibility</p:attrName>
                                        </p:attrNameLst>
                                      </p:cBhvr>
                                      <p:to>
                                        <p:strVal val="visible"/>
                                      </p:to>
                                    </p:set>
                                    <p:animEffect transition="in" filter="fade">
                                      <p:cBhvr>
                                        <p:cTn id="10" dur="500"/>
                                        <p:tgtEl>
                                          <p:spTgt spid="1268"/>
                                        </p:tgtEl>
                                      </p:cBhvr>
                                    </p:animEffect>
                                  </p:childTnLst>
                                </p:cTn>
                              </p:par>
                              <p:par>
                                <p:cTn id="11" presetID="22" presetClass="entr" presetSubtype="4" fill="hold" nodeType="withEffect">
                                  <p:stCondLst>
                                    <p:cond delay="0"/>
                                  </p:stCondLst>
                                  <p:childTnLst>
                                    <p:set>
                                      <p:cBhvr>
                                        <p:cTn id="12" dur="1" fill="hold">
                                          <p:stCondLst>
                                            <p:cond delay="0"/>
                                          </p:stCondLst>
                                        </p:cTn>
                                        <p:tgtEl>
                                          <p:spTgt spid="428"/>
                                        </p:tgtEl>
                                        <p:attrNameLst>
                                          <p:attrName>style.visibility</p:attrName>
                                        </p:attrNameLst>
                                      </p:cBhvr>
                                      <p:to>
                                        <p:strVal val="visible"/>
                                      </p:to>
                                    </p:set>
                                    <p:animEffect transition="in" filter="wipe(down)">
                                      <p:cBhvr>
                                        <p:cTn id="13" dur="500"/>
                                        <p:tgtEl>
                                          <p:spTgt spid="428"/>
                                        </p:tgtEl>
                                      </p:cBhvr>
                                    </p:animEffect>
                                  </p:childTnLst>
                                </p:cTn>
                              </p:par>
                              <p:par>
                                <p:cTn id="14" presetID="22" presetClass="entr" presetSubtype="1" fill="hold" nodeType="withEffect">
                                  <p:stCondLst>
                                    <p:cond delay="250"/>
                                  </p:stCondLst>
                                  <p:childTnLst>
                                    <p:set>
                                      <p:cBhvr>
                                        <p:cTn id="15" dur="1" fill="hold">
                                          <p:stCondLst>
                                            <p:cond delay="0"/>
                                          </p:stCondLst>
                                        </p:cTn>
                                        <p:tgtEl>
                                          <p:spTgt spid="1280"/>
                                        </p:tgtEl>
                                        <p:attrNameLst>
                                          <p:attrName>style.visibility</p:attrName>
                                        </p:attrNameLst>
                                      </p:cBhvr>
                                      <p:to>
                                        <p:strVal val="visible"/>
                                      </p:to>
                                    </p:set>
                                    <p:animEffect transition="in" filter="wipe(up)">
                                      <p:cBhvr>
                                        <p:cTn id="16" dur="500"/>
                                        <p:tgtEl>
                                          <p:spTgt spid="1280"/>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267"/>
                                        </p:tgtEl>
                                        <p:attrNameLst>
                                          <p:attrName>style.visibility</p:attrName>
                                        </p:attrNameLst>
                                      </p:cBhvr>
                                      <p:to>
                                        <p:strVal val="visible"/>
                                      </p:to>
                                    </p:set>
                                    <p:animEffect transition="in" filter="fade">
                                      <p:cBhvr>
                                        <p:cTn id="19" dur="500"/>
                                        <p:tgtEl>
                                          <p:spTgt spid="1267"/>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266"/>
                                        </p:tgtEl>
                                        <p:attrNameLst>
                                          <p:attrName>style.visibility</p:attrName>
                                        </p:attrNameLst>
                                      </p:cBhvr>
                                      <p:to>
                                        <p:strVal val="visible"/>
                                      </p:to>
                                    </p:set>
                                    <p:animEffect transition="in" filter="fade">
                                      <p:cBhvr>
                                        <p:cTn id="22" dur="500"/>
                                        <p:tgtEl>
                                          <p:spTgt spid="126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86"/>
                                        </p:tgtEl>
                                        <p:attrNameLst>
                                          <p:attrName>style.visibility</p:attrName>
                                        </p:attrNameLst>
                                      </p:cBhvr>
                                      <p:to>
                                        <p:strVal val="visible"/>
                                      </p:to>
                                    </p:set>
                                    <p:animEffect transition="in" filter="fade">
                                      <p:cBhvr>
                                        <p:cTn id="37" dur="500"/>
                                        <p:tgtEl>
                                          <p:spTgt spid="1286"/>
                                        </p:tgtEl>
                                      </p:cBhvr>
                                    </p:animEffect>
                                  </p:childTnLst>
                                </p:cTn>
                              </p:par>
                            </p:childTnLst>
                          </p:cTn>
                        </p:par>
                        <p:par>
                          <p:cTn id="38" fill="hold">
                            <p:stCondLst>
                              <p:cond delay="500"/>
                            </p:stCondLst>
                            <p:childTnLst>
                              <p:par>
                                <p:cTn id="39" presetID="26" presetClass="emph" presetSubtype="0" fill="hold" nodeType="afterEffect">
                                  <p:stCondLst>
                                    <p:cond delay="0"/>
                                  </p:stCondLst>
                                  <p:childTnLst>
                                    <p:animEffect transition="out" filter="fade">
                                      <p:cBhvr>
                                        <p:cTn id="40" dur="500" tmFilter="0, 0; .2, .5; .8, .5; 1, 0"/>
                                        <p:tgtEl>
                                          <p:spTgt spid="1478"/>
                                        </p:tgtEl>
                                      </p:cBhvr>
                                    </p:animEffect>
                                    <p:animScale>
                                      <p:cBhvr>
                                        <p:cTn id="41" dur="250" autoRev="1" fill="hold"/>
                                        <p:tgtEl>
                                          <p:spTgt spid="1478"/>
                                        </p:tgtEl>
                                      </p:cBhvr>
                                      <p:by x="105000" y="105000"/>
                                    </p:animScale>
                                  </p:childTnLst>
                                </p:cTn>
                              </p:par>
                            </p:childTnLst>
                          </p:cTn>
                        </p:par>
                        <p:par>
                          <p:cTn id="42" fill="hold">
                            <p:stCondLst>
                              <p:cond delay="1000"/>
                            </p:stCondLst>
                            <p:childTnLst>
                              <p:par>
                                <p:cTn id="43" presetID="22" presetClass="entr" presetSubtype="2" fill="hold" nodeType="afterEffect">
                                  <p:stCondLst>
                                    <p:cond delay="0"/>
                                  </p:stCondLst>
                                  <p:childTnLst>
                                    <p:set>
                                      <p:cBhvr>
                                        <p:cTn id="44" dur="1" fill="hold">
                                          <p:stCondLst>
                                            <p:cond delay="0"/>
                                          </p:stCondLst>
                                        </p:cTn>
                                        <p:tgtEl>
                                          <p:spTgt spid="1281"/>
                                        </p:tgtEl>
                                        <p:attrNameLst>
                                          <p:attrName>style.visibility</p:attrName>
                                        </p:attrNameLst>
                                      </p:cBhvr>
                                      <p:to>
                                        <p:strVal val="visible"/>
                                      </p:to>
                                    </p:set>
                                    <p:animEffect transition="in" filter="wipe(right)">
                                      <p:cBhvr>
                                        <p:cTn id="45" dur="500"/>
                                        <p:tgtEl>
                                          <p:spTgt spid="1281"/>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1478"/>
                                        </p:tgtEl>
                                      </p:cBhvr>
                                    </p:animEffect>
                                    <p:animScale>
                                      <p:cBhvr>
                                        <p:cTn id="50" dur="250" autoRev="1" fill="hold"/>
                                        <p:tgtEl>
                                          <p:spTgt spid="1478"/>
                                        </p:tgtEl>
                                      </p:cBhvr>
                                      <p:by x="105000" y="105000"/>
                                    </p:animScale>
                                  </p:childTnLst>
                                </p:cTn>
                              </p:par>
                            </p:childTnLst>
                          </p:cTn>
                        </p:par>
                        <p:par>
                          <p:cTn id="51" fill="hold">
                            <p:stCondLst>
                              <p:cond delay="500"/>
                            </p:stCondLst>
                            <p:childTnLst>
                              <p:par>
                                <p:cTn id="52" presetID="22" presetClass="entr" presetSubtype="1" fill="hold" nodeType="afterEffect">
                                  <p:stCondLst>
                                    <p:cond delay="0"/>
                                  </p:stCondLst>
                                  <p:childTnLst>
                                    <p:set>
                                      <p:cBhvr>
                                        <p:cTn id="53" dur="1" fill="hold">
                                          <p:stCondLst>
                                            <p:cond delay="0"/>
                                          </p:stCondLst>
                                        </p:cTn>
                                        <p:tgtEl>
                                          <p:spTgt spid="1233"/>
                                        </p:tgtEl>
                                        <p:attrNameLst>
                                          <p:attrName>style.visibility</p:attrName>
                                        </p:attrNameLst>
                                      </p:cBhvr>
                                      <p:to>
                                        <p:strVal val="visible"/>
                                      </p:to>
                                    </p:set>
                                    <p:animEffect transition="in" filter="wipe(up)">
                                      <p:cBhvr>
                                        <p:cTn id="54" dur="500"/>
                                        <p:tgtEl>
                                          <p:spTgt spid="1233"/>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478"/>
                                        </p:tgtEl>
                                      </p:cBhvr>
                                    </p:animEffect>
                                    <p:animScale>
                                      <p:cBhvr>
                                        <p:cTn id="59" dur="250" autoRev="1" fill="hold"/>
                                        <p:tgtEl>
                                          <p:spTgt spid="1478"/>
                                        </p:tgtEl>
                                      </p:cBhvr>
                                      <p:by x="105000" y="105000"/>
                                    </p:animScale>
                                  </p:childTnLst>
                                </p:cTn>
                              </p:par>
                            </p:childTnLst>
                          </p:cTn>
                        </p:par>
                        <p:par>
                          <p:cTn id="60" fill="hold">
                            <p:stCondLst>
                              <p:cond delay="500"/>
                            </p:stCondLst>
                            <p:childTnLst>
                              <p:par>
                                <p:cTn id="61" presetID="22" presetClass="entr" presetSubtype="8" fill="hold" nodeType="afterEffect">
                                  <p:stCondLst>
                                    <p:cond delay="0"/>
                                  </p:stCondLst>
                                  <p:childTnLst>
                                    <p:set>
                                      <p:cBhvr>
                                        <p:cTn id="62" dur="1" fill="hold">
                                          <p:stCondLst>
                                            <p:cond delay="0"/>
                                          </p:stCondLst>
                                        </p:cTn>
                                        <p:tgtEl>
                                          <p:spTgt spid="1468"/>
                                        </p:tgtEl>
                                        <p:attrNameLst>
                                          <p:attrName>style.visibility</p:attrName>
                                        </p:attrNameLst>
                                      </p:cBhvr>
                                      <p:to>
                                        <p:strVal val="visible"/>
                                      </p:to>
                                    </p:set>
                                    <p:animEffect transition="in" filter="wipe(left)">
                                      <p:cBhvr>
                                        <p:cTn id="63" dur="500"/>
                                        <p:tgtEl>
                                          <p:spTgt spid="1468"/>
                                        </p:tgtEl>
                                      </p:cBhvr>
                                    </p:animEffect>
                                  </p:childTnLst>
                                </p:cTn>
                              </p:par>
                            </p:childTnLst>
                          </p:cTn>
                        </p:par>
                        <p:par>
                          <p:cTn id="64" fill="hold">
                            <p:stCondLst>
                              <p:cond delay="1000"/>
                            </p:stCondLst>
                            <p:childTnLst>
                              <p:par>
                                <p:cTn id="65" presetID="26" presetClass="emph" presetSubtype="0" fill="hold" nodeType="afterEffect">
                                  <p:stCondLst>
                                    <p:cond delay="0"/>
                                  </p:stCondLst>
                                  <p:childTnLst>
                                    <p:animEffect transition="out" filter="fade">
                                      <p:cBhvr>
                                        <p:cTn id="66" dur="500" tmFilter="0, 0; .2, .5; .8, .5; 1, 0"/>
                                        <p:tgtEl>
                                          <p:spTgt spid="1478"/>
                                        </p:tgtEl>
                                      </p:cBhvr>
                                    </p:animEffect>
                                    <p:animScale>
                                      <p:cBhvr>
                                        <p:cTn id="67" dur="250" autoRev="1" fill="hold"/>
                                        <p:tgtEl>
                                          <p:spTgt spid="1478"/>
                                        </p:tgtEl>
                                      </p:cBhvr>
                                      <p:by x="105000" y="105000"/>
                                    </p:animScale>
                                  </p:childTnLst>
                                </p:cTn>
                              </p:par>
                            </p:childTnLst>
                          </p:cTn>
                        </p:par>
                        <p:par>
                          <p:cTn id="68" fill="hold">
                            <p:stCondLst>
                              <p:cond delay="1500"/>
                            </p:stCondLst>
                            <p:childTnLst>
                              <p:par>
                                <p:cTn id="69" presetID="22" presetClass="entr" presetSubtype="8" fill="hold" nodeType="afterEffect">
                                  <p:stCondLst>
                                    <p:cond delay="0"/>
                                  </p:stCondLst>
                                  <p:childTnLst>
                                    <p:set>
                                      <p:cBhvr>
                                        <p:cTn id="70" dur="1" fill="hold">
                                          <p:stCondLst>
                                            <p:cond delay="0"/>
                                          </p:stCondLst>
                                        </p:cTn>
                                        <p:tgtEl>
                                          <p:spTgt spid="1092"/>
                                        </p:tgtEl>
                                        <p:attrNameLst>
                                          <p:attrName>style.visibility</p:attrName>
                                        </p:attrNameLst>
                                      </p:cBhvr>
                                      <p:to>
                                        <p:strVal val="visible"/>
                                      </p:to>
                                    </p:set>
                                    <p:animEffect transition="in" filter="wipe(left)">
                                      <p:cBhvr>
                                        <p:cTn id="71" dur="500"/>
                                        <p:tgtEl>
                                          <p:spTgt spid="1092"/>
                                        </p:tgtEl>
                                      </p:cBhvr>
                                    </p:animEffect>
                                  </p:childTnLst>
                                </p:cTn>
                              </p:par>
                            </p:childTnLst>
                          </p:cTn>
                        </p:par>
                        <p:par>
                          <p:cTn id="72" fill="hold">
                            <p:stCondLst>
                              <p:cond delay="2000"/>
                            </p:stCondLst>
                            <p:childTnLst>
                              <p:par>
                                <p:cTn id="73" presetID="10" presetClass="entr" presetSubtype="0" fill="hold" nodeType="afterEffect">
                                  <p:stCondLst>
                                    <p:cond delay="0"/>
                                  </p:stCondLst>
                                  <p:childTnLst>
                                    <p:set>
                                      <p:cBhvr>
                                        <p:cTn id="74" dur="1" fill="hold">
                                          <p:stCondLst>
                                            <p:cond delay="0"/>
                                          </p:stCondLst>
                                        </p:cTn>
                                        <p:tgtEl>
                                          <p:spTgt spid="1453"/>
                                        </p:tgtEl>
                                        <p:attrNameLst>
                                          <p:attrName>style.visibility</p:attrName>
                                        </p:attrNameLst>
                                      </p:cBhvr>
                                      <p:to>
                                        <p:strVal val="visible"/>
                                      </p:to>
                                    </p:set>
                                    <p:animEffect transition="in" filter="fade">
                                      <p:cBhvr>
                                        <p:cTn id="75" dur="500"/>
                                        <p:tgtEl>
                                          <p:spTgt spid="145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wipe(up)">
                                      <p:cBhvr>
                                        <p:cTn id="80" dur="180"/>
                                        <p:tgtEl>
                                          <p:spTgt spid="6"/>
                                        </p:tgtEl>
                                      </p:cBhvr>
                                    </p:animEffect>
                                  </p:childTnLst>
                                </p:cTn>
                              </p:par>
                            </p:childTnLst>
                          </p:cTn>
                        </p:par>
                        <p:par>
                          <p:cTn id="81" fill="hold">
                            <p:stCondLst>
                              <p:cond delay="180"/>
                            </p:stCondLst>
                            <p:childTnLst>
                              <p:par>
                                <p:cTn id="82" presetID="22" presetClass="entr" presetSubtype="1" fill="hold" nodeType="afterEffect">
                                  <p:stCondLst>
                                    <p:cond delay="0"/>
                                  </p:stCondLst>
                                  <p:childTnLst>
                                    <p:set>
                                      <p:cBhvr>
                                        <p:cTn id="83" dur="1" fill="hold">
                                          <p:stCondLst>
                                            <p:cond delay="0"/>
                                          </p:stCondLst>
                                        </p:cTn>
                                        <p:tgtEl>
                                          <p:spTgt spid="1108"/>
                                        </p:tgtEl>
                                        <p:attrNameLst>
                                          <p:attrName>style.visibility</p:attrName>
                                        </p:attrNameLst>
                                      </p:cBhvr>
                                      <p:to>
                                        <p:strVal val="visible"/>
                                      </p:to>
                                    </p:set>
                                    <p:animEffect transition="in" filter="wipe(up)">
                                      <p:cBhvr>
                                        <p:cTn id="84" dur="180"/>
                                        <p:tgtEl>
                                          <p:spTgt spid="1108"/>
                                        </p:tgtEl>
                                      </p:cBhvr>
                                    </p:animEffect>
                                  </p:childTnLst>
                                </p:cTn>
                              </p:par>
                            </p:childTnLst>
                          </p:cTn>
                        </p:par>
                        <p:par>
                          <p:cTn id="85" fill="hold">
                            <p:stCondLst>
                              <p:cond delay="360"/>
                            </p:stCondLst>
                            <p:childTnLst>
                              <p:par>
                                <p:cTn id="86" presetID="22" presetClass="entr" presetSubtype="1" fill="hold" nodeType="afterEffect">
                                  <p:stCondLst>
                                    <p:cond delay="0"/>
                                  </p:stCondLst>
                                  <p:childTnLst>
                                    <p:set>
                                      <p:cBhvr>
                                        <p:cTn id="87" dur="1" fill="hold">
                                          <p:stCondLst>
                                            <p:cond delay="0"/>
                                          </p:stCondLst>
                                        </p:cTn>
                                        <p:tgtEl>
                                          <p:spTgt spid="1109"/>
                                        </p:tgtEl>
                                        <p:attrNameLst>
                                          <p:attrName>style.visibility</p:attrName>
                                        </p:attrNameLst>
                                      </p:cBhvr>
                                      <p:to>
                                        <p:strVal val="visible"/>
                                      </p:to>
                                    </p:set>
                                    <p:animEffect transition="in" filter="wipe(up)">
                                      <p:cBhvr>
                                        <p:cTn id="88" dur="180"/>
                                        <p:tgtEl>
                                          <p:spTgt spid="1109"/>
                                        </p:tgtEl>
                                      </p:cBhvr>
                                    </p:animEffect>
                                  </p:childTnLst>
                                </p:cTn>
                              </p:par>
                            </p:childTnLst>
                          </p:cTn>
                        </p:par>
                        <p:par>
                          <p:cTn id="89" fill="hold">
                            <p:stCondLst>
                              <p:cond delay="540"/>
                            </p:stCondLst>
                            <p:childTnLst>
                              <p:par>
                                <p:cTn id="90" presetID="22" presetClass="entr" presetSubtype="1" fill="hold" nodeType="afterEffect">
                                  <p:stCondLst>
                                    <p:cond delay="0"/>
                                  </p:stCondLst>
                                  <p:childTnLst>
                                    <p:set>
                                      <p:cBhvr>
                                        <p:cTn id="91" dur="1" fill="hold">
                                          <p:stCondLst>
                                            <p:cond delay="0"/>
                                          </p:stCondLst>
                                        </p:cTn>
                                        <p:tgtEl>
                                          <p:spTgt spid="1124"/>
                                        </p:tgtEl>
                                        <p:attrNameLst>
                                          <p:attrName>style.visibility</p:attrName>
                                        </p:attrNameLst>
                                      </p:cBhvr>
                                      <p:to>
                                        <p:strVal val="visible"/>
                                      </p:to>
                                    </p:set>
                                    <p:animEffect transition="in" filter="wipe(up)">
                                      <p:cBhvr>
                                        <p:cTn id="92" dur="180"/>
                                        <p:tgtEl>
                                          <p:spTgt spid="1124"/>
                                        </p:tgtEl>
                                      </p:cBhvr>
                                    </p:animEffect>
                                  </p:childTnLst>
                                </p:cTn>
                              </p:par>
                            </p:childTnLst>
                          </p:cTn>
                        </p:par>
                        <p:par>
                          <p:cTn id="93" fill="hold">
                            <p:stCondLst>
                              <p:cond delay="720"/>
                            </p:stCondLst>
                            <p:childTnLst>
                              <p:par>
                                <p:cTn id="94" presetID="22" presetClass="entr" presetSubtype="1" fill="hold" nodeType="afterEffect">
                                  <p:stCondLst>
                                    <p:cond delay="0"/>
                                  </p:stCondLst>
                                  <p:childTnLst>
                                    <p:set>
                                      <p:cBhvr>
                                        <p:cTn id="95" dur="1" fill="hold">
                                          <p:stCondLst>
                                            <p:cond delay="0"/>
                                          </p:stCondLst>
                                        </p:cTn>
                                        <p:tgtEl>
                                          <p:spTgt spid="1110"/>
                                        </p:tgtEl>
                                        <p:attrNameLst>
                                          <p:attrName>style.visibility</p:attrName>
                                        </p:attrNameLst>
                                      </p:cBhvr>
                                      <p:to>
                                        <p:strVal val="visible"/>
                                      </p:to>
                                    </p:set>
                                    <p:animEffect transition="in" filter="wipe(up)">
                                      <p:cBhvr>
                                        <p:cTn id="96" dur="180"/>
                                        <p:tgtEl>
                                          <p:spTgt spid="1110"/>
                                        </p:tgtEl>
                                      </p:cBhvr>
                                    </p:animEffect>
                                  </p:childTnLst>
                                </p:cTn>
                              </p:par>
                            </p:childTnLst>
                          </p:cTn>
                        </p:par>
                        <p:par>
                          <p:cTn id="97" fill="hold">
                            <p:stCondLst>
                              <p:cond delay="900"/>
                            </p:stCondLst>
                            <p:childTnLst>
                              <p:par>
                                <p:cTn id="98" presetID="22" presetClass="entr" presetSubtype="1" fill="hold" nodeType="afterEffect">
                                  <p:stCondLst>
                                    <p:cond delay="0"/>
                                  </p:stCondLst>
                                  <p:childTnLst>
                                    <p:set>
                                      <p:cBhvr>
                                        <p:cTn id="99" dur="1" fill="hold">
                                          <p:stCondLst>
                                            <p:cond delay="0"/>
                                          </p:stCondLst>
                                        </p:cTn>
                                        <p:tgtEl>
                                          <p:spTgt spid="1111"/>
                                        </p:tgtEl>
                                        <p:attrNameLst>
                                          <p:attrName>style.visibility</p:attrName>
                                        </p:attrNameLst>
                                      </p:cBhvr>
                                      <p:to>
                                        <p:strVal val="visible"/>
                                      </p:to>
                                    </p:set>
                                    <p:animEffect transition="in" filter="wipe(up)">
                                      <p:cBhvr>
                                        <p:cTn id="100" dur="180"/>
                                        <p:tgtEl>
                                          <p:spTgt spid="1111"/>
                                        </p:tgtEl>
                                      </p:cBhvr>
                                    </p:animEffect>
                                  </p:childTnLst>
                                </p:cTn>
                              </p:par>
                            </p:childTnLst>
                          </p:cTn>
                        </p:par>
                        <p:par>
                          <p:cTn id="101" fill="hold">
                            <p:stCondLst>
                              <p:cond delay="1080"/>
                            </p:stCondLst>
                            <p:childTnLst>
                              <p:par>
                                <p:cTn id="102" presetID="22" presetClass="entr" presetSubtype="8" fill="hold" nodeType="afterEffect">
                                  <p:stCondLst>
                                    <p:cond delay="0"/>
                                  </p:stCondLst>
                                  <p:childTnLst>
                                    <p:set>
                                      <p:cBhvr>
                                        <p:cTn id="103" dur="1" fill="hold">
                                          <p:stCondLst>
                                            <p:cond delay="0"/>
                                          </p:stCondLst>
                                        </p:cTn>
                                        <p:tgtEl>
                                          <p:spTgt spid="1104"/>
                                        </p:tgtEl>
                                        <p:attrNameLst>
                                          <p:attrName>style.visibility</p:attrName>
                                        </p:attrNameLst>
                                      </p:cBhvr>
                                      <p:to>
                                        <p:strVal val="visible"/>
                                      </p:to>
                                    </p:set>
                                    <p:animEffect transition="in" filter="wipe(left)">
                                      <p:cBhvr>
                                        <p:cTn id="104" dur="330"/>
                                        <p:tgtEl>
                                          <p:spTgt spid="1104"/>
                                        </p:tgtEl>
                                      </p:cBhvr>
                                    </p:animEffect>
                                  </p:childTnLst>
                                </p:cTn>
                              </p:par>
                            </p:childTnLst>
                          </p:cTn>
                        </p:par>
                        <p:par>
                          <p:cTn id="105" fill="hold">
                            <p:stCondLst>
                              <p:cond delay="1410"/>
                            </p:stCondLst>
                            <p:childTnLst>
                              <p:par>
                                <p:cTn id="106" presetID="22" presetClass="entr" presetSubtype="8" fill="hold" nodeType="afterEffect">
                                  <p:stCondLst>
                                    <p:cond delay="0"/>
                                  </p:stCondLst>
                                  <p:childTnLst>
                                    <p:set>
                                      <p:cBhvr>
                                        <p:cTn id="107" dur="1" fill="hold">
                                          <p:stCondLst>
                                            <p:cond delay="0"/>
                                          </p:stCondLst>
                                        </p:cTn>
                                        <p:tgtEl>
                                          <p:spTgt spid="1103"/>
                                        </p:tgtEl>
                                        <p:attrNameLst>
                                          <p:attrName>style.visibility</p:attrName>
                                        </p:attrNameLst>
                                      </p:cBhvr>
                                      <p:to>
                                        <p:strVal val="visible"/>
                                      </p:to>
                                    </p:set>
                                    <p:animEffect transition="in" filter="wipe(left)">
                                      <p:cBhvr>
                                        <p:cTn id="108" dur="330"/>
                                        <p:tgtEl>
                                          <p:spTgt spid="1103"/>
                                        </p:tgtEl>
                                      </p:cBhvr>
                                    </p:animEffect>
                                  </p:childTnLst>
                                </p:cTn>
                              </p:par>
                            </p:childTnLst>
                          </p:cTn>
                        </p:par>
                        <p:par>
                          <p:cTn id="109" fill="hold">
                            <p:stCondLst>
                              <p:cond delay="1740"/>
                            </p:stCondLst>
                            <p:childTnLst>
                              <p:par>
                                <p:cTn id="110" presetID="22" presetClass="entr" presetSubtype="8" fill="hold" nodeType="afterEffect">
                                  <p:stCondLst>
                                    <p:cond delay="0"/>
                                  </p:stCondLst>
                                  <p:childTnLst>
                                    <p:set>
                                      <p:cBhvr>
                                        <p:cTn id="111" dur="1" fill="hold">
                                          <p:stCondLst>
                                            <p:cond delay="0"/>
                                          </p:stCondLst>
                                        </p:cTn>
                                        <p:tgtEl>
                                          <p:spTgt spid="10"/>
                                        </p:tgtEl>
                                        <p:attrNameLst>
                                          <p:attrName>style.visibility</p:attrName>
                                        </p:attrNameLst>
                                      </p:cBhvr>
                                      <p:to>
                                        <p:strVal val="visible"/>
                                      </p:to>
                                    </p:set>
                                    <p:animEffect transition="in" filter="wipe(left)">
                                      <p:cBhvr>
                                        <p:cTn id="112" dur="330"/>
                                        <p:tgtEl>
                                          <p:spTgt spid="10"/>
                                        </p:tgtEl>
                                      </p:cBhvr>
                                    </p:animEffect>
                                  </p:childTnLst>
                                </p:cTn>
                              </p:par>
                            </p:childTnLst>
                          </p:cTn>
                        </p:par>
                        <p:par>
                          <p:cTn id="113" fill="hold">
                            <p:stCondLst>
                              <p:cond delay="2070"/>
                            </p:stCondLst>
                            <p:childTnLst>
                              <p:par>
                                <p:cTn id="114" presetID="22" presetClass="entr" presetSubtype="8" fill="hold" nodeType="after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wipe(left)">
                                      <p:cBhvr>
                                        <p:cTn id="116" dur="330"/>
                                        <p:tgtEl>
                                          <p:spTgt spid="12"/>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nodeType="click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left)">
                                      <p:cBhvr>
                                        <p:cTn id="121" dur="500"/>
                                        <p:tgtEl>
                                          <p:spTgt spid="9"/>
                                        </p:tgtEl>
                                      </p:cBhvr>
                                    </p:animEffect>
                                  </p:childTnLst>
                                </p:cTn>
                              </p:par>
                            </p:childTnLst>
                          </p:cTn>
                        </p:par>
                        <p:par>
                          <p:cTn id="122" fill="hold">
                            <p:stCondLst>
                              <p:cond delay="500"/>
                            </p:stCondLst>
                            <p:childTnLst>
                              <p:par>
                                <p:cTn id="123" presetID="22" presetClass="entr" presetSubtype="1" fill="hold" grpId="0" nodeType="afterEffect">
                                  <p:stCondLst>
                                    <p:cond delay="0"/>
                                  </p:stCondLst>
                                  <p:childTnLst>
                                    <p:set>
                                      <p:cBhvr>
                                        <p:cTn id="124" dur="1" fill="hold">
                                          <p:stCondLst>
                                            <p:cond delay="0"/>
                                          </p:stCondLst>
                                        </p:cTn>
                                        <p:tgtEl>
                                          <p:spTgt spid="1093"/>
                                        </p:tgtEl>
                                        <p:attrNameLst>
                                          <p:attrName>style.visibility</p:attrName>
                                        </p:attrNameLst>
                                      </p:cBhvr>
                                      <p:to>
                                        <p:strVal val="visible"/>
                                      </p:to>
                                    </p:set>
                                    <p:animEffect transition="in" filter="wipe(up)">
                                      <p:cBhvr>
                                        <p:cTn id="125" dur="500"/>
                                        <p:tgtEl>
                                          <p:spTgt spid="1093"/>
                                        </p:tgtEl>
                                      </p:cBhvr>
                                    </p:animEffect>
                                  </p:childTnLst>
                                </p:cTn>
                              </p:par>
                              <p:par>
                                <p:cTn id="126" presetID="26" presetClass="emph" presetSubtype="0" fill="hold" grpId="1" nodeType="withEffect">
                                  <p:stCondLst>
                                    <p:cond delay="500"/>
                                  </p:stCondLst>
                                  <p:childTnLst>
                                    <p:animEffect transition="out" filter="fade">
                                      <p:cBhvr>
                                        <p:cTn id="127" dur="750" tmFilter="0, 0; .2, .5; .8, .5; 1, 0"/>
                                        <p:tgtEl>
                                          <p:spTgt spid="1093"/>
                                        </p:tgtEl>
                                      </p:cBhvr>
                                    </p:animEffect>
                                    <p:animScale>
                                      <p:cBhvr>
                                        <p:cTn id="128" dur="375" autoRev="1" fill="hold"/>
                                        <p:tgtEl>
                                          <p:spTgt spid="1093"/>
                                        </p:tgtEl>
                                      </p:cBhvr>
                                      <p:by x="105000" y="105000"/>
                                    </p:animScale>
                                  </p:childTnLst>
                                </p:cTn>
                              </p:par>
                            </p:childTnLst>
                          </p:cTn>
                        </p:par>
                        <p:par>
                          <p:cTn id="129" fill="hold">
                            <p:stCondLst>
                              <p:cond delay="1750"/>
                            </p:stCondLst>
                            <p:childTnLst>
                              <p:par>
                                <p:cTn id="130" presetID="10" presetClass="entr" presetSubtype="0" fill="hold" nodeType="afterEffect">
                                  <p:stCondLst>
                                    <p:cond delay="0"/>
                                  </p:stCondLst>
                                  <p:childTnLst>
                                    <p:set>
                                      <p:cBhvr>
                                        <p:cTn id="131" dur="1" fill="hold">
                                          <p:stCondLst>
                                            <p:cond delay="0"/>
                                          </p:stCondLst>
                                        </p:cTn>
                                        <p:tgtEl>
                                          <p:spTgt spid="14"/>
                                        </p:tgtEl>
                                        <p:attrNameLst>
                                          <p:attrName>style.visibility</p:attrName>
                                        </p:attrNameLst>
                                      </p:cBhvr>
                                      <p:to>
                                        <p:strVal val="visible"/>
                                      </p:to>
                                    </p:set>
                                    <p:animEffect transition="in" filter="fade">
                                      <p:cBhvr>
                                        <p:cTn id="132" dur="500"/>
                                        <p:tgtEl>
                                          <p:spTgt spid="14"/>
                                        </p:tgtEl>
                                      </p:cBhvr>
                                    </p:animEffect>
                                  </p:childTnLst>
                                </p:cTn>
                              </p:par>
                            </p:childTnLst>
                          </p:cTn>
                        </p:par>
                        <p:par>
                          <p:cTn id="133" fill="hold">
                            <p:stCondLst>
                              <p:cond delay="2250"/>
                            </p:stCondLst>
                            <p:childTnLst>
                              <p:par>
                                <p:cTn id="134" presetID="22" presetClass="entr" presetSubtype="8" fill="hold" nodeType="afterEffect">
                                  <p:stCondLst>
                                    <p:cond delay="0"/>
                                  </p:stCondLst>
                                  <p:childTnLst>
                                    <p:set>
                                      <p:cBhvr>
                                        <p:cTn id="135" dur="1" fill="hold">
                                          <p:stCondLst>
                                            <p:cond delay="0"/>
                                          </p:stCondLst>
                                        </p:cTn>
                                        <p:tgtEl>
                                          <p:spTgt spid="15"/>
                                        </p:tgtEl>
                                        <p:attrNameLst>
                                          <p:attrName>style.visibility</p:attrName>
                                        </p:attrNameLst>
                                      </p:cBhvr>
                                      <p:to>
                                        <p:strVal val="visible"/>
                                      </p:to>
                                    </p:set>
                                    <p:animEffect transition="in" filter="wipe(left)">
                                      <p:cBhvr>
                                        <p:cTn id="136" dur="500"/>
                                        <p:tgtEl>
                                          <p:spTgt spid="15"/>
                                        </p:tgtEl>
                                      </p:cBhvr>
                                    </p:animEffect>
                                  </p:childTnLst>
                                </p:cTn>
                              </p:par>
                            </p:childTnLst>
                          </p:cTn>
                        </p:par>
                        <p:par>
                          <p:cTn id="137" fill="hold">
                            <p:stCondLst>
                              <p:cond delay="2750"/>
                            </p:stCondLst>
                            <p:childTnLst>
                              <p:par>
                                <p:cTn id="138" presetID="10" presetClass="entr" presetSubtype="0" fill="hold" nodeType="afterEffect">
                                  <p:stCondLst>
                                    <p:cond delay="0"/>
                                  </p:stCondLst>
                                  <p:childTnLst>
                                    <p:set>
                                      <p:cBhvr>
                                        <p:cTn id="139" dur="1" fill="hold">
                                          <p:stCondLst>
                                            <p:cond delay="0"/>
                                          </p:stCondLst>
                                        </p:cTn>
                                        <p:tgtEl>
                                          <p:spTgt spid="1117"/>
                                        </p:tgtEl>
                                        <p:attrNameLst>
                                          <p:attrName>style.visibility</p:attrName>
                                        </p:attrNameLst>
                                      </p:cBhvr>
                                      <p:to>
                                        <p:strVal val="visible"/>
                                      </p:to>
                                    </p:set>
                                    <p:animEffect transition="in" filter="fade">
                                      <p:cBhvr>
                                        <p:cTn id="140" dur="500"/>
                                        <p:tgtEl>
                                          <p:spTgt spid="1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3" grpId="0" animBg="1"/>
      <p:bldP spid="1093" grpId="1" animBg="1"/>
      <p:bldP spid="1266" grpId="0"/>
      <p:bldP spid="1267" grpId="0"/>
      <p:bldP spid="14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61BAC-B8EB-4FD8-8397-E2FE36601D18}"/>
              </a:ext>
            </a:extLst>
          </p:cNvPr>
          <p:cNvSpPr>
            <a:spLocks noGrp="1"/>
          </p:cNvSpPr>
          <p:nvPr>
            <p:ph type="title"/>
          </p:nvPr>
        </p:nvSpPr>
        <p:spPr/>
        <p:txBody>
          <a:bodyPr/>
          <a:lstStyle/>
          <a:p>
            <a:r>
              <a:rPr lang="en-US"/>
              <a:t>Identity is the control plane for digital transformation</a:t>
            </a:r>
          </a:p>
        </p:txBody>
      </p:sp>
      <p:sp useBgFill="1">
        <p:nvSpPr>
          <p:cNvPr id="153" name="Oval 152">
            <a:extLst>
              <a:ext uri="{FF2B5EF4-FFF2-40B4-BE49-F238E27FC236}">
                <a16:creationId xmlns:a16="http://schemas.microsoft.com/office/drawing/2014/main" id="{B10EF7FB-C1CD-48D1-8BED-CDF80C4F53C1}"/>
              </a:ext>
              <a:ext uri="{C183D7F6-B498-43B3-948B-1728B52AA6E4}">
                <adec:decorative xmlns:adec="http://schemas.microsoft.com/office/drawing/2017/decorative" val="1"/>
              </a:ext>
            </a:extLst>
          </p:cNvPr>
          <p:cNvSpPr/>
          <p:nvPr/>
        </p:nvSpPr>
        <p:spPr bwMode="auto">
          <a:xfrm>
            <a:off x="6108048" y="3599567"/>
            <a:ext cx="16595" cy="16595"/>
          </a:xfrm>
          <a:prstGeom prst="ellipse">
            <a:avLst/>
          </a:prstGeom>
          <a:solidFill>
            <a:srgbClr val="002050">
              <a:shade val="80000"/>
              <a:satMod val="180000"/>
            </a:srgbClr>
          </a:solidFill>
          <a:ln w="9525" cap="flat" cmpd="sng" algn="ctr">
            <a:solidFill>
              <a:srgbClr val="EAEAEA">
                <a:lumMod val="75000"/>
              </a:srgbClr>
            </a:solid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69" fontAlgn="base">
              <a:lnSpc>
                <a:spcPct val="90000"/>
              </a:lnSpc>
              <a:spcBef>
                <a:spcPct val="0"/>
              </a:spcBef>
              <a:spcAft>
                <a:spcPct val="0"/>
              </a:spcAft>
              <a:defRPr/>
            </a:pPr>
            <a:endParaRPr lang="en-US" sz="2307"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cxnSp>
        <p:nvCxnSpPr>
          <p:cNvPr id="184" name="Straight Connector 183" descr="Line">
            <a:extLst>
              <a:ext uri="{FF2B5EF4-FFF2-40B4-BE49-F238E27FC236}">
                <a16:creationId xmlns:a16="http://schemas.microsoft.com/office/drawing/2014/main" id="{76A586D9-9DD2-478F-91AA-E52E0C121618}"/>
              </a:ext>
            </a:extLst>
          </p:cNvPr>
          <p:cNvCxnSpPr>
            <a:cxnSpLocks/>
          </p:cNvCxnSpPr>
          <p:nvPr/>
        </p:nvCxnSpPr>
        <p:spPr>
          <a:xfrm flipV="1">
            <a:off x="3729417" y="3565851"/>
            <a:ext cx="2374711" cy="2552814"/>
          </a:xfrm>
          <a:prstGeom prst="line">
            <a:avLst/>
          </a:prstGeom>
          <a:noFill/>
          <a:ln w="19050" cap="flat" cmpd="sng" algn="ctr">
            <a:solidFill>
              <a:schemeClr val="bg1">
                <a:lumMod val="85000"/>
              </a:schemeClr>
            </a:solidFill>
            <a:prstDash val="solid"/>
            <a:headEnd type="none"/>
            <a:tailEnd type="none"/>
          </a:ln>
          <a:effectLst/>
        </p:spPr>
      </p:cxnSp>
      <p:cxnSp>
        <p:nvCxnSpPr>
          <p:cNvPr id="199" name="Straight Connector 198" descr="Line">
            <a:extLst>
              <a:ext uri="{FF2B5EF4-FFF2-40B4-BE49-F238E27FC236}">
                <a16:creationId xmlns:a16="http://schemas.microsoft.com/office/drawing/2014/main" id="{88234B0F-F62D-4CEB-B2F3-52A14109AA2C}"/>
              </a:ext>
            </a:extLst>
          </p:cNvPr>
          <p:cNvCxnSpPr>
            <a:cxnSpLocks/>
          </p:cNvCxnSpPr>
          <p:nvPr/>
        </p:nvCxnSpPr>
        <p:spPr>
          <a:xfrm flipV="1">
            <a:off x="2584468" y="3523445"/>
            <a:ext cx="3570547" cy="2196607"/>
          </a:xfrm>
          <a:prstGeom prst="line">
            <a:avLst/>
          </a:prstGeom>
          <a:noFill/>
          <a:ln w="19050" cap="flat" cmpd="sng" algn="ctr">
            <a:solidFill>
              <a:schemeClr val="bg1">
                <a:lumMod val="85000"/>
              </a:schemeClr>
            </a:solidFill>
            <a:prstDash val="solid"/>
            <a:headEnd type="none"/>
            <a:tailEnd type="none"/>
          </a:ln>
          <a:effectLst/>
        </p:spPr>
      </p:cxnSp>
      <p:cxnSp>
        <p:nvCxnSpPr>
          <p:cNvPr id="200" name="Straight Connector 199" descr="Line">
            <a:extLst>
              <a:ext uri="{FF2B5EF4-FFF2-40B4-BE49-F238E27FC236}">
                <a16:creationId xmlns:a16="http://schemas.microsoft.com/office/drawing/2014/main" id="{09BCE048-8F84-4F99-82CC-32F7FFF8519F}"/>
              </a:ext>
            </a:extLst>
          </p:cNvPr>
          <p:cNvCxnSpPr>
            <a:cxnSpLocks/>
          </p:cNvCxnSpPr>
          <p:nvPr/>
        </p:nvCxnSpPr>
        <p:spPr>
          <a:xfrm flipV="1">
            <a:off x="4569047" y="3565851"/>
            <a:ext cx="1585967" cy="2200848"/>
          </a:xfrm>
          <a:prstGeom prst="line">
            <a:avLst/>
          </a:prstGeom>
          <a:noFill/>
          <a:ln w="19050" cap="flat" cmpd="sng" algn="ctr">
            <a:solidFill>
              <a:schemeClr val="bg1">
                <a:lumMod val="85000"/>
              </a:schemeClr>
            </a:solidFill>
            <a:prstDash val="solid"/>
            <a:headEnd type="none"/>
            <a:tailEnd type="none"/>
          </a:ln>
          <a:effectLst/>
        </p:spPr>
      </p:cxnSp>
      <p:cxnSp>
        <p:nvCxnSpPr>
          <p:cNvPr id="201" name="Straight Connector 200" descr="Line">
            <a:extLst>
              <a:ext uri="{FF2B5EF4-FFF2-40B4-BE49-F238E27FC236}">
                <a16:creationId xmlns:a16="http://schemas.microsoft.com/office/drawing/2014/main" id="{AA32EB4F-4DE9-4156-AADF-1B6CE7BC41B9}"/>
              </a:ext>
            </a:extLst>
          </p:cNvPr>
          <p:cNvCxnSpPr>
            <a:cxnSpLocks/>
          </p:cNvCxnSpPr>
          <p:nvPr/>
        </p:nvCxnSpPr>
        <p:spPr>
          <a:xfrm flipV="1">
            <a:off x="3457280" y="3593272"/>
            <a:ext cx="2639038" cy="2011236"/>
          </a:xfrm>
          <a:prstGeom prst="line">
            <a:avLst/>
          </a:prstGeom>
          <a:noFill/>
          <a:ln w="19050" cap="flat" cmpd="sng" algn="ctr">
            <a:solidFill>
              <a:schemeClr val="bg1">
                <a:lumMod val="85000"/>
              </a:schemeClr>
            </a:solidFill>
            <a:prstDash val="solid"/>
            <a:headEnd type="none"/>
            <a:tailEnd type="none"/>
          </a:ln>
          <a:effectLst/>
        </p:spPr>
      </p:cxnSp>
      <p:cxnSp>
        <p:nvCxnSpPr>
          <p:cNvPr id="155" name="Straight Connector 154" descr="Line">
            <a:extLst>
              <a:ext uri="{FF2B5EF4-FFF2-40B4-BE49-F238E27FC236}">
                <a16:creationId xmlns:a16="http://schemas.microsoft.com/office/drawing/2014/main" id="{9AD30F73-920D-4807-B597-8488CCF6B6FC}"/>
              </a:ext>
            </a:extLst>
          </p:cNvPr>
          <p:cNvCxnSpPr>
            <a:cxnSpLocks/>
            <a:endCxn id="153" idx="2"/>
          </p:cNvCxnSpPr>
          <p:nvPr/>
        </p:nvCxnSpPr>
        <p:spPr>
          <a:xfrm>
            <a:off x="3262956" y="2955211"/>
            <a:ext cx="2845092" cy="652654"/>
          </a:xfrm>
          <a:prstGeom prst="line">
            <a:avLst/>
          </a:prstGeom>
          <a:noFill/>
          <a:ln w="19050" cap="flat" cmpd="sng" algn="ctr">
            <a:solidFill>
              <a:schemeClr val="bg1">
                <a:lumMod val="85000"/>
              </a:schemeClr>
            </a:solidFill>
            <a:prstDash val="solid"/>
            <a:headEnd type="none"/>
            <a:tailEnd type="none"/>
          </a:ln>
          <a:effectLst/>
        </p:spPr>
      </p:cxnSp>
      <p:cxnSp>
        <p:nvCxnSpPr>
          <p:cNvPr id="156" name="Straight Connector 155" descr="Line">
            <a:extLst>
              <a:ext uri="{FF2B5EF4-FFF2-40B4-BE49-F238E27FC236}">
                <a16:creationId xmlns:a16="http://schemas.microsoft.com/office/drawing/2014/main" id="{81842FA9-7D8C-42E7-9EAB-06FD6B2792EA}"/>
              </a:ext>
            </a:extLst>
          </p:cNvPr>
          <p:cNvCxnSpPr>
            <a:cxnSpLocks/>
            <a:endCxn id="153" idx="1"/>
          </p:cNvCxnSpPr>
          <p:nvPr/>
        </p:nvCxnSpPr>
        <p:spPr>
          <a:xfrm>
            <a:off x="2414845" y="2162228"/>
            <a:ext cx="3695634" cy="1439771"/>
          </a:xfrm>
          <a:prstGeom prst="line">
            <a:avLst/>
          </a:prstGeom>
          <a:noFill/>
          <a:ln w="19050" cap="flat" cmpd="sng" algn="ctr">
            <a:solidFill>
              <a:schemeClr val="bg1">
                <a:lumMod val="85000"/>
              </a:schemeClr>
            </a:solidFill>
            <a:prstDash val="solid"/>
            <a:headEnd type="none"/>
            <a:tailEnd type="none"/>
          </a:ln>
          <a:effectLst/>
        </p:spPr>
      </p:cxnSp>
      <p:cxnSp>
        <p:nvCxnSpPr>
          <p:cNvPr id="157" name="Straight Connector 156" descr="Line">
            <a:extLst>
              <a:ext uri="{FF2B5EF4-FFF2-40B4-BE49-F238E27FC236}">
                <a16:creationId xmlns:a16="http://schemas.microsoft.com/office/drawing/2014/main" id="{7C4CD357-6100-401F-8F81-49A45E0A45B2}"/>
              </a:ext>
            </a:extLst>
          </p:cNvPr>
          <p:cNvCxnSpPr>
            <a:cxnSpLocks/>
            <a:endCxn id="153" idx="1"/>
          </p:cNvCxnSpPr>
          <p:nvPr/>
        </p:nvCxnSpPr>
        <p:spPr>
          <a:xfrm>
            <a:off x="3958408" y="2353052"/>
            <a:ext cx="2152071" cy="1248946"/>
          </a:xfrm>
          <a:prstGeom prst="line">
            <a:avLst/>
          </a:prstGeom>
          <a:noFill/>
          <a:ln w="19050" cap="flat" cmpd="sng" algn="ctr">
            <a:solidFill>
              <a:schemeClr val="bg1">
                <a:lumMod val="85000"/>
              </a:schemeClr>
            </a:solidFill>
            <a:prstDash val="solid"/>
            <a:headEnd type="none"/>
            <a:tailEnd type="none"/>
          </a:ln>
          <a:effectLst/>
        </p:spPr>
      </p:cxnSp>
      <p:cxnSp>
        <p:nvCxnSpPr>
          <p:cNvPr id="158" name="Straight Connector 157" descr="Line">
            <a:extLst>
              <a:ext uri="{FF2B5EF4-FFF2-40B4-BE49-F238E27FC236}">
                <a16:creationId xmlns:a16="http://schemas.microsoft.com/office/drawing/2014/main" id="{A22364D8-EBA2-4789-A454-E40E7B26EAA3}"/>
              </a:ext>
            </a:extLst>
          </p:cNvPr>
          <p:cNvCxnSpPr>
            <a:cxnSpLocks/>
          </p:cNvCxnSpPr>
          <p:nvPr/>
        </p:nvCxnSpPr>
        <p:spPr>
          <a:xfrm>
            <a:off x="4013534" y="1725450"/>
            <a:ext cx="1759831" cy="1619892"/>
          </a:xfrm>
          <a:prstGeom prst="line">
            <a:avLst/>
          </a:prstGeom>
          <a:noFill/>
          <a:ln w="19050" cap="flat" cmpd="sng" algn="ctr">
            <a:solidFill>
              <a:schemeClr val="bg1">
                <a:lumMod val="85000"/>
              </a:schemeClr>
            </a:solidFill>
            <a:prstDash val="solid"/>
            <a:headEnd type="none"/>
            <a:tailEnd type="none"/>
          </a:ln>
          <a:effectLst/>
        </p:spPr>
      </p:cxnSp>
      <p:cxnSp>
        <p:nvCxnSpPr>
          <p:cNvPr id="159" name="Straight Connector 158" descr="Line">
            <a:extLst>
              <a:ext uri="{FF2B5EF4-FFF2-40B4-BE49-F238E27FC236}">
                <a16:creationId xmlns:a16="http://schemas.microsoft.com/office/drawing/2014/main" id="{F5DBC936-A4B8-44DB-B2B4-22047F11844E}"/>
              </a:ext>
            </a:extLst>
          </p:cNvPr>
          <p:cNvCxnSpPr>
            <a:cxnSpLocks/>
            <a:endCxn id="153" idx="2"/>
          </p:cNvCxnSpPr>
          <p:nvPr/>
        </p:nvCxnSpPr>
        <p:spPr>
          <a:xfrm>
            <a:off x="2373452" y="3293691"/>
            <a:ext cx="3734595" cy="314175"/>
          </a:xfrm>
          <a:prstGeom prst="line">
            <a:avLst/>
          </a:prstGeom>
          <a:noFill/>
          <a:ln w="19050" cap="flat" cmpd="sng" algn="ctr">
            <a:solidFill>
              <a:schemeClr val="bg1">
                <a:lumMod val="85000"/>
              </a:schemeClr>
            </a:solidFill>
            <a:prstDash val="solid"/>
            <a:headEnd type="none"/>
            <a:tailEnd type="none"/>
          </a:ln>
          <a:effectLst/>
        </p:spPr>
      </p:cxnSp>
      <p:cxnSp>
        <p:nvCxnSpPr>
          <p:cNvPr id="160" name="Straight Connector 159" descr="Line">
            <a:extLst>
              <a:ext uri="{FF2B5EF4-FFF2-40B4-BE49-F238E27FC236}">
                <a16:creationId xmlns:a16="http://schemas.microsoft.com/office/drawing/2014/main" id="{D2842696-D771-412A-84C2-5F336281AC11}"/>
              </a:ext>
            </a:extLst>
          </p:cNvPr>
          <p:cNvCxnSpPr>
            <a:cxnSpLocks/>
            <a:stCxn id="360" idx="6"/>
            <a:endCxn id="153" idx="2"/>
          </p:cNvCxnSpPr>
          <p:nvPr/>
        </p:nvCxnSpPr>
        <p:spPr>
          <a:xfrm flipV="1">
            <a:off x="2868867" y="3607867"/>
            <a:ext cx="3239180" cy="194121"/>
          </a:xfrm>
          <a:prstGeom prst="line">
            <a:avLst/>
          </a:prstGeom>
          <a:noFill/>
          <a:ln w="19050" cap="flat" cmpd="sng" algn="ctr">
            <a:solidFill>
              <a:schemeClr val="bg1">
                <a:lumMod val="85000"/>
              </a:schemeClr>
            </a:solidFill>
            <a:prstDash val="solid"/>
            <a:headEnd type="none"/>
            <a:tailEnd type="none"/>
          </a:ln>
          <a:effectLst/>
        </p:spPr>
      </p:cxnSp>
      <p:cxnSp>
        <p:nvCxnSpPr>
          <p:cNvPr id="161" name="Straight Connector 160" descr="Line">
            <a:extLst>
              <a:ext uri="{FF2B5EF4-FFF2-40B4-BE49-F238E27FC236}">
                <a16:creationId xmlns:a16="http://schemas.microsoft.com/office/drawing/2014/main" id="{9C6EF9C3-AAFD-4E70-B011-F483C40B3891}"/>
              </a:ext>
            </a:extLst>
          </p:cNvPr>
          <p:cNvCxnSpPr>
            <a:cxnSpLocks/>
            <a:endCxn id="153" idx="3"/>
          </p:cNvCxnSpPr>
          <p:nvPr/>
        </p:nvCxnSpPr>
        <p:spPr>
          <a:xfrm flipV="1">
            <a:off x="1623571" y="3613731"/>
            <a:ext cx="4486908" cy="812036"/>
          </a:xfrm>
          <a:prstGeom prst="line">
            <a:avLst/>
          </a:prstGeom>
          <a:noFill/>
          <a:ln w="19050" cap="flat" cmpd="sng" algn="ctr">
            <a:solidFill>
              <a:schemeClr val="bg1">
                <a:lumMod val="85000"/>
              </a:schemeClr>
            </a:solidFill>
            <a:prstDash val="solid"/>
            <a:headEnd type="none"/>
            <a:tailEnd type="none"/>
          </a:ln>
          <a:effectLst/>
        </p:spPr>
      </p:cxnSp>
      <p:cxnSp>
        <p:nvCxnSpPr>
          <p:cNvPr id="162" name="Straight Connector 161" descr="Line">
            <a:extLst>
              <a:ext uri="{FF2B5EF4-FFF2-40B4-BE49-F238E27FC236}">
                <a16:creationId xmlns:a16="http://schemas.microsoft.com/office/drawing/2014/main" id="{3DC2CB96-ED81-42BE-AEF6-32ADF39B74CC}"/>
              </a:ext>
            </a:extLst>
          </p:cNvPr>
          <p:cNvCxnSpPr>
            <a:cxnSpLocks/>
          </p:cNvCxnSpPr>
          <p:nvPr/>
        </p:nvCxnSpPr>
        <p:spPr>
          <a:xfrm flipV="1">
            <a:off x="3309259" y="3650661"/>
            <a:ext cx="2625246" cy="784719"/>
          </a:xfrm>
          <a:prstGeom prst="line">
            <a:avLst/>
          </a:prstGeom>
          <a:noFill/>
          <a:ln w="19050" cap="flat" cmpd="sng" algn="ctr">
            <a:solidFill>
              <a:schemeClr val="bg1">
                <a:lumMod val="85000"/>
              </a:schemeClr>
            </a:solidFill>
            <a:prstDash val="solid"/>
            <a:headEnd type="none"/>
            <a:tailEnd type="none"/>
          </a:ln>
          <a:effectLst/>
        </p:spPr>
      </p:cxnSp>
      <p:cxnSp>
        <p:nvCxnSpPr>
          <p:cNvPr id="163" name="Straight Connector 162" descr="Line">
            <a:extLst>
              <a:ext uri="{FF2B5EF4-FFF2-40B4-BE49-F238E27FC236}">
                <a16:creationId xmlns:a16="http://schemas.microsoft.com/office/drawing/2014/main" id="{67EF56E8-DDEA-4D98-8833-BA8D3C8D0B81}"/>
              </a:ext>
            </a:extLst>
          </p:cNvPr>
          <p:cNvCxnSpPr>
            <a:cxnSpLocks/>
            <a:endCxn id="153" idx="3"/>
          </p:cNvCxnSpPr>
          <p:nvPr/>
        </p:nvCxnSpPr>
        <p:spPr>
          <a:xfrm flipV="1">
            <a:off x="2645718" y="3613731"/>
            <a:ext cx="3464761" cy="1359380"/>
          </a:xfrm>
          <a:prstGeom prst="line">
            <a:avLst/>
          </a:prstGeom>
          <a:noFill/>
          <a:ln w="19050" cap="flat" cmpd="sng" algn="ctr">
            <a:solidFill>
              <a:schemeClr val="bg1">
                <a:lumMod val="85000"/>
              </a:schemeClr>
            </a:solidFill>
            <a:prstDash val="solid"/>
            <a:headEnd type="none"/>
            <a:tailEnd type="none"/>
          </a:ln>
          <a:effectLst/>
        </p:spPr>
      </p:cxnSp>
      <p:cxnSp>
        <p:nvCxnSpPr>
          <p:cNvPr id="164" name="Straight Connector 163" descr="Line">
            <a:extLst>
              <a:ext uri="{FF2B5EF4-FFF2-40B4-BE49-F238E27FC236}">
                <a16:creationId xmlns:a16="http://schemas.microsoft.com/office/drawing/2014/main" id="{2D466FB3-A3E2-4704-BD0B-8A1DD0070080}"/>
              </a:ext>
            </a:extLst>
          </p:cNvPr>
          <p:cNvCxnSpPr>
            <a:cxnSpLocks/>
            <a:endCxn id="153" idx="7"/>
          </p:cNvCxnSpPr>
          <p:nvPr/>
        </p:nvCxnSpPr>
        <p:spPr>
          <a:xfrm flipH="1">
            <a:off x="6122211" y="3019188"/>
            <a:ext cx="2826848" cy="582810"/>
          </a:xfrm>
          <a:prstGeom prst="line">
            <a:avLst/>
          </a:prstGeom>
          <a:noFill/>
          <a:ln w="19050" cap="flat" cmpd="sng" algn="ctr">
            <a:solidFill>
              <a:schemeClr val="bg1">
                <a:lumMod val="85000"/>
              </a:schemeClr>
            </a:solidFill>
            <a:prstDash val="solid"/>
            <a:headEnd type="none"/>
            <a:tailEnd type="none"/>
          </a:ln>
          <a:effectLst/>
        </p:spPr>
      </p:cxnSp>
      <p:cxnSp>
        <p:nvCxnSpPr>
          <p:cNvPr id="165" name="Straight Connector 164" descr="Line">
            <a:extLst>
              <a:ext uri="{FF2B5EF4-FFF2-40B4-BE49-F238E27FC236}">
                <a16:creationId xmlns:a16="http://schemas.microsoft.com/office/drawing/2014/main" id="{467A7265-80D6-4755-832F-B7703B1F8D0A}"/>
              </a:ext>
            </a:extLst>
          </p:cNvPr>
          <p:cNvCxnSpPr>
            <a:cxnSpLocks/>
            <a:endCxn id="153" idx="6"/>
          </p:cNvCxnSpPr>
          <p:nvPr/>
        </p:nvCxnSpPr>
        <p:spPr>
          <a:xfrm flipH="1">
            <a:off x="6124643" y="2454584"/>
            <a:ext cx="3148827" cy="1153280"/>
          </a:xfrm>
          <a:prstGeom prst="line">
            <a:avLst/>
          </a:prstGeom>
          <a:noFill/>
          <a:ln w="19050" cap="flat" cmpd="sng" algn="ctr">
            <a:solidFill>
              <a:schemeClr val="bg1">
                <a:lumMod val="85000"/>
              </a:schemeClr>
            </a:solidFill>
            <a:prstDash val="solid"/>
            <a:headEnd type="none"/>
            <a:tailEnd type="none"/>
          </a:ln>
          <a:effectLst/>
        </p:spPr>
      </p:cxnSp>
      <p:cxnSp>
        <p:nvCxnSpPr>
          <p:cNvPr id="166" name="Straight Connector 165" descr="Line">
            <a:extLst>
              <a:ext uri="{FF2B5EF4-FFF2-40B4-BE49-F238E27FC236}">
                <a16:creationId xmlns:a16="http://schemas.microsoft.com/office/drawing/2014/main" id="{A977BFF1-D361-43A8-B393-73AAD458A8A0}"/>
              </a:ext>
            </a:extLst>
          </p:cNvPr>
          <p:cNvCxnSpPr>
            <a:cxnSpLocks/>
            <a:endCxn id="153" idx="7"/>
          </p:cNvCxnSpPr>
          <p:nvPr/>
        </p:nvCxnSpPr>
        <p:spPr>
          <a:xfrm flipH="1">
            <a:off x="6122211" y="2391217"/>
            <a:ext cx="2229410" cy="1210780"/>
          </a:xfrm>
          <a:prstGeom prst="line">
            <a:avLst/>
          </a:prstGeom>
          <a:noFill/>
          <a:ln w="19050" cap="flat" cmpd="sng" algn="ctr">
            <a:solidFill>
              <a:schemeClr val="bg1">
                <a:lumMod val="85000"/>
              </a:schemeClr>
            </a:solidFill>
            <a:prstDash val="solid"/>
            <a:headEnd type="none"/>
            <a:tailEnd type="none"/>
          </a:ln>
          <a:effectLst/>
        </p:spPr>
      </p:cxnSp>
      <p:cxnSp>
        <p:nvCxnSpPr>
          <p:cNvPr id="167" name="Straight Connector 166" descr="Line">
            <a:extLst>
              <a:ext uri="{FF2B5EF4-FFF2-40B4-BE49-F238E27FC236}">
                <a16:creationId xmlns:a16="http://schemas.microsoft.com/office/drawing/2014/main" id="{A066C890-4B31-4659-880F-076C0507798D}"/>
              </a:ext>
            </a:extLst>
          </p:cNvPr>
          <p:cNvCxnSpPr>
            <a:cxnSpLocks/>
            <a:endCxn id="153" idx="7"/>
          </p:cNvCxnSpPr>
          <p:nvPr/>
        </p:nvCxnSpPr>
        <p:spPr>
          <a:xfrm flipH="1">
            <a:off x="6122212" y="1849429"/>
            <a:ext cx="2134349" cy="1752567"/>
          </a:xfrm>
          <a:prstGeom prst="line">
            <a:avLst/>
          </a:prstGeom>
          <a:noFill/>
          <a:ln w="19050" cap="flat" cmpd="sng" algn="ctr">
            <a:solidFill>
              <a:schemeClr val="bg1">
                <a:lumMod val="85000"/>
              </a:schemeClr>
            </a:solidFill>
            <a:prstDash val="solid"/>
            <a:headEnd type="none"/>
            <a:tailEnd type="none"/>
          </a:ln>
          <a:effectLst/>
        </p:spPr>
      </p:cxnSp>
      <p:cxnSp>
        <p:nvCxnSpPr>
          <p:cNvPr id="168" name="Straight Connector 167" descr="Line">
            <a:extLst>
              <a:ext uri="{FF2B5EF4-FFF2-40B4-BE49-F238E27FC236}">
                <a16:creationId xmlns:a16="http://schemas.microsoft.com/office/drawing/2014/main" id="{500A6278-24D5-42CD-AADD-72D98BE792D9}"/>
              </a:ext>
            </a:extLst>
          </p:cNvPr>
          <p:cNvCxnSpPr>
            <a:cxnSpLocks/>
          </p:cNvCxnSpPr>
          <p:nvPr/>
        </p:nvCxnSpPr>
        <p:spPr>
          <a:xfrm flipH="1">
            <a:off x="6180458" y="3302936"/>
            <a:ext cx="4448342" cy="279877"/>
          </a:xfrm>
          <a:prstGeom prst="line">
            <a:avLst/>
          </a:prstGeom>
          <a:noFill/>
          <a:ln w="19050" cap="flat" cmpd="sng" algn="ctr">
            <a:solidFill>
              <a:schemeClr val="bg1">
                <a:lumMod val="85000"/>
              </a:schemeClr>
            </a:solidFill>
            <a:prstDash val="solid"/>
            <a:headEnd type="none"/>
            <a:tailEnd type="none"/>
          </a:ln>
          <a:effectLst/>
        </p:spPr>
      </p:cxnSp>
      <p:cxnSp>
        <p:nvCxnSpPr>
          <p:cNvPr id="169" name="Straight Connector 168" descr="Line">
            <a:extLst>
              <a:ext uri="{FF2B5EF4-FFF2-40B4-BE49-F238E27FC236}">
                <a16:creationId xmlns:a16="http://schemas.microsoft.com/office/drawing/2014/main" id="{CB692B07-9682-49EF-8318-C3875035DE99}"/>
              </a:ext>
            </a:extLst>
          </p:cNvPr>
          <p:cNvCxnSpPr>
            <a:cxnSpLocks/>
            <a:endCxn id="153" idx="6"/>
          </p:cNvCxnSpPr>
          <p:nvPr/>
        </p:nvCxnSpPr>
        <p:spPr>
          <a:xfrm flipH="1" flipV="1">
            <a:off x="6124643" y="3607865"/>
            <a:ext cx="3096293" cy="97924"/>
          </a:xfrm>
          <a:prstGeom prst="line">
            <a:avLst/>
          </a:prstGeom>
          <a:noFill/>
          <a:ln w="19050" cap="flat" cmpd="sng" algn="ctr">
            <a:solidFill>
              <a:schemeClr val="bg1">
                <a:lumMod val="85000"/>
              </a:schemeClr>
            </a:solidFill>
            <a:prstDash val="solid"/>
            <a:headEnd type="none"/>
            <a:tailEnd type="none"/>
          </a:ln>
          <a:effectLst/>
        </p:spPr>
      </p:cxnSp>
      <p:cxnSp>
        <p:nvCxnSpPr>
          <p:cNvPr id="170" name="Straight Connector 169" descr="Line">
            <a:extLst>
              <a:ext uri="{FF2B5EF4-FFF2-40B4-BE49-F238E27FC236}">
                <a16:creationId xmlns:a16="http://schemas.microsoft.com/office/drawing/2014/main" id="{B012183F-AC22-49CB-B21F-8950EA4FF745}"/>
              </a:ext>
            </a:extLst>
          </p:cNvPr>
          <p:cNvCxnSpPr>
            <a:cxnSpLocks/>
            <a:endCxn id="153" idx="6"/>
          </p:cNvCxnSpPr>
          <p:nvPr/>
        </p:nvCxnSpPr>
        <p:spPr>
          <a:xfrm flipH="1" flipV="1">
            <a:off x="6124643" y="3607865"/>
            <a:ext cx="3808706" cy="632234"/>
          </a:xfrm>
          <a:prstGeom prst="line">
            <a:avLst/>
          </a:prstGeom>
          <a:noFill/>
          <a:ln w="19050" cap="flat" cmpd="sng" algn="ctr">
            <a:solidFill>
              <a:schemeClr val="bg1">
                <a:lumMod val="85000"/>
              </a:schemeClr>
            </a:solidFill>
            <a:prstDash val="solid"/>
            <a:headEnd type="none"/>
            <a:tailEnd type="none"/>
          </a:ln>
          <a:effectLst/>
        </p:spPr>
      </p:cxnSp>
      <p:cxnSp>
        <p:nvCxnSpPr>
          <p:cNvPr id="171" name="Straight Connector 170" descr="Line">
            <a:extLst>
              <a:ext uri="{FF2B5EF4-FFF2-40B4-BE49-F238E27FC236}">
                <a16:creationId xmlns:a16="http://schemas.microsoft.com/office/drawing/2014/main" id="{E70CFD89-83D9-4E62-8265-740D53D08617}"/>
              </a:ext>
            </a:extLst>
          </p:cNvPr>
          <p:cNvCxnSpPr>
            <a:cxnSpLocks/>
            <a:endCxn id="153" idx="5"/>
          </p:cNvCxnSpPr>
          <p:nvPr/>
        </p:nvCxnSpPr>
        <p:spPr>
          <a:xfrm flipH="1" flipV="1">
            <a:off x="6122211" y="3613732"/>
            <a:ext cx="2838932" cy="834618"/>
          </a:xfrm>
          <a:prstGeom prst="line">
            <a:avLst/>
          </a:prstGeom>
          <a:noFill/>
          <a:ln w="19050" cap="flat" cmpd="sng" algn="ctr">
            <a:solidFill>
              <a:schemeClr val="bg1">
                <a:lumMod val="85000"/>
              </a:schemeClr>
            </a:solidFill>
            <a:prstDash val="solid"/>
            <a:headEnd type="none"/>
            <a:tailEnd type="none"/>
          </a:ln>
          <a:effectLst/>
        </p:spPr>
      </p:cxnSp>
      <p:cxnSp>
        <p:nvCxnSpPr>
          <p:cNvPr id="172" name="Straight Connector 171" descr="Line">
            <a:extLst>
              <a:ext uri="{FF2B5EF4-FFF2-40B4-BE49-F238E27FC236}">
                <a16:creationId xmlns:a16="http://schemas.microsoft.com/office/drawing/2014/main" id="{1540A13B-0F70-4F97-9D0B-1456794C8800}"/>
              </a:ext>
            </a:extLst>
          </p:cNvPr>
          <p:cNvCxnSpPr>
            <a:cxnSpLocks/>
          </p:cNvCxnSpPr>
          <p:nvPr/>
        </p:nvCxnSpPr>
        <p:spPr>
          <a:xfrm flipH="1" flipV="1">
            <a:off x="6680351" y="3879619"/>
            <a:ext cx="3011287" cy="1399415"/>
          </a:xfrm>
          <a:prstGeom prst="line">
            <a:avLst/>
          </a:prstGeom>
          <a:noFill/>
          <a:ln w="19050" cap="flat" cmpd="sng" algn="ctr">
            <a:solidFill>
              <a:schemeClr val="bg1">
                <a:lumMod val="85000"/>
              </a:schemeClr>
            </a:solidFill>
            <a:prstDash val="solid"/>
            <a:headEnd type="none"/>
            <a:tailEnd type="none"/>
          </a:ln>
          <a:effectLst/>
        </p:spPr>
      </p:cxnSp>
      <p:cxnSp>
        <p:nvCxnSpPr>
          <p:cNvPr id="173" name="Straight Connector 172" descr="Line">
            <a:extLst>
              <a:ext uri="{FF2B5EF4-FFF2-40B4-BE49-F238E27FC236}">
                <a16:creationId xmlns:a16="http://schemas.microsoft.com/office/drawing/2014/main" id="{B9173B9F-4A59-46CE-A7AF-CB5135D287F7}"/>
              </a:ext>
            </a:extLst>
          </p:cNvPr>
          <p:cNvCxnSpPr>
            <a:cxnSpLocks/>
            <a:endCxn id="153" idx="4"/>
          </p:cNvCxnSpPr>
          <p:nvPr/>
        </p:nvCxnSpPr>
        <p:spPr>
          <a:xfrm flipV="1">
            <a:off x="5336171" y="3616162"/>
            <a:ext cx="780174" cy="2343027"/>
          </a:xfrm>
          <a:prstGeom prst="line">
            <a:avLst/>
          </a:prstGeom>
          <a:noFill/>
          <a:ln w="19050" cap="flat" cmpd="sng" algn="ctr">
            <a:solidFill>
              <a:schemeClr val="bg1">
                <a:lumMod val="85000"/>
              </a:schemeClr>
            </a:solidFill>
            <a:prstDash val="solid"/>
            <a:headEnd type="none"/>
            <a:tailEnd type="none"/>
          </a:ln>
          <a:effectLst/>
        </p:spPr>
      </p:cxnSp>
      <p:cxnSp>
        <p:nvCxnSpPr>
          <p:cNvPr id="174" name="Straight Connector 173" descr="Line">
            <a:extLst>
              <a:ext uri="{FF2B5EF4-FFF2-40B4-BE49-F238E27FC236}">
                <a16:creationId xmlns:a16="http://schemas.microsoft.com/office/drawing/2014/main" id="{1C064C19-CC93-4EA1-96EE-12F1B8030A4B}"/>
              </a:ext>
            </a:extLst>
          </p:cNvPr>
          <p:cNvCxnSpPr>
            <a:cxnSpLocks/>
            <a:endCxn id="153" idx="4"/>
          </p:cNvCxnSpPr>
          <p:nvPr/>
        </p:nvCxnSpPr>
        <p:spPr>
          <a:xfrm flipV="1">
            <a:off x="6065963" y="3616162"/>
            <a:ext cx="50383" cy="2057244"/>
          </a:xfrm>
          <a:prstGeom prst="line">
            <a:avLst/>
          </a:prstGeom>
          <a:noFill/>
          <a:ln w="19050" cap="flat" cmpd="sng" algn="ctr">
            <a:solidFill>
              <a:schemeClr val="bg1">
                <a:lumMod val="85000"/>
              </a:schemeClr>
            </a:solidFill>
            <a:prstDash val="solid"/>
            <a:headEnd type="none"/>
            <a:tailEnd type="none"/>
          </a:ln>
          <a:effectLst/>
        </p:spPr>
      </p:cxnSp>
      <p:cxnSp>
        <p:nvCxnSpPr>
          <p:cNvPr id="175" name="Straight Connector 174" descr="Line">
            <a:extLst>
              <a:ext uri="{FF2B5EF4-FFF2-40B4-BE49-F238E27FC236}">
                <a16:creationId xmlns:a16="http://schemas.microsoft.com/office/drawing/2014/main" id="{84DF5811-3D45-4FA2-BCB8-B35BB032E094}"/>
              </a:ext>
            </a:extLst>
          </p:cNvPr>
          <p:cNvCxnSpPr>
            <a:cxnSpLocks/>
            <a:endCxn id="153" idx="5"/>
          </p:cNvCxnSpPr>
          <p:nvPr/>
        </p:nvCxnSpPr>
        <p:spPr>
          <a:xfrm flipH="1" flipV="1">
            <a:off x="6122212" y="3613731"/>
            <a:ext cx="1300729" cy="2063915"/>
          </a:xfrm>
          <a:prstGeom prst="line">
            <a:avLst/>
          </a:prstGeom>
          <a:noFill/>
          <a:ln w="19050" cap="flat" cmpd="sng" algn="ctr">
            <a:solidFill>
              <a:schemeClr val="bg1">
                <a:lumMod val="85000"/>
              </a:schemeClr>
            </a:solidFill>
            <a:prstDash val="solid"/>
            <a:headEnd type="none"/>
            <a:tailEnd type="none"/>
          </a:ln>
          <a:effectLst/>
        </p:spPr>
      </p:cxnSp>
      <p:cxnSp>
        <p:nvCxnSpPr>
          <p:cNvPr id="176" name="Straight Connector 175" descr="Line">
            <a:extLst>
              <a:ext uri="{FF2B5EF4-FFF2-40B4-BE49-F238E27FC236}">
                <a16:creationId xmlns:a16="http://schemas.microsoft.com/office/drawing/2014/main" id="{5F01042A-3CE9-4DF0-B995-5D4B972F55FF}"/>
              </a:ext>
            </a:extLst>
          </p:cNvPr>
          <p:cNvCxnSpPr>
            <a:cxnSpLocks/>
          </p:cNvCxnSpPr>
          <p:nvPr/>
        </p:nvCxnSpPr>
        <p:spPr>
          <a:xfrm flipH="1" flipV="1">
            <a:off x="6316156" y="3777879"/>
            <a:ext cx="2217810" cy="2501928"/>
          </a:xfrm>
          <a:prstGeom prst="line">
            <a:avLst/>
          </a:prstGeom>
          <a:noFill/>
          <a:ln w="19050" cap="flat" cmpd="sng" algn="ctr">
            <a:solidFill>
              <a:schemeClr val="bg1">
                <a:lumMod val="85000"/>
              </a:schemeClr>
            </a:solidFill>
            <a:prstDash val="solid"/>
            <a:headEnd type="none"/>
            <a:tailEnd type="none"/>
          </a:ln>
          <a:effectLst/>
        </p:spPr>
      </p:cxnSp>
      <p:cxnSp>
        <p:nvCxnSpPr>
          <p:cNvPr id="177" name="Straight Connector 176" descr="Line">
            <a:extLst>
              <a:ext uri="{FF2B5EF4-FFF2-40B4-BE49-F238E27FC236}">
                <a16:creationId xmlns:a16="http://schemas.microsoft.com/office/drawing/2014/main" id="{D8049926-5947-4D08-8761-C557D375BED1}"/>
              </a:ext>
            </a:extLst>
          </p:cNvPr>
          <p:cNvCxnSpPr>
            <a:cxnSpLocks/>
          </p:cNvCxnSpPr>
          <p:nvPr/>
        </p:nvCxnSpPr>
        <p:spPr>
          <a:xfrm flipH="1" flipV="1">
            <a:off x="6276577" y="3693067"/>
            <a:ext cx="2168338" cy="1585968"/>
          </a:xfrm>
          <a:prstGeom prst="line">
            <a:avLst/>
          </a:prstGeom>
          <a:noFill/>
          <a:ln w="19050" cap="flat" cmpd="sng" algn="ctr">
            <a:solidFill>
              <a:schemeClr val="bg1">
                <a:lumMod val="85000"/>
              </a:schemeClr>
            </a:solidFill>
            <a:prstDash val="solid"/>
            <a:headEnd type="none"/>
            <a:tailEnd type="none"/>
          </a:ln>
          <a:effectLst/>
        </p:spPr>
      </p:cxnSp>
      <p:cxnSp>
        <p:nvCxnSpPr>
          <p:cNvPr id="178" name="Straight Connector 177" descr="Line">
            <a:extLst>
              <a:ext uri="{FF2B5EF4-FFF2-40B4-BE49-F238E27FC236}">
                <a16:creationId xmlns:a16="http://schemas.microsoft.com/office/drawing/2014/main" id="{AAD611B7-63FD-4A18-B55D-DF3B5EEB250C}"/>
              </a:ext>
            </a:extLst>
          </p:cNvPr>
          <p:cNvCxnSpPr>
            <a:cxnSpLocks/>
            <a:endCxn id="153" idx="4"/>
          </p:cNvCxnSpPr>
          <p:nvPr/>
        </p:nvCxnSpPr>
        <p:spPr>
          <a:xfrm flipH="1" flipV="1">
            <a:off x="6116345" y="3616162"/>
            <a:ext cx="674753" cy="2379527"/>
          </a:xfrm>
          <a:prstGeom prst="line">
            <a:avLst/>
          </a:prstGeom>
          <a:noFill/>
          <a:ln w="19050" cap="flat" cmpd="sng" algn="ctr">
            <a:solidFill>
              <a:schemeClr val="bg1">
                <a:lumMod val="85000"/>
              </a:schemeClr>
            </a:solidFill>
            <a:prstDash val="solid"/>
            <a:headEnd type="none"/>
            <a:tailEnd type="none"/>
          </a:ln>
          <a:effectLst/>
        </p:spPr>
      </p:cxnSp>
      <p:cxnSp>
        <p:nvCxnSpPr>
          <p:cNvPr id="179" name="Straight Connector 178" descr="Line">
            <a:extLst>
              <a:ext uri="{FF2B5EF4-FFF2-40B4-BE49-F238E27FC236}">
                <a16:creationId xmlns:a16="http://schemas.microsoft.com/office/drawing/2014/main" id="{5BE0C680-EBB2-4BC0-92EF-A312156104CA}"/>
              </a:ext>
            </a:extLst>
          </p:cNvPr>
          <p:cNvCxnSpPr>
            <a:cxnSpLocks/>
            <a:endCxn id="153" idx="0"/>
          </p:cNvCxnSpPr>
          <p:nvPr/>
        </p:nvCxnSpPr>
        <p:spPr>
          <a:xfrm>
            <a:off x="4944642" y="2003430"/>
            <a:ext cx="1171704" cy="1596136"/>
          </a:xfrm>
          <a:prstGeom prst="line">
            <a:avLst/>
          </a:prstGeom>
          <a:noFill/>
          <a:ln w="19050" cap="flat" cmpd="sng" algn="ctr">
            <a:solidFill>
              <a:schemeClr val="bg1">
                <a:lumMod val="85000"/>
              </a:schemeClr>
            </a:solidFill>
            <a:prstDash val="solid"/>
            <a:headEnd type="none"/>
            <a:tailEnd type="none"/>
          </a:ln>
          <a:effectLst/>
        </p:spPr>
      </p:cxnSp>
      <p:cxnSp>
        <p:nvCxnSpPr>
          <p:cNvPr id="180" name="Straight Connector 179" descr="Line">
            <a:extLst>
              <a:ext uri="{FF2B5EF4-FFF2-40B4-BE49-F238E27FC236}">
                <a16:creationId xmlns:a16="http://schemas.microsoft.com/office/drawing/2014/main" id="{5A12FD67-3DB3-47DD-A952-29BF504571AF}"/>
              </a:ext>
            </a:extLst>
          </p:cNvPr>
          <p:cNvCxnSpPr>
            <a:cxnSpLocks/>
          </p:cNvCxnSpPr>
          <p:nvPr/>
        </p:nvCxnSpPr>
        <p:spPr>
          <a:xfrm>
            <a:off x="5445404" y="1473583"/>
            <a:ext cx="676733" cy="2127870"/>
          </a:xfrm>
          <a:prstGeom prst="line">
            <a:avLst/>
          </a:prstGeom>
          <a:noFill/>
          <a:ln w="19050" cap="flat" cmpd="sng" algn="ctr">
            <a:solidFill>
              <a:schemeClr val="bg1">
                <a:lumMod val="85000"/>
              </a:schemeClr>
            </a:solidFill>
            <a:prstDash val="solid"/>
            <a:headEnd type="none"/>
            <a:tailEnd type="none"/>
          </a:ln>
          <a:effectLst/>
        </p:spPr>
      </p:cxnSp>
      <p:cxnSp>
        <p:nvCxnSpPr>
          <p:cNvPr id="181" name="Straight Connector 180" descr="Line">
            <a:extLst>
              <a:ext uri="{FF2B5EF4-FFF2-40B4-BE49-F238E27FC236}">
                <a16:creationId xmlns:a16="http://schemas.microsoft.com/office/drawing/2014/main" id="{EF5BCBE5-3571-4CFD-9C4F-52F9F1C3C562}"/>
              </a:ext>
            </a:extLst>
          </p:cNvPr>
          <p:cNvCxnSpPr>
            <a:cxnSpLocks/>
            <a:endCxn id="153" idx="0"/>
          </p:cNvCxnSpPr>
          <p:nvPr/>
        </p:nvCxnSpPr>
        <p:spPr>
          <a:xfrm flipH="1">
            <a:off x="6116345" y="1822983"/>
            <a:ext cx="42910" cy="1776584"/>
          </a:xfrm>
          <a:prstGeom prst="line">
            <a:avLst/>
          </a:prstGeom>
          <a:noFill/>
          <a:ln w="19050" cap="flat" cmpd="sng" algn="ctr">
            <a:solidFill>
              <a:schemeClr val="bg1">
                <a:lumMod val="85000"/>
              </a:schemeClr>
            </a:solidFill>
            <a:prstDash val="solid"/>
            <a:headEnd type="none"/>
            <a:tailEnd type="none"/>
          </a:ln>
          <a:effectLst/>
        </p:spPr>
      </p:cxnSp>
      <p:cxnSp>
        <p:nvCxnSpPr>
          <p:cNvPr id="182" name="Straight Connector 181" descr="Line">
            <a:extLst>
              <a:ext uri="{FF2B5EF4-FFF2-40B4-BE49-F238E27FC236}">
                <a16:creationId xmlns:a16="http://schemas.microsoft.com/office/drawing/2014/main" id="{E20814AA-69D1-4D85-9682-2745971B500A}"/>
              </a:ext>
            </a:extLst>
          </p:cNvPr>
          <p:cNvCxnSpPr>
            <a:cxnSpLocks/>
            <a:endCxn id="153" idx="0"/>
          </p:cNvCxnSpPr>
          <p:nvPr/>
        </p:nvCxnSpPr>
        <p:spPr>
          <a:xfrm flipH="1">
            <a:off x="6116345" y="1415890"/>
            <a:ext cx="844375" cy="2183678"/>
          </a:xfrm>
          <a:prstGeom prst="line">
            <a:avLst/>
          </a:prstGeom>
          <a:noFill/>
          <a:ln w="19050" cap="flat" cmpd="sng" algn="ctr">
            <a:solidFill>
              <a:schemeClr val="bg1">
                <a:lumMod val="85000"/>
              </a:schemeClr>
            </a:solidFill>
            <a:prstDash val="solid"/>
            <a:headEnd type="none"/>
            <a:tailEnd type="none"/>
          </a:ln>
          <a:effectLst/>
        </p:spPr>
      </p:cxnSp>
      <p:cxnSp>
        <p:nvCxnSpPr>
          <p:cNvPr id="183" name="Straight Connector 182" descr="Line">
            <a:extLst>
              <a:ext uri="{FF2B5EF4-FFF2-40B4-BE49-F238E27FC236}">
                <a16:creationId xmlns:a16="http://schemas.microsoft.com/office/drawing/2014/main" id="{23FC9259-EA91-4893-BF83-8EE2F468FF34}"/>
              </a:ext>
            </a:extLst>
          </p:cNvPr>
          <p:cNvCxnSpPr>
            <a:cxnSpLocks/>
            <a:endCxn id="153" idx="7"/>
          </p:cNvCxnSpPr>
          <p:nvPr/>
        </p:nvCxnSpPr>
        <p:spPr>
          <a:xfrm flipH="1">
            <a:off x="6122211" y="2025494"/>
            <a:ext cx="1182938" cy="1576504"/>
          </a:xfrm>
          <a:prstGeom prst="line">
            <a:avLst/>
          </a:prstGeom>
          <a:noFill/>
          <a:ln w="19050" cap="flat" cmpd="sng" algn="ctr">
            <a:solidFill>
              <a:schemeClr val="bg1">
                <a:lumMod val="85000"/>
              </a:schemeClr>
            </a:solidFill>
            <a:prstDash val="solid"/>
            <a:headEnd type="none"/>
            <a:tailEnd type="none"/>
          </a:ln>
          <a:effectLst/>
        </p:spPr>
      </p:cxnSp>
      <p:grpSp>
        <p:nvGrpSpPr>
          <p:cNvPr id="186" name="Group 185" descr="Workday logo">
            <a:extLst>
              <a:ext uri="{FF2B5EF4-FFF2-40B4-BE49-F238E27FC236}">
                <a16:creationId xmlns:a16="http://schemas.microsoft.com/office/drawing/2014/main" id="{6CDDB53B-F880-4C12-BEA2-E74C8EB7DF28}"/>
              </a:ext>
            </a:extLst>
          </p:cNvPr>
          <p:cNvGrpSpPr/>
          <p:nvPr/>
        </p:nvGrpSpPr>
        <p:grpSpPr>
          <a:xfrm>
            <a:off x="8746370" y="4228412"/>
            <a:ext cx="439869" cy="439869"/>
            <a:chOff x="7996472" y="4632292"/>
            <a:chExt cx="1143000" cy="1143000"/>
          </a:xfrm>
        </p:grpSpPr>
        <p:sp>
          <p:nvSpPr>
            <p:cNvPr id="187" name="Oval 186">
              <a:extLst>
                <a:ext uri="{FF2B5EF4-FFF2-40B4-BE49-F238E27FC236}">
                  <a16:creationId xmlns:a16="http://schemas.microsoft.com/office/drawing/2014/main" id="{43D2924F-AB03-49B3-BCFC-4F63A4FBFFE0}"/>
                </a:ext>
              </a:extLst>
            </p:cNvPr>
            <p:cNvSpPr/>
            <p:nvPr/>
          </p:nvSpPr>
          <p:spPr bwMode="auto">
            <a:xfrm>
              <a:off x="7996472" y="4632292"/>
              <a:ext cx="1143000" cy="1143000"/>
            </a:xfrm>
            <a:prstGeom prst="ellipse">
              <a:avLst/>
            </a:prstGeom>
            <a:solidFill>
              <a:srgbClr val="0078D7"/>
            </a:solidFill>
            <a:ln w="12700" cap="flat" cmpd="sng" algn="ctr">
              <a:noFill/>
              <a:prstDash val="solid"/>
              <a:headEnd type="none" w="med" len="med"/>
              <a:tailEnd type="none" w="med" len="med"/>
            </a:ln>
            <a:effectLst/>
          </p:spPr>
          <p:txBody>
            <a:bodyPr rot="0" spcFirstLastPara="0" vertOverflow="overflow" horzOverflow="overflow" vert="horz" wrap="square" lIns="0" tIns="44814" rIns="0" bIns="44814" numCol="1" spcCol="0" rtlCol="0" fromWordArt="0" anchor="ctr" anchorCtr="0" forceAA="0" compatLnSpc="1">
              <a:prstTxWarp prst="textNoShape">
                <a:avLst/>
              </a:prstTxWarp>
              <a:noAutofit/>
            </a:bodyPr>
            <a:lstStyle/>
            <a:p>
              <a:pPr algn="ctr" defTabSz="895969"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pic>
          <p:nvPicPr>
            <p:cNvPr id="188" name="Picture 187">
              <a:extLst>
                <a:ext uri="{FF2B5EF4-FFF2-40B4-BE49-F238E27FC236}">
                  <a16:creationId xmlns:a16="http://schemas.microsoft.com/office/drawing/2014/main" id="{53DCA0C1-63B8-4E07-90AA-17A1AB53E9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95385" y="4737011"/>
              <a:ext cx="945175" cy="945175"/>
            </a:xfrm>
            <a:prstGeom prst="rect">
              <a:avLst/>
            </a:prstGeom>
          </p:spPr>
        </p:pic>
      </p:grpSp>
      <p:grpSp>
        <p:nvGrpSpPr>
          <p:cNvPr id="189" name="Group 188" descr="Now logo">
            <a:extLst>
              <a:ext uri="{FF2B5EF4-FFF2-40B4-BE49-F238E27FC236}">
                <a16:creationId xmlns:a16="http://schemas.microsoft.com/office/drawing/2014/main" id="{E06C0EBE-EB6D-46EA-AFC9-291800D47C20}"/>
              </a:ext>
            </a:extLst>
          </p:cNvPr>
          <p:cNvGrpSpPr/>
          <p:nvPr/>
        </p:nvGrpSpPr>
        <p:grpSpPr>
          <a:xfrm>
            <a:off x="5251629" y="1288411"/>
            <a:ext cx="399883" cy="399883"/>
            <a:chOff x="3221255" y="1462391"/>
            <a:chExt cx="1143000" cy="1143000"/>
          </a:xfrm>
        </p:grpSpPr>
        <p:sp>
          <p:nvSpPr>
            <p:cNvPr id="190" name="Freeform 5">
              <a:extLst>
                <a:ext uri="{FF2B5EF4-FFF2-40B4-BE49-F238E27FC236}">
                  <a16:creationId xmlns:a16="http://schemas.microsoft.com/office/drawing/2014/main" id="{A9A64715-4950-4448-A295-0156FEC5C598}"/>
                </a:ext>
              </a:extLst>
            </p:cNvPr>
            <p:cNvSpPr>
              <a:spLocks/>
            </p:cNvSpPr>
            <p:nvPr/>
          </p:nvSpPr>
          <p:spPr bwMode="auto">
            <a:xfrm>
              <a:off x="3221255" y="1462391"/>
              <a:ext cx="1143000" cy="1143000"/>
            </a:xfrm>
            <a:prstGeom prst="ellipse">
              <a:avLst/>
            </a:prstGeom>
            <a:solidFill>
              <a:srgbClr val="0078D7"/>
            </a:solidFill>
            <a:ln w="15875">
              <a:noFill/>
            </a:ln>
          </p:spPr>
          <p:txBody>
            <a:bodyPr vert="horz" wrap="square" lIns="87868" tIns="43934" rIns="87868" bIns="43934" numCol="1" anchor="t" anchorCtr="0" compatLnSpc="1">
              <a:prstTxWarp prst="textNoShape">
                <a:avLst/>
              </a:prstTxWarp>
            </a:bodyPr>
            <a:lstStyle/>
            <a:p>
              <a:pPr defTabSz="597446">
                <a:defRPr/>
              </a:pPr>
              <a:endParaRPr lang="en-US" sz="2307" kern="0">
                <a:solidFill>
                  <a:srgbClr val="505050"/>
                </a:solidFill>
                <a:latin typeface="Segoe UI"/>
              </a:endParaRPr>
            </a:p>
          </p:txBody>
        </p:sp>
        <p:pic>
          <p:nvPicPr>
            <p:cNvPr id="249" name="Picture 248">
              <a:extLst>
                <a:ext uri="{FF2B5EF4-FFF2-40B4-BE49-F238E27FC236}">
                  <a16:creationId xmlns:a16="http://schemas.microsoft.com/office/drawing/2014/main" id="{B0B7DA6B-DCA8-4256-9817-91A1F88D835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p:blipFill>
          <p:spPr>
            <a:xfrm>
              <a:off x="3375124" y="1826233"/>
              <a:ext cx="835261" cy="415207"/>
            </a:xfrm>
            <a:prstGeom prst="rect">
              <a:avLst/>
            </a:prstGeom>
          </p:spPr>
        </p:pic>
      </p:grpSp>
      <p:grpSp>
        <p:nvGrpSpPr>
          <p:cNvPr id="281" name="Group 280" descr="Box icon">
            <a:extLst>
              <a:ext uri="{FF2B5EF4-FFF2-40B4-BE49-F238E27FC236}">
                <a16:creationId xmlns:a16="http://schemas.microsoft.com/office/drawing/2014/main" id="{62894927-D017-4333-A3C0-3F0BB0AB47A7}"/>
              </a:ext>
            </a:extLst>
          </p:cNvPr>
          <p:cNvGrpSpPr/>
          <p:nvPr/>
        </p:nvGrpSpPr>
        <p:grpSpPr>
          <a:xfrm>
            <a:off x="2195448" y="3085786"/>
            <a:ext cx="399883" cy="399883"/>
            <a:chOff x="2298257" y="3149636"/>
            <a:chExt cx="1143000" cy="1143000"/>
          </a:xfrm>
        </p:grpSpPr>
        <p:sp>
          <p:nvSpPr>
            <p:cNvPr id="282" name="Freeform 5">
              <a:extLst>
                <a:ext uri="{FF2B5EF4-FFF2-40B4-BE49-F238E27FC236}">
                  <a16:creationId xmlns:a16="http://schemas.microsoft.com/office/drawing/2014/main" id="{866569F6-F0B3-4215-8E7E-C75EFD58EED7}"/>
                </a:ext>
              </a:extLst>
            </p:cNvPr>
            <p:cNvSpPr>
              <a:spLocks/>
            </p:cNvSpPr>
            <p:nvPr/>
          </p:nvSpPr>
          <p:spPr bwMode="auto">
            <a:xfrm>
              <a:off x="2298257" y="3149636"/>
              <a:ext cx="1143000" cy="1143000"/>
            </a:xfrm>
            <a:prstGeom prst="ellipse">
              <a:avLst/>
            </a:prstGeom>
            <a:solidFill>
              <a:srgbClr val="0078D7"/>
            </a:solidFill>
            <a:ln w="15875">
              <a:noFill/>
            </a:ln>
          </p:spPr>
          <p:txBody>
            <a:bodyPr vert="horz" wrap="square" lIns="87868" tIns="43934" rIns="87868" bIns="43934" numCol="1" anchor="t" anchorCtr="0" compatLnSpc="1">
              <a:prstTxWarp prst="textNoShape">
                <a:avLst/>
              </a:prstTxWarp>
            </a:bodyPr>
            <a:lstStyle/>
            <a:p>
              <a:pPr defTabSz="597446">
                <a:defRPr/>
              </a:pPr>
              <a:endParaRPr lang="en-US" sz="2307" kern="0">
                <a:solidFill>
                  <a:srgbClr val="505050"/>
                </a:solidFill>
                <a:latin typeface="Segoe UI"/>
              </a:endParaRPr>
            </a:p>
          </p:txBody>
        </p:sp>
        <p:pic>
          <p:nvPicPr>
            <p:cNvPr id="283" name="Picture 282">
              <a:extLst>
                <a:ext uri="{FF2B5EF4-FFF2-40B4-BE49-F238E27FC236}">
                  <a16:creationId xmlns:a16="http://schemas.microsoft.com/office/drawing/2014/main" id="{FDCCA8E1-FFD5-4218-B6AE-DDE2817DAD8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92709" y="3455131"/>
              <a:ext cx="541371" cy="532010"/>
            </a:xfrm>
            <a:prstGeom prst="rect">
              <a:avLst/>
            </a:prstGeom>
          </p:spPr>
        </p:pic>
      </p:grpSp>
      <p:grpSp>
        <p:nvGrpSpPr>
          <p:cNvPr id="284" name="Group 283" descr="Salesforce logo">
            <a:extLst>
              <a:ext uri="{FF2B5EF4-FFF2-40B4-BE49-F238E27FC236}">
                <a16:creationId xmlns:a16="http://schemas.microsoft.com/office/drawing/2014/main" id="{CFCACAF1-8A5B-4CF9-A9ED-0C102EC784D5}"/>
              </a:ext>
            </a:extLst>
          </p:cNvPr>
          <p:cNvGrpSpPr/>
          <p:nvPr/>
        </p:nvGrpSpPr>
        <p:grpSpPr>
          <a:xfrm>
            <a:off x="8033712" y="1658179"/>
            <a:ext cx="399883" cy="399883"/>
            <a:chOff x="8002959" y="1462392"/>
            <a:chExt cx="1143000" cy="1143000"/>
          </a:xfrm>
        </p:grpSpPr>
        <p:sp>
          <p:nvSpPr>
            <p:cNvPr id="285" name="Oval 284">
              <a:extLst>
                <a:ext uri="{FF2B5EF4-FFF2-40B4-BE49-F238E27FC236}">
                  <a16:creationId xmlns:a16="http://schemas.microsoft.com/office/drawing/2014/main" id="{C2E04198-C416-4A5A-ACF0-73441FEDAC5E}"/>
                </a:ext>
              </a:extLst>
            </p:cNvPr>
            <p:cNvSpPr/>
            <p:nvPr/>
          </p:nvSpPr>
          <p:spPr bwMode="auto">
            <a:xfrm>
              <a:off x="8002959" y="1462392"/>
              <a:ext cx="1143000" cy="1143000"/>
            </a:xfrm>
            <a:prstGeom prst="ellipse">
              <a:avLst/>
            </a:prstGeom>
            <a:solidFill>
              <a:srgbClr val="0078D7"/>
            </a:solidFill>
            <a:ln w="12700" cap="flat" cmpd="sng" algn="ctr">
              <a:noFill/>
              <a:prstDash val="solid"/>
              <a:headEnd type="none" w="med" len="med"/>
              <a:tailEnd type="none" w="med" len="med"/>
            </a:ln>
            <a:effectLst/>
          </p:spPr>
          <p:txBody>
            <a:bodyPr rot="0" spcFirstLastPara="0" vertOverflow="overflow" horzOverflow="overflow" vert="horz" wrap="square" lIns="0" tIns="44814" rIns="0" bIns="44814" numCol="1" spcCol="0" rtlCol="0" fromWordArt="0" anchor="ctr" anchorCtr="0" forceAA="0" compatLnSpc="1">
              <a:prstTxWarp prst="textNoShape">
                <a:avLst/>
              </a:prstTxWarp>
              <a:noAutofit/>
            </a:bodyPr>
            <a:lstStyle/>
            <a:p>
              <a:pPr algn="ctr" defTabSz="895969" fontAlgn="base">
                <a:spcBef>
                  <a:spcPct val="0"/>
                </a:spcBef>
                <a:spcAft>
                  <a:spcPct val="0"/>
                </a:spcAft>
                <a:defRPr/>
              </a:pPr>
              <a:endParaRPr lang="en-US" sz="1921" kern="0">
                <a:ln>
                  <a:solidFill>
                    <a:sysClr val="windowText" lastClr="000000"/>
                  </a:solidFill>
                </a:ln>
                <a:gradFill>
                  <a:gsLst>
                    <a:gs pos="5439">
                      <a:srgbClr val="F8F8F8"/>
                    </a:gs>
                    <a:gs pos="10000">
                      <a:srgbClr val="F8F8F8"/>
                    </a:gs>
                  </a:gsLst>
                  <a:lin ang="5400000" scaled="0"/>
                </a:gradFill>
                <a:latin typeface="Segoe UI Semilight"/>
              </a:endParaRPr>
            </a:p>
          </p:txBody>
        </p:sp>
        <p:pic>
          <p:nvPicPr>
            <p:cNvPr id="286" name="Picture 285">
              <a:extLst>
                <a:ext uri="{FF2B5EF4-FFF2-40B4-BE49-F238E27FC236}">
                  <a16:creationId xmlns:a16="http://schemas.microsoft.com/office/drawing/2014/main" id="{D7B88B4D-FEB7-49B5-99C0-5B6AF7F6699C}"/>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8131000" y="1763776"/>
              <a:ext cx="861792" cy="574528"/>
            </a:xfrm>
            <a:prstGeom prst="rect">
              <a:avLst/>
            </a:prstGeom>
          </p:spPr>
        </p:pic>
        <p:pic>
          <p:nvPicPr>
            <p:cNvPr id="287" name="Picture 286">
              <a:extLst>
                <a:ext uri="{FF2B5EF4-FFF2-40B4-BE49-F238E27FC236}">
                  <a16:creationId xmlns:a16="http://schemas.microsoft.com/office/drawing/2014/main" id="{E7EE1D22-53B0-40C1-B73B-0D2E2786D97D}"/>
                </a:ext>
              </a:extLst>
            </p:cNvPr>
            <p:cNvPicPr>
              <a:picLocks noChangeAspect="1"/>
            </p:cNvPicPr>
            <p:nvPr/>
          </p:nvPicPr>
          <p:blipFill>
            <a:blip r:embed="rId9" cstate="print">
              <a:duotone>
                <a:prstClr val="black"/>
                <a:srgbClr val="002050">
                  <a:tint val="45000"/>
                  <a:satMod val="400000"/>
                </a:srgbClr>
              </a:duotone>
              <a:extLst>
                <a:ext uri="{BEBA8EAE-BF5A-486C-A8C5-ECC9F3942E4B}">
                  <a14:imgProps xmlns:a14="http://schemas.microsoft.com/office/drawing/2010/main">
                    <a14:imgLayer r:embed="rId10">
                      <a14:imgEffect>
                        <a14:brightnessContrast bright="28000" contrast="11000"/>
                      </a14:imgEffect>
                    </a14:imgLayer>
                  </a14:imgProps>
                </a:ext>
                <a:ext uri="{28A0092B-C50C-407E-A947-70E740481C1C}">
                  <a14:useLocalDpi xmlns:a14="http://schemas.microsoft.com/office/drawing/2010/main"/>
                </a:ext>
              </a:extLst>
            </a:blip>
            <a:stretch>
              <a:fillRect/>
            </a:stretch>
          </p:blipFill>
          <p:spPr>
            <a:xfrm>
              <a:off x="8238661" y="1969396"/>
              <a:ext cx="646468" cy="156981"/>
            </a:xfrm>
            <a:prstGeom prst="rect">
              <a:avLst/>
            </a:prstGeom>
          </p:spPr>
        </p:pic>
      </p:grpSp>
      <p:sp>
        <p:nvSpPr>
          <p:cNvPr id="288" name="Oval 287" descr="People in triangle">
            <a:extLst>
              <a:ext uri="{FF2B5EF4-FFF2-40B4-BE49-F238E27FC236}">
                <a16:creationId xmlns:a16="http://schemas.microsoft.com/office/drawing/2014/main" id="{7D22DA24-7542-4F9A-B1E9-85D7F554A724}"/>
              </a:ext>
            </a:extLst>
          </p:cNvPr>
          <p:cNvSpPr>
            <a:spLocks noChangeAspect="1"/>
          </p:cNvSpPr>
          <p:nvPr/>
        </p:nvSpPr>
        <p:spPr bwMode="auto">
          <a:xfrm>
            <a:off x="5126206" y="5754509"/>
            <a:ext cx="414874" cy="414874"/>
          </a:xfrm>
          <a:prstGeom prst="ellipse">
            <a:avLst/>
          </a:prstGeom>
          <a:solidFill>
            <a:schemeClr val="tx2">
              <a:lumMod val="10000"/>
              <a:lumOff val="90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4808" rIns="0" bIns="44808" numCol="1" spcCol="0" rtlCol="0" fromWordArt="0" anchor="ctr" anchorCtr="0" forceAA="0" compatLnSpc="1">
            <a:prstTxWarp prst="textNoShape">
              <a:avLst/>
            </a:prstTxWarp>
            <a:noAutofit/>
          </a:bodyPr>
          <a:lstStyle/>
          <a:p>
            <a:pPr algn="ctr" defTabSz="895797"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sp>
        <p:nvSpPr>
          <p:cNvPr id="289" name="Freeform: Shape 288" descr="People in triangle">
            <a:extLst>
              <a:ext uri="{FF2B5EF4-FFF2-40B4-BE49-F238E27FC236}">
                <a16:creationId xmlns:a16="http://schemas.microsoft.com/office/drawing/2014/main" id="{73B6E52C-31BC-4B55-9B7D-23079806BCD7}"/>
              </a:ext>
            </a:extLst>
          </p:cNvPr>
          <p:cNvSpPr>
            <a:spLocks noChangeAspect="1"/>
          </p:cNvSpPr>
          <p:nvPr/>
        </p:nvSpPr>
        <p:spPr bwMode="auto">
          <a:xfrm flipH="1">
            <a:off x="5209512" y="5829010"/>
            <a:ext cx="248265" cy="214020"/>
          </a:xfrm>
          <a:custGeom>
            <a:avLst/>
            <a:gdLst>
              <a:gd name="connsiteX0" fmla="*/ 3585965 w 7177436"/>
              <a:gd name="connsiteY0" fmla="*/ 4180339 h 6187444"/>
              <a:gd name="connsiteX1" fmla="*/ 3209692 w 7177436"/>
              <a:gd name="connsiteY1" fmla="*/ 4556612 h 6187444"/>
              <a:gd name="connsiteX2" fmla="*/ 3585965 w 7177436"/>
              <a:gd name="connsiteY2" fmla="*/ 4932885 h 6187444"/>
              <a:gd name="connsiteX3" fmla="*/ 3962238 w 7177436"/>
              <a:gd name="connsiteY3" fmla="*/ 4556612 h 6187444"/>
              <a:gd name="connsiteX4" fmla="*/ 3585965 w 7177436"/>
              <a:gd name="connsiteY4" fmla="*/ 4180339 h 6187444"/>
              <a:gd name="connsiteX5" fmla="*/ 4566363 w 7177436"/>
              <a:gd name="connsiteY5" fmla="*/ 3386311 h 6187444"/>
              <a:gd name="connsiteX6" fmla="*/ 4274662 w 7177436"/>
              <a:gd name="connsiteY6" fmla="*/ 3678012 h 6187444"/>
              <a:gd name="connsiteX7" fmla="*/ 4566363 w 7177436"/>
              <a:gd name="connsiteY7" fmla="*/ 3969713 h 6187444"/>
              <a:gd name="connsiteX8" fmla="*/ 4858064 w 7177436"/>
              <a:gd name="connsiteY8" fmla="*/ 3678012 h 6187444"/>
              <a:gd name="connsiteX9" fmla="*/ 4566363 w 7177436"/>
              <a:gd name="connsiteY9" fmla="*/ 3386311 h 6187444"/>
              <a:gd name="connsiteX10" fmla="*/ 2611073 w 7177436"/>
              <a:gd name="connsiteY10" fmla="*/ 3386164 h 6187444"/>
              <a:gd name="connsiteX11" fmla="*/ 2319225 w 7177436"/>
              <a:gd name="connsiteY11" fmla="*/ 3678012 h 6187444"/>
              <a:gd name="connsiteX12" fmla="*/ 2611073 w 7177436"/>
              <a:gd name="connsiteY12" fmla="*/ 3969860 h 6187444"/>
              <a:gd name="connsiteX13" fmla="*/ 2902921 w 7177436"/>
              <a:gd name="connsiteY13" fmla="*/ 3678012 h 6187444"/>
              <a:gd name="connsiteX14" fmla="*/ 2611073 w 7177436"/>
              <a:gd name="connsiteY14" fmla="*/ 3386164 h 6187444"/>
              <a:gd name="connsiteX15" fmla="*/ 2611073 w 7177436"/>
              <a:gd name="connsiteY15" fmla="*/ 3188400 h 6187444"/>
              <a:gd name="connsiteX16" fmla="*/ 3100685 w 7177436"/>
              <a:gd name="connsiteY16" fmla="*/ 3678012 h 6187444"/>
              <a:gd name="connsiteX17" fmla="*/ 2957281 w 7177436"/>
              <a:gd name="connsiteY17" fmla="*/ 4024220 h 6187444"/>
              <a:gd name="connsiteX18" fmla="*/ 2911722 w 7177436"/>
              <a:gd name="connsiteY18" fmla="*/ 4061809 h 6187444"/>
              <a:gd name="connsiteX19" fmla="*/ 3002153 w 7177436"/>
              <a:gd name="connsiteY19" fmla="*/ 4126074 h 6187444"/>
              <a:gd name="connsiteX20" fmla="*/ 3093376 w 7177436"/>
              <a:gd name="connsiteY20" fmla="*/ 4231413 h 6187444"/>
              <a:gd name="connsiteX21" fmla="*/ 3098519 w 7177436"/>
              <a:gd name="connsiteY21" fmla="*/ 4240889 h 6187444"/>
              <a:gd name="connsiteX22" fmla="*/ 3103663 w 7177436"/>
              <a:gd name="connsiteY22" fmla="*/ 4231413 h 6187444"/>
              <a:gd name="connsiteX23" fmla="*/ 3585965 w 7177436"/>
              <a:gd name="connsiteY23" fmla="*/ 3974975 h 6187444"/>
              <a:gd name="connsiteX24" fmla="*/ 4068268 w 7177436"/>
              <a:gd name="connsiteY24" fmla="*/ 4231413 h 6187444"/>
              <a:gd name="connsiteX25" fmla="*/ 4076164 w 7177436"/>
              <a:gd name="connsiteY25" fmla="*/ 4245961 h 6187444"/>
              <a:gd name="connsiteX26" fmla="*/ 4084061 w 7177436"/>
              <a:gd name="connsiteY26" fmla="*/ 4231413 h 6187444"/>
              <a:gd name="connsiteX27" fmla="*/ 4241165 w 7177436"/>
              <a:gd name="connsiteY27" fmla="*/ 4074309 h 6187444"/>
              <a:gd name="connsiteX28" fmla="*/ 4265111 w 7177436"/>
              <a:gd name="connsiteY28" fmla="*/ 4061312 h 6187444"/>
              <a:gd name="connsiteX29" fmla="*/ 4220155 w 7177436"/>
              <a:gd name="connsiteY29" fmla="*/ 4024220 h 6187444"/>
              <a:gd name="connsiteX30" fmla="*/ 4076751 w 7177436"/>
              <a:gd name="connsiteY30" fmla="*/ 3678012 h 6187444"/>
              <a:gd name="connsiteX31" fmla="*/ 4566363 w 7177436"/>
              <a:gd name="connsiteY31" fmla="*/ 3188400 h 6187444"/>
              <a:gd name="connsiteX32" fmla="*/ 5055975 w 7177436"/>
              <a:gd name="connsiteY32" fmla="*/ 3678012 h 6187444"/>
              <a:gd name="connsiteX33" fmla="*/ 4912571 w 7177436"/>
              <a:gd name="connsiteY33" fmla="*/ 4024220 h 6187444"/>
              <a:gd name="connsiteX34" fmla="*/ 4867615 w 7177436"/>
              <a:gd name="connsiteY34" fmla="*/ 4061312 h 6187444"/>
              <a:gd name="connsiteX35" fmla="*/ 4891562 w 7177436"/>
              <a:gd name="connsiteY35" fmla="*/ 4074309 h 6187444"/>
              <a:gd name="connsiteX36" fmla="*/ 5148000 w 7177436"/>
              <a:gd name="connsiteY36" fmla="*/ 4556612 h 6187444"/>
              <a:gd name="connsiteX37" fmla="*/ 5146625 w 7177436"/>
              <a:gd name="connsiteY37" fmla="*/ 4570249 h 6187444"/>
              <a:gd name="connsiteX38" fmla="*/ 4958600 w 7177436"/>
              <a:gd name="connsiteY38" fmla="*/ 4570249 h 6187444"/>
              <a:gd name="connsiteX39" fmla="*/ 4961353 w 7177436"/>
              <a:gd name="connsiteY39" fmla="*/ 4556612 h 6187444"/>
              <a:gd name="connsiteX40" fmla="*/ 4645968 w 7177436"/>
              <a:gd name="connsiteY40" fmla="*/ 4169647 h 6187444"/>
              <a:gd name="connsiteX41" fmla="*/ 4596132 w 7177436"/>
              <a:gd name="connsiteY41" fmla="*/ 4164623 h 6187444"/>
              <a:gd name="connsiteX42" fmla="*/ 4566363 w 7177436"/>
              <a:gd name="connsiteY42" fmla="*/ 4167624 h 6187444"/>
              <a:gd name="connsiteX43" fmla="*/ 4536594 w 7177436"/>
              <a:gd name="connsiteY43" fmla="*/ 4164623 h 6187444"/>
              <a:gd name="connsiteX44" fmla="*/ 4486759 w 7177436"/>
              <a:gd name="connsiteY44" fmla="*/ 4169647 h 6187444"/>
              <a:gd name="connsiteX45" fmla="*/ 4171373 w 7177436"/>
              <a:gd name="connsiteY45" fmla="*/ 4556612 h 6187444"/>
              <a:gd name="connsiteX46" fmla="*/ 4174126 w 7177436"/>
              <a:gd name="connsiteY46" fmla="*/ 4570249 h 6187444"/>
              <a:gd name="connsiteX47" fmla="*/ 4166742 w 7177436"/>
              <a:gd name="connsiteY47" fmla="*/ 4570249 h 6187444"/>
              <a:gd name="connsiteX48" fmla="*/ 4162929 w 7177436"/>
              <a:gd name="connsiteY48" fmla="*/ 4630691 h 6187444"/>
              <a:gd name="connsiteX49" fmla="*/ 3911164 w 7177436"/>
              <a:gd name="connsiteY49" fmla="*/ 5038915 h 6187444"/>
              <a:gd name="connsiteX50" fmla="*/ 3906556 w 7177436"/>
              <a:gd name="connsiteY50" fmla="*/ 5041416 h 6187444"/>
              <a:gd name="connsiteX51" fmla="*/ 3975245 w 7177436"/>
              <a:gd name="connsiteY51" fmla="*/ 5074305 h 6187444"/>
              <a:gd name="connsiteX52" fmla="*/ 4352143 w 7177436"/>
              <a:gd name="connsiteY52" fmla="*/ 5608871 h 6187444"/>
              <a:gd name="connsiteX53" fmla="*/ 4365798 w 7177436"/>
              <a:gd name="connsiteY53" fmla="*/ 5747903 h 6187444"/>
              <a:gd name="connsiteX54" fmla="*/ 4173601 w 7177436"/>
              <a:gd name="connsiteY54" fmla="*/ 5747903 h 6187444"/>
              <a:gd name="connsiteX55" fmla="*/ 4163832 w 7177436"/>
              <a:gd name="connsiteY55" fmla="*/ 5647609 h 6187444"/>
              <a:gd name="connsiteX56" fmla="*/ 3585966 w 7177436"/>
              <a:gd name="connsiteY56" fmla="*/ 5160175 h 6187444"/>
              <a:gd name="connsiteX57" fmla="*/ 3008101 w 7177436"/>
              <a:gd name="connsiteY57" fmla="*/ 5647609 h 6187444"/>
              <a:gd name="connsiteX58" fmla="*/ 2998332 w 7177436"/>
              <a:gd name="connsiteY58" fmla="*/ 5747903 h 6187444"/>
              <a:gd name="connsiteX59" fmla="*/ 2806135 w 7177436"/>
              <a:gd name="connsiteY59" fmla="*/ 5747903 h 6187444"/>
              <a:gd name="connsiteX60" fmla="*/ 2819790 w 7177436"/>
              <a:gd name="connsiteY60" fmla="*/ 5608871 h 6187444"/>
              <a:gd name="connsiteX61" fmla="*/ 3196688 w 7177436"/>
              <a:gd name="connsiteY61" fmla="*/ 5074305 h 6187444"/>
              <a:gd name="connsiteX62" fmla="*/ 3265375 w 7177436"/>
              <a:gd name="connsiteY62" fmla="*/ 5041416 h 6187444"/>
              <a:gd name="connsiteX63" fmla="*/ 3260767 w 7177436"/>
              <a:gd name="connsiteY63" fmla="*/ 5038915 h 6187444"/>
              <a:gd name="connsiteX64" fmla="*/ 3022640 w 7177436"/>
              <a:gd name="connsiteY64" fmla="*/ 4701972 h 6187444"/>
              <a:gd name="connsiteX65" fmla="*/ 3006046 w 7177436"/>
              <a:gd name="connsiteY65" fmla="*/ 4570249 h 6187444"/>
              <a:gd name="connsiteX66" fmla="*/ 3002751 w 7177436"/>
              <a:gd name="connsiteY66" fmla="*/ 4570249 h 6187444"/>
              <a:gd name="connsiteX67" fmla="*/ 3004780 w 7177436"/>
              <a:gd name="connsiteY67" fmla="*/ 4560199 h 6187444"/>
              <a:gd name="connsiteX68" fmla="*/ 3004328 w 7177436"/>
              <a:gd name="connsiteY68" fmla="*/ 4556612 h 6187444"/>
              <a:gd name="connsiteX69" fmla="*/ 3004916 w 7177436"/>
              <a:gd name="connsiteY69" fmla="*/ 4550779 h 6187444"/>
              <a:gd name="connsiteX70" fmla="*/ 2997491 w 7177436"/>
              <a:gd name="connsiteY70" fmla="*/ 4477120 h 6187444"/>
              <a:gd name="connsiteX71" fmla="*/ 2680894 w 7177436"/>
              <a:gd name="connsiteY71" fmla="*/ 4168341 h 6187444"/>
              <a:gd name="connsiteX72" fmla="*/ 2639865 w 7177436"/>
              <a:gd name="connsiteY72" fmla="*/ 4164721 h 6187444"/>
              <a:gd name="connsiteX73" fmla="*/ 2611073 w 7177436"/>
              <a:gd name="connsiteY73" fmla="*/ 4167624 h 6187444"/>
              <a:gd name="connsiteX74" fmla="*/ 2584076 w 7177436"/>
              <a:gd name="connsiteY74" fmla="*/ 4164902 h 6187444"/>
              <a:gd name="connsiteX75" fmla="*/ 2531581 w 7177436"/>
              <a:gd name="connsiteY75" fmla="*/ 4170194 h 6187444"/>
              <a:gd name="connsiteX76" fmla="*/ 2216642 w 7177436"/>
              <a:gd name="connsiteY76" fmla="*/ 4556612 h 6187444"/>
              <a:gd name="connsiteX77" fmla="*/ 2219396 w 7177436"/>
              <a:gd name="connsiteY77" fmla="*/ 4570249 h 6187444"/>
              <a:gd name="connsiteX78" fmla="*/ 2030811 w 7177436"/>
              <a:gd name="connsiteY78" fmla="*/ 4570249 h 6187444"/>
              <a:gd name="connsiteX79" fmla="*/ 2029436 w 7177436"/>
              <a:gd name="connsiteY79" fmla="*/ 4556612 h 6187444"/>
              <a:gd name="connsiteX80" fmla="*/ 2285874 w 7177436"/>
              <a:gd name="connsiteY80" fmla="*/ 4074309 h 6187444"/>
              <a:gd name="connsiteX81" fmla="*/ 2309821 w 7177436"/>
              <a:gd name="connsiteY81" fmla="*/ 4061312 h 6187444"/>
              <a:gd name="connsiteX82" fmla="*/ 2264865 w 7177436"/>
              <a:gd name="connsiteY82" fmla="*/ 4024220 h 6187444"/>
              <a:gd name="connsiteX83" fmla="*/ 2121461 w 7177436"/>
              <a:gd name="connsiteY83" fmla="*/ 3678012 h 6187444"/>
              <a:gd name="connsiteX84" fmla="*/ 2611073 w 7177436"/>
              <a:gd name="connsiteY84" fmla="*/ 3188400 h 6187444"/>
              <a:gd name="connsiteX85" fmla="*/ 3588718 w 7177436"/>
              <a:gd name="connsiteY85" fmla="*/ 267928 h 6187444"/>
              <a:gd name="connsiteX86" fmla="*/ 234386 w 7177436"/>
              <a:gd name="connsiteY86" fmla="*/ 6051259 h 6187444"/>
              <a:gd name="connsiteX87" fmla="*/ 6943050 w 7177436"/>
              <a:gd name="connsiteY87" fmla="*/ 6051259 h 6187444"/>
              <a:gd name="connsiteX88" fmla="*/ 3588718 w 7177436"/>
              <a:gd name="connsiteY88" fmla="*/ 0 h 6187444"/>
              <a:gd name="connsiteX89" fmla="*/ 7177436 w 7177436"/>
              <a:gd name="connsiteY89" fmla="*/ 6187444 h 6187444"/>
              <a:gd name="connsiteX90" fmla="*/ 0 w 7177436"/>
              <a:gd name="connsiteY90" fmla="*/ 6187444 h 618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177436" h="6187444">
                <a:moveTo>
                  <a:pt x="3585965" y="4180339"/>
                </a:moveTo>
                <a:cubicBezTo>
                  <a:pt x="3378155" y="4180339"/>
                  <a:pt x="3209692" y="4348802"/>
                  <a:pt x="3209692" y="4556612"/>
                </a:cubicBezTo>
                <a:cubicBezTo>
                  <a:pt x="3209692" y="4764422"/>
                  <a:pt x="3378155" y="4932885"/>
                  <a:pt x="3585965" y="4932885"/>
                </a:cubicBezTo>
                <a:cubicBezTo>
                  <a:pt x="3793775" y="4932885"/>
                  <a:pt x="3962238" y="4764422"/>
                  <a:pt x="3962238" y="4556612"/>
                </a:cubicBezTo>
                <a:cubicBezTo>
                  <a:pt x="3962238" y="4348802"/>
                  <a:pt x="3793775" y="4180339"/>
                  <a:pt x="3585965" y="4180339"/>
                </a:cubicBezTo>
                <a:close/>
                <a:moveTo>
                  <a:pt x="4566363" y="3386311"/>
                </a:moveTo>
                <a:cubicBezTo>
                  <a:pt x="4405261" y="3386311"/>
                  <a:pt x="4274662" y="3516910"/>
                  <a:pt x="4274662" y="3678012"/>
                </a:cubicBezTo>
                <a:cubicBezTo>
                  <a:pt x="4274662" y="3839114"/>
                  <a:pt x="4405261" y="3969713"/>
                  <a:pt x="4566363" y="3969713"/>
                </a:cubicBezTo>
                <a:cubicBezTo>
                  <a:pt x="4727465" y="3969713"/>
                  <a:pt x="4858064" y="3839114"/>
                  <a:pt x="4858064" y="3678012"/>
                </a:cubicBezTo>
                <a:cubicBezTo>
                  <a:pt x="4858064" y="3516910"/>
                  <a:pt x="4727465" y="3386311"/>
                  <a:pt x="4566363" y="3386311"/>
                </a:cubicBezTo>
                <a:close/>
                <a:moveTo>
                  <a:pt x="2611073" y="3386164"/>
                </a:moveTo>
                <a:cubicBezTo>
                  <a:pt x="2449890" y="3386164"/>
                  <a:pt x="2319225" y="3516829"/>
                  <a:pt x="2319225" y="3678012"/>
                </a:cubicBezTo>
                <a:cubicBezTo>
                  <a:pt x="2319225" y="3839195"/>
                  <a:pt x="2449890" y="3969860"/>
                  <a:pt x="2611073" y="3969860"/>
                </a:cubicBezTo>
                <a:cubicBezTo>
                  <a:pt x="2772256" y="3969860"/>
                  <a:pt x="2902921" y="3839195"/>
                  <a:pt x="2902921" y="3678012"/>
                </a:cubicBezTo>
                <a:cubicBezTo>
                  <a:pt x="2902921" y="3516829"/>
                  <a:pt x="2772256" y="3386164"/>
                  <a:pt x="2611073" y="3386164"/>
                </a:cubicBezTo>
                <a:close/>
                <a:moveTo>
                  <a:pt x="2611073" y="3188400"/>
                </a:moveTo>
                <a:cubicBezTo>
                  <a:pt x="2881478" y="3188400"/>
                  <a:pt x="3100685" y="3407607"/>
                  <a:pt x="3100685" y="3678012"/>
                </a:cubicBezTo>
                <a:cubicBezTo>
                  <a:pt x="3100685" y="3813214"/>
                  <a:pt x="3045884" y="3935617"/>
                  <a:pt x="2957281" y="4024220"/>
                </a:cubicBezTo>
                <a:lnTo>
                  <a:pt x="2911722" y="4061809"/>
                </a:lnTo>
                <a:lnTo>
                  <a:pt x="3002153" y="4126074"/>
                </a:lnTo>
                <a:cubicBezTo>
                  <a:pt x="3036583" y="4157367"/>
                  <a:pt x="3067245" y="4192734"/>
                  <a:pt x="3093376" y="4231413"/>
                </a:cubicBezTo>
                <a:lnTo>
                  <a:pt x="3098519" y="4240889"/>
                </a:lnTo>
                <a:lnTo>
                  <a:pt x="3103663" y="4231413"/>
                </a:lnTo>
                <a:cubicBezTo>
                  <a:pt x="3208187" y="4076697"/>
                  <a:pt x="3385197" y="3974975"/>
                  <a:pt x="3585965" y="3974975"/>
                </a:cubicBezTo>
                <a:cubicBezTo>
                  <a:pt x="3786733" y="3974975"/>
                  <a:pt x="3963743" y="4076697"/>
                  <a:pt x="4068268" y="4231413"/>
                </a:cubicBezTo>
                <a:lnTo>
                  <a:pt x="4076164" y="4245961"/>
                </a:lnTo>
                <a:lnTo>
                  <a:pt x="4084061" y="4231413"/>
                </a:lnTo>
                <a:cubicBezTo>
                  <a:pt x="4125871" y="4169527"/>
                  <a:pt x="4179278" y="4116119"/>
                  <a:pt x="4241165" y="4074309"/>
                </a:cubicBezTo>
                <a:lnTo>
                  <a:pt x="4265111" y="4061312"/>
                </a:lnTo>
                <a:lnTo>
                  <a:pt x="4220155" y="4024220"/>
                </a:lnTo>
                <a:cubicBezTo>
                  <a:pt x="4131553" y="3935617"/>
                  <a:pt x="4076751" y="3813214"/>
                  <a:pt x="4076751" y="3678012"/>
                </a:cubicBezTo>
                <a:cubicBezTo>
                  <a:pt x="4076751" y="3407607"/>
                  <a:pt x="4295958" y="3188400"/>
                  <a:pt x="4566363" y="3188400"/>
                </a:cubicBezTo>
                <a:cubicBezTo>
                  <a:pt x="4836768" y="3188400"/>
                  <a:pt x="5055975" y="3407607"/>
                  <a:pt x="5055975" y="3678012"/>
                </a:cubicBezTo>
                <a:cubicBezTo>
                  <a:pt x="5055975" y="3813214"/>
                  <a:pt x="5001173" y="3935617"/>
                  <a:pt x="4912571" y="4024220"/>
                </a:cubicBezTo>
                <a:lnTo>
                  <a:pt x="4867615" y="4061312"/>
                </a:lnTo>
                <a:lnTo>
                  <a:pt x="4891562" y="4074309"/>
                </a:lnTo>
                <a:cubicBezTo>
                  <a:pt x="5046278" y="4178834"/>
                  <a:pt x="5148000" y="4355844"/>
                  <a:pt x="5148000" y="4556612"/>
                </a:cubicBezTo>
                <a:lnTo>
                  <a:pt x="5146625" y="4570249"/>
                </a:lnTo>
                <a:lnTo>
                  <a:pt x="4958600" y="4570249"/>
                </a:lnTo>
                <a:lnTo>
                  <a:pt x="4961353" y="4556612"/>
                </a:lnTo>
                <a:cubicBezTo>
                  <a:pt x="4961353" y="4365733"/>
                  <a:pt x="4825958" y="4206478"/>
                  <a:pt x="4645968" y="4169647"/>
                </a:cubicBezTo>
                <a:lnTo>
                  <a:pt x="4596132" y="4164623"/>
                </a:lnTo>
                <a:lnTo>
                  <a:pt x="4566363" y="4167624"/>
                </a:lnTo>
                <a:lnTo>
                  <a:pt x="4536594" y="4164623"/>
                </a:lnTo>
                <a:lnTo>
                  <a:pt x="4486759" y="4169647"/>
                </a:lnTo>
                <a:cubicBezTo>
                  <a:pt x="4306769" y="4206478"/>
                  <a:pt x="4171373" y="4365733"/>
                  <a:pt x="4171373" y="4556612"/>
                </a:cubicBezTo>
                <a:lnTo>
                  <a:pt x="4174126" y="4570249"/>
                </a:lnTo>
                <a:lnTo>
                  <a:pt x="4166742" y="4570249"/>
                </a:lnTo>
                <a:lnTo>
                  <a:pt x="4162929" y="4630691"/>
                </a:lnTo>
                <a:cubicBezTo>
                  <a:pt x="4141344" y="4800500"/>
                  <a:pt x="4046541" y="4947455"/>
                  <a:pt x="3911164" y="5038915"/>
                </a:cubicBezTo>
                <a:lnTo>
                  <a:pt x="3906556" y="5041416"/>
                </a:lnTo>
                <a:lnTo>
                  <a:pt x="3975245" y="5074305"/>
                </a:lnTo>
                <a:cubicBezTo>
                  <a:pt x="4166302" y="5187061"/>
                  <a:pt x="4306565" y="5380266"/>
                  <a:pt x="4352143" y="5608871"/>
                </a:cubicBezTo>
                <a:lnTo>
                  <a:pt x="4365798" y="5747903"/>
                </a:lnTo>
                <a:lnTo>
                  <a:pt x="4173601" y="5747903"/>
                </a:lnTo>
                <a:lnTo>
                  <a:pt x="4163832" y="5647609"/>
                </a:lnTo>
                <a:cubicBezTo>
                  <a:pt x="4108830" y="5369431"/>
                  <a:pt x="3871011" y="5160175"/>
                  <a:pt x="3585966" y="5160175"/>
                </a:cubicBezTo>
                <a:cubicBezTo>
                  <a:pt x="3300922" y="5160175"/>
                  <a:pt x="3063102" y="5369431"/>
                  <a:pt x="3008101" y="5647609"/>
                </a:cubicBezTo>
                <a:lnTo>
                  <a:pt x="2998332" y="5747903"/>
                </a:lnTo>
                <a:lnTo>
                  <a:pt x="2806135" y="5747903"/>
                </a:lnTo>
                <a:lnTo>
                  <a:pt x="2819790" y="5608871"/>
                </a:lnTo>
                <a:cubicBezTo>
                  <a:pt x="2865368" y="5380266"/>
                  <a:pt x="3005632" y="5187061"/>
                  <a:pt x="3196688" y="5074305"/>
                </a:cubicBezTo>
                <a:lnTo>
                  <a:pt x="3265375" y="5041416"/>
                </a:lnTo>
                <a:lnTo>
                  <a:pt x="3260767" y="5038915"/>
                </a:lnTo>
                <a:cubicBezTo>
                  <a:pt x="3144729" y="4960521"/>
                  <a:pt x="3058501" y="4841354"/>
                  <a:pt x="3022640" y="4701972"/>
                </a:cubicBezTo>
                <a:lnTo>
                  <a:pt x="3006046" y="4570249"/>
                </a:lnTo>
                <a:lnTo>
                  <a:pt x="3002751" y="4570249"/>
                </a:lnTo>
                <a:lnTo>
                  <a:pt x="3004780" y="4560199"/>
                </a:lnTo>
                <a:lnTo>
                  <a:pt x="3004328" y="4556612"/>
                </a:lnTo>
                <a:lnTo>
                  <a:pt x="3004916" y="4550779"/>
                </a:lnTo>
                <a:lnTo>
                  <a:pt x="2997491" y="4477120"/>
                </a:lnTo>
                <a:cubicBezTo>
                  <a:pt x="2965309" y="4319852"/>
                  <a:pt x="2839529" y="4196678"/>
                  <a:pt x="2680894" y="4168341"/>
                </a:cubicBezTo>
                <a:lnTo>
                  <a:pt x="2639865" y="4164721"/>
                </a:lnTo>
                <a:lnTo>
                  <a:pt x="2611073" y="4167624"/>
                </a:lnTo>
                <a:lnTo>
                  <a:pt x="2584076" y="4164902"/>
                </a:lnTo>
                <a:lnTo>
                  <a:pt x="2531581" y="4170194"/>
                </a:lnTo>
                <a:cubicBezTo>
                  <a:pt x="2351846" y="4206973"/>
                  <a:pt x="2216642" y="4366004"/>
                  <a:pt x="2216642" y="4556612"/>
                </a:cubicBezTo>
                <a:lnTo>
                  <a:pt x="2219396" y="4570249"/>
                </a:lnTo>
                <a:lnTo>
                  <a:pt x="2030811" y="4570249"/>
                </a:lnTo>
                <a:lnTo>
                  <a:pt x="2029436" y="4556612"/>
                </a:lnTo>
                <a:cubicBezTo>
                  <a:pt x="2029436" y="4355844"/>
                  <a:pt x="2131158" y="4178834"/>
                  <a:pt x="2285874" y="4074309"/>
                </a:cubicBezTo>
                <a:lnTo>
                  <a:pt x="2309821" y="4061312"/>
                </a:lnTo>
                <a:lnTo>
                  <a:pt x="2264865" y="4024220"/>
                </a:lnTo>
                <a:cubicBezTo>
                  <a:pt x="2176263" y="3935617"/>
                  <a:pt x="2121461" y="3813214"/>
                  <a:pt x="2121461" y="3678012"/>
                </a:cubicBezTo>
                <a:cubicBezTo>
                  <a:pt x="2121461" y="3407607"/>
                  <a:pt x="2340668" y="3188400"/>
                  <a:pt x="2611073" y="3188400"/>
                </a:cubicBezTo>
                <a:close/>
                <a:moveTo>
                  <a:pt x="3588718" y="267928"/>
                </a:moveTo>
                <a:lnTo>
                  <a:pt x="234386" y="6051259"/>
                </a:lnTo>
                <a:lnTo>
                  <a:pt x="6943050" y="6051259"/>
                </a:lnTo>
                <a:close/>
                <a:moveTo>
                  <a:pt x="3588718" y="0"/>
                </a:moveTo>
                <a:lnTo>
                  <a:pt x="7177436" y="6187444"/>
                </a:lnTo>
                <a:lnTo>
                  <a:pt x="0" y="6187444"/>
                </a:lnTo>
                <a:close/>
              </a:path>
            </a:pathLst>
          </a:custGeom>
          <a:solidFill>
            <a:schemeClr val="tx1"/>
          </a:solidFill>
          <a:ln w="152400" cap="flat" cmpd="sng" algn="ctr">
            <a:no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69" fontAlgn="base">
              <a:lnSpc>
                <a:spcPct val="90000"/>
              </a:lnSpc>
              <a:spcBef>
                <a:spcPct val="0"/>
              </a:spcBef>
              <a:spcAft>
                <a:spcPct val="0"/>
              </a:spcAft>
              <a:defRPr/>
            </a:pPr>
            <a:endParaRPr lang="en-US" sz="2307"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290" name="Group 289" descr="Office logo">
            <a:extLst>
              <a:ext uri="{FF2B5EF4-FFF2-40B4-BE49-F238E27FC236}">
                <a16:creationId xmlns:a16="http://schemas.microsoft.com/office/drawing/2014/main" id="{FE696B69-C4FD-48E7-A08F-D090E341A48B}"/>
              </a:ext>
            </a:extLst>
          </p:cNvPr>
          <p:cNvGrpSpPr>
            <a:grpSpLocks noChangeAspect="1"/>
          </p:cNvGrpSpPr>
          <p:nvPr/>
        </p:nvGrpSpPr>
        <p:grpSpPr>
          <a:xfrm>
            <a:off x="7225320" y="5485112"/>
            <a:ext cx="399883" cy="399883"/>
            <a:chOff x="5800549" y="3375773"/>
            <a:chExt cx="914400" cy="914400"/>
          </a:xfrm>
        </p:grpSpPr>
        <p:sp>
          <p:nvSpPr>
            <p:cNvPr id="291" name="Freeform 5">
              <a:extLst>
                <a:ext uri="{FF2B5EF4-FFF2-40B4-BE49-F238E27FC236}">
                  <a16:creationId xmlns:a16="http://schemas.microsoft.com/office/drawing/2014/main" id="{2936E431-AD95-4A64-9408-09938AB53D7D}"/>
                </a:ext>
              </a:extLst>
            </p:cNvPr>
            <p:cNvSpPr>
              <a:spLocks/>
            </p:cNvSpPr>
            <p:nvPr/>
          </p:nvSpPr>
          <p:spPr bwMode="auto">
            <a:xfrm>
              <a:off x="5800549" y="3375773"/>
              <a:ext cx="914400" cy="914400"/>
            </a:xfrm>
            <a:prstGeom prst="ellipse">
              <a:avLst/>
            </a:prstGeom>
            <a:solidFill>
              <a:srgbClr val="0078D7"/>
            </a:solidFill>
            <a:ln w="15875">
              <a:noFill/>
            </a:ln>
          </p:spPr>
          <p:txBody>
            <a:bodyPr vert="horz" wrap="square" lIns="87868" tIns="43934" rIns="87868" bIns="43934" numCol="1" anchor="t" anchorCtr="0" compatLnSpc="1">
              <a:prstTxWarp prst="textNoShape">
                <a:avLst/>
              </a:prstTxWarp>
            </a:bodyPr>
            <a:lstStyle/>
            <a:p>
              <a:pPr defTabSz="597446">
                <a:defRPr/>
              </a:pPr>
              <a:endParaRPr lang="en-US" sz="2307" kern="0">
                <a:solidFill>
                  <a:srgbClr val="505050"/>
                </a:solidFill>
                <a:latin typeface="Segoe UI"/>
              </a:endParaRPr>
            </a:p>
          </p:txBody>
        </p:sp>
        <p:sp>
          <p:nvSpPr>
            <p:cNvPr id="292" name="Freeform 131">
              <a:extLst>
                <a:ext uri="{FF2B5EF4-FFF2-40B4-BE49-F238E27FC236}">
                  <a16:creationId xmlns:a16="http://schemas.microsoft.com/office/drawing/2014/main" id="{E01D673F-257F-4272-A708-C64D0B8A37DF}"/>
                </a:ext>
              </a:extLst>
            </p:cNvPr>
            <p:cNvSpPr>
              <a:spLocks noChangeAspect="1"/>
            </p:cNvSpPr>
            <p:nvPr/>
          </p:nvSpPr>
          <p:spPr bwMode="black">
            <a:xfrm>
              <a:off x="6024627" y="3579791"/>
              <a:ext cx="422178" cy="506366"/>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FFFFFF"/>
            </a:solidFill>
            <a:ln>
              <a:noFill/>
            </a:ln>
          </p:spPr>
          <p:txBody>
            <a:bodyPr vert="horz" wrap="square" lIns="87868" tIns="43934" rIns="87868" bIns="43934" numCol="1" anchor="t" anchorCtr="0" compatLnSpc="1">
              <a:prstTxWarp prst="textNoShape">
                <a:avLst/>
              </a:prstTxWarp>
            </a:bodyPr>
            <a:lstStyle/>
            <a:p>
              <a:pPr algn="ctr" defTabSz="597446">
                <a:defRPr/>
              </a:pPr>
              <a:endParaRPr lang="en-US" sz="2307" kern="0">
                <a:solidFill>
                  <a:srgbClr val="FFFFFF"/>
                </a:solidFill>
                <a:latin typeface="Segoe UI Semilight"/>
              </a:endParaRPr>
            </a:p>
          </p:txBody>
        </p:sp>
      </p:grpSp>
      <p:grpSp>
        <p:nvGrpSpPr>
          <p:cNvPr id="298" name="Group 297" descr="Phone with android">
            <a:extLst>
              <a:ext uri="{FF2B5EF4-FFF2-40B4-BE49-F238E27FC236}">
                <a16:creationId xmlns:a16="http://schemas.microsoft.com/office/drawing/2014/main" id="{6BD82417-8B6D-4F13-B40E-71CAC9D43A3E}"/>
              </a:ext>
            </a:extLst>
          </p:cNvPr>
          <p:cNvGrpSpPr/>
          <p:nvPr/>
        </p:nvGrpSpPr>
        <p:grpSpPr>
          <a:xfrm>
            <a:off x="3725364" y="2138515"/>
            <a:ext cx="418783" cy="418782"/>
            <a:chOff x="4332948" y="2408082"/>
            <a:chExt cx="376316" cy="376316"/>
          </a:xfrm>
        </p:grpSpPr>
        <p:sp>
          <p:nvSpPr>
            <p:cNvPr id="299" name="Oval 298">
              <a:extLst>
                <a:ext uri="{FF2B5EF4-FFF2-40B4-BE49-F238E27FC236}">
                  <a16:creationId xmlns:a16="http://schemas.microsoft.com/office/drawing/2014/main" id="{D1F24290-47C8-4856-9F5E-1CC443996E45}"/>
                </a:ext>
              </a:extLst>
            </p:cNvPr>
            <p:cNvSpPr>
              <a:spLocks noChangeAspect="1"/>
            </p:cNvSpPr>
            <p:nvPr/>
          </p:nvSpPr>
          <p:spPr bwMode="auto">
            <a:xfrm>
              <a:off x="4332948" y="2408082"/>
              <a:ext cx="376316" cy="376316"/>
            </a:xfrm>
            <a:prstGeom prst="ellipse">
              <a:avLst/>
            </a:prstGeom>
            <a:solidFill>
              <a:srgbClr val="E9E9E9"/>
            </a:solidFill>
            <a:ln w="15875" cap="flat" cmpd="sng" algn="ctr">
              <a:noFill/>
              <a:prstDash val="solid"/>
              <a:headEnd type="none" w="med" len="med"/>
              <a:tailEnd type="none" w="med" len="med"/>
            </a:ln>
            <a:effectLst/>
          </p:spPr>
          <p:txBody>
            <a:bodyPr rot="0" spcFirstLastPara="0" vertOverflow="overflow" horzOverflow="overflow" vert="horz" wrap="square" lIns="0" tIns="44808" rIns="0" bIns="44808" numCol="1" spcCol="0" rtlCol="0" fromWordArt="0" anchor="ctr" anchorCtr="0" forceAA="0" compatLnSpc="1">
              <a:prstTxWarp prst="textNoShape">
                <a:avLst/>
              </a:prstTxWarp>
              <a:noAutofit/>
            </a:bodyPr>
            <a:lstStyle/>
            <a:p>
              <a:pPr algn="ctr" defTabSz="895728"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grpSp>
          <p:nvGrpSpPr>
            <p:cNvPr id="300" name="Group 299">
              <a:extLst>
                <a:ext uri="{FF2B5EF4-FFF2-40B4-BE49-F238E27FC236}">
                  <a16:creationId xmlns:a16="http://schemas.microsoft.com/office/drawing/2014/main" id="{9159967F-AF9C-4A04-B621-CB8FDFB1BF4D}"/>
                </a:ext>
              </a:extLst>
            </p:cNvPr>
            <p:cNvGrpSpPr/>
            <p:nvPr/>
          </p:nvGrpSpPr>
          <p:grpSpPr>
            <a:xfrm>
              <a:off x="4447834" y="2474140"/>
              <a:ext cx="146544" cy="244200"/>
              <a:chOff x="1006043" y="2931783"/>
              <a:chExt cx="219492" cy="365760"/>
            </a:xfrm>
          </p:grpSpPr>
          <p:pic>
            <p:nvPicPr>
              <p:cNvPr id="301" name="Picture 300">
                <a:extLst>
                  <a:ext uri="{FF2B5EF4-FFF2-40B4-BE49-F238E27FC236}">
                    <a16:creationId xmlns:a16="http://schemas.microsoft.com/office/drawing/2014/main" id="{8673F2E1-E5F5-4516-A87D-312D41D121F7}"/>
                  </a:ext>
                </a:extLst>
              </p:cNvPr>
              <p:cNvPicPr>
                <a:picLocks noChangeAspect="1"/>
              </p:cNvPicPr>
              <p:nvPr/>
            </p:nvPicPr>
            <p:blipFill rotWithShape="1">
              <a:blip r:embed="rId11" cstate="print">
                <a:grayscl/>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rcRect/>
              <a:stretch/>
            </p:blipFill>
            <p:spPr>
              <a:xfrm>
                <a:off x="1017939" y="3040634"/>
                <a:ext cx="195700" cy="148059"/>
              </a:xfrm>
              <a:prstGeom prst="rect">
                <a:avLst/>
              </a:prstGeom>
            </p:spPr>
          </p:pic>
          <p:sp>
            <p:nvSpPr>
              <p:cNvPr id="302" name="CellPhone_E8EA">
                <a:extLst>
                  <a:ext uri="{FF2B5EF4-FFF2-40B4-BE49-F238E27FC236}">
                    <a16:creationId xmlns:a16="http://schemas.microsoft.com/office/drawing/2014/main" id="{98428444-E79A-44A6-85BB-46A1CEF9A9DF}"/>
                  </a:ext>
                </a:extLst>
              </p:cNvPr>
              <p:cNvSpPr>
                <a:spLocks noChangeAspect="1" noEditPoints="1"/>
              </p:cNvSpPr>
              <p:nvPr/>
            </p:nvSpPr>
            <p:spPr bwMode="auto">
              <a:xfrm>
                <a:off x="1006043" y="2931783"/>
                <a:ext cx="219492" cy="36576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algn="ctr" defTabSz="896214" fontAlgn="base">
                  <a:defRPr/>
                </a:pPr>
                <a:endParaRPr lang="en-US" sz="882" kern="0">
                  <a:gradFill>
                    <a:gsLst>
                      <a:gs pos="0">
                        <a:srgbClr val="505050"/>
                      </a:gs>
                      <a:gs pos="100000">
                        <a:srgbClr val="505050"/>
                      </a:gs>
                    </a:gsLst>
                  </a:gradFill>
                  <a:latin typeface="Segoe UI"/>
                </a:endParaRPr>
              </a:p>
            </p:txBody>
          </p:sp>
        </p:grpSp>
      </p:grpSp>
      <p:grpSp>
        <p:nvGrpSpPr>
          <p:cNvPr id="303" name="Group 302" descr="Phone with apple logo">
            <a:extLst>
              <a:ext uri="{FF2B5EF4-FFF2-40B4-BE49-F238E27FC236}">
                <a16:creationId xmlns:a16="http://schemas.microsoft.com/office/drawing/2014/main" id="{65FE4BE4-2D5B-489B-BE8F-B069DD6DEE64}"/>
              </a:ext>
            </a:extLst>
          </p:cNvPr>
          <p:cNvGrpSpPr>
            <a:grpSpLocks noChangeAspect="1"/>
          </p:cNvGrpSpPr>
          <p:nvPr/>
        </p:nvGrpSpPr>
        <p:grpSpPr>
          <a:xfrm>
            <a:off x="3033520" y="4226866"/>
            <a:ext cx="399024" cy="399024"/>
            <a:chOff x="7488915" y="4160672"/>
            <a:chExt cx="914400" cy="914400"/>
          </a:xfrm>
          <a:solidFill>
            <a:srgbClr val="E9E9E9"/>
          </a:solidFill>
        </p:grpSpPr>
        <p:sp>
          <p:nvSpPr>
            <p:cNvPr id="304" name="Oval 303">
              <a:extLst>
                <a:ext uri="{FF2B5EF4-FFF2-40B4-BE49-F238E27FC236}">
                  <a16:creationId xmlns:a16="http://schemas.microsoft.com/office/drawing/2014/main" id="{7D73EDE7-C7DE-426D-8EFF-C44CF838381C}"/>
                </a:ext>
              </a:extLst>
            </p:cNvPr>
            <p:cNvSpPr>
              <a:spLocks noChangeAspect="1"/>
            </p:cNvSpPr>
            <p:nvPr/>
          </p:nvSpPr>
          <p:spPr bwMode="auto">
            <a:xfrm>
              <a:off x="7488915" y="4160672"/>
              <a:ext cx="914400" cy="914400"/>
            </a:xfrm>
            <a:prstGeom prst="ellipse">
              <a:avLst/>
            </a:prstGeom>
            <a:grpFill/>
            <a:ln w="15875" cap="flat" cmpd="sng" algn="ctr">
              <a:noFill/>
              <a:prstDash val="solid"/>
              <a:headEnd type="none" w="med" len="med"/>
              <a:tailEnd type="none" w="med" len="med"/>
            </a:ln>
            <a:effectLst/>
          </p:spPr>
          <p:txBody>
            <a:bodyPr rot="0" spcFirstLastPara="0" vertOverflow="overflow" horzOverflow="overflow" vert="horz" wrap="square" lIns="0" tIns="44808" rIns="0" bIns="44808" numCol="1" spcCol="0" rtlCol="0" fromWordArt="0" anchor="ctr" anchorCtr="0" forceAA="0" compatLnSpc="1">
              <a:prstTxWarp prst="textNoShape">
                <a:avLst/>
              </a:prstTxWarp>
              <a:noAutofit/>
            </a:bodyPr>
            <a:lstStyle/>
            <a:p>
              <a:pPr algn="ctr" defTabSz="895728"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grpSp>
          <p:nvGrpSpPr>
            <p:cNvPr id="308" name="Group 307">
              <a:extLst>
                <a:ext uri="{FF2B5EF4-FFF2-40B4-BE49-F238E27FC236}">
                  <a16:creationId xmlns:a16="http://schemas.microsoft.com/office/drawing/2014/main" id="{50548327-7F79-4F2A-9A06-2A71FDF006D7}"/>
                </a:ext>
              </a:extLst>
            </p:cNvPr>
            <p:cNvGrpSpPr>
              <a:grpSpLocks noChangeAspect="1"/>
            </p:cNvGrpSpPr>
            <p:nvPr/>
          </p:nvGrpSpPr>
          <p:grpSpPr>
            <a:xfrm>
              <a:off x="7733136" y="4323042"/>
              <a:ext cx="425309" cy="561783"/>
              <a:chOff x="11403418" y="2232104"/>
              <a:chExt cx="401265" cy="530023"/>
            </a:xfrm>
            <a:grpFill/>
          </p:grpSpPr>
          <p:grpSp>
            <p:nvGrpSpPr>
              <p:cNvPr id="309" name="Group 308">
                <a:extLst>
                  <a:ext uri="{FF2B5EF4-FFF2-40B4-BE49-F238E27FC236}">
                    <a16:creationId xmlns:a16="http://schemas.microsoft.com/office/drawing/2014/main" id="{3E279D59-42EE-4BA4-9E1D-64EC6BECD0CC}"/>
                  </a:ext>
                </a:extLst>
              </p:cNvPr>
              <p:cNvGrpSpPr/>
              <p:nvPr/>
            </p:nvGrpSpPr>
            <p:grpSpPr>
              <a:xfrm>
                <a:off x="11403418" y="2232104"/>
                <a:ext cx="401265" cy="530023"/>
                <a:chOff x="8817145" y="5862985"/>
                <a:chExt cx="200848" cy="337998"/>
              </a:xfrm>
              <a:grpFill/>
            </p:grpSpPr>
            <p:sp>
              <p:nvSpPr>
                <p:cNvPr id="311" name="Rectangle 12">
                  <a:extLst>
                    <a:ext uri="{FF2B5EF4-FFF2-40B4-BE49-F238E27FC236}">
                      <a16:creationId xmlns:a16="http://schemas.microsoft.com/office/drawing/2014/main" id="{0D2020B5-6985-42EB-9A36-E410DD268B73}"/>
                    </a:ext>
                  </a:extLst>
                </p:cNvPr>
                <p:cNvSpPr>
                  <a:spLocks noChangeArrowheads="1"/>
                </p:cNvSpPr>
                <p:nvPr/>
              </p:nvSpPr>
              <p:spPr bwMode="auto">
                <a:xfrm>
                  <a:off x="8817145" y="5862985"/>
                  <a:ext cx="200848" cy="337998"/>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7856" tIns="43928" rIns="87856" bIns="43928" numCol="1" anchor="t" anchorCtr="0" compatLnSpc="1">
                  <a:prstTxWarp prst="textNoShape">
                    <a:avLst/>
                  </a:prstTxWarp>
                </a:bodyPr>
                <a:lstStyle/>
                <a:p>
                  <a:pPr defTabSz="895144" fontAlgn="base">
                    <a:spcBef>
                      <a:spcPct val="0"/>
                    </a:spcBef>
                    <a:spcAft>
                      <a:spcPct val="0"/>
                    </a:spcAft>
                    <a:defRPr/>
                  </a:pPr>
                  <a:endParaRPr lang="en-US" sz="2307" kern="0">
                    <a:solidFill>
                      <a:srgbClr val="505050"/>
                    </a:solidFill>
                    <a:latin typeface="Segoe UI"/>
                    <a:ea typeface="ＭＳ Ｐゴシック" charset="0"/>
                  </a:endParaRPr>
                </a:p>
              </p:txBody>
            </p:sp>
            <p:sp>
              <p:nvSpPr>
                <p:cNvPr id="312" name="Freeform 17">
                  <a:extLst>
                    <a:ext uri="{FF2B5EF4-FFF2-40B4-BE49-F238E27FC236}">
                      <a16:creationId xmlns:a16="http://schemas.microsoft.com/office/drawing/2014/main" id="{90E9FF26-BF14-4066-A98C-184F0745CB9C}"/>
                    </a:ext>
                  </a:extLst>
                </p:cNvPr>
                <p:cNvSpPr>
                  <a:spLocks/>
                </p:cNvSpPr>
                <p:nvPr/>
              </p:nvSpPr>
              <p:spPr bwMode="auto">
                <a:xfrm>
                  <a:off x="8817145" y="5862985"/>
                  <a:ext cx="118213" cy="33799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87856" tIns="43928" rIns="87856" bIns="43928" numCol="1" anchor="t" anchorCtr="0" compatLnSpc="1">
                  <a:prstTxWarp prst="textNoShape">
                    <a:avLst/>
                  </a:prstTxWarp>
                </a:bodyPr>
                <a:lstStyle/>
                <a:p>
                  <a:pPr defTabSz="895144" fontAlgn="base">
                    <a:spcBef>
                      <a:spcPct val="0"/>
                    </a:spcBef>
                    <a:spcAft>
                      <a:spcPct val="0"/>
                    </a:spcAft>
                    <a:defRPr/>
                  </a:pPr>
                  <a:endParaRPr lang="en-US" sz="2307" kern="0">
                    <a:solidFill>
                      <a:srgbClr val="505050"/>
                    </a:solidFill>
                    <a:latin typeface="Segoe UI"/>
                    <a:ea typeface="ＭＳ Ｐゴシック" charset="0"/>
                  </a:endParaRPr>
                </a:p>
              </p:txBody>
            </p:sp>
          </p:grpSp>
          <p:pic>
            <p:nvPicPr>
              <p:cNvPr id="310" name="Picture 309">
                <a:extLst>
                  <a:ext uri="{FF2B5EF4-FFF2-40B4-BE49-F238E27FC236}">
                    <a16:creationId xmlns:a16="http://schemas.microsoft.com/office/drawing/2014/main" id="{8BC0ACB4-DAC9-4504-93C3-9AC0FC1F7EF9}"/>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tretch>
                <a:fillRect/>
              </a:stretch>
            </p:blipFill>
            <p:spPr>
              <a:xfrm>
                <a:off x="11504747" y="2344048"/>
                <a:ext cx="199194" cy="244483"/>
              </a:xfrm>
              <a:prstGeom prst="rect">
                <a:avLst/>
              </a:prstGeom>
              <a:grpFill/>
            </p:spPr>
          </p:pic>
        </p:grpSp>
      </p:grpSp>
      <p:sp>
        <p:nvSpPr>
          <p:cNvPr id="313" name="CellPhone_E8EA" descr="Phone">
            <a:extLst>
              <a:ext uri="{FF2B5EF4-FFF2-40B4-BE49-F238E27FC236}">
                <a16:creationId xmlns:a16="http://schemas.microsoft.com/office/drawing/2014/main" id="{28C3DB7B-A828-4308-AA20-4C207E20067F}"/>
              </a:ext>
            </a:extLst>
          </p:cNvPr>
          <p:cNvSpPr>
            <a:spLocks noChangeAspect="1" noEditPoints="1"/>
          </p:cNvSpPr>
          <p:nvPr/>
        </p:nvSpPr>
        <p:spPr bwMode="auto">
          <a:xfrm>
            <a:off x="3159475" y="4303802"/>
            <a:ext cx="147114" cy="245149"/>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882" kern="0">
              <a:gradFill>
                <a:gsLst>
                  <a:gs pos="0">
                    <a:srgbClr val="505050"/>
                  </a:gs>
                  <a:gs pos="100000">
                    <a:srgbClr val="505050"/>
                  </a:gs>
                </a:gsLst>
              </a:gradFill>
              <a:latin typeface="Segoe UI"/>
            </a:endParaRPr>
          </a:p>
        </p:txBody>
      </p:sp>
      <p:sp>
        <p:nvSpPr>
          <p:cNvPr id="314" name="Oval 313" descr="Laptop">
            <a:extLst>
              <a:ext uri="{FF2B5EF4-FFF2-40B4-BE49-F238E27FC236}">
                <a16:creationId xmlns:a16="http://schemas.microsoft.com/office/drawing/2014/main" id="{E086B981-8100-4685-8706-D951C285BBFE}"/>
              </a:ext>
            </a:extLst>
          </p:cNvPr>
          <p:cNvSpPr>
            <a:spLocks noChangeAspect="1"/>
          </p:cNvSpPr>
          <p:nvPr/>
        </p:nvSpPr>
        <p:spPr bwMode="auto">
          <a:xfrm>
            <a:off x="5820060" y="5468873"/>
            <a:ext cx="485165" cy="485165"/>
          </a:xfrm>
          <a:prstGeom prst="ellipse">
            <a:avLst/>
          </a:prstGeom>
          <a:solidFill>
            <a:srgbClr val="E9E9E9"/>
          </a:solidFill>
          <a:ln w="15875" cap="flat" cmpd="sng" algn="ctr">
            <a:noFill/>
            <a:prstDash val="solid"/>
            <a:headEnd type="none" w="med" len="med"/>
            <a:tailEnd type="none" w="med" len="med"/>
          </a:ln>
          <a:effectLst/>
        </p:spPr>
        <p:txBody>
          <a:bodyPr rot="0" spcFirstLastPara="0" vertOverflow="overflow" horzOverflow="overflow" vert="horz" wrap="square" lIns="0" tIns="44808" rIns="0" bIns="44808" numCol="1" spcCol="0" rtlCol="0" fromWordArt="0" anchor="ctr" anchorCtr="0" forceAA="0" compatLnSpc="1">
            <a:prstTxWarp prst="textNoShape">
              <a:avLst/>
            </a:prstTxWarp>
            <a:noAutofit/>
          </a:bodyPr>
          <a:lstStyle/>
          <a:p>
            <a:pPr algn="ctr" defTabSz="895728"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grpSp>
        <p:nvGrpSpPr>
          <p:cNvPr id="315" name="Group 314" descr="Laptop">
            <a:extLst>
              <a:ext uri="{FF2B5EF4-FFF2-40B4-BE49-F238E27FC236}">
                <a16:creationId xmlns:a16="http://schemas.microsoft.com/office/drawing/2014/main" id="{890F41A1-DBE1-44C2-9BA5-B611B9366DD1}"/>
              </a:ext>
            </a:extLst>
          </p:cNvPr>
          <p:cNvGrpSpPr/>
          <p:nvPr/>
        </p:nvGrpSpPr>
        <p:grpSpPr>
          <a:xfrm>
            <a:off x="5900473" y="5603243"/>
            <a:ext cx="324336" cy="216420"/>
            <a:chOff x="5923712" y="4872192"/>
            <a:chExt cx="373421" cy="249175"/>
          </a:xfrm>
        </p:grpSpPr>
        <p:sp>
          <p:nvSpPr>
            <p:cNvPr id="316" name="Freeform 512">
              <a:extLst>
                <a:ext uri="{FF2B5EF4-FFF2-40B4-BE49-F238E27FC236}">
                  <a16:creationId xmlns:a16="http://schemas.microsoft.com/office/drawing/2014/main" id="{8627734D-BA81-499C-8D6E-1C0192F53D42}"/>
                </a:ext>
              </a:extLst>
            </p:cNvPr>
            <p:cNvSpPr>
              <a:spLocks noChangeAspect="1" noEditPoints="1"/>
            </p:cNvSpPr>
            <p:nvPr/>
          </p:nvSpPr>
          <p:spPr bwMode="black">
            <a:xfrm>
              <a:off x="6051460" y="4912725"/>
              <a:ext cx="109175" cy="108732"/>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chemeClr val="tx1"/>
            </a:solidFill>
            <a:ln>
              <a:noFill/>
            </a:ln>
          </p:spPr>
          <p:txBody>
            <a:bodyPr vert="horz" wrap="square" lIns="87868" tIns="43934" rIns="87868" bIns="43934" numCol="1" anchor="t" anchorCtr="0" compatLnSpc="1">
              <a:prstTxWarp prst="textNoShape">
                <a:avLst/>
              </a:prstTxWarp>
            </a:bodyPr>
            <a:lstStyle/>
            <a:p>
              <a:pPr defTabSz="878537">
                <a:defRPr/>
              </a:pPr>
              <a:endParaRPr lang="en-US" sz="2307" kern="0">
                <a:solidFill>
                  <a:srgbClr val="FFFFFF"/>
                </a:solidFill>
                <a:latin typeface="Segoe UI"/>
              </a:endParaRPr>
            </a:p>
          </p:txBody>
        </p:sp>
        <p:sp>
          <p:nvSpPr>
            <p:cNvPr id="317" name="Laptop_E770">
              <a:extLst>
                <a:ext uri="{FF2B5EF4-FFF2-40B4-BE49-F238E27FC236}">
                  <a16:creationId xmlns:a16="http://schemas.microsoft.com/office/drawing/2014/main" id="{6A7D09A2-466D-4E2B-B743-A5AE60CE996E}"/>
                </a:ext>
              </a:extLst>
            </p:cNvPr>
            <p:cNvSpPr>
              <a:spLocks noChangeAspect="1" noEditPoints="1"/>
            </p:cNvSpPr>
            <p:nvPr/>
          </p:nvSpPr>
          <p:spPr bwMode="auto">
            <a:xfrm>
              <a:off x="5923712" y="4872192"/>
              <a:ext cx="373421" cy="249175"/>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882" kern="0">
                <a:gradFill>
                  <a:gsLst>
                    <a:gs pos="0">
                      <a:srgbClr val="505050"/>
                    </a:gs>
                    <a:gs pos="100000">
                      <a:srgbClr val="505050"/>
                    </a:gs>
                  </a:gsLst>
                </a:gradFill>
                <a:latin typeface="Segoe UI"/>
              </a:endParaRPr>
            </a:p>
          </p:txBody>
        </p:sp>
      </p:grpSp>
      <p:grpSp>
        <p:nvGrpSpPr>
          <p:cNvPr id="318" name="Group 317" descr="Smart watch">
            <a:extLst>
              <a:ext uri="{FF2B5EF4-FFF2-40B4-BE49-F238E27FC236}">
                <a16:creationId xmlns:a16="http://schemas.microsoft.com/office/drawing/2014/main" id="{B251967D-1A81-49D0-8C1D-DA56C3FE37CB}"/>
              </a:ext>
            </a:extLst>
          </p:cNvPr>
          <p:cNvGrpSpPr/>
          <p:nvPr/>
        </p:nvGrpSpPr>
        <p:grpSpPr>
          <a:xfrm>
            <a:off x="8137091" y="2196542"/>
            <a:ext cx="399884" cy="399884"/>
            <a:chOff x="7770325" y="1952766"/>
            <a:chExt cx="1143000" cy="1143000"/>
          </a:xfrm>
          <a:solidFill>
            <a:srgbClr val="E9E9E9"/>
          </a:solidFill>
        </p:grpSpPr>
        <p:sp>
          <p:nvSpPr>
            <p:cNvPr id="319" name="Oval 318">
              <a:extLst>
                <a:ext uri="{FF2B5EF4-FFF2-40B4-BE49-F238E27FC236}">
                  <a16:creationId xmlns:a16="http://schemas.microsoft.com/office/drawing/2014/main" id="{7BD54FCE-0757-4ABF-A3C3-2376A9AB7C0A}"/>
                </a:ext>
              </a:extLst>
            </p:cNvPr>
            <p:cNvSpPr>
              <a:spLocks noChangeAspect="1"/>
            </p:cNvSpPr>
            <p:nvPr/>
          </p:nvSpPr>
          <p:spPr bwMode="auto">
            <a:xfrm>
              <a:off x="7770325" y="1952766"/>
              <a:ext cx="1143000" cy="1143000"/>
            </a:xfrm>
            <a:prstGeom prst="ellipse">
              <a:avLst/>
            </a:prstGeom>
            <a:grpFill/>
            <a:ln w="15875" cap="flat" cmpd="sng" algn="ctr">
              <a:noFill/>
              <a:prstDash val="solid"/>
              <a:headEnd type="none" w="med" len="med"/>
              <a:tailEnd type="none" w="med" len="med"/>
            </a:ln>
            <a:effectLst/>
          </p:spPr>
          <p:txBody>
            <a:bodyPr rot="0" spcFirstLastPara="0" vertOverflow="overflow" horzOverflow="overflow" vert="horz" wrap="square" lIns="0" tIns="44808" rIns="0" bIns="44808" numCol="1" spcCol="0" rtlCol="0" fromWordArt="0" anchor="ctr" anchorCtr="0" forceAA="0" compatLnSpc="1">
              <a:prstTxWarp prst="textNoShape">
                <a:avLst/>
              </a:prstTxWarp>
              <a:noAutofit/>
            </a:bodyPr>
            <a:lstStyle/>
            <a:p>
              <a:pPr algn="ctr" defTabSz="895728"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pic>
          <p:nvPicPr>
            <p:cNvPr id="320" name="Picture 319">
              <a:extLst>
                <a:ext uri="{FF2B5EF4-FFF2-40B4-BE49-F238E27FC236}">
                  <a16:creationId xmlns:a16="http://schemas.microsoft.com/office/drawing/2014/main" id="{A36D811D-AABC-4444-BB72-577F4C3CF2F7}"/>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tretch>
              <a:fillRect/>
            </a:stretch>
          </p:blipFill>
          <p:spPr>
            <a:xfrm>
              <a:off x="8161639" y="2445038"/>
              <a:ext cx="127828" cy="156890"/>
            </a:xfrm>
            <a:prstGeom prst="rect">
              <a:avLst/>
            </a:prstGeom>
            <a:grpFill/>
          </p:spPr>
        </p:pic>
      </p:grpSp>
      <p:sp>
        <p:nvSpPr>
          <p:cNvPr id="321" name="band" descr="Smart watch">
            <a:extLst>
              <a:ext uri="{FF2B5EF4-FFF2-40B4-BE49-F238E27FC236}">
                <a16:creationId xmlns:a16="http://schemas.microsoft.com/office/drawing/2014/main" id="{745B1459-CF3A-4828-8DEA-FF852991F490}"/>
              </a:ext>
            </a:extLst>
          </p:cNvPr>
          <p:cNvSpPr>
            <a:spLocks noChangeAspect="1" noEditPoints="1"/>
          </p:cNvSpPr>
          <p:nvPr/>
        </p:nvSpPr>
        <p:spPr bwMode="auto">
          <a:xfrm>
            <a:off x="8262223" y="2254965"/>
            <a:ext cx="149618" cy="283036"/>
          </a:xfrm>
          <a:custGeom>
            <a:avLst/>
            <a:gdLst>
              <a:gd name="T0" fmla="*/ 86 w 176"/>
              <a:gd name="T1" fmla="*/ 264 h 335"/>
              <a:gd name="T2" fmla="*/ 86 w 176"/>
              <a:gd name="T3" fmla="*/ 45 h 335"/>
              <a:gd name="T4" fmla="*/ 131 w 176"/>
              <a:gd name="T5" fmla="*/ 0 h 335"/>
              <a:gd name="T6" fmla="*/ 176 w 176"/>
              <a:gd name="T7" fmla="*/ 45 h 335"/>
              <a:gd name="T8" fmla="*/ 176 w 176"/>
              <a:gd name="T9" fmla="*/ 164 h 335"/>
              <a:gd name="T10" fmla="*/ 131 w 176"/>
              <a:gd name="T11" fmla="*/ 0 h 335"/>
              <a:gd name="T12" fmla="*/ 45 w 176"/>
              <a:gd name="T13" fmla="*/ 0 h 335"/>
              <a:gd name="T14" fmla="*/ 0 w 176"/>
              <a:gd name="T15" fmla="*/ 46 h 335"/>
              <a:gd name="T16" fmla="*/ 0 w 176"/>
              <a:gd name="T17" fmla="*/ 268 h 335"/>
              <a:gd name="T18" fmla="*/ 85 w 176"/>
              <a:gd name="T19" fmla="*/ 264 h 335"/>
              <a:gd name="T20" fmla="*/ 85 w 176"/>
              <a:gd name="T21" fmla="*/ 290 h 335"/>
              <a:gd name="T22" fmla="*/ 131 w 176"/>
              <a:gd name="T23" fmla="*/ 335 h 335"/>
              <a:gd name="T24" fmla="*/ 176 w 176"/>
              <a:gd name="T25" fmla="*/ 290 h 335"/>
              <a:gd name="T26" fmla="*/ 176 w 176"/>
              <a:gd name="T27" fmla="*/ 258 h 335"/>
              <a:gd name="T28" fmla="*/ 0 w 176"/>
              <a:gd name="T29" fmla="*/ 264 h 335"/>
              <a:gd name="T30" fmla="*/ 0 w 176"/>
              <a:gd name="T31" fmla="*/ 290 h 335"/>
              <a:gd name="T32" fmla="*/ 45 w 176"/>
              <a:gd name="T33" fmla="*/ 335 h 335"/>
              <a:gd name="T34" fmla="*/ 131 w 176"/>
              <a:gd name="T35" fmla="*/ 335 h 335"/>
              <a:gd name="T36" fmla="*/ 0 w 176"/>
              <a:gd name="T37" fmla="*/ 85 h 335"/>
              <a:gd name="T38" fmla="*/ 86 w 176"/>
              <a:gd name="T39" fmla="*/ 85 h 335"/>
              <a:gd name="T40" fmla="*/ 0 w 176"/>
              <a:gd name="T41" fmla="*/ 244 h 335"/>
              <a:gd name="T42" fmla="*/ 86 w 176"/>
              <a:gd name="T43" fmla="*/ 244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6" h="335">
                <a:moveTo>
                  <a:pt x="86" y="264"/>
                </a:moveTo>
                <a:cubicBezTo>
                  <a:pt x="86" y="45"/>
                  <a:pt x="86" y="45"/>
                  <a:pt x="86" y="45"/>
                </a:cubicBezTo>
                <a:cubicBezTo>
                  <a:pt x="86" y="20"/>
                  <a:pt x="106" y="0"/>
                  <a:pt x="131" y="0"/>
                </a:cubicBezTo>
                <a:cubicBezTo>
                  <a:pt x="156" y="0"/>
                  <a:pt x="176" y="20"/>
                  <a:pt x="176" y="45"/>
                </a:cubicBezTo>
                <a:cubicBezTo>
                  <a:pt x="176" y="164"/>
                  <a:pt x="176" y="164"/>
                  <a:pt x="176" y="164"/>
                </a:cubicBezTo>
                <a:moveTo>
                  <a:pt x="131" y="0"/>
                </a:moveTo>
                <a:cubicBezTo>
                  <a:pt x="45" y="0"/>
                  <a:pt x="45" y="0"/>
                  <a:pt x="45" y="0"/>
                </a:cubicBezTo>
                <a:cubicBezTo>
                  <a:pt x="20" y="0"/>
                  <a:pt x="0" y="20"/>
                  <a:pt x="0" y="46"/>
                </a:cubicBezTo>
                <a:cubicBezTo>
                  <a:pt x="0" y="268"/>
                  <a:pt x="0" y="268"/>
                  <a:pt x="0" y="268"/>
                </a:cubicBezTo>
                <a:moveTo>
                  <a:pt x="85" y="264"/>
                </a:moveTo>
                <a:cubicBezTo>
                  <a:pt x="85" y="290"/>
                  <a:pt x="85" y="290"/>
                  <a:pt x="85" y="290"/>
                </a:cubicBezTo>
                <a:cubicBezTo>
                  <a:pt x="85" y="315"/>
                  <a:pt x="106" y="335"/>
                  <a:pt x="131" y="335"/>
                </a:cubicBezTo>
                <a:cubicBezTo>
                  <a:pt x="156" y="335"/>
                  <a:pt x="176" y="315"/>
                  <a:pt x="176" y="290"/>
                </a:cubicBezTo>
                <a:cubicBezTo>
                  <a:pt x="176" y="258"/>
                  <a:pt x="176" y="258"/>
                  <a:pt x="176" y="258"/>
                </a:cubicBezTo>
                <a:moveTo>
                  <a:pt x="0" y="264"/>
                </a:moveTo>
                <a:cubicBezTo>
                  <a:pt x="0" y="290"/>
                  <a:pt x="0" y="290"/>
                  <a:pt x="0" y="290"/>
                </a:cubicBezTo>
                <a:cubicBezTo>
                  <a:pt x="0" y="315"/>
                  <a:pt x="20" y="335"/>
                  <a:pt x="45" y="335"/>
                </a:cubicBezTo>
                <a:cubicBezTo>
                  <a:pt x="131" y="335"/>
                  <a:pt x="131" y="335"/>
                  <a:pt x="131" y="335"/>
                </a:cubicBezTo>
                <a:moveTo>
                  <a:pt x="0" y="85"/>
                </a:moveTo>
                <a:cubicBezTo>
                  <a:pt x="86" y="85"/>
                  <a:pt x="86" y="85"/>
                  <a:pt x="86" y="85"/>
                </a:cubicBezTo>
                <a:moveTo>
                  <a:pt x="0" y="244"/>
                </a:moveTo>
                <a:cubicBezTo>
                  <a:pt x="86" y="244"/>
                  <a:pt x="86" y="244"/>
                  <a:pt x="86" y="244"/>
                </a:cubicBez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algn="ctr" defTabSz="896214" fontAlgn="base">
              <a:defRPr/>
            </a:pPr>
            <a:endParaRPr lang="en-US" sz="882" kern="0">
              <a:gradFill>
                <a:gsLst>
                  <a:gs pos="0">
                    <a:srgbClr val="505050"/>
                  </a:gs>
                  <a:gs pos="100000">
                    <a:srgbClr val="505050"/>
                  </a:gs>
                </a:gsLst>
              </a:gradFill>
              <a:latin typeface="Segoe UI"/>
            </a:endParaRPr>
          </a:p>
        </p:txBody>
      </p:sp>
      <p:grpSp>
        <p:nvGrpSpPr>
          <p:cNvPr id="322" name="Group 321" descr="Phone">
            <a:extLst>
              <a:ext uri="{FF2B5EF4-FFF2-40B4-BE49-F238E27FC236}">
                <a16:creationId xmlns:a16="http://schemas.microsoft.com/office/drawing/2014/main" id="{2916523F-3017-41E6-A016-917D037590E1}"/>
              </a:ext>
            </a:extLst>
          </p:cNvPr>
          <p:cNvGrpSpPr>
            <a:grpSpLocks noChangeAspect="1"/>
          </p:cNvGrpSpPr>
          <p:nvPr/>
        </p:nvGrpSpPr>
        <p:grpSpPr>
          <a:xfrm>
            <a:off x="5947877" y="1621367"/>
            <a:ext cx="426977" cy="426977"/>
            <a:chOff x="5932610" y="2325701"/>
            <a:chExt cx="914400" cy="914400"/>
          </a:xfrm>
        </p:grpSpPr>
        <p:sp>
          <p:nvSpPr>
            <p:cNvPr id="323" name="Oval 322">
              <a:extLst>
                <a:ext uri="{FF2B5EF4-FFF2-40B4-BE49-F238E27FC236}">
                  <a16:creationId xmlns:a16="http://schemas.microsoft.com/office/drawing/2014/main" id="{DD95D557-8E2F-4DB9-AEC2-15CD294F7F3D}"/>
                </a:ext>
              </a:extLst>
            </p:cNvPr>
            <p:cNvSpPr>
              <a:spLocks noChangeAspect="1"/>
            </p:cNvSpPr>
            <p:nvPr/>
          </p:nvSpPr>
          <p:spPr bwMode="auto">
            <a:xfrm>
              <a:off x="5932610" y="2325701"/>
              <a:ext cx="914400" cy="914400"/>
            </a:xfrm>
            <a:prstGeom prst="ellipse">
              <a:avLst/>
            </a:prstGeom>
            <a:solidFill>
              <a:srgbClr val="E9E9E9"/>
            </a:solidFill>
            <a:ln w="15875" cap="flat" cmpd="sng" algn="ctr">
              <a:noFill/>
              <a:prstDash val="solid"/>
              <a:headEnd type="none" w="med" len="med"/>
              <a:tailEnd type="none" w="med" len="med"/>
            </a:ln>
            <a:effectLst/>
          </p:spPr>
          <p:txBody>
            <a:bodyPr rot="0" spcFirstLastPara="0" vertOverflow="overflow" horzOverflow="overflow" vert="horz" wrap="square" lIns="0" tIns="44808" rIns="0" bIns="44808" numCol="1" spcCol="0" rtlCol="0" fromWordArt="0" anchor="ctr" anchorCtr="0" forceAA="0" compatLnSpc="1">
              <a:prstTxWarp prst="textNoShape">
                <a:avLst/>
              </a:prstTxWarp>
              <a:noAutofit/>
            </a:bodyPr>
            <a:lstStyle/>
            <a:p>
              <a:pPr algn="ctr" defTabSz="895728"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grpSp>
          <p:nvGrpSpPr>
            <p:cNvPr id="324" name="Group 323">
              <a:extLst>
                <a:ext uri="{FF2B5EF4-FFF2-40B4-BE49-F238E27FC236}">
                  <a16:creationId xmlns:a16="http://schemas.microsoft.com/office/drawing/2014/main" id="{A9AF0354-1D63-4628-ACF4-D0DD1C52D8A0}"/>
                </a:ext>
              </a:extLst>
            </p:cNvPr>
            <p:cNvGrpSpPr>
              <a:grpSpLocks noChangeAspect="1"/>
            </p:cNvGrpSpPr>
            <p:nvPr/>
          </p:nvGrpSpPr>
          <p:grpSpPr>
            <a:xfrm>
              <a:off x="6243090" y="2533655"/>
              <a:ext cx="293447" cy="468408"/>
              <a:chOff x="9775703" y="5561865"/>
              <a:chExt cx="276492" cy="441345"/>
            </a:xfrm>
          </p:grpSpPr>
          <p:grpSp>
            <p:nvGrpSpPr>
              <p:cNvPr id="325" name="Group 324">
                <a:extLst>
                  <a:ext uri="{FF2B5EF4-FFF2-40B4-BE49-F238E27FC236}">
                    <a16:creationId xmlns:a16="http://schemas.microsoft.com/office/drawing/2014/main" id="{B7D4E62B-F55D-45E6-8ABC-371C27DB5661}"/>
                  </a:ext>
                </a:extLst>
              </p:cNvPr>
              <p:cNvGrpSpPr/>
              <p:nvPr/>
            </p:nvGrpSpPr>
            <p:grpSpPr>
              <a:xfrm>
                <a:off x="9775703" y="5561865"/>
                <a:ext cx="276492" cy="441345"/>
                <a:chOff x="8817145" y="5862985"/>
                <a:chExt cx="200848" cy="337998"/>
              </a:xfrm>
            </p:grpSpPr>
            <p:sp>
              <p:nvSpPr>
                <p:cNvPr id="327" name="Rectangle 12">
                  <a:extLst>
                    <a:ext uri="{FF2B5EF4-FFF2-40B4-BE49-F238E27FC236}">
                      <a16:creationId xmlns:a16="http://schemas.microsoft.com/office/drawing/2014/main" id="{3FC1678A-4A23-4FC7-9C8D-E3D6DCBF3A8D}"/>
                    </a:ext>
                  </a:extLst>
                </p:cNvPr>
                <p:cNvSpPr>
                  <a:spLocks noChangeArrowheads="1"/>
                </p:cNvSpPr>
                <p:nvPr/>
              </p:nvSpPr>
              <p:spPr bwMode="auto">
                <a:xfrm>
                  <a:off x="8817145" y="5862985"/>
                  <a:ext cx="200848" cy="337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7856" tIns="43928" rIns="87856" bIns="43928" numCol="1" anchor="t" anchorCtr="0" compatLnSpc="1">
                  <a:prstTxWarp prst="textNoShape">
                    <a:avLst/>
                  </a:prstTxWarp>
                </a:bodyPr>
                <a:lstStyle/>
                <a:p>
                  <a:pPr defTabSz="895144" fontAlgn="base">
                    <a:spcBef>
                      <a:spcPct val="0"/>
                    </a:spcBef>
                    <a:spcAft>
                      <a:spcPct val="0"/>
                    </a:spcAft>
                    <a:defRPr/>
                  </a:pPr>
                  <a:endParaRPr lang="en-US" sz="2307" kern="0">
                    <a:solidFill>
                      <a:srgbClr val="505050"/>
                    </a:solidFill>
                    <a:latin typeface="Segoe UI"/>
                    <a:ea typeface="ＭＳ Ｐゴシック" charset="0"/>
                  </a:endParaRPr>
                </a:p>
              </p:txBody>
            </p:sp>
            <p:sp>
              <p:nvSpPr>
                <p:cNvPr id="328" name="Freeform 17">
                  <a:extLst>
                    <a:ext uri="{FF2B5EF4-FFF2-40B4-BE49-F238E27FC236}">
                      <a16:creationId xmlns:a16="http://schemas.microsoft.com/office/drawing/2014/main" id="{77E66088-D285-4260-AFCD-77D5E3BE7D03}"/>
                    </a:ext>
                  </a:extLst>
                </p:cNvPr>
                <p:cNvSpPr>
                  <a:spLocks/>
                </p:cNvSpPr>
                <p:nvPr/>
              </p:nvSpPr>
              <p:spPr bwMode="auto">
                <a:xfrm>
                  <a:off x="8817145" y="5862985"/>
                  <a:ext cx="118213" cy="33799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87856" tIns="43928" rIns="87856" bIns="43928" numCol="1" anchor="t" anchorCtr="0" compatLnSpc="1">
                  <a:prstTxWarp prst="textNoShape">
                    <a:avLst/>
                  </a:prstTxWarp>
                </a:bodyPr>
                <a:lstStyle/>
                <a:p>
                  <a:pPr defTabSz="895144" fontAlgn="base">
                    <a:spcBef>
                      <a:spcPct val="0"/>
                    </a:spcBef>
                    <a:spcAft>
                      <a:spcPct val="0"/>
                    </a:spcAft>
                    <a:defRPr/>
                  </a:pPr>
                  <a:endParaRPr lang="en-US" sz="2307" kern="0">
                    <a:solidFill>
                      <a:srgbClr val="505050"/>
                    </a:solidFill>
                    <a:latin typeface="Segoe UI"/>
                    <a:ea typeface="ＭＳ Ｐゴシック" charset="0"/>
                  </a:endParaRPr>
                </a:p>
              </p:txBody>
            </p:sp>
          </p:grpSp>
          <p:pic>
            <p:nvPicPr>
              <p:cNvPr id="326" name="Picture 325">
                <a:extLst>
                  <a:ext uri="{FF2B5EF4-FFF2-40B4-BE49-F238E27FC236}">
                    <a16:creationId xmlns:a16="http://schemas.microsoft.com/office/drawing/2014/main" id="{4D3AD625-09C4-4162-A3EA-551391690479}"/>
                  </a:ext>
                </a:extLst>
              </p:cNvPr>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a:ext>
                </a:extLst>
              </a:blip>
              <a:stretch>
                <a:fillRect/>
              </a:stretch>
            </p:blipFill>
            <p:spPr>
              <a:xfrm>
                <a:off x="9822974" y="5669889"/>
                <a:ext cx="182012" cy="223394"/>
              </a:xfrm>
              <a:prstGeom prst="rect">
                <a:avLst/>
              </a:prstGeom>
            </p:spPr>
          </p:pic>
        </p:grpSp>
      </p:grpSp>
      <p:sp>
        <p:nvSpPr>
          <p:cNvPr id="329" name="CellPhone_E8EA" descr="Phone">
            <a:extLst>
              <a:ext uri="{FF2B5EF4-FFF2-40B4-BE49-F238E27FC236}">
                <a16:creationId xmlns:a16="http://schemas.microsoft.com/office/drawing/2014/main" id="{CFFB0D8B-6666-4A7F-8760-C316434CEC18}"/>
              </a:ext>
            </a:extLst>
          </p:cNvPr>
          <p:cNvSpPr>
            <a:spLocks noChangeAspect="1" noEditPoints="1"/>
          </p:cNvSpPr>
          <p:nvPr/>
        </p:nvSpPr>
        <p:spPr bwMode="auto">
          <a:xfrm>
            <a:off x="6077793" y="1695596"/>
            <a:ext cx="167140" cy="278517"/>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algn="ctr" defTabSz="896214" fontAlgn="base">
              <a:defRPr/>
            </a:pPr>
            <a:endParaRPr lang="en-US" sz="882" kern="0">
              <a:gradFill>
                <a:gsLst>
                  <a:gs pos="0">
                    <a:srgbClr val="505050"/>
                  </a:gs>
                  <a:gs pos="100000">
                    <a:srgbClr val="505050"/>
                  </a:gs>
                </a:gsLst>
              </a:gradFill>
              <a:latin typeface="Segoe UI"/>
            </a:endParaRPr>
          </a:p>
        </p:txBody>
      </p:sp>
      <p:sp>
        <p:nvSpPr>
          <p:cNvPr id="330" name="Oval 329" descr="Person with speech bubbles">
            <a:extLst>
              <a:ext uri="{FF2B5EF4-FFF2-40B4-BE49-F238E27FC236}">
                <a16:creationId xmlns:a16="http://schemas.microsoft.com/office/drawing/2014/main" id="{FC407940-57CA-4D14-B027-3F7A100D365E}"/>
              </a:ext>
            </a:extLst>
          </p:cNvPr>
          <p:cNvSpPr>
            <a:spLocks noChangeAspect="1"/>
          </p:cNvSpPr>
          <p:nvPr/>
        </p:nvSpPr>
        <p:spPr bwMode="auto">
          <a:xfrm>
            <a:off x="3764210" y="1491061"/>
            <a:ext cx="473791" cy="473791"/>
          </a:xfrm>
          <a:prstGeom prst="ellipse">
            <a:avLst/>
          </a:prstGeom>
          <a:solidFill>
            <a:srgbClr val="E9E9E9"/>
          </a:solidFill>
          <a:ln w="15875" cap="flat" cmpd="sng" algn="ctr">
            <a:noFill/>
            <a:prstDash val="solid"/>
            <a:headEnd type="none" w="med" len="med"/>
            <a:tailEnd type="none" w="med" len="med"/>
          </a:ln>
          <a:effectLst/>
        </p:spPr>
        <p:txBody>
          <a:bodyPr rot="0" spcFirstLastPara="0" vertOverflow="overflow" horzOverflow="overflow" vert="horz" wrap="square" lIns="0" tIns="44808" rIns="0" bIns="44808" numCol="1" spcCol="0" rtlCol="0" fromWordArt="0" anchor="ctr" anchorCtr="0" forceAA="0" compatLnSpc="1">
            <a:prstTxWarp prst="textNoShape">
              <a:avLst/>
            </a:prstTxWarp>
            <a:noAutofit/>
          </a:bodyPr>
          <a:lstStyle/>
          <a:p>
            <a:pPr algn="ctr" defTabSz="895728"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grpSp>
        <p:nvGrpSpPr>
          <p:cNvPr id="331" name="Group 330" descr="Person with speech bubbles">
            <a:extLst>
              <a:ext uri="{FF2B5EF4-FFF2-40B4-BE49-F238E27FC236}">
                <a16:creationId xmlns:a16="http://schemas.microsoft.com/office/drawing/2014/main" id="{9E1B0D58-2B40-48B8-8E13-64E8843DA776}"/>
              </a:ext>
            </a:extLst>
          </p:cNvPr>
          <p:cNvGrpSpPr/>
          <p:nvPr/>
        </p:nvGrpSpPr>
        <p:grpSpPr>
          <a:xfrm>
            <a:off x="3875994" y="1601448"/>
            <a:ext cx="250223" cy="253016"/>
            <a:chOff x="3787812" y="3131544"/>
            <a:chExt cx="228161" cy="230707"/>
          </a:xfrm>
        </p:grpSpPr>
        <p:sp>
          <p:nvSpPr>
            <p:cNvPr id="332" name="people_4">
              <a:extLst>
                <a:ext uri="{FF2B5EF4-FFF2-40B4-BE49-F238E27FC236}">
                  <a16:creationId xmlns:a16="http://schemas.microsoft.com/office/drawing/2014/main" id="{9B99E945-A43F-431C-872D-AFCF96FE526E}"/>
                </a:ext>
              </a:extLst>
            </p:cNvPr>
            <p:cNvSpPr>
              <a:spLocks noChangeAspect="1" noEditPoints="1"/>
            </p:cNvSpPr>
            <p:nvPr/>
          </p:nvSpPr>
          <p:spPr bwMode="auto">
            <a:xfrm>
              <a:off x="3787812" y="3131544"/>
              <a:ext cx="127767" cy="142841"/>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algn="ctr" defTabSz="896214" fontAlgn="base">
                <a:defRPr/>
              </a:pPr>
              <a:endParaRPr lang="en-US" sz="1667" kern="0">
                <a:solidFill>
                  <a:srgbClr val="505050"/>
                </a:solidFill>
                <a:latin typeface="Segoe UI"/>
              </a:endParaRPr>
            </a:p>
          </p:txBody>
        </p:sp>
        <p:pic>
          <p:nvPicPr>
            <p:cNvPr id="333" name="Picture 332">
              <a:extLst>
                <a:ext uri="{FF2B5EF4-FFF2-40B4-BE49-F238E27FC236}">
                  <a16:creationId xmlns:a16="http://schemas.microsoft.com/office/drawing/2014/main" id="{D24B821D-273C-4FA0-89D4-CA78807BE008}"/>
                </a:ext>
              </a:extLst>
            </p:cNvPr>
            <p:cNvPicPr>
              <a:picLocks noChangeAspect="1"/>
            </p:cNvPicPr>
            <p:nvPr/>
          </p:nvPicPr>
          <p:blipFill>
            <a:blip r:embed="rId19" cstate="print">
              <a:duotone>
                <a:prstClr val="black"/>
                <a:schemeClr val="tx1">
                  <a:tint val="45000"/>
                  <a:satMod val="400000"/>
                </a:schemeClr>
              </a:duotone>
              <a:lum bright="-40000"/>
              <a:extLst>
                <a:ext uri="{28A0092B-C50C-407E-A947-70E740481C1C}">
                  <a14:useLocalDpi xmlns:a14="http://schemas.microsoft.com/office/drawing/2010/main"/>
                </a:ext>
              </a:extLst>
            </a:blip>
            <a:stretch>
              <a:fillRect/>
            </a:stretch>
          </p:blipFill>
          <p:spPr>
            <a:xfrm>
              <a:off x="3870717" y="3237040"/>
              <a:ext cx="145256" cy="125211"/>
            </a:xfrm>
            <a:prstGeom prst="rect">
              <a:avLst/>
            </a:prstGeom>
          </p:spPr>
        </p:pic>
      </p:grpSp>
      <p:sp>
        <p:nvSpPr>
          <p:cNvPr id="334" name="Oval 333" descr="Circle">
            <a:extLst>
              <a:ext uri="{FF2B5EF4-FFF2-40B4-BE49-F238E27FC236}">
                <a16:creationId xmlns:a16="http://schemas.microsoft.com/office/drawing/2014/main" id="{D08B7D58-5BEB-40F7-93FF-620AACB00298}"/>
              </a:ext>
            </a:extLst>
          </p:cNvPr>
          <p:cNvSpPr>
            <a:spLocks noChangeAspect="1"/>
          </p:cNvSpPr>
          <p:nvPr/>
        </p:nvSpPr>
        <p:spPr bwMode="auto">
          <a:xfrm>
            <a:off x="6699942" y="1198835"/>
            <a:ext cx="499537" cy="499537"/>
          </a:xfrm>
          <a:prstGeom prst="ellipse">
            <a:avLst/>
          </a:prstGeom>
          <a:solidFill>
            <a:srgbClr val="E9E9E9"/>
          </a:solidFill>
          <a:ln w="15875" cap="flat" cmpd="sng" algn="ctr">
            <a:noFill/>
            <a:prstDash val="solid"/>
            <a:headEnd type="none" w="med" len="med"/>
            <a:tailEnd type="none" w="med" len="med"/>
          </a:ln>
          <a:effectLst/>
        </p:spPr>
        <p:txBody>
          <a:bodyPr rot="0" spcFirstLastPara="0" vertOverflow="overflow" horzOverflow="overflow" vert="horz" wrap="square" lIns="0" tIns="44808" rIns="0" bIns="44808" numCol="1" spcCol="0" rtlCol="0" fromWordArt="0" anchor="ctr" anchorCtr="0" forceAA="0" compatLnSpc="1">
            <a:prstTxWarp prst="textNoShape">
              <a:avLst/>
            </a:prstTxWarp>
            <a:noAutofit/>
          </a:bodyPr>
          <a:lstStyle/>
          <a:p>
            <a:pPr algn="ctr" defTabSz="895728"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grpSp>
        <p:nvGrpSpPr>
          <p:cNvPr id="335" name="Group 334" descr="Person with windows logo">
            <a:extLst>
              <a:ext uri="{FF2B5EF4-FFF2-40B4-BE49-F238E27FC236}">
                <a16:creationId xmlns:a16="http://schemas.microsoft.com/office/drawing/2014/main" id="{9EE4B2F6-33F8-4290-B5E1-AF212FAD5B18}"/>
              </a:ext>
            </a:extLst>
          </p:cNvPr>
          <p:cNvGrpSpPr/>
          <p:nvPr/>
        </p:nvGrpSpPr>
        <p:grpSpPr>
          <a:xfrm>
            <a:off x="6825191" y="1324467"/>
            <a:ext cx="249039" cy="248275"/>
            <a:chOff x="5372209" y="1967724"/>
            <a:chExt cx="227933" cy="227233"/>
          </a:xfrm>
        </p:grpSpPr>
        <p:sp>
          <p:nvSpPr>
            <p:cNvPr id="339" name="people_4">
              <a:extLst>
                <a:ext uri="{FF2B5EF4-FFF2-40B4-BE49-F238E27FC236}">
                  <a16:creationId xmlns:a16="http://schemas.microsoft.com/office/drawing/2014/main" id="{5F8C0DF0-9243-41A8-B07C-26926CBF8B61}"/>
                </a:ext>
              </a:extLst>
            </p:cNvPr>
            <p:cNvSpPr>
              <a:spLocks noChangeAspect="1" noEditPoints="1"/>
            </p:cNvSpPr>
            <p:nvPr/>
          </p:nvSpPr>
          <p:spPr bwMode="auto">
            <a:xfrm>
              <a:off x="5372209" y="1967724"/>
              <a:ext cx="127767" cy="142841"/>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algn="ctr" defTabSz="896214" fontAlgn="base">
                <a:defRPr/>
              </a:pPr>
              <a:endParaRPr lang="en-US" sz="1667" kern="0">
                <a:solidFill>
                  <a:srgbClr val="505050"/>
                </a:solidFill>
                <a:latin typeface="Segoe UI"/>
              </a:endParaRPr>
            </a:p>
          </p:txBody>
        </p:sp>
        <p:pic>
          <p:nvPicPr>
            <p:cNvPr id="340" name="Picture 339">
              <a:extLst>
                <a:ext uri="{FF2B5EF4-FFF2-40B4-BE49-F238E27FC236}">
                  <a16:creationId xmlns:a16="http://schemas.microsoft.com/office/drawing/2014/main" id="{E844223E-ADC8-459B-AD7E-E049098E9735}"/>
                </a:ext>
              </a:extLst>
            </p:cNvPr>
            <p:cNvPicPr>
              <a:picLocks noChangeAspect="1"/>
            </p:cNvPicPr>
            <p:nvPr/>
          </p:nvPicPr>
          <p:blipFill>
            <a:blip r:embed="rId20" cstate="print">
              <a:clrChange>
                <a:clrFrom>
                  <a:srgbClr val="494949"/>
                </a:clrFrom>
                <a:clrTo>
                  <a:srgbClr val="494949">
                    <a:alpha val="0"/>
                  </a:srgbClr>
                </a:clrTo>
              </a:clrChange>
              <a:duotone>
                <a:prstClr val="black"/>
                <a:schemeClr val="tx1">
                  <a:tint val="45000"/>
                  <a:satMod val="400000"/>
                </a:schemeClr>
              </a:duotone>
              <a:lum bright="-40000"/>
              <a:extLst>
                <a:ext uri="{28A0092B-C50C-407E-A947-70E740481C1C}">
                  <a14:useLocalDpi xmlns:a14="http://schemas.microsoft.com/office/drawing/2010/main"/>
                </a:ext>
              </a:extLst>
            </a:blip>
            <a:stretch>
              <a:fillRect/>
            </a:stretch>
          </p:blipFill>
          <p:spPr>
            <a:xfrm>
              <a:off x="5496883" y="2090854"/>
              <a:ext cx="103259" cy="104103"/>
            </a:xfrm>
            <a:prstGeom prst="rect">
              <a:avLst/>
            </a:prstGeom>
          </p:spPr>
        </p:pic>
      </p:grpSp>
      <p:sp>
        <p:nvSpPr>
          <p:cNvPr id="341" name="Oval 340" descr="Circle">
            <a:extLst>
              <a:ext uri="{FF2B5EF4-FFF2-40B4-BE49-F238E27FC236}">
                <a16:creationId xmlns:a16="http://schemas.microsoft.com/office/drawing/2014/main" id="{A2FACBC8-C029-4B8E-B691-2C67D7B7F26A}"/>
              </a:ext>
            </a:extLst>
          </p:cNvPr>
          <p:cNvSpPr>
            <a:spLocks noChangeAspect="1"/>
          </p:cNvSpPr>
          <p:nvPr/>
        </p:nvSpPr>
        <p:spPr bwMode="auto">
          <a:xfrm>
            <a:off x="9065487" y="2182925"/>
            <a:ext cx="509095" cy="509095"/>
          </a:xfrm>
          <a:prstGeom prst="ellipse">
            <a:avLst/>
          </a:prstGeom>
          <a:solidFill>
            <a:srgbClr val="E9E9E9"/>
          </a:solidFill>
          <a:ln w="15875" cap="flat" cmpd="sng" algn="ctr">
            <a:noFill/>
            <a:prstDash val="solid"/>
            <a:headEnd type="none" w="med" len="med"/>
            <a:tailEnd type="none" w="med" len="med"/>
          </a:ln>
          <a:effectLst/>
        </p:spPr>
        <p:txBody>
          <a:bodyPr rot="0" spcFirstLastPara="0" vertOverflow="overflow" horzOverflow="overflow" vert="horz" wrap="square" lIns="0" tIns="44808" rIns="0" bIns="44808" numCol="1" spcCol="0" rtlCol="0" fromWordArt="0" anchor="ctr" anchorCtr="0" forceAA="0" compatLnSpc="1">
            <a:prstTxWarp prst="textNoShape">
              <a:avLst/>
            </a:prstTxWarp>
            <a:noAutofit/>
          </a:bodyPr>
          <a:lstStyle/>
          <a:p>
            <a:pPr algn="ctr" defTabSz="895728"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sp>
        <p:nvSpPr>
          <p:cNvPr id="342" name="Oval 341" descr="Circle">
            <a:extLst>
              <a:ext uri="{FF2B5EF4-FFF2-40B4-BE49-F238E27FC236}">
                <a16:creationId xmlns:a16="http://schemas.microsoft.com/office/drawing/2014/main" id="{E595FBF5-89A2-4031-859A-A602F7452739}"/>
              </a:ext>
            </a:extLst>
          </p:cNvPr>
          <p:cNvSpPr>
            <a:spLocks noChangeAspect="1"/>
          </p:cNvSpPr>
          <p:nvPr/>
        </p:nvSpPr>
        <p:spPr bwMode="auto">
          <a:xfrm>
            <a:off x="9203032" y="2408123"/>
            <a:ext cx="240293" cy="240293"/>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01" fontAlgn="base">
              <a:lnSpc>
                <a:spcPct val="90000"/>
              </a:lnSpc>
              <a:spcBef>
                <a:spcPct val="0"/>
              </a:spcBef>
              <a:spcAft>
                <a:spcPct val="0"/>
              </a:spcAft>
              <a:defRPr/>
            </a:pPr>
            <a:endParaRPr lang="en-US" sz="2307"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343" name="Group 342" descr="Ping logo">
            <a:extLst>
              <a:ext uri="{FF2B5EF4-FFF2-40B4-BE49-F238E27FC236}">
                <a16:creationId xmlns:a16="http://schemas.microsoft.com/office/drawing/2014/main" id="{1F7DA131-3640-41A3-8023-9D6089AC0847}"/>
              </a:ext>
            </a:extLst>
          </p:cNvPr>
          <p:cNvGrpSpPr/>
          <p:nvPr/>
        </p:nvGrpSpPr>
        <p:grpSpPr>
          <a:xfrm>
            <a:off x="9135962" y="2293124"/>
            <a:ext cx="368140" cy="288697"/>
            <a:chOff x="7021767" y="1379110"/>
            <a:chExt cx="312402" cy="244987"/>
          </a:xfrm>
        </p:grpSpPr>
        <p:sp>
          <p:nvSpPr>
            <p:cNvPr id="344" name="people_4">
              <a:extLst>
                <a:ext uri="{FF2B5EF4-FFF2-40B4-BE49-F238E27FC236}">
                  <a16:creationId xmlns:a16="http://schemas.microsoft.com/office/drawing/2014/main" id="{BEF913E3-C57E-451B-9BC6-BCD71DDE07F6}"/>
                </a:ext>
              </a:extLst>
            </p:cNvPr>
            <p:cNvSpPr>
              <a:spLocks noChangeAspect="1" noEditPoints="1"/>
            </p:cNvSpPr>
            <p:nvPr/>
          </p:nvSpPr>
          <p:spPr bwMode="auto">
            <a:xfrm>
              <a:off x="7021767" y="1379110"/>
              <a:ext cx="127767" cy="142841"/>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algn="ctr" defTabSz="896214" fontAlgn="base">
                <a:defRPr/>
              </a:pPr>
              <a:endParaRPr lang="en-US" sz="1667" kern="0">
                <a:solidFill>
                  <a:srgbClr val="505050"/>
                </a:solidFill>
                <a:latin typeface="Segoe UI"/>
              </a:endParaRPr>
            </a:p>
          </p:txBody>
        </p:sp>
        <p:pic>
          <p:nvPicPr>
            <p:cNvPr id="345" name="Picture 344">
              <a:extLst>
                <a:ext uri="{FF2B5EF4-FFF2-40B4-BE49-F238E27FC236}">
                  <a16:creationId xmlns:a16="http://schemas.microsoft.com/office/drawing/2014/main" id="{98536209-BE8D-4875-A6A0-A87BDA8993EC}"/>
                </a:ext>
              </a:extLst>
            </p:cNvPr>
            <p:cNvPicPr>
              <a:picLocks noChangeAspect="1"/>
            </p:cNvPicPr>
            <p:nvPr/>
          </p:nvPicPr>
          <p:blipFill>
            <a:blip r:embed="rId21" cstate="print">
              <a:duotone>
                <a:prstClr val="black"/>
                <a:schemeClr val="tx1">
                  <a:tint val="45000"/>
                  <a:satMod val="400000"/>
                </a:schemeClr>
              </a:duotone>
              <a:lum bright="-40000"/>
              <a:extLst>
                <a:ext uri="{28A0092B-C50C-407E-A947-70E740481C1C}">
                  <a14:useLocalDpi xmlns:a14="http://schemas.microsoft.com/office/drawing/2010/main"/>
                </a:ext>
              </a:extLst>
            </a:blip>
            <a:stretch>
              <a:fillRect/>
            </a:stretch>
          </p:blipFill>
          <p:spPr>
            <a:xfrm>
              <a:off x="7141932" y="1490771"/>
              <a:ext cx="192237" cy="133326"/>
            </a:xfrm>
            <a:prstGeom prst="rect">
              <a:avLst/>
            </a:prstGeom>
          </p:spPr>
        </p:pic>
      </p:grpSp>
      <p:sp>
        <p:nvSpPr>
          <p:cNvPr id="346" name="Oval 345" descr="Circle">
            <a:extLst>
              <a:ext uri="{FF2B5EF4-FFF2-40B4-BE49-F238E27FC236}">
                <a16:creationId xmlns:a16="http://schemas.microsoft.com/office/drawing/2014/main" id="{6F3FE46D-E9E2-478F-86CE-EE8459808675}"/>
              </a:ext>
            </a:extLst>
          </p:cNvPr>
          <p:cNvSpPr>
            <a:spLocks noChangeAspect="1"/>
          </p:cNvSpPr>
          <p:nvPr/>
        </p:nvSpPr>
        <p:spPr bwMode="auto">
          <a:xfrm>
            <a:off x="8257354" y="6019541"/>
            <a:ext cx="513743" cy="513743"/>
          </a:xfrm>
          <a:prstGeom prst="ellipse">
            <a:avLst/>
          </a:prstGeom>
          <a:solidFill>
            <a:srgbClr val="E9E9E9"/>
          </a:solidFill>
          <a:ln w="15875" cap="flat" cmpd="sng" algn="ctr">
            <a:noFill/>
            <a:prstDash val="solid"/>
            <a:headEnd type="none" w="med" len="med"/>
            <a:tailEnd type="none" w="med" len="med"/>
          </a:ln>
          <a:effectLst/>
        </p:spPr>
        <p:txBody>
          <a:bodyPr rot="0" spcFirstLastPara="0" vertOverflow="overflow" horzOverflow="overflow" vert="horz" wrap="square" lIns="0" tIns="44808" rIns="0" bIns="44808" numCol="1" spcCol="0" rtlCol="0" fromWordArt="0" anchor="ctr" anchorCtr="0" forceAA="0" compatLnSpc="1">
            <a:prstTxWarp prst="textNoShape">
              <a:avLst/>
            </a:prstTxWarp>
            <a:noAutofit/>
          </a:bodyPr>
          <a:lstStyle/>
          <a:p>
            <a:pPr algn="ctr" defTabSz="895728"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grpSp>
        <p:nvGrpSpPr>
          <p:cNvPr id="347" name="Group 346" descr="Person and google plus logo">
            <a:extLst>
              <a:ext uri="{FF2B5EF4-FFF2-40B4-BE49-F238E27FC236}">
                <a16:creationId xmlns:a16="http://schemas.microsoft.com/office/drawing/2014/main" id="{B94F17DC-B138-44FA-9C58-FE9E39541154}"/>
              </a:ext>
            </a:extLst>
          </p:cNvPr>
          <p:cNvGrpSpPr/>
          <p:nvPr/>
        </p:nvGrpSpPr>
        <p:grpSpPr>
          <a:xfrm>
            <a:off x="8359818" y="6154883"/>
            <a:ext cx="308814" cy="243054"/>
            <a:chOff x="7396371" y="3881367"/>
            <a:chExt cx="259686" cy="204388"/>
          </a:xfrm>
        </p:grpSpPr>
        <p:sp>
          <p:nvSpPr>
            <p:cNvPr id="348" name="people_4">
              <a:extLst>
                <a:ext uri="{FF2B5EF4-FFF2-40B4-BE49-F238E27FC236}">
                  <a16:creationId xmlns:a16="http://schemas.microsoft.com/office/drawing/2014/main" id="{F0AD3C9E-F755-4E90-A078-B33833BFE1E2}"/>
                </a:ext>
              </a:extLst>
            </p:cNvPr>
            <p:cNvSpPr>
              <a:spLocks noChangeAspect="1" noEditPoints="1"/>
            </p:cNvSpPr>
            <p:nvPr/>
          </p:nvSpPr>
          <p:spPr bwMode="auto">
            <a:xfrm>
              <a:off x="7396371" y="3881367"/>
              <a:ext cx="127767" cy="142841"/>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algn="ctr" defTabSz="896214" fontAlgn="base">
                <a:defRPr/>
              </a:pPr>
              <a:endParaRPr lang="en-US" sz="1667" kern="0">
                <a:solidFill>
                  <a:srgbClr val="505050"/>
                </a:solidFill>
                <a:latin typeface="Segoe UI"/>
              </a:endParaRPr>
            </a:p>
          </p:txBody>
        </p:sp>
        <p:pic>
          <p:nvPicPr>
            <p:cNvPr id="349" name="Picture 348">
              <a:extLst>
                <a:ext uri="{FF2B5EF4-FFF2-40B4-BE49-F238E27FC236}">
                  <a16:creationId xmlns:a16="http://schemas.microsoft.com/office/drawing/2014/main" id="{194C0858-BE28-4060-A90C-CD3D0176F8CA}"/>
                </a:ext>
              </a:extLst>
            </p:cNvPr>
            <p:cNvPicPr>
              <a:picLocks noChangeAspect="1"/>
            </p:cNvPicPr>
            <p:nvPr/>
          </p:nvPicPr>
          <p:blipFill>
            <a:blip r:embed="rId22" cstate="print">
              <a:duotone>
                <a:prstClr val="black"/>
                <a:schemeClr val="tx1">
                  <a:tint val="45000"/>
                  <a:satMod val="400000"/>
                </a:schemeClr>
              </a:duotone>
              <a:lum bright="-40000"/>
              <a:extLst>
                <a:ext uri="{28A0092B-C50C-407E-A947-70E740481C1C}">
                  <a14:useLocalDpi xmlns:a14="http://schemas.microsoft.com/office/drawing/2010/main"/>
                </a:ext>
              </a:extLst>
            </a:blip>
            <a:stretch>
              <a:fillRect/>
            </a:stretch>
          </p:blipFill>
          <p:spPr>
            <a:xfrm>
              <a:off x="7511452" y="3993986"/>
              <a:ext cx="144605" cy="91769"/>
            </a:xfrm>
            <a:prstGeom prst="rect">
              <a:avLst/>
            </a:prstGeom>
          </p:spPr>
        </p:pic>
      </p:grpSp>
      <p:sp>
        <p:nvSpPr>
          <p:cNvPr id="350" name="Oval 349" descr="Circle">
            <a:extLst>
              <a:ext uri="{FF2B5EF4-FFF2-40B4-BE49-F238E27FC236}">
                <a16:creationId xmlns:a16="http://schemas.microsoft.com/office/drawing/2014/main" id="{FDDF4A70-7C6F-4634-AB9A-7805261760E7}"/>
              </a:ext>
            </a:extLst>
          </p:cNvPr>
          <p:cNvSpPr>
            <a:spLocks noChangeAspect="1"/>
          </p:cNvSpPr>
          <p:nvPr/>
        </p:nvSpPr>
        <p:spPr bwMode="auto">
          <a:xfrm>
            <a:off x="9640550" y="3967331"/>
            <a:ext cx="519067" cy="519066"/>
          </a:xfrm>
          <a:prstGeom prst="ellipse">
            <a:avLst/>
          </a:prstGeom>
          <a:solidFill>
            <a:srgbClr val="E9E9E9"/>
          </a:solidFill>
          <a:ln w="15875" cap="flat" cmpd="sng" algn="ctr">
            <a:noFill/>
            <a:prstDash val="solid"/>
            <a:headEnd type="none" w="med" len="med"/>
            <a:tailEnd type="none" w="med" len="med"/>
          </a:ln>
          <a:effectLst/>
        </p:spPr>
        <p:txBody>
          <a:bodyPr rot="0" spcFirstLastPara="0" vertOverflow="overflow" horzOverflow="overflow" vert="horz" wrap="square" lIns="0" tIns="44808" rIns="0" bIns="44808" numCol="1" spcCol="0" rtlCol="0" fromWordArt="0" anchor="ctr" anchorCtr="0" forceAA="0" compatLnSpc="1">
            <a:prstTxWarp prst="textNoShape">
              <a:avLst/>
            </a:prstTxWarp>
            <a:noAutofit/>
          </a:bodyPr>
          <a:lstStyle/>
          <a:p>
            <a:pPr algn="ctr" defTabSz="895728"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grpSp>
        <p:nvGrpSpPr>
          <p:cNvPr id="351" name="Group 350" descr="Person with facebook logo">
            <a:extLst>
              <a:ext uri="{FF2B5EF4-FFF2-40B4-BE49-F238E27FC236}">
                <a16:creationId xmlns:a16="http://schemas.microsoft.com/office/drawing/2014/main" id="{25BAB829-9093-43BC-AC8F-49BB3FBB2DFD}"/>
              </a:ext>
            </a:extLst>
          </p:cNvPr>
          <p:cNvGrpSpPr/>
          <p:nvPr/>
        </p:nvGrpSpPr>
        <p:grpSpPr>
          <a:xfrm>
            <a:off x="9771863" y="4087741"/>
            <a:ext cx="256439" cy="354199"/>
            <a:chOff x="8838714" y="3422794"/>
            <a:chExt cx="213433" cy="294797"/>
          </a:xfrm>
        </p:grpSpPr>
        <p:sp>
          <p:nvSpPr>
            <p:cNvPr id="352" name="Oval 351">
              <a:extLst>
                <a:ext uri="{FF2B5EF4-FFF2-40B4-BE49-F238E27FC236}">
                  <a16:creationId xmlns:a16="http://schemas.microsoft.com/office/drawing/2014/main" id="{0ED7DBB8-C252-491D-85F0-BC47DF841883}"/>
                </a:ext>
              </a:extLst>
            </p:cNvPr>
            <p:cNvSpPr/>
            <p:nvPr/>
          </p:nvSpPr>
          <p:spPr bwMode="auto">
            <a:xfrm>
              <a:off x="8838714" y="3513680"/>
              <a:ext cx="203911" cy="203911"/>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01" fontAlgn="base">
                <a:lnSpc>
                  <a:spcPct val="90000"/>
                </a:lnSpc>
                <a:spcBef>
                  <a:spcPct val="0"/>
                </a:spcBef>
                <a:spcAft>
                  <a:spcPct val="0"/>
                </a:spcAft>
                <a:defRPr/>
              </a:pPr>
              <a:endParaRPr lang="en-US" sz="2307"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53" name="people_4">
              <a:extLst>
                <a:ext uri="{FF2B5EF4-FFF2-40B4-BE49-F238E27FC236}">
                  <a16:creationId xmlns:a16="http://schemas.microsoft.com/office/drawing/2014/main" id="{2BD27E5A-0FF7-4B08-B4E2-306B4A27341C}"/>
                </a:ext>
              </a:extLst>
            </p:cNvPr>
            <p:cNvSpPr>
              <a:spLocks noChangeAspect="1" noEditPoints="1"/>
            </p:cNvSpPr>
            <p:nvPr/>
          </p:nvSpPr>
          <p:spPr bwMode="auto">
            <a:xfrm>
              <a:off x="8860696" y="3422794"/>
              <a:ext cx="127767" cy="142841"/>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algn="ctr" defTabSz="896214" fontAlgn="base">
                <a:defRPr/>
              </a:pPr>
              <a:endParaRPr lang="en-US" sz="1667" kern="0">
                <a:solidFill>
                  <a:srgbClr val="505050"/>
                </a:solidFill>
                <a:latin typeface="Segoe UI"/>
              </a:endParaRPr>
            </a:p>
          </p:txBody>
        </p:sp>
        <p:pic>
          <p:nvPicPr>
            <p:cNvPr id="354" name="Picture 353">
              <a:extLst>
                <a:ext uri="{FF2B5EF4-FFF2-40B4-BE49-F238E27FC236}">
                  <a16:creationId xmlns:a16="http://schemas.microsoft.com/office/drawing/2014/main" id="{1EB03A77-8918-474F-BC58-DB467972004D}"/>
                </a:ext>
              </a:extLst>
            </p:cNvPr>
            <p:cNvPicPr>
              <a:picLocks noChangeAspect="1"/>
            </p:cNvPicPr>
            <p:nvPr/>
          </p:nvPicPr>
          <p:blipFill>
            <a:blip r:embed="rId23" cstate="print">
              <a:duotone>
                <a:prstClr val="black"/>
                <a:schemeClr val="tx1">
                  <a:tint val="45000"/>
                  <a:satMod val="400000"/>
                </a:schemeClr>
              </a:duotone>
              <a:lum bright="-40000"/>
              <a:extLst>
                <a:ext uri="{28A0092B-C50C-407E-A947-70E740481C1C}">
                  <a14:useLocalDpi xmlns:a14="http://schemas.microsoft.com/office/drawing/2010/main"/>
                </a:ext>
              </a:extLst>
            </a:blip>
            <a:stretch>
              <a:fillRect/>
            </a:stretch>
          </p:blipFill>
          <p:spPr>
            <a:xfrm>
              <a:off x="8975169" y="3508596"/>
              <a:ext cx="76978" cy="164066"/>
            </a:xfrm>
            <a:prstGeom prst="rect">
              <a:avLst/>
            </a:prstGeom>
          </p:spPr>
        </p:pic>
      </p:grpSp>
      <p:grpSp>
        <p:nvGrpSpPr>
          <p:cNvPr id="356" name="Group 355" descr="Logo">
            <a:extLst>
              <a:ext uri="{FF2B5EF4-FFF2-40B4-BE49-F238E27FC236}">
                <a16:creationId xmlns:a16="http://schemas.microsoft.com/office/drawing/2014/main" id="{7F005B82-C190-4C0C-95E0-6F2FE26FC176}"/>
              </a:ext>
            </a:extLst>
          </p:cNvPr>
          <p:cNvGrpSpPr/>
          <p:nvPr/>
        </p:nvGrpSpPr>
        <p:grpSpPr>
          <a:xfrm>
            <a:off x="8746370" y="2821039"/>
            <a:ext cx="399883" cy="399883"/>
            <a:chOff x="8905765" y="3021396"/>
            <a:chExt cx="359332" cy="359332"/>
          </a:xfrm>
        </p:grpSpPr>
        <p:sp>
          <p:nvSpPr>
            <p:cNvPr id="357" name="Oval 356">
              <a:extLst>
                <a:ext uri="{FF2B5EF4-FFF2-40B4-BE49-F238E27FC236}">
                  <a16:creationId xmlns:a16="http://schemas.microsoft.com/office/drawing/2014/main" id="{B0E5B6F4-5C59-4D6D-A687-004B11F57946}"/>
                </a:ext>
              </a:extLst>
            </p:cNvPr>
            <p:cNvSpPr/>
            <p:nvPr/>
          </p:nvSpPr>
          <p:spPr bwMode="auto">
            <a:xfrm>
              <a:off x="8905765" y="3021396"/>
              <a:ext cx="359332" cy="359332"/>
            </a:xfrm>
            <a:prstGeom prst="ellipse">
              <a:avLst/>
            </a:prstGeom>
            <a:solidFill>
              <a:srgbClr val="0078D7"/>
            </a:solidFill>
            <a:ln w="12700" cap="flat" cmpd="sng" algn="ctr">
              <a:noFill/>
              <a:prstDash val="solid"/>
              <a:headEnd type="none" w="med" len="med"/>
              <a:tailEnd type="none" w="med" len="med"/>
            </a:ln>
            <a:effectLst/>
          </p:spPr>
          <p:txBody>
            <a:bodyPr rot="0" spcFirstLastPara="0" vertOverflow="overflow" horzOverflow="overflow" vert="horz" wrap="square" lIns="0" tIns="44814" rIns="0" bIns="44814" numCol="1" spcCol="0" rtlCol="0" fromWordArt="0" anchor="ctr" anchorCtr="0" forceAA="0" compatLnSpc="1">
              <a:prstTxWarp prst="textNoShape">
                <a:avLst/>
              </a:prstTxWarp>
              <a:noAutofit/>
            </a:bodyPr>
            <a:lstStyle/>
            <a:p>
              <a:pPr algn="ctr" defTabSz="895969"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pic>
          <p:nvPicPr>
            <p:cNvPr id="358" name="Picture 357">
              <a:extLst>
                <a:ext uri="{FF2B5EF4-FFF2-40B4-BE49-F238E27FC236}">
                  <a16:creationId xmlns:a16="http://schemas.microsoft.com/office/drawing/2014/main" id="{D5254E1B-8605-476B-8D86-414155525E08}"/>
                </a:ext>
              </a:extLst>
            </p:cNvPr>
            <p:cNvPicPr>
              <a:picLocks noChangeAspect="1"/>
            </p:cNvPicPr>
            <p:nvPr/>
          </p:nvPicPr>
          <p:blipFill>
            <a:blip r:embed="rId24" cstate="print">
              <a:duotone>
                <a:schemeClr val="accent6">
                  <a:shade val="45000"/>
                  <a:satMod val="135000"/>
                </a:schemeClr>
                <a:prstClr val="white"/>
              </a:duotone>
              <a:extLst>
                <a:ext uri="{BEBA8EAE-BF5A-486C-A8C5-ECC9F3942E4B}">
                  <a14:imgProps xmlns:a14="http://schemas.microsoft.com/office/drawing/2010/main">
                    <a14:imgLayer r:embed="rId25">
                      <a14:imgEffect>
                        <a14:brightnessContrast bright="100000"/>
                      </a14:imgEffect>
                    </a14:imgLayer>
                  </a14:imgProps>
                </a:ext>
                <a:ext uri="{28A0092B-C50C-407E-A947-70E740481C1C}">
                  <a14:useLocalDpi xmlns:a14="http://schemas.microsoft.com/office/drawing/2010/main"/>
                </a:ext>
              </a:extLst>
            </a:blip>
            <a:stretch>
              <a:fillRect/>
            </a:stretch>
          </p:blipFill>
          <p:spPr>
            <a:xfrm>
              <a:off x="8974645" y="3090276"/>
              <a:ext cx="221572" cy="221572"/>
            </a:xfrm>
            <a:prstGeom prst="rect">
              <a:avLst/>
            </a:prstGeom>
          </p:spPr>
        </p:pic>
      </p:grpSp>
      <p:grpSp>
        <p:nvGrpSpPr>
          <p:cNvPr id="359" name="Group 358" descr="Server">
            <a:extLst>
              <a:ext uri="{FF2B5EF4-FFF2-40B4-BE49-F238E27FC236}">
                <a16:creationId xmlns:a16="http://schemas.microsoft.com/office/drawing/2014/main" id="{F051188F-C477-4DF9-B671-02FD7B1B31BD}"/>
              </a:ext>
            </a:extLst>
          </p:cNvPr>
          <p:cNvGrpSpPr/>
          <p:nvPr/>
        </p:nvGrpSpPr>
        <p:grpSpPr>
          <a:xfrm>
            <a:off x="2453993" y="3594549"/>
            <a:ext cx="414874" cy="414874"/>
            <a:chOff x="3251469" y="3716466"/>
            <a:chExt cx="372804" cy="372804"/>
          </a:xfrm>
        </p:grpSpPr>
        <p:sp>
          <p:nvSpPr>
            <p:cNvPr id="360" name="Oval 359">
              <a:extLst>
                <a:ext uri="{FF2B5EF4-FFF2-40B4-BE49-F238E27FC236}">
                  <a16:creationId xmlns:a16="http://schemas.microsoft.com/office/drawing/2014/main" id="{7CB84AC9-7D87-442D-B490-79FC6A91AB79}"/>
                </a:ext>
              </a:extLst>
            </p:cNvPr>
            <p:cNvSpPr>
              <a:spLocks noChangeAspect="1"/>
            </p:cNvSpPr>
            <p:nvPr/>
          </p:nvSpPr>
          <p:spPr bwMode="auto">
            <a:xfrm>
              <a:off x="3251469" y="3716466"/>
              <a:ext cx="372804" cy="372804"/>
            </a:xfrm>
            <a:prstGeom prst="ellipse">
              <a:avLst/>
            </a:prstGeom>
            <a:solidFill>
              <a:schemeClr val="tx2">
                <a:lumMod val="10000"/>
                <a:lumOff val="90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4808" rIns="0" bIns="44808" numCol="1" spcCol="0" rtlCol="0" fromWordArt="0" anchor="ctr" anchorCtr="0" forceAA="0" compatLnSpc="1">
              <a:prstTxWarp prst="textNoShape">
                <a:avLst/>
              </a:prstTxWarp>
              <a:noAutofit/>
            </a:bodyPr>
            <a:lstStyle/>
            <a:p>
              <a:pPr algn="ctr" defTabSz="895797" fontAlgn="base">
                <a:spcBef>
                  <a:spcPct val="0"/>
                </a:spcBef>
                <a:spcAft>
                  <a:spcPct val="0"/>
                </a:spcAft>
                <a:defRPr/>
              </a:pPr>
              <a:endParaRPr lang="en-US" sz="2307" kern="0">
                <a:gradFill>
                  <a:gsLst>
                    <a:gs pos="5439">
                      <a:srgbClr val="F8F8F8"/>
                    </a:gs>
                    <a:gs pos="10000">
                      <a:srgbClr val="F8F8F8"/>
                    </a:gs>
                  </a:gsLst>
                  <a:lin ang="5400000" scaled="0"/>
                </a:gradFill>
                <a:latin typeface="Segoe UI Semilight"/>
              </a:endParaRPr>
            </a:p>
          </p:txBody>
        </p:sp>
        <p:grpSp>
          <p:nvGrpSpPr>
            <p:cNvPr id="361" name="Group 360">
              <a:extLst>
                <a:ext uri="{FF2B5EF4-FFF2-40B4-BE49-F238E27FC236}">
                  <a16:creationId xmlns:a16="http://schemas.microsoft.com/office/drawing/2014/main" id="{82A091D5-1E82-4C32-B560-E6428242EEFF}"/>
                </a:ext>
              </a:extLst>
            </p:cNvPr>
            <p:cNvGrpSpPr/>
            <p:nvPr/>
          </p:nvGrpSpPr>
          <p:grpSpPr>
            <a:xfrm>
              <a:off x="3320588" y="3841711"/>
              <a:ext cx="234567" cy="122315"/>
              <a:chOff x="2241645" y="3661534"/>
              <a:chExt cx="411218" cy="214430"/>
            </a:xfrm>
          </p:grpSpPr>
          <p:sp>
            <p:nvSpPr>
              <p:cNvPr id="362" name="Rectangle: Rounded Corners 361">
                <a:extLst>
                  <a:ext uri="{FF2B5EF4-FFF2-40B4-BE49-F238E27FC236}">
                    <a16:creationId xmlns:a16="http://schemas.microsoft.com/office/drawing/2014/main" id="{26D97432-28B3-4C6A-BAFE-4AB9EB5E9959}"/>
                  </a:ext>
                </a:extLst>
              </p:cNvPr>
              <p:cNvSpPr/>
              <p:nvPr/>
            </p:nvSpPr>
            <p:spPr bwMode="auto">
              <a:xfrm>
                <a:off x="2241645" y="3661534"/>
                <a:ext cx="411218" cy="214430"/>
              </a:xfrm>
              <a:prstGeom prst="roundRect">
                <a:avLst>
                  <a:gd name="adj" fmla="val 5529"/>
                </a:avLst>
              </a:prstGeom>
              <a:noFill/>
              <a:ln w="95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363" name="Straight Connector 362">
                <a:extLst>
                  <a:ext uri="{FF2B5EF4-FFF2-40B4-BE49-F238E27FC236}">
                    <a16:creationId xmlns:a16="http://schemas.microsoft.com/office/drawing/2014/main" id="{6C65AE85-E193-4044-9176-5B7B40B8203D}"/>
                  </a:ext>
                </a:extLst>
              </p:cNvPr>
              <p:cNvCxnSpPr/>
              <p:nvPr/>
            </p:nvCxnSpPr>
            <p:spPr>
              <a:xfrm>
                <a:off x="2289412" y="3691025"/>
                <a:ext cx="0" cy="155448"/>
              </a:xfrm>
              <a:prstGeom prst="line">
                <a:avLst/>
              </a:prstGeom>
              <a:ln w="9525"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01AB7472-C639-4D81-A68B-4073C721DBBC}"/>
                  </a:ext>
                </a:extLst>
              </p:cNvPr>
              <p:cNvCxnSpPr/>
              <p:nvPr/>
            </p:nvCxnSpPr>
            <p:spPr>
              <a:xfrm>
                <a:off x="2351964" y="3691025"/>
                <a:ext cx="0" cy="155448"/>
              </a:xfrm>
              <a:prstGeom prst="line">
                <a:avLst/>
              </a:prstGeom>
              <a:ln w="9525"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B87B9306-22CE-41CD-960A-F0602C7C96C0}"/>
                  </a:ext>
                </a:extLst>
              </p:cNvPr>
              <p:cNvCxnSpPr/>
              <p:nvPr/>
            </p:nvCxnSpPr>
            <p:spPr>
              <a:xfrm>
                <a:off x="2414516" y="3691025"/>
                <a:ext cx="0" cy="155448"/>
              </a:xfrm>
              <a:prstGeom prst="line">
                <a:avLst/>
              </a:prstGeom>
              <a:ln w="9525"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ED48985F-4EF4-4EA3-A6A1-CD5D22C4FF17}"/>
                  </a:ext>
                </a:extLst>
              </p:cNvPr>
              <p:cNvCxnSpPr/>
              <p:nvPr/>
            </p:nvCxnSpPr>
            <p:spPr>
              <a:xfrm>
                <a:off x="2477068" y="3691025"/>
                <a:ext cx="0" cy="155448"/>
              </a:xfrm>
              <a:prstGeom prst="line">
                <a:avLst/>
              </a:prstGeom>
              <a:ln w="9525"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5C5FD048-A8EC-4AF9-8369-1A3997AF03CA}"/>
                  </a:ext>
                </a:extLst>
              </p:cNvPr>
              <p:cNvCxnSpPr/>
              <p:nvPr/>
            </p:nvCxnSpPr>
            <p:spPr>
              <a:xfrm>
                <a:off x="2539620" y="3691025"/>
                <a:ext cx="0" cy="155448"/>
              </a:xfrm>
              <a:prstGeom prst="line">
                <a:avLst/>
              </a:prstGeom>
              <a:ln w="9525"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A3FDDB0-A3E9-4B92-9431-2BB2806E56E3}"/>
                  </a:ext>
                </a:extLst>
              </p:cNvPr>
              <p:cNvCxnSpPr/>
              <p:nvPr/>
            </p:nvCxnSpPr>
            <p:spPr>
              <a:xfrm>
                <a:off x="2602173" y="3691025"/>
                <a:ext cx="0" cy="155448"/>
              </a:xfrm>
              <a:prstGeom prst="line">
                <a:avLst/>
              </a:prstGeom>
              <a:ln w="9525"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369" name="Group 368" descr="connected circles">
            <a:extLst>
              <a:ext uri="{FF2B5EF4-FFF2-40B4-BE49-F238E27FC236}">
                <a16:creationId xmlns:a16="http://schemas.microsoft.com/office/drawing/2014/main" id="{BEAB891E-D67C-4E9D-AB07-55FABBF6FBBE}"/>
              </a:ext>
            </a:extLst>
          </p:cNvPr>
          <p:cNvGrpSpPr/>
          <p:nvPr/>
        </p:nvGrpSpPr>
        <p:grpSpPr>
          <a:xfrm>
            <a:off x="3048808" y="2749341"/>
            <a:ext cx="434840" cy="434840"/>
            <a:chOff x="3785966" y="3002693"/>
            <a:chExt cx="390744" cy="390744"/>
          </a:xfrm>
        </p:grpSpPr>
        <p:sp>
          <p:nvSpPr>
            <p:cNvPr id="370" name="Oval 369">
              <a:extLst>
                <a:ext uri="{FF2B5EF4-FFF2-40B4-BE49-F238E27FC236}">
                  <a16:creationId xmlns:a16="http://schemas.microsoft.com/office/drawing/2014/main" id="{885BE184-BAF9-45DD-857E-70AD0A4A1D4A}"/>
                </a:ext>
              </a:extLst>
            </p:cNvPr>
            <p:cNvSpPr>
              <a:spLocks noChangeAspect="1"/>
            </p:cNvSpPr>
            <p:nvPr/>
          </p:nvSpPr>
          <p:spPr bwMode="auto">
            <a:xfrm>
              <a:off x="3785966" y="3002693"/>
              <a:ext cx="390744" cy="390744"/>
            </a:xfrm>
            <a:prstGeom prst="ellipse">
              <a:avLst/>
            </a:prstGeom>
            <a:solidFill>
              <a:schemeClr val="tx2">
                <a:lumMod val="10000"/>
                <a:lumOff val="90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4808" rIns="0" bIns="44808" numCol="1" spcCol="0" rtlCol="0" fromWordArt="0" anchor="ctr" anchorCtr="0" forceAA="0" compatLnSpc="1">
              <a:prstTxWarp prst="textNoShape">
                <a:avLst/>
              </a:prstTxWarp>
              <a:noAutofit/>
            </a:bodyPr>
            <a:lstStyle/>
            <a:p>
              <a:pPr algn="ctr" defTabSz="895797"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sp>
          <p:nvSpPr>
            <p:cNvPr id="371" name="Intelligence">
              <a:extLst>
                <a:ext uri="{FF2B5EF4-FFF2-40B4-BE49-F238E27FC236}">
                  <a16:creationId xmlns:a16="http://schemas.microsoft.com/office/drawing/2014/main" id="{C30BBDBD-DCB4-41A0-9D56-68C53D6DFB1F}"/>
                </a:ext>
              </a:extLst>
            </p:cNvPr>
            <p:cNvSpPr>
              <a:spLocks noChangeAspect="1" noEditPoints="1"/>
            </p:cNvSpPr>
            <p:nvPr/>
          </p:nvSpPr>
          <p:spPr bwMode="auto">
            <a:xfrm>
              <a:off x="3864521" y="3085814"/>
              <a:ext cx="233635" cy="224503"/>
            </a:xfrm>
            <a:custGeom>
              <a:avLst/>
              <a:gdLst>
                <a:gd name="T0" fmla="*/ 90 w 347"/>
                <a:gd name="T1" fmla="*/ 24 h 333"/>
                <a:gd name="T2" fmla="*/ 114 w 347"/>
                <a:gd name="T3" fmla="*/ 0 h 333"/>
                <a:gd name="T4" fmla="*/ 138 w 347"/>
                <a:gd name="T5" fmla="*/ 24 h 333"/>
                <a:gd name="T6" fmla="*/ 114 w 347"/>
                <a:gd name="T7" fmla="*/ 49 h 333"/>
                <a:gd name="T8" fmla="*/ 90 w 347"/>
                <a:gd name="T9" fmla="*/ 24 h 333"/>
                <a:gd name="T10" fmla="*/ 0 w 347"/>
                <a:gd name="T11" fmla="*/ 146 h 333"/>
                <a:gd name="T12" fmla="*/ 37 w 347"/>
                <a:gd name="T13" fmla="*/ 183 h 333"/>
                <a:gd name="T14" fmla="*/ 75 w 347"/>
                <a:gd name="T15" fmla="*/ 146 h 333"/>
                <a:gd name="T16" fmla="*/ 37 w 347"/>
                <a:gd name="T17" fmla="*/ 108 h 333"/>
                <a:gd name="T18" fmla="*/ 0 w 347"/>
                <a:gd name="T19" fmla="*/ 146 h 333"/>
                <a:gd name="T20" fmla="*/ 60 w 347"/>
                <a:gd name="T21" fmla="*/ 273 h 333"/>
                <a:gd name="T22" fmla="*/ 119 w 347"/>
                <a:gd name="T23" fmla="*/ 333 h 333"/>
                <a:gd name="T24" fmla="*/ 179 w 347"/>
                <a:gd name="T25" fmla="*/ 273 h 333"/>
                <a:gd name="T26" fmla="*/ 119 w 347"/>
                <a:gd name="T27" fmla="*/ 213 h 333"/>
                <a:gd name="T28" fmla="*/ 60 w 347"/>
                <a:gd name="T29" fmla="*/ 273 h 333"/>
                <a:gd name="T30" fmla="*/ 134 w 347"/>
                <a:gd name="T31" fmla="*/ 110 h 333"/>
                <a:gd name="T32" fmla="*/ 174 w 347"/>
                <a:gd name="T33" fmla="*/ 149 h 333"/>
                <a:gd name="T34" fmla="*/ 213 w 347"/>
                <a:gd name="T35" fmla="*/ 110 h 333"/>
                <a:gd name="T36" fmla="*/ 174 w 347"/>
                <a:gd name="T37" fmla="*/ 71 h 333"/>
                <a:gd name="T38" fmla="*/ 134 w 347"/>
                <a:gd name="T39" fmla="*/ 110 h 333"/>
                <a:gd name="T40" fmla="*/ 228 w 347"/>
                <a:gd name="T41" fmla="*/ 241 h 333"/>
                <a:gd name="T42" fmla="*/ 287 w 347"/>
                <a:gd name="T43" fmla="*/ 303 h 333"/>
                <a:gd name="T44" fmla="*/ 347 w 347"/>
                <a:gd name="T45" fmla="*/ 241 h 333"/>
                <a:gd name="T46" fmla="*/ 287 w 347"/>
                <a:gd name="T47" fmla="*/ 179 h 333"/>
                <a:gd name="T48" fmla="*/ 228 w 347"/>
                <a:gd name="T49" fmla="*/ 241 h 333"/>
                <a:gd name="T50" fmla="*/ 228 w 347"/>
                <a:gd name="T51" fmla="*/ 250 h 333"/>
                <a:gd name="T52" fmla="*/ 178 w 347"/>
                <a:gd name="T53" fmla="*/ 262 h 333"/>
                <a:gd name="T54" fmla="*/ 74 w 347"/>
                <a:gd name="T55" fmla="*/ 139 h 333"/>
                <a:gd name="T56" fmla="*/ 136 w 347"/>
                <a:gd name="T57" fmla="*/ 120 h 333"/>
                <a:gd name="T58" fmla="*/ 137 w 347"/>
                <a:gd name="T59" fmla="*/ 216 h 333"/>
                <a:gd name="T60" fmla="*/ 162 w 347"/>
                <a:gd name="T61" fmla="*/ 148 h 333"/>
                <a:gd name="T62" fmla="*/ 86 w 347"/>
                <a:gd name="T63" fmla="*/ 223 h 333"/>
                <a:gd name="T64" fmla="*/ 57 w 347"/>
                <a:gd name="T65" fmla="*/ 177 h 333"/>
                <a:gd name="T66" fmla="*/ 232 w 347"/>
                <a:gd name="T67" fmla="*/ 217 h 333"/>
                <a:gd name="T68" fmla="*/ 71 w 347"/>
                <a:gd name="T69" fmla="*/ 161 h 333"/>
                <a:gd name="T70" fmla="*/ 102 w 347"/>
                <a:gd name="T71" fmla="*/ 46 h 333"/>
                <a:gd name="T72" fmla="*/ 58 w 347"/>
                <a:gd name="T73" fmla="*/ 115 h 333"/>
                <a:gd name="T74" fmla="*/ 249 w 347"/>
                <a:gd name="T75" fmla="*/ 194 h 333"/>
                <a:gd name="T76" fmla="*/ 200 w 347"/>
                <a:gd name="T77" fmla="*/ 139 h 333"/>
                <a:gd name="T78" fmla="*/ 112 w 347"/>
                <a:gd name="T79" fmla="*/ 213 h 333"/>
                <a:gd name="T80" fmla="*/ 114 w 347"/>
                <a:gd name="T81" fmla="*/ 49 h 333"/>
                <a:gd name="T82" fmla="*/ 126 w 347"/>
                <a:gd name="T83" fmla="*/ 45 h 333"/>
                <a:gd name="T84" fmla="*/ 151 w 347"/>
                <a:gd name="T85" fmla="*/ 78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7" h="333">
                  <a:moveTo>
                    <a:pt x="90" y="24"/>
                  </a:moveTo>
                  <a:cubicBezTo>
                    <a:pt x="90" y="11"/>
                    <a:pt x="100" y="0"/>
                    <a:pt x="114" y="0"/>
                  </a:cubicBezTo>
                  <a:cubicBezTo>
                    <a:pt x="127" y="0"/>
                    <a:pt x="138" y="11"/>
                    <a:pt x="138" y="24"/>
                  </a:cubicBezTo>
                  <a:cubicBezTo>
                    <a:pt x="138" y="38"/>
                    <a:pt x="127" y="49"/>
                    <a:pt x="114" y="49"/>
                  </a:cubicBezTo>
                  <a:cubicBezTo>
                    <a:pt x="100" y="49"/>
                    <a:pt x="90" y="38"/>
                    <a:pt x="90" y="24"/>
                  </a:cubicBezTo>
                  <a:close/>
                  <a:moveTo>
                    <a:pt x="0" y="146"/>
                  </a:moveTo>
                  <a:cubicBezTo>
                    <a:pt x="0" y="166"/>
                    <a:pt x="17" y="183"/>
                    <a:pt x="37" y="183"/>
                  </a:cubicBezTo>
                  <a:cubicBezTo>
                    <a:pt x="58" y="183"/>
                    <a:pt x="75" y="166"/>
                    <a:pt x="75" y="146"/>
                  </a:cubicBezTo>
                  <a:cubicBezTo>
                    <a:pt x="75" y="125"/>
                    <a:pt x="58" y="108"/>
                    <a:pt x="37" y="108"/>
                  </a:cubicBezTo>
                  <a:cubicBezTo>
                    <a:pt x="17" y="108"/>
                    <a:pt x="0" y="125"/>
                    <a:pt x="0" y="146"/>
                  </a:cubicBezTo>
                  <a:close/>
                  <a:moveTo>
                    <a:pt x="60" y="273"/>
                  </a:moveTo>
                  <a:cubicBezTo>
                    <a:pt x="60" y="306"/>
                    <a:pt x="86" y="333"/>
                    <a:pt x="119" y="333"/>
                  </a:cubicBezTo>
                  <a:cubicBezTo>
                    <a:pt x="152" y="333"/>
                    <a:pt x="179" y="306"/>
                    <a:pt x="179" y="273"/>
                  </a:cubicBezTo>
                  <a:cubicBezTo>
                    <a:pt x="179" y="240"/>
                    <a:pt x="152" y="213"/>
                    <a:pt x="119" y="213"/>
                  </a:cubicBezTo>
                  <a:cubicBezTo>
                    <a:pt x="86" y="213"/>
                    <a:pt x="60" y="240"/>
                    <a:pt x="60" y="273"/>
                  </a:cubicBezTo>
                  <a:close/>
                  <a:moveTo>
                    <a:pt x="134" y="110"/>
                  </a:moveTo>
                  <a:cubicBezTo>
                    <a:pt x="134" y="132"/>
                    <a:pt x="152" y="149"/>
                    <a:pt x="174" y="149"/>
                  </a:cubicBezTo>
                  <a:cubicBezTo>
                    <a:pt x="195" y="149"/>
                    <a:pt x="213" y="132"/>
                    <a:pt x="213" y="110"/>
                  </a:cubicBezTo>
                  <a:cubicBezTo>
                    <a:pt x="213" y="89"/>
                    <a:pt x="195" y="71"/>
                    <a:pt x="174" y="71"/>
                  </a:cubicBezTo>
                  <a:cubicBezTo>
                    <a:pt x="152" y="71"/>
                    <a:pt x="134" y="89"/>
                    <a:pt x="134" y="110"/>
                  </a:cubicBezTo>
                  <a:close/>
                  <a:moveTo>
                    <a:pt x="228" y="241"/>
                  </a:moveTo>
                  <a:cubicBezTo>
                    <a:pt x="228" y="275"/>
                    <a:pt x="254" y="303"/>
                    <a:pt x="287" y="303"/>
                  </a:cubicBezTo>
                  <a:cubicBezTo>
                    <a:pt x="320" y="303"/>
                    <a:pt x="347" y="275"/>
                    <a:pt x="347" y="241"/>
                  </a:cubicBezTo>
                  <a:cubicBezTo>
                    <a:pt x="347" y="207"/>
                    <a:pt x="320" y="179"/>
                    <a:pt x="287" y="179"/>
                  </a:cubicBezTo>
                  <a:cubicBezTo>
                    <a:pt x="254" y="179"/>
                    <a:pt x="228" y="207"/>
                    <a:pt x="228" y="241"/>
                  </a:cubicBezTo>
                  <a:close/>
                  <a:moveTo>
                    <a:pt x="228" y="250"/>
                  </a:moveTo>
                  <a:cubicBezTo>
                    <a:pt x="178" y="262"/>
                    <a:pt x="178" y="262"/>
                    <a:pt x="178" y="262"/>
                  </a:cubicBezTo>
                  <a:moveTo>
                    <a:pt x="74" y="139"/>
                  </a:moveTo>
                  <a:cubicBezTo>
                    <a:pt x="136" y="120"/>
                    <a:pt x="136" y="120"/>
                    <a:pt x="136" y="120"/>
                  </a:cubicBezTo>
                  <a:moveTo>
                    <a:pt x="137" y="216"/>
                  </a:moveTo>
                  <a:cubicBezTo>
                    <a:pt x="162" y="148"/>
                    <a:pt x="162" y="148"/>
                    <a:pt x="162" y="148"/>
                  </a:cubicBezTo>
                  <a:moveTo>
                    <a:pt x="86" y="223"/>
                  </a:moveTo>
                  <a:cubicBezTo>
                    <a:pt x="57" y="177"/>
                    <a:pt x="57" y="177"/>
                    <a:pt x="57" y="177"/>
                  </a:cubicBezTo>
                  <a:moveTo>
                    <a:pt x="232" y="217"/>
                  </a:moveTo>
                  <a:cubicBezTo>
                    <a:pt x="71" y="161"/>
                    <a:pt x="71" y="161"/>
                    <a:pt x="71" y="161"/>
                  </a:cubicBezTo>
                  <a:moveTo>
                    <a:pt x="102" y="46"/>
                  </a:moveTo>
                  <a:cubicBezTo>
                    <a:pt x="58" y="115"/>
                    <a:pt x="58" y="115"/>
                    <a:pt x="58" y="115"/>
                  </a:cubicBezTo>
                  <a:moveTo>
                    <a:pt x="249" y="194"/>
                  </a:moveTo>
                  <a:cubicBezTo>
                    <a:pt x="200" y="139"/>
                    <a:pt x="200" y="139"/>
                    <a:pt x="200" y="139"/>
                  </a:cubicBezTo>
                  <a:moveTo>
                    <a:pt x="112" y="213"/>
                  </a:moveTo>
                  <a:cubicBezTo>
                    <a:pt x="114" y="49"/>
                    <a:pt x="114" y="49"/>
                    <a:pt x="114" y="49"/>
                  </a:cubicBezTo>
                  <a:moveTo>
                    <a:pt x="126" y="45"/>
                  </a:moveTo>
                  <a:cubicBezTo>
                    <a:pt x="151" y="78"/>
                    <a:pt x="151" y="78"/>
                    <a:pt x="151" y="78"/>
                  </a:cubicBez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algn="ctr" defTabSz="896214" fontAlgn="base">
                <a:defRPr/>
              </a:pPr>
              <a:endParaRPr lang="en-US" sz="882" kern="0">
                <a:gradFill>
                  <a:gsLst>
                    <a:gs pos="0">
                      <a:srgbClr val="505050"/>
                    </a:gs>
                    <a:gs pos="100000">
                      <a:srgbClr val="505050"/>
                    </a:gs>
                  </a:gsLst>
                  <a:lin ang="5400000" scaled="1"/>
                </a:gradFill>
                <a:latin typeface="Segoe UI"/>
              </a:endParaRPr>
            </a:p>
          </p:txBody>
        </p:sp>
      </p:grpSp>
      <p:grpSp>
        <p:nvGrpSpPr>
          <p:cNvPr id="372" name="Group 371" descr="scanner ">
            <a:extLst>
              <a:ext uri="{FF2B5EF4-FFF2-40B4-BE49-F238E27FC236}">
                <a16:creationId xmlns:a16="http://schemas.microsoft.com/office/drawing/2014/main" id="{029C9995-3DCD-4F91-BE71-8A2D4F4CB8D3}"/>
              </a:ext>
            </a:extLst>
          </p:cNvPr>
          <p:cNvGrpSpPr/>
          <p:nvPr/>
        </p:nvGrpSpPr>
        <p:grpSpPr>
          <a:xfrm>
            <a:off x="2205666" y="1961839"/>
            <a:ext cx="414874" cy="414873"/>
            <a:chOff x="3028323" y="2249322"/>
            <a:chExt cx="372804" cy="372803"/>
          </a:xfrm>
        </p:grpSpPr>
        <p:sp>
          <p:nvSpPr>
            <p:cNvPr id="373" name="Oval 372">
              <a:extLst>
                <a:ext uri="{FF2B5EF4-FFF2-40B4-BE49-F238E27FC236}">
                  <a16:creationId xmlns:a16="http://schemas.microsoft.com/office/drawing/2014/main" id="{023F2581-F3F4-4D01-AFD6-DC05F1E42EEC}"/>
                </a:ext>
              </a:extLst>
            </p:cNvPr>
            <p:cNvSpPr/>
            <p:nvPr/>
          </p:nvSpPr>
          <p:spPr bwMode="auto">
            <a:xfrm rot="1422279">
              <a:off x="3028323" y="2249322"/>
              <a:ext cx="372804" cy="372803"/>
            </a:xfrm>
            <a:prstGeom prst="ellipse">
              <a:avLst/>
            </a:prstGeom>
            <a:solidFill>
              <a:schemeClr val="tx2">
                <a:lumMod val="10000"/>
                <a:lumOff val="90000"/>
              </a:schemeClr>
            </a:solidFill>
            <a:ln w="12700" cap="flat" cmpd="sng" algn="ctr">
              <a:noFill/>
              <a:prstDash val="solid"/>
              <a:headEnd type="none" w="med" len="med"/>
              <a:tailEnd type="none" w="med" len="med"/>
            </a:ln>
            <a:effectLst/>
          </p:spPr>
          <p:txBody>
            <a:bodyPr rot="0" spcFirstLastPara="0" vertOverflow="overflow" horzOverflow="overflow" vert="horz" wrap="square" lIns="0" tIns="44814" rIns="0" bIns="44814" numCol="1" spcCol="0" rtlCol="0" fromWordArt="0" anchor="ctr" anchorCtr="0" forceAA="0" compatLnSpc="1">
              <a:prstTxWarp prst="textNoShape">
                <a:avLst/>
              </a:prstTxWarp>
              <a:noAutofit/>
            </a:bodyPr>
            <a:lstStyle/>
            <a:p>
              <a:pPr algn="ctr" defTabSz="895969"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sp>
          <p:nvSpPr>
            <p:cNvPr id="374" name="scanner_2">
              <a:extLst>
                <a:ext uri="{FF2B5EF4-FFF2-40B4-BE49-F238E27FC236}">
                  <a16:creationId xmlns:a16="http://schemas.microsoft.com/office/drawing/2014/main" id="{99E52079-7913-4879-83A5-BEF5948E336A}"/>
                </a:ext>
              </a:extLst>
            </p:cNvPr>
            <p:cNvSpPr>
              <a:spLocks noChangeAspect="1" noEditPoints="1"/>
            </p:cNvSpPr>
            <p:nvPr/>
          </p:nvSpPr>
          <p:spPr bwMode="auto">
            <a:xfrm>
              <a:off x="3125700" y="2329651"/>
              <a:ext cx="178051" cy="212145"/>
            </a:xfrm>
            <a:custGeom>
              <a:avLst/>
              <a:gdLst>
                <a:gd name="T0" fmla="*/ 61 w 238"/>
                <a:gd name="T1" fmla="*/ 120 h 286"/>
                <a:gd name="T2" fmla="*/ 57 w 238"/>
                <a:gd name="T3" fmla="*/ 116 h 286"/>
                <a:gd name="T4" fmla="*/ 40 w 238"/>
                <a:gd name="T5" fmla="*/ 57 h 286"/>
                <a:gd name="T6" fmla="*/ 62 w 238"/>
                <a:gd name="T7" fmla="*/ 7 h 286"/>
                <a:gd name="T8" fmla="*/ 230 w 238"/>
                <a:gd name="T9" fmla="*/ 101 h 286"/>
                <a:gd name="T10" fmla="*/ 40 w 238"/>
                <a:gd name="T11" fmla="*/ 64 h 286"/>
                <a:gd name="T12" fmla="*/ 24 w 238"/>
                <a:gd name="T13" fmla="*/ 1 h 286"/>
                <a:gd name="T14" fmla="*/ 2 w 238"/>
                <a:gd name="T15" fmla="*/ 50 h 286"/>
                <a:gd name="T16" fmla="*/ 19 w 238"/>
                <a:gd name="T17" fmla="*/ 108 h 286"/>
                <a:gd name="T18" fmla="*/ 23 w 238"/>
                <a:gd name="T19" fmla="*/ 112 h 286"/>
                <a:gd name="T20" fmla="*/ 31 w 238"/>
                <a:gd name="T21" fmla="*/ 114 h 286"/>
                <a:gd name="T22" fmla="*/ 116 w 238"/>
                <a:gd name="T23" fmla="*/ 129 h 286"/>
                <a:gd name="T24" fmla="*/ 150 w 238"/>
                <a:gd name="T25" fmla="*/ 286 h 286"/>
                <a:gd name="T26" fmla="*/ 228 w 238"/>
                <a:gd name="T27" fmla="*/ 286 h 286"/>
                <a:gd name="T28" fmla="*/ 197 w 238"/>
                <a:gd name="T29" fmla="*/ 131 h 286"/>
                <a:gd name="T30" fmla="*/ 234 w 238"/>
                <a:gd name="T31" fmla="*/ 88 h 286"/>
                <a:gd name="T32" fmla="*/ 226 w 238"/>
                <a:gd name="T33" fmla="*/ 49 h 286"/>
                <a:gd name="T34" fmla="*/ 210 w 238"/>
                <a:gd name="T35" fmla="*/ 39 h 286"/>
                <a:gd name="T36" fmla="*/ 187 w 238"/>
                <a:gd name="T37" fmla="*/ 33 h 286"/>
                <a:gd name="T38" fmla="*/ 29 w 238"/>
                <a:gd name="T39" fmla="*/ 1 h 286"/>
                <a:gd name="T40" fmla="*/ 24 w 238"/>
                <a:gd name="T41" fmla="*/ 1 h 286"/>
                <a:gd name="T42" fmla="*/ 150 w 238"/>
                <a:gd name="T43" fmla="*/ 286 h 286"/>
                <a:gd name="T44" fmla="*/ 117 w 238"/>
                <a:gd name="T45" fmla="*/ 286 h 286"/>
                <a:gd name="T46" fmla="*/ 79 w 238"/>
                <a:gd name="T47" fmla="*/ 123 h 286"/>
                <a:gd name="T48" fmla="*/ 79 w 238"/>
                <a:gd name="T49" fmla="*/ 168 h 286"/>
                <a:gd name="T50" fmla="*/ 68 w 238"/>
                <a:gd name="T51" fmla="*/ 190 h 286"/>
                <a:gd name="T52" fmla="*/ 129 w 238"/>
                <a:gd name="T53" fmla="*/ 19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8" h="286">
                  <a:moveTo>
                    <a:pt x="61" y="120"/>
                  </a:moveTo>
                  <a:cubicBezTo>
                    <a:pt x="60" y="119"/>
                    <a:pt x="60" y="119"/>
                    <a:pt x="57" y="116"/>
                  </a:cubicBezTo>
                  <a:cubicBezTo>
                    <a:pt x="51" y="107"/>
                    <a:pt x="38" y="82"/>
                    <a:pt x="40" y="57"/>
                  </a:cubicBezTo>
                  <a:cubicBezTo>
                    <a:pt x="42" y="33"/>
                    <a:pt x="52" y="16"/>
                    <a:pt x="62" y="7"/>
                  </a:cubicBezTo>
                  <a:moveTo>
                    <a:pt x="230" y="101"/>
                  </a:moveTo>
                  <a:cubicBezTo>
                    <a:pt x="40" y="64"/>
                    <a:pt x="40" y="64"/>
                    <a:pt x="40" y="64"/>
                  </a:cubicBezTo>
                  <a:moveTo>
                    <a:pt x="24" y="1"/>
                  </a:moveTo>
                  <a:cubicBezTo>
                    <a:pt x="14" y="10"/>
                    <a:pt x="4" y="27"/>
                    <a:pt x="2" y="50"/>
                  </a:cubicBezTo>
                  <a:cubicBezTo>
                    <a:pt x="0" y="75"/>
                    <a:pt x="12" y="99"/>
                    <a:pt x="19" y="108"/>
                  </a:cubicBezTo>
                  <a:cubicBezTo>
                    <a:pt x="21" y="111"/>
                    <a:pt x="22" y="112"/>
                    <a:pt x="23" y="112"/>
                  </a:cubicBezTo>
                  <a:cubicBezTo>
                    <a:pt x="24" y="113"/>
                    <a:pt x="31" y="114"/>
                    <a:pt x="31" y="114"/>
                  </a:cubicBezTo>
                  <a:cubicBezTo>
                    <a:pt x="116" y="129"/>
                    <a:pt x="116" y="129"/>
                    <a:pt x="116" y="129"/>
                  </a:cubicBezTo>
                  <a:cubicBezTo>
                    <a:pt x="150" y="286"/>
                    <a:pt x="150" y="286"/>
                    <a:pt x="150" y="286"/>
                  </a:cubicBezTo>
                  <a:cubicBezTo>
                    <a:pt x="228" y="286"/>
                    <a:pt x="228" y="286"/>
                    <a:pt x="228" y="286"/>
                  </a:cubicBezTo>
                  <a:cubicBezTo>
                    <a:pt x="197" y="131"/>
                    <a:pt x="197" y="131"/>
                    <a:pt x="197" y="131"/>
                  </a:cubicBezTo>
                  <a:cubicBezTo>
                    <a:pt x="197" y="131"/>
                    <a:pt x="226" y="123"/>
                    <a:pt x="234" y="88"/>
                  </a:cubicBezTo>
                  <a:cubicBezTo>
                    <a:pt x="238" y="73"/>
                    <a:pt x="233" y="57"/>
                    <a:pt x="226" y="49"/>
                  </a:cubicBezTo>
                  <a:cubicBezTo>
                    <a:pt x="219" y="42"/>
                    <a:pt x="214" y="41"/>
                    <a:pt x="210" y="39"/>
                  </a:cubicBezTo>
                  <a:cubicBezTo>
                    <a:pt x="206" y="38"/>
                    <a:pt x="187" y="33"/>
                    <a:pt x="187" y="33"/>
                  </a:cubicBezTo>
                  <a:cubicBezTo>
                    <a:pt x="29" y="1"/>
                    <a:pt x="29" y="1"/>
                    <a:pt x="29" y="1"/>
                  </a:cubicBezTo>
                  <a:cubicBezTo>
                    <a:pt x="29" y="1"/>
                    <a:pt x="26" y="0"/>
                    <a:pt x="24" y="1"/>
                  </a:cubicBezTo>
                  <a:close/>
                  <a:moveTo>
                    <a:pt x="150" y="286"/>
                  </a:moveTo>
                  <a:cubicBezTo>
                    <a:pt x="117" y="286"/>
                    <a:pt x="117" y="286"/>
                    <a:pt x="117" y="286"/>
                  </a:cubicBezTo>
                  <a:moveTo>
                    <a:pt x="79" y="123"/>
                  </a:moveTo>
                  <a:cubicBezTo>
                    <a:pt x="79" y="123"/>
                    <a:pt x="79" y="156"/>
                    <a:pt x="79" y="168"/>
                  </a:cubicBezTo>
                  <a:cubicBezTo>
                    <a:pt x="78" y="179"/>
                    <a:pt x="68" y="190"/>
                    <a:pt x="68" y="190"/>
                  </a:cubicBezTo>
                  <a:cubicBezTo>
                    <a:pt x="129" y="190"/>
                    <a:pt x="129" y="190"/>
                    <a:pt x="129" y="190"/>
                  </a:cubicBezTo>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algn="ctr" defTabSz="896214" fontAlgn="base">
                <a:defRPr/>
              </a:pPr>
              <a:endParaRPr lang="en-US" sz="1667" kern="0">
                <a:solidFill>
                  <a:srgbClr val="505050"/>
                </a:solidFill>
                <a:latin typeface="Segoe UI"/>
              </a:endParaRPr>
            </a:p>
          </p:txBody>
        </p:sp>
      </p:grpSp>
      <p:grpSp>
        <p:nvGrpSpPr>
          <p:cNvPr id="375" name="Group 374" descr="robot">
            <a:extLst>
              <a:ext uri="{FF2B5EF4-FFF2-40B4-BE49-F238E27FC236}">
                <a16:creationId xmlns:a16="http://schemas.microsoft.com/office/drawing/2014/main" id="{CAF6B8E0-4C1D-4DA3-8E7F-525B57E4826C}"/>
              </a:ext>
            </a:extLst>
          </p:cNvPr>
          <p:cNvGrpSpPr/>
          <p:nvPr/>
        </p:nvGrpSpPr>
        <p:grpSpPr>
          <a:xfrm>
            <a:off x="2432043" y="4765674"/>
            <a:ext cx="414874" cy="414873"/>
            <a:chOff x="3510830" y="4755943"/>
            <a:chExt cx="372804" cy="372803"/>
          </a:xfrm>
        </p:grpSpPr>
        <p:sp>
          <p:nvSpPr>
            <p:cNvPr id="376" name="Oval 375">
              <a:extLst>
                <a:ext uri="{FF2B5EF4-FFF2-40B4-BE49-F238E27FC236}">
                  <a16:creationId xmlns:a16="http://schemas.microsoft.com/office/drawing/2014/main" id="{73FF685E-CB59-45C4-B2A5-8D2A8AFDF87B}"/>
                </a:ext>
              </a:extLst>
            </p:cNvPr>
            <p:cNvSpPr/>
            <p:nvPr/>
          </p:nvSpPr>
          <p:spPr bwMode="auto">
            <a:xfrm>
              <a:off x="3510830" y="4755943"/>
              <a:ext cx="372804" cy="372803"/>
            </a:xfrm>
            <a:prstGeom prst="ellipse">
              <a:avLst/>
            </a:prstGeom>
            <a:solidFill>
              <a:schemeClr val="tx2">
                <a:lumMod val="10000"/>
                <a:lumOff val="90000"/>
              </a:schemeClr>
            </a:solidFill>
            <a:ln w="12700" cap="flat" cmpd="sng" algn="ctr">
              <a:noFill/>
              <a:prstDash val="solid"/>
              <a:headEnd type="none" w="med" len="med"/>
              <a:tailEnd type="none" w="med" len="med"/>
            </a:ln>
            <a:effectLst/>
          </p:spPr>
          <p:txBody>
            <a:bodyPr rot="0" spcFirstLastPara="0" vertOverflow="overflow" horzOverflow="overflow" vert="horz" wrap="square" lIns="0" tIns="44814" rIns="0" bIns="44814" numCol="1" spcCol="0" rtlCol="0" fromWordArt="0" anchor="ctr" anchorCtr="0" forceAA="0" compatLnSpc="1">
              <a:prstTxWarp prst="textNoShape">
                <a:avLst/>
              </a:prstTxWarp>
              <a:noAutofit/>
            </a:bodyPr>
            <a:lstStyle/>
            <a:p>
              <a:pPr algn="ctr" defTabSz="895969"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sp>
          <p:nvSpPr>
            <p:cNvPr id="377" name="Robot_E99A">
              <a:extLst>
                <a:ext uri="{FF2B5EF4-FFF2-40B4-BE49-F238E27FC236}">
                  <a16:creationId xmlns:a16="http://schemas.microsoft.com/office/drawing/2014/main" id="{C48D55B1-9602-47AA-9B0C-48BB5546AA10}"/>
                </a:ext>
              </a:extLst>
            </p:cNvPr>
            <p:cNvSpPr>
              <a:spLocks noChangeAspect="1" noEditPoints="1"/>
            </p:cNvSpPr>
            <p:nvPr/>
          </p:nvSpPr>
          <p:spPr bwMode="auto">
            <a:xfrm>
              <a:off x="3612022" y="4832236"/>
              <a:ext cx="170421" cy="220217"/>
            </a:xfrm>
            <a:custGeom>
              <a:avLst/>
              <a:gdLst>
                <a:gd name="T0" fmla="*/ 1750 w 3000"/>
                <a:gd name="T1" fmla="*/ 250 h 3875"/>
                <a:gd name="T2" fmla="*/ 1500 w 3000"/>
                <a:gd name="T3" fmla="*/ 500 h 3875"/>
                <a:gd name="T4" fmla="*/ 1250 w 3000"/>
                <a:gd name="T5" fmla="*/ 250 h 3875"/>
                <a:gd name="T6" fmla="*/ 1500 w 3000"/>
                <a:gd name="T7" fmla="*/ 0 h 3875"/>
                <a:gd name="T8" fmla="*/ 1750 w 3000"/>
                <a:gd name="T9" fmla="*/ 250 h 3875"/>
                <a:gd name="T10" fmla="*/ 2500 w 3000"/>
                <a:gd name="T11" fmla="*/ 2074 h 3875"/>
                <a:gd name="T12" fmla="*/ 2500 w 3000"/>
                <a:gd name="T13" fmla="*/ 1176 h 3875"/>
                <a:gd name="T14" fmla="*/ 2324 w 3000"/>
                <a:gd name="T15" fmla="*/ 1000 h 3875"/>
                <a:gd name="T16" fmla="*/ 676 w 3000"/>
                <a:gd name="T17" fmla="*/ 1000 h 3875"/>
                <a:gd name="T18" fmla="*/ 500 w 3000"/>
                <a:gd name="T19" fmla="*/ 1176 h 3875"/>
                <a:gd name="T20" fmla="*/ 500 w 3000"/>
                <a:gd name="T21" fmla="*/ 2074 h 3875"/>
                <a:gd name="T22" fmla="*/ 676 w 3000"/>
                <a:gd name="T23" fmla="*/ 2250 h 3875"/>
                <a:gd name="T24" fmla="*/ 2324 w 3000"/>
                <a:gd name="T25" fmla="*/ 2250 h 3875"/>
                <a:gd name="T26" fmla="*/ 2500 w 3000"/>
                <a:gd name="T27" fmla="*/ 2074 h 3875"/>
                <a:gd name="T28" fmla="*/ 3000 w 3000"/>
                <a:gd name="T29" fmla="*/ 3875 h 3875"/>
                <a:gd name="T30" fmla="*/ 3000 w 3000"/>
                <a:gd name="T31" fmla="*/ 2958 h 3875"/>
                <a:gd name="T32" fmla="*/ 2792 w 3000"/>
                <a:gd name="T33" fmla="*/ 2750 h 3875"/>
                <a:gd name="T34" fmla="*/ 208 w 3000"/>
                <a:gd name="T35" fmla="*/ 2750 h 3875"/>
                <a:gd name="T36" fmla="*/ 0 w 3000"/>
                <a:gd name="T37" fmla="*/ 2958 h 3875"/>
                <a:gd name="T38" fmla="*/ 0 w 3000"/>
                <a:gd name="T39" fmla="*/ 3875 h 3875"/>
                <a:gd name="T40" fmla="*/ 1000 w 3000"/>
                <a:gd name="T41" fmla="*/ 2250 h 3875"/>
                <a:gd name="T42" fmla="*/ 1000 w 3000"/>
                <a:gd name="T43" fmla="*/ 2750 h 3875"/>
                <a:gd name="T44" fmla="*/ 1500 w 3000"/>
                <a:gd name="T45" fmla="*/ 500 h 3875"/>
                <a:gd name="T46" fmla="*/ 1500 w 3000"/>
                <a:gd name="T47" fmla="*/ 1000 h 3875"/>
                <a:gd name="T48" fmla="*/ 2000 w 3000"/>
                <a:gd name="T49" fmla="*/ 2250 h 3875"/>
                <a:gd name="T50" fmla="*/ 2000 w 3000"/>
                <a:gd name="T51" fmla="*/ 2750 h 3875"/>
                <a:gd name="T52" fmla="*/ 875 w 3000"/>
                <a:gd name="T53" fmla="*/ 1500 h 3875"/>
                <a:gd name="T54" fmla="*/ 1125 w 3000"/>
                <a:gd name="T55" fmla="*/ 1500 h 3875"/>
                <a:gd name="T56" fmla="*/ 1875 w 3000"/>
                <a:gd name="T57" fmla="*/ 1500 h 3875"/>
                <a:gd name="T58" fmla="*/ 2125 w 3000"/>
                <a:gd name="T59" fmla="*/ 1500 h 3875"/>
                <a:gd name="T60" fmla="*/ 381 w 3000"/>
                <a:gd name="T61" fmla="*/ 1375 h 3875"/>
                <a:gd name="T62" fmla="*/ 381 w 3000"/>
                <a:gd name="T63" fmla="*/ 1875 h 3875"/>
                <a:gd name="T64" fmla="*/ 2624 w 3000"/>
                <a:gd name="T65" fmla="*/ 1375 h 3875"/>
                <a:gd name="T66" fmla="*/ 2624 w 3000"/>
                <a:gd name="T67" fmla="*/ 1875 h 3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00" h="3875">
                  <a:moveTo>
                    <a:pt x="1750" y="250"/>
                  </a:moveTo>
                  <a:cubicBezTo>
                    <a:pt x="1750" y="388"/>
                    <a:pt x="1638" y="500"/>
                    <a:pt x="1500" y="500"/>
                  </a:cubicBezTo>
                  <a:cubicBezTo>
                    <a:pt x="1362" y="500"/>
                    <a:pt x="1250" y="388"/>
                    <a:pt x="1250" y="250"/>
                  </a:cubicBezTo>
                  <a:cubicBezTo>
                    <a:pt x="1250" y="112"/>
                    <a:pt x="1362" y="0"/>
                    <a:pt x="1500" y="0"/>
                  </a:cubicBezTo>
                  <a:cubicBezTo>
                    <a:pt x="1638" y="0"/>
                    <a:pt x="1750" y="112"/>
                    <a:pt x="1750" y="250"/>
                  </a:cubicBezTo>
                  <a:close/>
                  <a:moveTo>
                    <a:pt x="2500" y="2074"/>
                  </a:moveTo>
                  <a:cubicBezTo>
                    <a:pt x="2500" y="1176"/>
                    <a:pt x="2500" y="1176"/>
                    <a:pt x="2500" y="1176"/>
                  </a:cubicBezTo>
                  <a:cubicBezTo>
                    <a:pt x="2500" y="1079"/>
                    <a:pt x="2421" y="1000"/>
                    <a:pt x="2324" y="1000"/>
                  </a:cubicBezTo>
                  <a:cubicBezTo>
                    <a:pt x="676" y="1000"/>
                    <a:pt x="676" y="1000"/>
                    <a:pt x="676" y="1000"/>
                  </a:cubicBezTo>
                  <a:cubicBezTo>
                    <a:pt x="579" y="1000"/>
                    <a:pt x="500" y="1079"/>
                    <a:pt x="500" y="1176"/>
                  </a:cubicBezTo>
                  <a:cubicBezTo>
                    <a:pt x="500" y="2074"/>
                    <a:pt x="500" y="2074"/>
                    <a:pt x="500" y="2074"/>
                  </a:cubicBezTo>
                  <a:cubicBezTo>
                    <a:pt x="500" y="2171"/>
                    <a:pt x="579" y="2250"/>
                    <a:pt x="676" y="2250"/>
                  </a:cubicBezTo>
                  <a:cubicBezTo>
                    <a:pt x="2324" y="2250"/>
                    <a:pt x="2324" y="2250"/>
                    <a:pt x="2324" y="2250"/>
                  </a:cubicBezTo>
                  <a:cubicBezTo>
                    <a:pt x="2421" y="2250"/>
                    <a:pt x="2500" y="2171"/>
                    <a:pt x="2500" y="2074"/>
                  </a:cubicBezTo>
                  <a:close/>
                  <a:moveTo>
                    <a:pt x="3000" y="3875"/>
                  </a:moveTo>
                  <a:cubicBezTo>
                    <a:pt x="3000" y="2958"/>
                    <a:pt x="3000" y="2958"/>
                    <a:pt x="3000" y="2958"/>
                  </a:cubicBezTo>
                  <a:cubicBezTo>
                    <a:pt x="3000" y="2843"/>
                    <a:pt x="2907" y="2750"/>
                    <a:pt x="2792" y="2750"/>
                  </a:cubicBezTo>
                  <a:cubicBezTo>
                    <a:pt x="208" y="2750"/>
                    <a:pt x="208" y="2750"/>
                    <a:pt x="208" y="2750"/>
                  </a:cubicBezTo>
                  <a:cubicBezTo>
                    <a:pt x="93" y="2750"/>
                    <a:pt x="0" y="2843"/>
                    <a:pt x="0" y="2958"/>
                  </a:cubicBezTo>
                  <a:cubicBezTo>
                    <a:pt x="0" y="3875"/>
                    <a:pt x="0" y="3875"/>
                    <a:pt x="0" y="3875"/>
                  </a:cubicBezTo>
                  <a:moveTo>
                    <a:pt x="1000" y="2250"/>
                  </a:moveTo>
                  <a:cubicBezTo>
                    <a:pt x="1000" y="2750"/>
                    <a:pt x="1000" y="2750"/>
                    <a:pt x="1000" y="2750"/>
                  </a:cubicBezTo>
                  <a:moveTo>
                    <a:pt x="1500" y="500"/>
                  </a:moveTo>
                  <a:cubicBezTo>
                    <a:pt x="1500" y="1000"/>
                    <a:pt x="1500" y="1000"/>
                    <a:pt x="1500" y="1000"/>
                  </a:cubicBezTo>
                  <a:moveTo>
                    <a:pt x="2000" y="2250"/>
                  </a:moveTo>
                  <a:cubicBezTo>
                    <a:pt x="2000" y="2750"/>
                    <a:pt x="2000" y="2750"/>
                    <a:pt x="2000" y="2750"/>
                  </a:cubicBezTo>
                  <a:moveTo>
                    <a:pt x="875" y="1500"/>
                  </a:moveTo>
                  <a:cubicBezTo>
                    <a:pt x="1125" y="1500"/>
                    <a:pt x="1125" y="1500"/>
                    <a:pt x="1125" y="1500"/>
                  </a:cubicBezTo>
                  <a:moveTo>
                    <a:pt x="1875" y="1500"/>
                  </a:moveTo>
                  <a:cubicBezTo>
                    <a:pt x="2125" y="1500"/>
                    <a:pt x="2125" y="1500"/>
                    <a:pt x="2125" y="1500"/>
                  </a:cubicBezTo>
                  <a:moveTo>
                    <a:pt x="381" y="1375"/>
                  </a:moveTo>
                  <a:cubicBezTo>
                    <a:pt x="381" y="1875"/>
                    <a:pt x="381" y="1875"/>
                    <a:pt x="381" y="1875"/>
                  </a:cubicBezTo>
                  <a:moveTo>
                    <a:pt x="2624" y="1375"/>
                  </a:moveTo>
                  <a:cubicBezTo>
                    <a:pt x="2624" y="1875"/>
                    <a:pt x="2624" y="1875"/>
                    <a:pt x="2624" y="1875"/>
                  </a:cubicBez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algn="ctr" defTabSz="896214" fontAlgn="base">
                <a:defRPr/>
              </a:pPr>
              <a:endParaRPr lang="en-US" sz="882" kern="0">
                <a:gradFill>
                  <a:gsLst>
                    <a:gs pos="0">
                      <a:srgbClr val="505050"/>
                    </a:gs>
                    <a:gs pos="100000">
                      <a:srgbClr val="505050"/>
                    </a:gs>
                  </a:gsLst>
                </a:gradFill>
                <a:latin typeface="Segoe UI"/>
              </a:endParaRPr>
            </a:p>
          </p:txBody>
        </p:sp>
      </p:grpSp>
      <p:grpSp>
        <p:nvGrpSpPr>
          <p:cNvPr id="378" name="Group 377" descr="microchip">
            <a:extLst>
              <a:ext uri="{FF2B5EF4-FFF2-40B4-BE49-F238E27FC236}">
                <a16:creationId xmlns:a16="http://schemas.microsoft.com/office/drawing/2014/main" id="{FC9ADF66-9783-4A67-B878-1F3A6651D311}"/>
              </a:ext>
            </a:extLst>
          </p:cNvPr>
          <p:cNvGrpSpPr/>
          <p:nvPr/>
        </p:nvGrpSpPr>
        <p:grpSpPr>
          <a:xfrm>
            <a:off x="6584206" y="5794881"/>
            <a:ext cx="414874" cy="414873"/>
            <a:chOff x="6962856" y="5693674"/>
            <a:chExt cx="372804" cy="372803"/>
          </a:xfrm>
        </p:grpSpPr>
        <p:sp>
          <p:nvSpPr>
            <p:cNvPr id="379" name="Oval 378">
              <a:extLst>
                <a:ext uri="{FF2B5EF4-FFF2-40B4-BE49-F238E27FC236}">
                  <a16:creationId xmlns:a16="http://schemas.microsoft.com/office/drawing/2014/main" id="{F5D710BF-1E02-4284-B79A-DA08A8740047}"/>
                </a:ext>
              </a:extLst>
            </p:cNvPr>
            <p:cNvSpPr/>
            <p:nvPr/>
          </p:nvSpPr>
          <p:spPr bwMode="auto">
            <a:xfrm>
              <a:off x="6962856" y="5693674"/>
              <a:ext cx="372804" cy="372803"/>
            </a:xfrm>
            <a:prstGeom prst="ellipse">
              <a:avLst/>
            </a:prstGeom>
            <a:solidFill>
              <a:schemeClr val="tx2">
                <a:lumMod val="10000"/>
                <a:lumOff val="90000"/>
              </a:schemeClr>
            </a:solidFill>
            <a:ln w="12700" cap="flat" cmpd="sng" algn="ctr">
              <a:noFill/>
              <a:prstDash val="solid"/>
              <a:headEnd type="none" w="med" len="med"/>
              <a:tailEnd type="none" w="med" len="med"/>
            </a:ln>
            <a:effectLst/>
          </p:spPr>
          <p:txBody>
            <a:bodyPr rot="0" spcFirstLastPara="0" vertOverflow="overflow" horzOverflow="overflow" vert="horz" wrap="square" lIns="0" tIns="44814" rIns="0" bIns="44814" numCol="1" spcCol="0" rtlCol="0" fromWordArt="0" anchor="ctr" anchorCtr="0" forceAA="0" compatLnSpc="1">
              <a:prstTxWarp prst="textNoShape">
                <a:avLst/>
              </a:prstTxWarp>
              <a:noAutofit/>
            </a:bodyPr>
            <a:lstStyle/>
            <a:p>
              <a:pPr algn="ctr" defTabSz="895969"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sp>
          <p:nvSpPr>
            <p:cNvPr id="380" name="chip">
              <a:extLst>
                <a:ext uri="{FF2B5EF4-FFF2-40B4-BE49-F238E27FC236}">
                  <a16:creationId xmlns:a16="http://schemas.microsoft.com/office/drawing/2014/main" id="{6C10B87C-AE0D-4969-A4EC-8962F64651D4}"/>
                </a:ext>
              </a:extLst>
            </p:cNvPr>
            <p:cNvSpPr>
              <a:spLocks noChangeAspect="1" noEditPoints="1"/>
            </p:cNvSpPr>
            <p:nvPr/>
          </p:nvSpPr>
          <p:spPr bwMode="auto">
            <a:xfrm>
              <a:off x="7049934" y="5778738"/>
              <a:ext cx="198649" cy="202675"/>
            </a:xfrm>
            <a:custGeom>
              <a:avLst/>
              <a:gdLst>
                <a:gd name="T0" fmla="*/ 267 w 334"/>
                <a:gd name="T1" fmla="*/ 298 h 341"/>
                <a:gd name="T2" fmla="*/ 60 w 334"/>
                <a:gd name="T3" fmla="*/ 298 h 341"/>
                <a:gd name="T4" fmla="*/ 36 w 334"/>
                <a:gd name="T5" fmla="*/ 273 h 341"/>
                <a:gd name="T6" fmla="*/ 36 w 334"/>
                <a:gd name="T7" fmla="*/ 61 h 341"/>
                <a:gd name="T8" fmla="*/ 60 w 334"/>
                <a:gd name="T9" fmla="*/ 36 h 341"/>
                <a:gd name="T10" fmla="*/ 267 w 334"/>
                <a:gd name="T11" fmla="*/ 36 h 341"/>
                <a:gd name="T12" fmla="*/ 291 w 334"/>
                <a:gd name="T13" fmla="*/ 61 h 341"/>
                <a:gd name="T14" fmla="*/ 291 w 334"/>
                <a:gd name="T15" fmla="*/ 273 h 341"/>
                <a:gd name="T16" fmla="*/ 267 w 334"/>
                <a:gd name="T17" fmla="*/ 298 h 341"/>
                <a:gd name="T18" fmla="*/ 78 w 334"/>
                <a:gd name="T19" fmla="*/ 36 h 341"/>
                <a:gd name="T20" fmla="*/ 78 w 334"/>
                <a:gd name="T21" fmla="*/ 0 h 341"/>
                <a:gd name="T22" fmla="*/ 121 w 334"/>
                <a:gd name="T23" fmla="*/ 36 h 341"/>
                <a:gd name="T24" fmla="*/ 121 w 334"/>
                <a:gd name="T25" fmla="*/ 0 h 341"/>
                <a:gd name="T26" fmla="*/ 163 w 334"/>
                <a:gd name="T27" fmla="*/ 0 h 341"/>
                <a:gd name="T28" fmla="*/ 163 w 334"/>
                <a:gd name="T29" fmla="*/ 36 h 341"/>
                <a:gd name="T30" fmla="*/ 206 w 334"/>
                <a:gd name="T31" fmla="*/ 0 h 341"/>
                <a:gd name="T32" fmla="*/ 206 w 334"/>
                <a:gd name="T33" fmla="*/ 36 h 341"/>
                <a:gd name="T34" fmla="*/ 256 w 334"/>
                <a:gd name="T35" fmla="*/ 0 h 341"/>
                <a:gd name="T36" fmla="*/ 256 w 334"/>
                <a:gd name="T37" fmla="*/ 36 h 341"/>
                <a:gd name="T38" fmla="*/ 334 w 334"/>
                <a:gd name="T39" fmla="*/ 78 h 341"/>
                <a:gd name="T40" fmla="*/ 291 w 334"/>
                <a:gd name="T41" fmla="*/ 78 h 341"/>
                <a:gd name="T42" fmla="*/ 334 w 334"/>
                <a:gd name="T43" fmla="*/ 121 h 341"/>
                <a:gd name="T44" fmla="*/ 291 w 334"/>
                <a:gd name="T45" fmla="*/ 121 h 341"/>
                <a:gd name="T46" fmla="*/ 334 w 334"/>
                <a:gd name="T47" fmla="*/ 163 h 341"/>
                <a:gd name="T48" fmla="*/ 291 w 334"/>
                <a:gd name="T49" fmla="*/ 163 h 341"/>
                <a:gd name="T50" fmla="*/ 334 w 334"/>
                <a:gd name="T51" fmla="*/ 213 h 341"/>
                <a:gd name="T52" fmla="*/ 291 w 334"/>
                <a:gd name="T53" fmla="*/ 213 h 341"/>
                <a:gd name="T54" fmla="*/ 334 w 334"/>
                <a:gd name="T55" fmla="*/ 256 h 341"/>
                <a:gd name="T56" fmla="*/ 291 w 334"/>
                <a:gd name="T57" fmla="*/ 256 h 341"/>
                <a:gd name="T58" fmla="*/ 36 w 334"/>
                <a:gd name="T59" fmla="*/ 78 h 341"/>
                <a:gd name="T60" fmla="*/ 0 w 334"/>
                <a:gd name="T61" fmla="*/ 78 h 341"/>
                <a:gd name="T62" fmla="*/ 36 w 334"/>
                <a:gd name="T63" fmla="*/ 121 h 341"/>
                <a:gd name="T64" fmla="*/ 0 w 334"/>
                <a:gd name="T65" fmla="*/ 121 h 341"/>
                <a:gd name="T66" fmla="*/ 36 w 334"/>
                <a:gd name="T67" fmla="*/ 163 h 341"/>
                <a:gd name="T68" fmla="*/ 0 w 334"/>
                <a:gd name="T69" fmla="*/ 163 h 341"/>
                <a:gd name="T70" fmla="*/ 36 w 334"/>
                <a:gd name="T71" fmla="*/ 213 h 341"/>
                <a:gd name="T72" fmla="*/ 0 w 334"/>
                <a:gd name="T73" fmla="*/ 213 h 341"/>
                <a:gd name="T74" fmla="*/ 36 w 334"/>
                <a:gd name="T75" fmla="*/ 256 h 341"/>
                <a:gd name="T76" fmla="*/ 0 w 334"/>
                <a:gd name="T77" fmla="*/ 256 h 341"/>
                <a:gd name="T78" fmla="*/ 78 w 334"/>
                <a:gd name="T79" fmla="*/ 298 h 341"/>
                <a:gd name="T80" fmla="*/ 78 w 334"/>
                <a:gd name="T81" fmla="*/ 341 h 341"/>
                <a:gd name="T82" fmla="*/ 121 w 334"/>
                <a:gd name="T83" fmla="*/ 298 h 341"/>
                <a:gd name="T84" fmla="*/ 121 w 334"/>
                <a:gd name="T85" fmla="*/ 341 h 341"/>
                <a:gd name="T86" fmla="*/ 163 w 334"/>
                <a:gd name="T87" fmla="*/ 341 h 341"/>
                <a:gd name="T88" fmla="*/ 163 w 334"/>
                <a:gd name="T89" fmla="*/ 298 h 341"/>
                <a:gd name="T90" fmla="*/ 206 w 334"/>
                <a:gd name="T91" fmla="*/ 298 h 341"/>
                <a:gd name="T92" fmla="*/ 206 w 334"/>
                <a:gd name="T93" fmla="*/ 341 h 341"/>
                <a:gd name="T94" fmla="*/ 256 w 334"/>
                <a:gd name="T95" fmla="*/ 298 h 341"/>
                <a:gd name="T96" fmla="*/ 256 w 334"/>
                <a:gd name="T9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41">
                  <a:moveTo>
                    <a:pt x="267" y="298"/>
                  </a:moveTo>
                  <a:cubicBezTo>
                    <a:pt x="60" y="298"/>
                    <a:pt x="60" y="298"/>
                    <a:pt x="60" y="298"/>
                  </a:cubicBezTo>
                  <a:cubicBezTo>
                    <a:pt x="48" y="298"/>
                    <a:pt x="36" y="286"/>
                    <a:pt x="36" y="273"/>
                  </a:cubicBezTo>
                  <a:cubicBezTo>
                    <a:pt x="36" y="61"/>
                    <a:pt x="36" y="61"/>
                    <a:pt x="36" y="61"/>
                  </a:cubicBezTo>
                  <a:cubicBezTo>
                    <a:pt x="36" y="45"/>
                    <a:pt x="48" y="36"/>
                    <a:pt x="60" y="36"/>
                  </a:cubicBezTo>
                  <a:cubicBezTo>
                    <a:pt x="267" y="36"/>
                    <a:pt x="267" y="36"/>
                    <a:pt x="267" y="36"/>
                  </a:cubicBezTo>
                  <a:cubicBezTo>
                    <a:pt x="282" y="36"/>
                    <a:pt x="291" y="45"/>
                    <a:pt x="291" y="61"/>
                  </a:cubicBezTo>
                  <a:cubicBezTo>
                    <a:pt x="291" y="273"/>
                    <a:pt x="291" y="273"/>
                    <a:pt x="291" y="273"/>
                  </a:cubicBezTo>
                  <a:cubicBezTo>
                    <a:pt x="291" y="286"/>
                    <a:pt x="282" y="298"/>
                    <a:pt x="267" y="298"/>
                  </a:cubicBezTo>
                  <a:close/>
                  <a:moveTo>
                    <a:pt x="78" y="36"/>
                  </a:moveTo>
                  <a:cubicBezTo>
                    <a:pt x="78" y="0"/>
                    <a:pt x="78" y="0"/>
                    <a:pt x="78" y="0"/>
                  </a:cubicBezTo>
                  <a:moveTo>
                    <a:pt x="121" y="36"/>
                  </a:moveTo>
                  <a:cubicBezTo>
                    <a:pt x="121" y="0"/>
                    <a:pt x="121" y="0"/>
                    <a:pt x="121" y="0"/>
                  </a:cubicBezTo>
                  <a:moveTo>
                    <a:pt x="163" y="0"/>
                  </a:moveTo>
                  <a:cubicBezTo>
                    <a:pt x="163" y="36"/>
                    <a:pt x="163" y="36"/>
                    <a:pt x="163" y="36"/>
                  </a:cubicBezTo>
                  <a:moveTo>
                    <a:pt x="206" y="0"/>
                  </a:moveTo>
                  <a:cubicBezTo>
                    <a:pt x="206" y="36"/>
                    <a:pt x="206" y="36"/>
                    <a:pt x="206" y="36"/>
                  </a:cubicBezTo>
                  <a:moveTo>
                    <a:pt x="256" y="0"/>
                  </a:moveTo>
                  <a:cubicBezTo>
                    <a:pt x="256" y="36"/>
                    <a:pt x="256" y="36"/>
                    <a:pt x="256" y="36"/>
                  </a:cubicBezTo>
                  <a:moveTo>
                    <a:pt x="334" y="78"/>
                  </a:moveTo>
                  <a:cubicBezTo>
                    <a:pt x="291" y="78"/>
                    <a:pt x="291" y="78"/>
                    <a:pt x="291" y="78"/>
                  </a:cubicBezTo>
                  <a:moveTo>
                    <a:pt x="334" y="121"/>
                  </a:moveTo>
                  <a:cubicBezTo>
                    <a:pt x="291" y="121"/>
                    <a:pt x="291" y="121"/>
                    <a:pt x="291" y="121"/>
                  </a:cubicBezTo>
                  <a:moveTo>
                    <a:pt x="334" y="163"/>
                  </a:moveTo>
                  <a:cubicBezTo>
                    <a:pt x="291" y="163"/>
                    <a:pt x="291" y="163"/>
                    <a:pt x="291" y="163"/>
                  </a:cubicBezTo>
                  <a:moveTo>
                    <a:pt x="334" y="213"/>
                  </a:moveTo>
                  <a:cubicBezTo>
                    <a:pt x="291" y="213"/>
                    <a:pt x="291" y="213"/>
                    <a:pt x="291" y="213"/>
                  </a:cubicBezTo>
                  <a:moveTo>
                    <a:pt x="334" y="256"/>
                  </a:moveTo>
                  <a:cubicBezTo>
                    <a:pt x="291" y="256"/>
                    <a:pt x="291" y="256"/>
                    <a:pt x="291" y="256"/>
                  </a:cubicBezTo>
                  <a:moveTo>
                    <a:pt x="36" y="78"/>
                  </a:moveTo>
                  <a:cubicBezTo>
                    <a:pt x="0" y="78"/>
                    <a:pt x="0" y="78"/>
                    <a:pt x="0" y="78"/>
                  </a:cubicBezTo>
                  <a:moveTo>
                    <a:pt x="36" y="121"/>
                  </a:moveTo>
                  <a:cubicBezTo>
                    <a:pt x="0" y="121"/>
                    <a:pt x="0" y="121"/>
                    <a:pt x="0" y="121"/>
                  </a:cubicBezTo>
                  <a:moveTo>
                    <a:pt x="36" y="163"/>
                  </a:moveTo>
                  <a:cubicBezTo>
                    <a:pt x="0" y="163"/>
                    <a:pt x="0" y="163"/>
                    <a:pt x="0" y="163"/>
                  </a:cubicBezTo>
                  <a:moveTo>
                    <a:pt x="36" y="213"/>
                  </a:moveTo>
                  <a:cubicBezTo>
                    <a:pt x="0" y="213"/>
                    <a:pt x="0" y="213"/>
                    <a:pt x="0" y="213"/>
                  </a:cubicBezTo>
                  <a:moveTo>
                    <a:pt x="36" y="256"/>
                  </a:moveTo>
                  <a:cubicBezTo>
                    <a:pt x="0" y="256"/>
                    <a:pt x="0" y="256"/>
                    <a:pt x="0" y="256"/>
                  </a:cubicBezTo>
                  <a:moveTo>
                    <a:pt x="78" y="298"/>
                  </a:moveTo>
                  <a:cubicBezTo>
                    <a:pt x="78" y="341"/>
                    <a:pt x="78" y="341"/>
                    <a:pt x="78" y="341"/>
                  </a:cubicBezTo>
                  <a:moveTo>
                    <a:pt x="121" y="298"/>
                  </a:moveTo>
                  <a:cubicBezTo>
                    <a:pt x="121" y="341"/>
                    <a:pt x="121" y="341"/>
                    <a:pt x="121" y="341"/>
                  </a:cubicBezTo>
                  <a:moveTo>
                    <a:pt x="163" y="341"/>
                  </a:moveTo>
                  <a:cubicBezTo>
                    <a:pt x="163" y="298"/>
                    <a:pt x="163" y="298"/>
                    <a:pt x="163" y="298"/>
                  </a:cubicBezTo>
                  <a:moveTo>
                    <a:pt x="206" y="298"/>
                  </a:moveTo>
                  <a:cubicBezTo>
                    <a:pt x="206" y="341"/>
                    <a:pt x="206" y="341"/>
                    <a:pt x="206" y="341"/>
                  </a:cubicBezTo>
                  <a:moveTo>
                    <a:pt x="256" y="298"/>
                  </a:moveTo>
                  <a:cubicBezTo>
                    <a:pt x="256" y="341"/>
                    <a:pt x="256" y="341"/>
                    <a:pt x="256" y="341"/>
                  </a:cubicBez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algn="ctr" defTabSz="896214" fontAlgn="base">
                <a:defRPr/>
              </a:pPr>
              <a:endParaRPr lang="en-US" sz="882" kern="0">
                <a:gradFill>
                  <a:gsLst>
                    <a:gs pos="0">
                      <a:srgbClr val="505050"/>
                    </a:gs>
                    <a:gs pos="100000">
                      <a:srgbClr val="505050"/>
                    </a:gs>
                  </a:gsLst>
                </a:gradFill>
                <a:latin typeface="Segoe UI"/>
              </a:endParaRPr>
            </a:p>
          </p:txBody>
        </p:sp>
      </p:grpSp>
      <p:grpSp>
        <p:nvGrpSpPr>
          <p:cNvPr id="381" name="Group 380" descr="airplane">
            <a:extLst>
              <a:ext uri="{FF2B5EF4-FFF2-40B4-BE49-F238E27FC236}">
                <a16:creationId xmlns:a16="http://schemas.microsoft.com/office/drawing/2014/main" id="{D90FD7FF-E6F6-47B0-8131-B4486AF86F4C}"/>
              </a:ext>
            </a:extLst>
          </p:cNvPr>
          <p:cNvGrpSpPr/>
          <p:nvPr/>
        </p:nvGrpSpPr>
        <p:grpSpPr>
          <a:xfrm>
            <a:off x="1384410" y="4181134"/>
            <a:ext cx="478323" cy="478323"/>
            <a:chOff x="2290347" y="4243569"/>
            <a:chExt cx="429818" cy="429818"/>
          </a:xfrm>
        </p:grpSpPr>
        <p:sp>
          <p:nvSpPr>
            <p:cNvPr id="382" name="Oval 381">
              <a:extLst>
                <a:ext uri="{FF2B5EF4-FFF2-40B4-BE49-F238E27FC236}">
                  <a16:creationId xmlns:a16="http://schemas.microsoft.com/office/drawing/2014/main" id="{0AE3FCF9-160D-404D-A9B5-68DC95AC4157}"/>
                </a:ext>
              </a:extLst>
            </p:cNvPr>
            <p:cNvSpPr>
              <a:spLocks noChangeAspect="1"/>
            </p:cNvSpPr>
            <p:nvPr/>
          </p:nvSpPr>
          <p:spPr bwMode="auto">
            <a:xfrm rot="20451317">
              <a:off x="2290347" y="4243569"/>
              <a:ext cx="429818" cy="429818"/>
            </a:xfrm>
            <a:prstGeom prst="ellipse">
              <a:avLst/>
            </a:prstGeom>
            <a:solidFill>
              <a:srgbClr val="E9E9E9"/>
            </a:solidFill>
            <a:ln w="15875" cap="flat" cmpd="sng" algn="ctr">
              <a:noFill/>
              <a:prstDash val="solid"/>
              <a:headEnd type="none" w="med" len="med"/>
              <a:tailEnd type="none" w="med" len="med"/>
            </a:ln>
            <a:effectLst/>
          </p:spPr>
          <p:txBody>
            <a:bodyPr rot="0" spcFirstLastPara="0" vertOverflow="overflow" horzOverflow="overflow" vert="horz" wrap="square" lIns="0" tIns="44808" rIns="0" bIns="44808" numCol="1" spcCol="0" rtlCol="0" fromWordArt="0" anchor="ctr" anchorCtr="0" forceAA="0" compatLnSpc="1">
              <a:prstTxWarp prst="textNoShape">
                <a:avLst/>
              </a:prstTxWarp>
              <a:noAutofit/>
            </a:bodyPr>
            <a:lstStyle/>
            <a:p>
              <a:pPr algn="ctr" defTabSz="895728"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sp>
          <p:nvSpPr>
            <p:cNvPr id="383" name="Airplane_E709">
              <a:extLst>
                <a:ext uri="{FF2B5EF4-FFF2-40B4-BE49-F238E27FC236}">
                  <a16:creationId xmlns:a16="http://schemas.microsoft.com/office/drawing/2014/main" id="{486C0E5A-1B66-4FE9-A5C8-3E2E4FC77A40}"/>
                </a:ext>
              </a:extLst>
            </p:cNvPr>
            <p:cNvSpPr>
              <a:spLocks noChangeAspect="1"/>
            </p:cNvSpPr>
            <p:nvPr/>
          </p:nvSpPr>
          <p:spPr bwMode="auto">
            <a:xfrm>
              <a:off x="2378000" y="4329538"/>
              <a:ext cx="254512" cy="257881"/>
            </a:xfrm>
            <a:custGeom>
              <a:avLst/>
              <a:gdLst>
                <a:gd name="T0" fmla="*/ 1002 w 3707"/>
                <a:gd name="T1" fmla="*/ 3755 h 3755"/>
                <a:gd name="T2" fmla="*/ 1502 w 3707"/>
                <a:gd name="T3" fmla="*/ 2253 h 3755"/>
                <a:gd name="T4" fmla="*/ 751 w 3707"/>
                <a:gd name="T5" fmla="*/ 2253 h 3755"/>
                <a:gd name="T6" fmla="*/ 625 w 3707"/>
                <a:gd name="T7" fmla="*/ 2503 h 3755"/>
                <a:gd name="T8" fmla="*/ 0 w 3707"/>
                <a:gd name="T9" fmla="*/ 2503 h 3755"/>
                <a:gd name="T10" fmla="*/ 209 w 3707"/>
                <a:gd name="T11" fmla="*/ 1877 h 3755"/>
                <a:gd name="T12" fmla="*/ 0 w 3707"/>
                <a:gd name="T13" fmla="*/ 1251 h 3755"/>
                <a:gd name="T14" fmla="*/ 625 w 3707"/>
                <a:gd name="T15" fmla="*/ 1251 h 3755"/>
                <a:gd name="T16" fmla="*/ 751 w 3707"/>
                <a:gd name="T17" fmla="*/ 1502 h 3755"/>
                <a:gd name="T18" fmla="*/ 1502 w 3707"/>
                <a:gd name="T19" fmla="*/ 1502 h 3755"/>
                <a:gd name="T20" fmla="*/ 1002 w 3707"/>
                <a:gd name="T21" fmla="*/ 0 h 3755"/>
                <a:gd name="T22" fmla="*/ 1627 w 3707"/>
                <a:gd name="T23" fmla="*/ 0 h 3755"/>
                <a:gd name="T24" fmla="*/ 2378 w 3707"/>
                <a:gd name="T25" fmla="*/ 1502 h 3755"/>
                <a:gd name="T26" fmla="*/ 3331 w 3707"/>
                <a:gd name="T27" fmla="*/ 1502 h 3755"/>
                <a:gd name="T28" fmla="*/ 3707 w 3707"/>
                <a:gd name="T29" fmla="*/ 1877 h 3755"/>
                <a:gd name="T30" fmla="*/ 3331 w 3707"/>
                <a:gd name="T31" fmla="*/ 2253 h 3755"/>
                <a:gd name="T32" fmla="*/ 2378 w 3707"/>
                <a:gd name="T33" fmla="*/ 2253 h 3755"/>
                <a:gd name="T34" fmla="*/ 1627 w 3707"/>
                <a:gd name="T35" fmla="*/ 3755 h 3755"/>
                <a:gd name="T36" fmla="*/ 1002 w 3707"/>
                <a:gd name="T37" fmla="*/ 3755 h 3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07" h="3755">
                  <a:moveTo>
                    <a:pt x="1002" y="3755"/>
                  </a:moveTo>
                  <a:cubicBezTo>
                    <a:pt x="1502" y="2253"/>
                    <a:pt x="1502" y="2253"/>
                    <a:pt x="1502" y="2253"/>
                  </a:cubicBezTo>
                  <a:cubicBezTo>
                    <a:pt x="751" y="2253"/>
                    <a:pt x="751" y="2253"/>
                    <a:pt x="751" y="2253"/>
                  </a:cubicBezTo>
                  <a:cubicBezTo>
                    <a:pt x="625" y="2503"/>
                    <a:pt x="625" y="2503"/>
                    <a:pt x="625" y="2503"/>
                  </a:cubicBezTo>
                  <a:cubicBezTo>
                    <a:pt x="0" y="2503"/>
                    <a:pt x="0" y="2503"/>
                    <a:pt x="0" y="2503"/>
                  </a:cubicBezTo>
                  <a:cubicBezTo>
                    <a:pt x="209" y="1877"/>
                    <a:pt x="209" y="1877"/>
                    <a:pt x="209" y="1877"/>
                  </a:cubicBezTo>
                  <a:cubicBezTo>
                    <a:pt x="0" y="1251"/>
                    <a:pt x="0" y="1251"/>
                    <a:pt x="0" y="1251"/>
                  </a:cubicBezTo>
                  <a:cubicBezTo>
                    <a:pt x="625" y="1251"/>
                    <a:pt x="625" y="1251"/>
                    <a:pt x="625" y="1251"/>
                  </a:cubicBezTo>
                  <a:cubicBezTo>
                    <a:pt x="751" y="1502"/>
                    <a:pt x="751" y="1502"/>
                    <a:pt x="751" y="1502"/>
                  </a:cubicBezTo>
                  <a:cubicBezTo>
                    <a:pt x="1502" y="1502"/>
                    <a:pt x="1502" y="1502"/>
                    <a:pt x="1502" y="1502"/>
                  </a:cubicBezTo>
                  <a:cubicBezTo>
                    <a:pt x="1002" y="0"/>
                    <a:pt x="1002" y="0"/>
                    <a:pt x="1002" y="0"/>
                  </a:cubicBezTo>
                  <a:cubicBezTo>
                    <a:pt x="1627" y="0"/>
                    <a:pt x="1627" y="0"/>
                    <a:pt x="1627" y="0"/>
                  </a:cubicBezTo>
                  <a:cubicBezTo>
                    <a:pt x="2378" y="1502"/>
                    <a:pt x="2378" y="1502"/>
                    <a:pt x="2378" y="1502"/>
                  </a:cubicBezTo>
                  <a:cubicBezTo>
                    <a:pt x="3331" y="1502"/>
                    <a:pt x="3331" y="1502"/>
                    <a:pt x="3331" y="1502"/>
                  </a:cubicBezTo>
                  <a:cubicBezTo>
                    <a:pt x="3538" y="1502"/>
                    <a:pt x="3707" y="1670"/>
                    <a:pt x="3707" y="1877"/>
                  </a:cubicBezTo>
                  <a:cubicBezTo>
                    <a:pt x="3707" y="2084"/>
                    <a:pt x="3538" y="2253"/>
                    <a:pt x="3331" y="2253"/>
                  </a:cubicBezTo>
                  <a:cubicBezTo>
                    <a:pt x="2378" y="2253"/>
                    <a:pt x="2378" y="2253"/>
                    <a:pt x="2378" y="2253"/>
                  </a:cubicBezTo>
                  <a:cubicBezTo>
                    <a:pt x="1627" y="3755"/>
                    <a:pt x="1627" y="3755"/>
                    <a:pt x="1627" y="3755"/>
                  </a:cubicBezTo>
                  <a:lnTo>
                    <a:pt x="1002" y="3755"/>
                  </a:lnTo>
                  <a:close/>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algn="ctr" defTabSz="896214" fontAlgn="base">
                <a:defRPr/>
              </a:pPr>
              <a:endParaRPr lang="en-US" sz="882" kern="0">
                <a:gradFill>
                  <a:gsLst>
                    <a:gs pos="0">
                      <a:srgbClr val="505050"/>
                    </a:gs>
                    <a:gs pos="100000">
                      <a:srgbClr val="505050"/>
                    </a:gs>
                  </a:gsLst>
                  <a:lin ang="5400000" scaled="1"/>
                </a:gradFill>
                <a:latin typeface="Segoe UI"/>
              </a:endParaRPr>
            </a:p>
          </p:txBody>
        </p:sp>
      </p:grpSp>
      <p:grpSp>
        <p:nvGrpSpPr>
          <p:cNvPr id="384" name="Group 383" descr="forklift">
            <a:extLst>
              <a:ext uri="{FF2B5EF4-FFF2-40B4-BE49-F238E27FC236}">
                <a16:creationId xmlns:a16="http://schemas.microsoft.com/office/drawing/2014/main" id="{82365500-ED06-4E13-A795-7000A0386495}"/>
              </a:ext>
            </a:extLst>
          </p:cNvPr>
          <p:cNvGrpSpPr/>
          <p:nvPr/>
        </p:nvGrpSpPr>
        <p:grpSpPr>
          <a:xfrm>
            <a:off x="8229258" y="5071049"/>
            <a:ext cx="414874" cy="414874"/>
            <a:chOff x="8441092" y="5043242"/>
            <a:chExt cx="372804" cy="372804"/>
          </a:xfrm>
        </p:grpSpPr>
        <p:sp>
          <p:nvSpPr>
            <p:cNvPr id="385" name="Oval 384">
              <a:extLst>
                <a:ext uri="{FF2B5EF4-FFF2-40B4-BE49-F238E27FC236}">
                  <a16:creationId xmlns:a16="http://schemas.microsoft.com/office/drawing/2014/main" id="{5F74630B-ED19-43C0-86C3-84AA4A642A8D}"/>
                </a:ext>
              </a:extLst>
            </p:cNvPr>
            <p:cNvSpPr>
              <a:spLocks noChangeAspect="1"/>
            </p:cNvSpPr>
            <p:nvPr/>
          </p:nvSpPr>
          <p:spPr bwMode="auto">
            <a:xfrm>
              <a:off x="8441092" y="5043242"/>
              <a:ext cx="372804" cy="372804"/>
            </a:xfrm>
            <a:prstGeom prst="ellipse">
              <a:avLst/>
            </a:prstGeom>
            <a:solidFill>
              <a:schemeClr val="tx2">
                <a:lumMod val="10000"/>
                <a:lumOff val="90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4808" rIns="0" bIns="44808" numCol="1" spcCol="0" rtlCol="0" fromWordArt="0" anchor="ctr" anchorCtr="0" forceAA="0" compatLnSpc="1">
              <a:prstTxWarp prst="textNoShape">
                <a:avLst/>
              </a:prstTxWarp>
              <a:noAutofit/>
            </a:bodyPr>
            <a:lstStyle/>
            <a:p>
              <a:pPr algn="ctr" defTabSz="895797" fontAlgn="base">
                <a:spcBef>
                  <a:spcPct val="0"/>
                </a:spcBef>
                <a:spcAft>
                  <a:spcPct val="0"/>
                </a:spcAft>
                <a:defRPr/>
              </a:pPr>
              <a:endParaRPr lang="en-US" sz="2307" kern="0">
                <a:gradFill>
                  <a:gsLst>
                    <a:gs pos="5439">
                      <a:srgbClr val="F8F8F8"/>
                    </a:gs>
                    <a:gs pos="10000">
                      <a:srgbClr val="F8F8F8"/>
                    </a:gs>
                  </a:gsLst>
                  <a:lin ang="5400000" scaled="0"/>
                </a:gradFill>
                <a:latin typeface="Segoe UI Semilight"/>
              </a:endParaRPr>
            </a:p>
          </p:txBody>
        </p:sp>
        <p:sp>
          <p:nvSpPr>
            <p:cNvPr id="386" name="Forklift">
              <a:extLst>
                <a:ext uri="{FF2B5EF4-FFF2-40B4-BE49-F238E27FC236}">
                  <a16:creationId xmlns:a16="http://schemas.microsoft.com/office/drawing/2014/main" id="{12F75347-AD76-4A2E-AE22-A8967F3051F0}"/>
                </a:ext>
              </a:extLst>
            </p:cNvPr>
            <p:cNvSpPr>
              <a:spLocks noChangeAspect="1" noEditPoints="1"/>
            </p:cNvSpPr>
            <p:nvPr/>
          </p:nvSpPr>
          <p:spPr bwMode="auto">
            <a:xfrm>
              <a:off x="8518384" y="5128642"/>
              <a:ext cx="218221" cy="202004"/>
            </a:xfrm>
            <a:custGeom>
              <a:avLst/>
              <a:gdLst>
                <a:gd name="T0" fmla="*/ 27 w 349"/>
                <a:gd name="T1" fmla="*/ 296 h 323"/>
                <a:gd name="T2" fmla="*/ 54 w 349"/>
                <a:gd name="T3" fmla="*/ 268 h 323"/>
                <a:gd name="T4" fmla="*/ 81 w 349"/>
                <a:gd name="T5" fmla="*/ 296 h 323"/>
                <a:gd name="T6" fmla="*/ 54 w 349"/>
                <a:gd name="T7" fmla="*/ 323 h 323"/>
                <a:gd name="T8" fmla="*/ 27 w 349"/>
                <a:gd name="T9" fmla="*/ 296 h 323"/>
                <a:gd name="T10" fmla="*/ 183 w 349"/>
                <a:gd name="T11" fmla="*/ 323 h 323"/>
                <a:gd name="T12" fmla="*/ 210 w 349"/>
                <a:gd name="T13" fmla="*/ 296 h 323"/>
                <a:gd name="T14" fmla="*/ 183 w 349"/>
                <a:gd name="T15" fmla="*/ 268 h 323"/>
                <a:gd name="T16" fmla="*/ 155 w 349"/>
                <a:gd name="T17" fmla="*/ 296 h 323"/>
                <a:gd name="T18" fmla="*/ 183 w 349"/>
                <a:gd name="T19" fmla="*/ 323 h 323"/>
                <a:gd name="T20" fmla="*/ 194 w 349"/>
                <a:gd name="T21" fmla="*/ 192 h 323"/>
                <a:gd name="T22" fmla="*/ 159 w 349"/>
                <a:gd name="T23" fmla="*/ 85 h 323"/>
                <a:gd name="T24" fmla="*/ 110 w 349"/>
                <a:gd name="T25" fmla="*/ 39 h 323"/>
                <a:gd name="T26" fmla="*/ 22 w 349"/>
                <a:gd name="T27" fmla="*/ 39 h 323"/>
                <a:gd name="T28" fmla="*/ 0 w 349"/>
                <a:gd name="T29" fmla="*/ 61 h 323"/>
                <a:gd name="T30" fmla="*/ 0 w 349"/>
                <a:gd name="T31" fmla="*/ 296 h 323"/>
                <a:gd name="T32" fmla="*/ 27 w 349"/>
                <a:gd name="T33" fmla="*/ 296 h 323"/>
                <a:gd name="T34" fmla="*/ 81 w 349"/>
                <a:gd name="T35" fmla="*/ 296 h 323"/>
                <a:gd name="T36" fmla="*/ 155 w 349"/>
                <a:gd name="T37" fmla="*/ 296 h 323"/>
                <a:gd name="T38" fmla="*/ 210 w 349"/>
                <a:gd name="T39" fmla="*/ 296 h 323"/>
                <a:gd name="T40" fmla="*/ 235 w 349"/>
                <a:gd name="T41" fmla="*/ 296 h 323"/>
                <a:gd name="T42" fmla="*/ 235 w 349"/>
                <a:gd name="T43" fmla="*/ 0 h 323"/>
                <a:gd name="T44" fmla="*/ 235 w 349"/>
                <a:gd name="T45" fmla="*/ 272 h 323"/>
                <a:gd name="T46" fmla="*/ 349 w 349"/>
                <a:gd name="T47" fmla="*/ 272 h 323"/>
                <a:gd name="T48" fmla="*/ 0 w 349"/>
                <a:gd name="T49" fmla="*/ 139 h 323"/>
                <a:gd name="T50" fmla="*/ 81 w 349"/>
                <a:gd name="T51" fmla="*/ 139 h 323"/>
                <a:gd name="T52" fmla="*/ 81 w 349"/>
                <a:gd name="T53" fmla="*/ 192 h 323"/>
                <a:gd name="T54" fmla="*/ 235 w 349"/>
                <a:gd name="T55" fmla="*/ 192 h 323"/>
                <a:gd name="T56" fmla="*/ 315 w 349"/>
                <a:gd name="T57" fmla="*/ 35 h 323"/>
                <a:gd name="T58" fmla="*/ 281 w 349"/>
                <a:gd name="T59" fmla="*/ 35 h 323"/>
                <a:gd name="T60" fmla="*/ 281 w 349"/>
                <a:gd name="T61" fmla="*/ 68 h 323"/>
                <a:gd name="T62" fmla="*/ 315 w 349"/>
                <a:gd name="T63" fmla="*/ 68 h 323"/>
                <a:gd name="T64" fmla="*/ 315 w 349"/>
                <a:gd name="T65" fmla="*/ 35 h 323"/>
                <a:gd name="T66" fmla="*/ 315 w 349"/>
                <a:gd name="T67" fmla="*/ 112 h 323"/>
                <a:gd name="T68" fmla="*/ 281 w 349"/>
                <a:gd name="T69" fmla="*/ 112 h 323"/>
                <a:gd name="T70" fmla="*/ 281 w 349"/>
                <a:gd name="T71" fmla="*/ 145 h 323"/>
                <a:gd name="T72" fmla="*/ 315 w 349"/>
                <a:gd name="T73" fmla="*/ 145 h 323"/>
                <a:gd name="T74" fmla="*/ 315 w 349"/>
                <a:gd name="T75" fmla="*/ 112 h 323"/>
                <a:gd name="T76" fmla="*/ 315 w 349"/>
                <a:gd name="T77" fmla="*/ 189 h 323"/>
                <a:gd name="T78" fmla="*/ 281 w 349"/>
                <a:gd name="T79" fmla="*/ 189 h 323"/>
                <a:gd name="T80" fmla="*/ 281 w 349"/>
                <a:gd name="T81" fmla="*/ 222 h 323"/>
                <a:gd name="T82" fmla="*/ 315 w 349"/>
                <a:gd name="T83" fmla="*/ 222 h 323"/>
                <a:gd name="T84" fmla="*/ 315 w 349"/>
                <a:gd name="T85" fmla="*/ 189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9" h="323">
                  <a:moveTo>
                    <a:pt x="27" y="296"/>
                  </a:moveTo>
                  <a:cubicBezTo>
                    <a:pt x="27" y="281"/>
                    <a:pt x="39" y="268"/>
                    <a:pt x="54" y="268"/>
                  </a:cubicBezTo>
                  <a:cubicBezTo>
                    <a:pt x="69" y="268"/>
                    <a:pt x="81" y="281"/>
                    <a:pt x="81" y="296"/>
                  </a:cubicBezTo>
                  <a:cubicBezTo>
                    <a:pt x="81" y="311"/>
                    <a:pt x="69" y="323"/>
                    <a:pt x="54" y="323"/>
                  </a:cubicBezTo>
                  <a:cubicBezTo>
                    <a:pt x="39" y="323"/>
                    <a:pt x="27" y="311"/>
                    <a:pt x="27" y="296"/>
                  </a:cubicBezTo>
                  <a:close/>
                  <a:moveTo>
                    <a:pt x="183" y="323"/>
                  </a:moveTo>
                  <a:cubicBezTo>
                    <a:pt x="198" y="323"/>
                    <a:pt x="210" y="311"/>
                    <a:pt x="210" y="296"/>
                  </a:cubicBezTo>
                  <a:cubicBezTo>
                    <a:pt x="210" y="281"/>
                    <a:pt x="198" y="268"/>
                    <a:pt x="183" y="268"/>
                  </a:cubicBezTo>
                  <a:cubicBezTo>
                    <a:pt x="167" y="268"/>
                    <a:pt x="155" y="281"/>
                    <a:pt x="155" y="296"/>
                  </a:cubicBezTo>
                  <a:cubicBezTo>
                    <a:pt x="155" y="311"/>
                    <a:pt x="167" y="323"/>
                    <a:pt x="183" y="323"/>
                  </a:cubicBezTo>
                  <a:close/>
                  <a:moveTo>
                    <a:pt x="194" y="192"/>
                  </a:moveTo>
                  <a:cubicBezTo>
                    <a:pt x="159" y="85"/>
                    <a:pt x="159" y="85"/>
                    <a:pt x="159" y="85"/>
                  </a:cubicBezTo>
                  <a:cubicBezTo>
                    <a:pt x="150" y="62"/>
                    <a:pt x="135" y="39"/>
                    <a:pt x="110" y="39"/>
                  </a:cubicBezTo>
                  <a:cubicBezTo>
                    <a:pt x="22" y="39"/>
                    <a:pt x="22" y="39"/>
                    <a:pt x="22" y="39"/>
                  </a:cubicBezTo>
                  <a:cubicBezTo>
                    <a:pt x="10" y="39"/>
                    <a:pt x="0" y="49"/>
                    <a:pt x="0" y="61"/>
                  </a:cubicBezTo>
                  <a:cubicBezTo>
                    <a:pt x="0" y="296"/>
                    <a:pt x="0" y="296"/>
                    <a:pt x="0" y="296"/>
                  </a:cubicBezTo>
                  <a:cubicBezTo>
                    <a:pt x="27" y="296"/>
                    <a:pt x="27" y="296"/>
                    <a:pt x="27" y="296"/>
                  </a:cubicBezTo>
                  <a:moveTo>
                    <a:pt x="81" y="296"/>
                  </a:moveTo>
                  <a:cubicBezTo>
                    <a:pt x="155" y="296"/>
                    <a:pt x="155" y="296"/>
                    <a:pt x="155" y="296"/>
                  </a:cubicBezTo>
                  <a:moveTo>
                    <a:pt x="210" y="296"/>
                  </a:moveTo>
                  <a:cubicBezTo>
                    <a:pt x="235" y="296"/>
                    <a:pt x="235" y="296"/>
                    <a:pt x="235" y="296"/>
                  </a:cubicBezTo>
                  <a:cubicBezTo>
                    <a:pt x="235" y="0"/>
                    <a:pt x="235" y="0"/>
                    <a:pt x="235" y="0"/>
                  </a:cubicBezTo>
                  <a:moveTo>
                    <a:pt x="235" y="272"/>
                  </a:moveTo>
                  <a:cubicBezTo>
                    <a:pt x="349" y="272"/>
                    <a:pt x="349" y="272"/>
                    <a:pt x="349" y="272"/>
                  </a:cubicBezTo>
                  <a:moveTo>
                    <a:pt x="0" y="139"/>
                  </a:moveTo>
                  <a:cubicBezTo>
                    <a:pt x="81" y="139"/>
                    <a:pt x="81" y="139"/>
                    <a:pt x="81" y="139"/>
                  </a:cubicBezTo>
                  <a:cubicBezTo>
                    <a:pt x="81" y="192"/>
                    <a:pt x="81" y="192"/>
                    <a:pt x="81" y="192"/>
                  </a:cubicBezTo>
                  <a:cubicBezTo>
                    <a:pt x="235" y="192"/>
                    <a:pt x="235" y="192"/>
                    <a:pt x="235" y="192"/>
                  </a:cubicBezTo>
                  <a:moveTo>
                    <a:pt x="315" y="35"/>
                  </a:moveTo>
                  <a:cubicBezTo>
                    <a:pt x="281" y="35"/>
                    <a:pt x="281" y="35"/>
                    <a:pt x="281" y="35"/>
                  </a:cubicBezTo>
                  <a:cubicBezTo>
                    <a:pt x="281" y="68"/>
                    <a:pt x="281" y="68"/>
                    <a:pt x="281" y="68"/>
                  </a:cubicBezTo>
                  <a:cubicBezTo>
                    <a:pt x="315" y="68"/>
                    <a:pt x="315" y="68"/>
                    <a:pt x="315" y="68"/>
                  </a:cubicBezTo>
                  <a:lnTo>
                    <a:pt x="315" y="35"/>
                  </a:lnTo>
                  <a:close/>
                  <a:moveTo>
                    <a:pt x="315" y="112"/>
                  </a:moveTo>
                  <a:cubicBezTo>
                    <a:pt x="281" y="112"/>
                    <a:pt x="281" y="112"/>
                    <a:pt x="281" y="112"/>
                  </a:cubicBezTo>
                  <a:cubicBezTo>
                    <a:pt x="281" y="145"/>
                    <a:pt x="281" y="145"/>
                    <a:pt x="281" y="145"/>
                  </a:cubicBezTo>
                  <a:cubicBezTo>
                    <a:pt x="315" y="145"/>
                    <a:pt x="315" y="145"/>
                    <a:pt x="315" y="145"/>
                  </a:cubicBezTo>
                  <a:lnTo>
                    <a:pt x="315" y="112"/>
                  </a:lnTo>
                  <a:close/>
                  <a:moveTo>
                    <a:pt x="315" y="189"/>
                  </a:moveTo>
                  <a:cubicBezTo>
                    <a:pt x="281" y="189"/>
                    <a:pt x="281" y="189"/>
                    <a:pt x="281" y="189"/>
                  </a:cubicBezTo>
                  <a:cubicBezTo>
                    <a:pt x="281" y="222"/>
                    <a:pt x="281" y="222"/>
                    <a:pt x="281" y="222"/>
                  </a:cubicBezTo>
                  <a:cubicBezTo>
                    <a:pt x="315" y="222"/>
                    <a:pt x="315" y="222"/>
                    <a:pt x="315" y="222"/>
                  </a:cubicBezTo>
                  <a:lnTo>
                    <a:pt x="315" y="189"/>
                  </a:lnTo>
                  <a:close/>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algn="ctr" defTabSz="896214" fontAlgn="base">
                <a:defRPr/>
              </a:pPr>
              <a:endParaRPr lang="en-US" sz="1667" kern="0">
                <a:solidFill>
                  <a:srgbClr val="505050"/>
                </a:solidFill>
                <a:latin typeface="Segoe UI"/>
              </a:endParaRPr>
            </a:p>
          </p:txBody>
        </p:sp>
      </p:grpSp>
      <p:grpSp>
        <p:nvGrpSpPr>
          <p:cNvPr id="387" name="Group 386" descr="bus">
            <a:extLst>
              <a:ext uri="{FF2B5EF4-FFF2-40B4-BE49-F238E27FC236}">
                <a16:creationId xmlns:a16="http://schemas.microsoft.com/office/drawing/2014/main" id="{8B0BD5A5-9D1A-45B5-84DE-3DAC08B688F2}"/>
              </a:ext>
            </a:extLst>
          </p:cNvPr>
          <p:cNvGrpSpPr/>
          <p:nvPr/>
        </p:nvGrpSpPr>
        <p:grpSpPr>
          <a:xfrm>
            <a:off x="4731771" y="1797058"/>
            <a:ext cx="414874" cy="414874"/>
            <a:chOff x="5298267" y="2101250"/>
            <a:chExt cx="372804" cy="372804"/>
          </a:xfrm>
        </p:grpSpPr>
        <p:sp>
          <p:nvSpPr>
            <p:cNvPr id="388" name="Oval 387">
              <a:extLst>
                <a:ext uri="{FF2B5EF4-FFF2-40B4-BE49-F238E27FC236}">
                  <a16:creationId xmlns:a16="http://schemas.microsoft.com/office/drawing/2014/main" id="{8BE631D6-C10F-4A07-BBC9-CE92A4927A2E}"/>
                </a:ext>
              </a:extLst>
            </p:cNvPr>
            <p:cNvSpPr>
              <a:spLocks noChangeAspect="1"/>
            </p:cNvSpPr>
            <p:nvPr/>
          </p:nvSpPr>
          <p:spPr bwMode="auto">
            <a:xfrm>
              <a:off x="5298267" y="2101250"/>
              <a:ext cx="372804" cy="372804"/>
            </a:xfrm>
            <a:prstGeom prst="ellipse">
              <a:avLst/>
            </a:prstGeom>
            <a:solidFill>
              <a:schemeClr val="tx2">
                <a:lumMod val="10000"/>
                <a:lumOff val="90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4808" rIns="0" bIns="44808" numCol="1" spcCol="0" rtlCol="0" fromWordArt="0" anchor="ctr" anchorCtr="0" forceAA="0" compatLnSpc="1">
              <a:prstTxWarp prst="textNoShape">
                <a:avLst/>
              </a:prstTxWarp>
              <a:noAutofit/>
            </a:bodyPr>
            <a:lstStyle/>
            <a:p>
              <a:pPr algn="ctr" defTabSz="895797" fontAlgn="base">
                <a:spcBef>
                  <a:spcPct val="0"/>
                </a:spcBef>
                <a:spcAft>
                  <a:spcPct val="0"/>
                </a:spcAft>
                <a:defRPr/>
              </a:pPr>
              <a:endParaRPr lang="en-US" sz="2307" kern="0">
                <a:gradFill>
                  <a:gsLst>
                    <a:gs pos="5439">
                      <a:srgbClr val="F8F8F8"/>
                    </a:gs>
                    <a:gs pos="10000">
                      <a:srgbClr val="F8F8F8"/>
                    </a:gs>
                  </a:gsLst>
                  <a:lin ang="5400000" scaled="0"/>
                </a:gradFill>
                <a:latin typeface="Segoe UI Semilight"/>
              </a:endParaRPr>
            </a:p>
          </p:txBody>
        </p:sp>
        <p:sp>
          <p:nvSpPr>
            <p:cNvPr id="389" name="Train_E7C0">
              <a:extLst>
                <a:ext uri="{FF2B5EF4-FFF2-40B4-BE49-F238E27FC236}">
                  <a16:creationId xmlns:a16="http://schemas.microsoft.com/office/drawing/2014/main" id="{612545DE-D5B8-4222-B726-0B80F4E962DD}"/>
                </a:ext>
              </a:extLst>
            </p:cNvPr>
            <p:cNvSpPr>
              <a:spLocks noChangeAspect="1" noEditPoints="1"/>
            </p:cNvSpPr>
            <p:nvPr/>
          </p:nvSpPr>
          <p:spPr bwMode="auto">
            <a:xfrm>
              <a:off x="5402327" y="2181165"/>
              <a:ext cx="164685" cy="212975"/>
            </a:xfrm>
            <a:custGeom>
              <a:avLst/>
              <a:gdLst>
                <a:gd name="T0" fmla="*/ 2867 w 2996"/>
                <a:gd name="T1" fmla="*/ 3000 h 3875"/>
                <a:gd name="T2" fmla="*/ 2617 w 2996"/>
                <a:gd name="T3" fmla="*/ 3250 h 3875"/>
                <a:gd name="T4" fmla="*/ 367 w 2996"/>
                <a:gd name="T5" fmla="*/ 3250 h 3875"/>
                <a:gd name="T6" fmla="*/ 117 w 2996"/>
                <a:gd name="T7" fmla="*/ 3000 h 3875"/>
                <a:gd name="T8" fmla="*/ 117 w 2996"/>
                <a:gd name="T9" fmla="*/ 250 h 3875"/>
                <a:gd name="T10" fmla="*/ 367 w 2996"/>
                <a:gd name="T11" fmla="*/ 0 h 3875"/>
                <a:gd name="T12" fmla="*/ 2617 w 2996"/>
                <a:gd name="T13" fmla="*/ 0 h 3875"/>
                <a:gd name="T14" fmla="*/ 2867 w 2996"/>
                <a:gd name="T15" fmla="*/ 250 h 3875"/>
                <a:gd name="T16" fmla="*/ 2867 w 2996"/>
                <a:gd name="T17" fmla="*/ 3000 h 3875"/>
                <a:gd name="T18" fmla="*/ 617 w 2996"/>
                <a:gd name="T19" fmla="*/ 2875 h 3875"/>
                <a:gd name="T20" fmla="*/ 742 w 2996"/>
                <a:gd name="T21" fmla="*/ 2750 h 3875"/>
                <a:gd name="T22" fmla="*/ 617 w 2996"/>
                <a:gd name="T23" fmla="*/ 2625 h 3875"/>
                <a:gd name="T24" fmla="*/ 492 w 2996"/>
                <a:gd name="T25" fmla="*/ 2750 h 3875"/>
                <a:gd name="T26" fmla="*/ 617 w 2996"/>
                <a:gd name="T27" fmla="*/ 2875 h 3875"/>
                <a:gd name="T28" fmla="*/ 2367 w 2996"/>
                <a:gd name="T29" fmla="*/ 2875 h 3875"/>
                <a:gd name="T30" fmla="*/ 2492 w 2996"/>
                <a:gd name="T31" fmla="*/ 2750 h 3875"/>
                <a:gd name="T32" fmla="*/ 2367 w 2996"/>
                <a:gd name="T33" fmla="*/ 2625 h 3875"/>
                <a:gd name="T34" fmla="*/ 2242 w 2996"/>
                <a:gd name="T35" fmla="*/ 2750 h 3875"/>
                <a:gd name="T36" fmla="*/ 2367 w 2996"/>
                <a:gd name="T37" fmla="*/ 2875 h 3875"/>
                <a:gd name="T38" fmla="*/ 117 w 2996"/>
                <a:gd name="T39" fmla="*/ 2250 h 3875"/>
                <a:gd name="T40" fmla="*/ 2867 w 2996"/>
                <a:gd name="T41" fmla="*/ 2250 h 3875"/>
                <a:gd name="T42" fmla="*/ 117 w 2996"/>
                <a:gd name="T43" fmla="*/ 1000 h 3875"/>
                <a:gd name="T44" fmla="*/ 2867 w 2996"/>
                <a:gd name="T45" fmla="*/ 1000 h 3875"/>
                <a:gd name="T46" fmla="*/ 992 w 2996"/>
                <a:gd name="T47" fmla="*/ 500 h 3875"/>
                <a:gd name="T48" fmla="*/ 1992 w 2996"/>
                <a:gd name="T49" fmla="*/ 500 h 3875"/>
                <a:gd name="T50" fmla="*/ 2996 w 2996"/>
                <a:gd name="T51" fmla="*/ 3875 h 3875"/>
                <a:gd name="T52" fmla="*/ 2369 w 2996"/>
                <a:gd name="T53" fmla="*/ 3248 h 3875"/>
                <a:gd name="T54" fmla="*/ 621 w 2996"/>
                <a:gd name="T55" fmla="*/ 3254 h 3875"/>
                <a:gd name="T56" fmla="*/ 0 w 2996"/>
                <a:gd name="T57" fmla="*/ 3875 h 3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96" h="3875">
                  <a:moveTo>
                    <a:pt x="2867" y="3000"/>
                  </a:moveTo>
                  <a:cubicBezTo>
                    <a:pt x="2867" y="3138"/>
                    <a:pt x="2755" y="3250"/>
                    <a:pt x="2617" y="3250"/>
                  </a:cubicBezTo>
                  <a:cubicBezTo>
                    <a:pt x="367" y="3250"/>
                    <a:pt x="367" y="3250"/>
                    <a:pt x="367" y="3250"/>
                  </a:cubicBezTo>
                  <a:cubicBezTo>
                    <a:pt x="229" y="3250"/>
                    <a:pt x="117" y="3138"/>
                    <a:pt x="117" y="3000"/>
                  </a:cubicBezTo>
                  <a:cubicBezTo>
                    <a:pt x="117" y="250"/>
                    <a:pt x="117" y="250"/>
                    <a:pt x="117" y="250"/>
                  </a:cubicBezTo>
                  <a:cubicBezTo>
                    <a:pt x="117" y="112"/>
                    <a:pt x="229" y="0"/>
                    <a:pt x="367" y="0"/>
                  </a:cubicBezTo>
                  <a:cubicBezTo>
                    <a:pt x="2617" y="0"/>
                    <a:pt x="2617" y="0"/>
                    <a:pt x="2617" y="0"/>
                  </a:cubicBezTo>
                  <a:cubicBezTo>
                    <a:pt x="2755" y="0"/>
                    <a:pt x="2867" y="112"/>
                    <a:pt x="2867" y="250"/>
                  </a:cubicBezTo>
                  <a:lnTo>
                    <a:pt x="2867" y="3000"/>
                  </a:lnTo>
                  <a:close/>
                  <a:moveTo>
                    <a:pt x="617" y="2875"/>
                  </a:moveTo>
                  <a:cubicBezTo>
                    <a:pt x="686" y="2875"/>
                    <a:pt x="742" y="2819"/>
                    <a:pt x="742" y="2750"/>
                  </a:cubicBezTo>
                  <a:cubicBezTo>
                    <a:pt x="742" y="2681"/>
                    <a:pt x="686" y="2625"/>
                    <a:pt x="617" y="2625"/>
                  </a:cubicBezTo>
                  <a:cubicBezTo>
                    <a:pt x="548" y="2625"/>
                    <a:pt x="492" y="2681"/>
                    <a:pt x="492" y="2750"/>
                  </a:cubicBezTo>
                  <a:cubicBezTo>
                    <a:pt x="492" y="2819"/>
                    <a:pt x="548" y="2875"/>
                    <a:pt x="617" y="2875"/>
                  </a:cubicBezTo>
                  <a:close/>
                  <a:moveTo>
                    <a:pt x="2367" y="2875"/>
                  </a:moveTo>
                  <a:cubicBezTo>
                    <a:pt x="2436" y="2875"/>
                    <a:pt x="2492" y="2819"/>
                    <a:pt x="2492" y="2750"/>
                  </a:cubicBezTo>
                  <a:cubicBezTo>
                    <a:pt x="2492" y="2681"/>
                    <a:pt x="2436" y="2625"/>
                    <a:pt x="2367" y="2625"/>
                  </a:cubicBezTo>
                  <a:cubicBezTo>
                    <a:pt x="2298" y="2625"/>
                    <a:pt x="2242" y="2681"/>
                    <a:pt x="2242" y="2750"/>
                  </a:cubicBezTo>
                  <a:cubicBezTo>
                    <a:pt x="2242" y="2819"/>
                    <a:pt x="2298" y="2875"/>
                    <a:pt x="2367" y="2875"/>
                  </a:cubicBezTo>
                  <a:close/>
                  <a:moveTo>
                    <a:pt x="117" y="2250"/>
                  </a:moveTo>
                  <a:cubicBezTo>
                    <a:pt x="2867" y="2250"/>
                    <a:pt x="2867" y="2250"/>
                    <a:pt x="2867" y="2250"/>
                  </a:cubicBezTo>
                  <a:moveTo>
                    <a:pt x="117" y="1000"/>
                  </a:moveTo>
                  <a:cubicBezTo>
                    <a:pt x="2867" y="1000"/>
                    <a:pt x="2867" y="1000"/>
                    <a:pt x="2867" y="1000"/>
                  </a:cubicBezTo>
                  <a:moveTo>
                    <a:pt x="992" y="500"/>
                  </a:moveTo>
                  <a:cubicBezTo>
                    <a:pt x="1992" y="500"/>
                    <a:pt x="1992" y="500"/>
                    <a:pt x="1992" y="500"/>
                  </a:cubicBezTo>
                  <a:moveTo>
                    <a:pt x="2996" y="3875"/>
                  </a:moveTo>
                  <a:cubicBezTo>
                    <a:pt x="2369" y="3248"/>
                    <a:pt x="2369" y="3248"/>
                    <a:pt x="2369" y="3248"/>
                  </a:cubicBezTo>
                  <a:moveTo>
                    <a:pt x="621" y="3254"/>
                  </a:moveTo>
                  <a:cubicBezTo>
                    <a:pt x="0" y="3875"/>
                    <a:pt x="0" y="3875"/>
                    <a:pt x="0" y="3875"/>
                  </a:cubicBez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algn="ctr" defTabSz="896214" fontAlgn="base">
                <a:defRPr/>
              </a:pPr>
              <a:endParaRPr lang="en-US" sz="882" kern="0">
                <a:gradFill>
                  <a:gsLst>
                    <a:gs pos="0">
                      <a:srgbClr val="505050"/>
                    </a:gs>
                    <a:gs pos="100000">
                      <a:srgbClr val="505050"/>
                    </a:gs>
                  </a:gsLst>
                  <a:lin ang="5400000" scaled="1"/>
                </a:gradFill>
                <a:latin typeface="Segoe UI"/>
              </a:endParaRPr>
            </a:p>
          </p:txBody>
        </p:sp>
      </p:grpSp>
      <p:grpSp>
        <p:nvGrpSpPr>
          <p:cNvPr id="390" name="Group 389" descr="thermometer">
            <a:extLst>
              <a:ext uri="{FF2B5EF4-FFF2-40B4-BE49-F238E27FC236}">
                <a16:creationId xmlns:a16="http://schemas.microsoft.com/office/drawing/2014/main" id="{BB619029-CE91-4B09-8660-4E6F58AD3862}"/>
              </a:ext>
            </a:extLst>
          </p:cNvPr>
          <p:cNvGrpSpPr/>
          <p:nvPr/>
        </p:nvGrpSpPr>
        <p:grpSpPr>
          <a:xfrm>
            <a:off x="9479913" y="5071049"/>
            <a:ext cx="414874" cy="414873"/>
            <a:chOff x="9564923" y="5043242"/>
            <a:chExt cx="372804" cy="372803"/>
          </a:xfrm>
        </p:grpSpPr>
        <p:sp>
          <p:nvSpPr>
            <p:cNvPr id="391" name="Oval 390">
              <a:extLst>
                <a:ext uri="{FF2B5EF4-FFF2-40B4-BE49-F238E27FC236}">
                  <a16:creationId xmlns:a16="http://schemas.microsoft.com/office/drawing/2014/main" id="{F3C0C96B-4510-4235-9353-EE92907C258A}"/>
                </a:ext>
              </a:extLst>
            </p:cNvPr>
            <p:cNvSpPr/>
            <p:nvPr/>
          </p:nvSpPr>
          <p:spPr bwMode="auto">
            <a:xfrm>
              <a:off x="9564923" y="5043242"/>
              <a:ext cx="372804" cy="372803"/>
            </a:xfrm>
            <a:prstGeom prst="ellipse">
              <a:avLst/>
            </a:prstGeom>
            <a:solidFill>
              <a:schemeClr val="tx2">
                <a:lumMod val="10000"/>
                <a:lumOff val="90000"/>
              </a:schemeClr>
            </a:solidFill>
            <a:ln w="12700" cap="flat" cmpd="sng" algn="ctr">
              <a:noFill/>
              <a:prstDash val="solid"/>
              <a:headEnd type="none" w="med" len="med"/>
              <a:tailEnd type="none" w="med" len="med"/>
            </a:ln>
            <a:effectLst/>
          </p:spPr>
          <p:txBody>
            <a:bodyPr rot="0" spcFirstLastPara="0" vertOverflow="overflow" horzOverflow="overflow" vert="horz" wrap="square" lIns="0" tIns="44814" rIns="0" bIns="44814" numCol="1" spcCol="0" rtlCol="0" fromWordArt="0" anchor="ctr" anchorCtr="0" forceAA="0" compatLnSpc="1">
              <a:prstTxWarp prst="textNoShape">
                <a:avLst/>
              </a:prstTxWarp>
              <a:noAutofit/>
            </a:bodyPr>
            <a:lstStyle/>
            <a:p>
              <a:pPr algn="ctr" defTabSz="895969"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sp>
          <p:nvSpPr>
            <p:cNvPr id="392" name="Temperature_med">
              <a:extLst>
                <a:ext uri="{FF2B5EF4-FFF2-40B4-BE49-F238E27FC236}">
                  <a16:creationId xmlns:a16="http://schemas.microsoft.com/office/drawing/2014/main" id="{0B1858CC-488F-44C8-8EFC-F1BB0FBC5E2E}"/>
                </a:ext>
              </a:extLst>
            </p:cNvPr>
            <p:cNvSpPr>
              <a:spLocks noChangeAspect="1" noEditPoints="1"/>
            </p:cNvSpPr>
            <p:nvPr/>
          </p:nvSpPr>
          <p:spPr bwMode="auto">
            <a:xfrm>
              <a:off x="9707249" y="5119427"/>
              <a:ext cx="88152" cy="220432"/>
            </a:xfrm>
            <a:custGeom>
              <a:avLst/>
              <a:gdLst>
                <a:gd name="T0" fmla="*/ 748 w 1496"/>
                <a:gd name="T1" fmla="*/ 3274 h 3743"/>
                <a:gd name="T2" fmla="*/ 469 w 1496"/>
                <a:gd name="T3" fmla="*/ 2995 h 3743"/>
                <a:gd name="T4" fmla="*/ 748 w 1496"/>
                <a:gd name="T5" fmla="*/ 2716 h 3743"/>
                <a:gd name="T6" fmla="*/ 1027 w 1496"/>
                <a:gd name="T7" fmla="*/ 2995 h 3743"/>
                <a:gd name="T8" fmla="*/ 748 w 1496"/>
                <a:gd name="T9" fmla="*/ 3274 h 3743"/>
                <a:gd name="T10" fmla="*/ 1248 w 1496"/>
                <a:gd name="T11" fmla="*/ 2439 h 3743"/>
                <a:gd name="T12" fmla="*/ 1248 w 1496"/>
                <a:gd name="T13" fmla="*/ 500 h 3743"/>
                <a:gd name="T14" fmla="*/ 748 w 1496"/>
                <a:gd name="T15" fmla="*/ 0 h 3743"/>
                <a:gd name="T16" fmla="*/ 748 w 1496"/>
                <a:gd name="T17" fmla="*/ 0 h 3743"/>
                <a:gd name="T18" fmla="*/ 248 w 1496"/>
                <a:gd name="T19" fmla="*/ 500 h 3743"/>
                <a:gd name="T20" fmla="*/ 248 w 1496"/>
                <a:gd name="T21" fmla="*/ 2439 h 3743"/>
                <a:gd name="T22" fmla="*/ 0 w 1496"/>
                <a:gd name="T23" fmla="*/ 2995 h 3743"/>
                <a:gd name="T24" fmla="*/ 748 w 1496"/>
                <a:gd name="T25" fmla="*/ 3743 h 3743"/>
                <a:gd name="T26" fmla="*/ 1496 w 1496"/>
                <a:gd name="T27" fmla="*/ 2995 h 3743"/>
                <a:gd name="T28" fmla="*/ 1248 w 1496"/>
                <a:gd name="T29" fmla="*/ 2439 h 3743"/>
                <a:gd name="T30" fmla="*/ 748 w 1496"/>
                <a:gd name="T31" fmla="*/ 1371 h 3743"/>
                <a:gd name="T32" fmla="*/ 748 w 1496"/>
                <a:gd name="T33" fmla="*/ 2716 h 3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96" h="3743">
                  <a:moveTo>
                    <a:pt x="748" y="3274"/>
                  </a:moveTo>
                  <a:cubicBezTo>
                    <a:pt x="594" y="3274"/>
                    <a:pt x="469" y="3149"/>
                    <a:pt x="469" y="2995"/>
                  </a:cubicBezTo>
                  <a:cubicBezTo>
                    <a:pt x="469" y="2841"/>
                    <a:pt x="594" y="2716"/>
                    <a:pt x="748" y="2716"/>
                  </a:cubicBezTo>
                  <a:cubicBezTo>
                    <a:pt x="902" y="2716"/>
                    <a:pt x="1027" y="2841"/>
                    <a:pt x="1027" y="2995"/>
                  </a:cubicBezTo>
                  <a:cubicBezTo>
                    <a:pt x="1027" y="3149"/>
                    <a:pt x="902" y="3274"/>
                    <a:pt x="748" y="3274"/>
                  </a:cubicBezTo>
                  <a:close/>
                  <a:moveTo>
                    <a:pt x="1248" y="2439"/>
                  </a:moveTo>
                  <a:cubicBezTo>
                    <a:pt x="1248" y="500"/>
                    <a:pt x="1248" y="500"/>
                    <a:pt x="1248" y="500"/>
                  </a:cubicBezTo>
                  <a:cubicBezTo>
                    <a:pt x="1248" y="224"/>
                    <a:pt x="1024" y="0"/>
                    <a:pt x="748" y="0"/>
                  </a:cubicBezTo>
                  <a:cubicBezTo>
                    <a:pt x="748" y="0"/>
                    <a:pt x="748" y="0"/>
                    <a:pt x="748" y="0"/>
                  </a:cubicBezTo>
                  <a:cubicBezTo>
                    <a:pt x="472" y="0"/>
                    <a:pt x="248" y="224"/>
                    <a:pt x="248" y="500"/>
                  </a:cubicBezTo>
                  <a:cubicBezTo>
                    <a:pt x="248" y="2439"/>
                    <a:pt x="248" y="2439"/>
                    <a:pt x="248" y="2439"/>
                  </a:cubicBezTo>
                  <a:cubicBezTo>
                    <a:pt x="96" y="2576"/>
                    <a:pt x="0" y="2774"/>
                    <a:pt x="0" y="2995"/>
                  </a:cubicBezTo>
                  <a:cubicBezTo>
                    <a:pt x="0" y="3408"/>
                    <a:pt x="335" y="3743"/>
                    <a:pt x="748" y="3743"/>
                  </a:cubicBezTo>
                  <a:cubicBezTo>
                    <a:pt x="1161" y="3743"/>
                    <a:pt x="1496" y="3408"/>
                    <a:pt x="1496" y="2995"/>
                  </a:cubicBezTo>
                  <a:cubicBezTo>
                    <a:pt x="1496" y="2774"/>
                    <a:pt x="1400" y="2576"/>
                    <a:pt x="1248" y="2439"/>
                  </a:cubicBezTo>
                  <a:close/>
                  <a:moveTo>
                    <a:pt x="748" y="1371"/>
                  </a:moveTo>
                  <a:cubicBezTo>
                    <a:pt x="748" y="2716"/>
                    <a:pt x="748" y="2716"/>
                    <a:pt x="748" y="2716"/>
                  </a:cubicBez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algn="ctr" defTabSz="896214" fontAlgn="base">
                <a:defRPr/>
              </a:pPr>
              <a:endParaRPr lang="en-US" sz="882" kern="0">
                <a:gradFill>
                  <a:gsLst>
                    <a:gs pos="0">
                      <a:srgbClr val="505050"/>
                    </a:gs>
                    <a:gs pos="100000">
                      <a:srgbClr val="505050"/>
                    </a:gs>
                  </a:gsLst>
                  <a:lin ang="5400000" scaled="1"/>
                </a:gradFill>
                <a:latin typeface="Segoe UI"/>
              </a:endParaRPr>
            </a:p>
          </p:txBody>
        </p:sp>
      </p:grpSp>
      <p:grpSp>
        <p:nvGrpSpPr>
          <p:cNvPr id="393" name="Group 392" descr="Van">
            <a:extLst>
              <a:ext uri="{FF2B5EF4-FFF2-40B4-BE49-F238E27FC236}">
                <a16:creationId xmlns:a16="http://schemas.microsoft.com/office/drawing/2014/main" id="{0B14CB8F-15E6-4834-A38F-D8E7FCAD3675}"/>
              </a:ext>
            </a:extLst>
          </p:cNvPr>
          <p:cNvGrpSpPr/>
          <p:nvPr/>
        </p:nvGrpSpPr>
        <p:grpSpPr>
          <a:xfrm>
            <a:off x="10392716" y="3085786"/>
            <a:ext cx="414874" cy="414873"/>
            <a:chOff x="10385163" y="3259296"/>
            <a:chExt cx="372804" cy="372803"/>
          </a:xfrm>
        </p:grpSpPr>
        <p:sp>
          <p:nvSpPr>
            <p:cNvPr id="394" name="Oval 393">
              <a:extLst>
                <a:ext uri="{FF2B5EF4-FFF2-40B4-BE49-F238E27FC236}">
                  <a16:creationId xmlns:a16="http://schemas.microsoft.com/office/drawing/2014/main" id="{73F0C1AD-2E87-462D-AA65-71585AFEF87E}"/>
                </a:ext>
              </a:extLst>
            </p:cNvPr>
            <p:cNvSpPr/>
            <p:nvPr/>
          </p:nvSpPr>
          <p:spPr bwMode="auto">
            <a:xfrm>
              <a:off x="10385163" y="3259296"/>
              <a:ext cx="372804" cy="372803"/>
            </a:xfrm>
            <a:prstGeom prst="ellipse">
              <a:avLst/>
            </a:prstGeom>
            <a:solidFill>
              <a:schemeClr val="tx2">
                <a:lumMod val="10000"/>
                <a:lumOff val="90000"/>
              </a:schemeClr>
            </a:solidFill>
            <a:ln w="12700" cap="flat" cmpd="sng" algn="ctr">
              <a:noFill/>
              <a:prstDash val="solid"/>
              <a:headEnd type="none" w="med" len="med"/>
              <a:tailEnd type="none" w="med" len="med"/>
            </a:ln>
            <a:effectLst/>
          </p:spPr>
          <p:txBody>
            <a:bodyPr rot="0" spcFirstLastPara="0" vertOverflow="overflow" horzOverflow="overflow" vert="horz" wrap="square" lIns="0" tIns="44814" rIns="0" bIns="44814" numCol="1" spcCol="0" rtlCol="0" fromWordArt="0" anchor="ctr" anchorCtr="0" forceAA="0" compatLnSpc="1">
              <a:prstTxWarp prst="textNoShape">
                <a:avLst/>
              </a:prstTxWarp>
              <a:noAutofit/>
            </a:bodyPr>
            <a:lstStyle/>
            <a:p>
              <a:pPr algn="ctr" defTabSz="895969"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sp>
          <p:nvSpPr>
            <p:cNvPr id="395" name="Truck">
              <a:extLst>
                <a:ext uri="{FF2B5EF4-FFF2-40B4-BE49-F238E27FC236}">
                  <a16:creationId xmlns:a16="http://schemas.microsoft.com/office/drawing/2014/main" id="{22DF7EAC-728E-4C3A-B74E-30BF5B8EDD8B}"/>
                </a:ext>
              </a:extLst>
            </p:cNvPr>
            <p:cNvSpPr>
              <a:spLocks noChangeAspect="1" noEditPoints="1"/>
            </p:cNvSpPr>
            <p:nvPr/>
          </p:nvSpPr>
          <p:spPr bwMode="auto">
            <a:xfrm>
              <a:off x="10454958" y="3392329"/>
              <a:ext cx="233214" cy="106737"/>
            </a:xfrm>
            <a:custGeom>
              <a:avLst/>
              <a:gdLst>
                <a:gd name="T0" fmla="*/ 294 w 360"/>
                <a:gd name="T1" fmla="*/ 148 h 163"/>
                <a:gd name="T2" fmla="*/ 309 w 360"/>
                <a:gd name="T3" fmla="*/ 133 h 163"/>
                <a:gd name="T4" fmla="*/ 324 w 360"/>
                <a:gd name="T5" fmla="*/ 148 h 163"/>
                <a:gd name="T6" fmla="*/ 309 w 360"/>
                <a:gd name="T7" fmla="*/ 163 h 163"/>
                <a:gd name="T8" fmla="*/ 294 w 360"/>
                <a:gd name="T9" fmla="*/ 148 h 163"/>
                <a:gd name="T10" fmla="*/ 80 w 360"/>
                <a:gd name="T11" fmla="*/ 163 h 163"/>
                <a:gd name="T12" fmla="*/ 95 w 360"/>
                <a:gd name="T13" fmla="*/ 148 h 163"/>
                <a:gd name="T14" fmla="*/ 80 w 360"/>
                <a:gd name="T15" fmla="*/ 133 h 163"/>
                <a:gd name="T16" fmla="*/ 65 w 360"/>
                <a:gd name="T17" fmla="*/ 148 h 163"/>
                <a:gd name="T18" fmla="*/ 80 w 360"/>
                <a:gd name="T19" fmla="*/ 163 h 163"/>
                <a:gd name="T20" fmla="*/ 346 w 360"/>
                <a:gd name="T21" fmla="*/ 148 h 163"/>
                <a:gd name="T22" fmla="*/ 346 w 360"/>
                <a:gd name="T23" fmla="*/ 110 h 163"/>
                <a:gd name="T24" fmla="*/ 333 w 360"/>
                <a:gd name="T25" fmla="*/ 97 h 163"/>
                <a:gd name="T26" fmla="*/ 207 w 360"/>
                <a:gd name="T27" fmla="*/ 97 h 163"/>
                <a:gd name="T28" fmla="*/ 95 w 360"/>
                <a:gd name="T29" fmla="*/ 148 h 163"/>
                <a:gd name="T30" fmla="*/ 294 w 360"/>
                <a:gd name="T31" fmla="*/ 148 h 163"/>
                <a:gd name="T32" fmla="*/ 324 w 360"/>
                <a:gd name="T33" fmla="*/ 148 h 163"/>
                <a:gd name="T34" fmla="*/ 360 w 360"/>
                <a:gd name="T35" fmla="*/ 148 h 163"/>
                <a:gd name="T36" fmla="*/ 207 w 360"/>
                <a:gd name="T37" fmla="*/ 148 h 163"/>
                <a:gd name="T38" fmla="*/ 207 w 360"/>
                <a:gd name="T39" fmla="*/ 0 h 163"/>
                <a:gd name="T40" fmla="*/ 22 w 360"/>
                <a:gd name="T41" fmla="*/ 0 h 163"/>
                <a:gd name="T42" fmla="*/ 22 w 360"/>
                <a:gd name="T43" fmla="*/ 148 h 163"/>
                <a:gd name="T44" fmla="*/ 65 w 360"/>
                <a:gd name="T45" fmla="*/ 148 h 163"/>
                <a:gd name="T46" fmla="*/ 295 w 360"/>
                <a:gd name="T47" fmla="*/ 97 h 163"/>
                <a:gd name="T48" fmla="*/ 251 w 360"/>
                <a:gd name="T49" fmla="*/ 52 h 163"/>
                <a:gd name="T50" fmla="*/ 207 w 360"/>
                <a:gd name="T51" fmla="*/ 52 h 163"/>
                <a:gd name="T52" fmla="*/ 22 w 360"/>
                <a:gd name="T53" fmla="*/ 133 h 163"/>
                <a:gd name="T54" fmla="*/ 0 w 360"/>
                <a:gd name="T55" fmla="*/ 13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163">
                  <a:moveTo>
                    <a:pt x="294" y="148"/>
                  </a:moveTo>
                  <a:cubicBezTo>
                    <a:pt x="294" y="139"/>
                    <a:pt x="301" y="133"/>
                    <a:pt x="309" y="133"/>
                  </a:cubicBezTo>
                  <a:cubicBezTo>
                    <a:pt x="317" y="133"/>
                    <a:pt x="324" y="139"/>
                    <a:pt x="324" y="148"/>
                  </a:cubicBezTo>
                  <a:cubicBezTo>
                    <a:pt x="324" y="156"/>
                    <a:pt x="317" y="163"/>
                    <a:pt x="309" y="163"/>
                  </a:cubicBezTo>
                  <a:cubicBezTo>
                    <a:pt x="301" y="163"/>
                    <a:pt x="294" y="156"/>
                    <a:pt x="294" y="148"/>
                  </a:cubicBezTo>
                  <a:close/>
                  <a:moveTo>
                    <a:pt x="80" y="163"/>
                  </a:moveTo>
                  <a:cubicBezTo>
                    <a:pt x="88" y="163"/>
                    <a:pt x="95" y="156"/>
                    <a:pt x="95" y="148"/>
                  </a:cubicBezTo>
                  <a:cubicBezTo>
                    <a:pt x="95" y="139"/>
                    <a:pt x="88" y="133"/>
                    <a:pt x="80" y="133"/>
                  </a:cubicBezTo>
                  <a:cubicBezTo>
                    <a:pt x="72" y="133"/>
                    <a:pt x="65" y="139"/>
                    <a:pt x="65" y="148"/>
                  </a:cubicBezTo>
                  <a:cubicBezTo>
                    <a:pt x="65" y="156"/>
                    <a:pt x="72" y="163"/>
                    <a:pt x="80" y="163"/>
                  </a:cubicBezTo>
                  <a:close/>
                  <a:moveTo>
                    <a:pt x="346" y="148"/>
                  </a:moveTo>
                  <a:cubicBezTo>
                    <a:pt x="346" y="110"/>
                    <a:pt x="346" y="110"/>
                    <a:pt x="346" y="110"/>
                  </a:cubicBezTo>
                  <a:cubicBezTo>
                    <a:pt x="346" y="103"/>
                    <a:pt x="340" y="97"/>
                    <a:pt x="333" y="97"/>
                  </a:cubicBezTo>
                  <a:cubicBezTo>
                    <a:pt x="207" y="97"/>
                    <a:pt x="207" y="97"/>
                    <a:pt x="207" y="97"/>
                  </a:cubicBezTo>
                  <a:moveTo>
                    <a:pt x="95" y="148"/>
                  </a:moveTo>
                  <a:cubicBezTo>
                    <a:pt x="294" y="148"/>
                    <a:pt x="294" y="148"/>
                    <a:pt x="294" y="148"/>
                  </a:cubicBezTo>
                  <a:moveTo>
                    <a:pt x="324" y="148"/>
                  </a:moveTo>
                  <a:cubicBezTo>
                    <a:pt x="360" y="148"/>
                    <a:pt x="360" y="148"/>
                    <a:pt x="360" y="148"/>
                  </a:cubicBezTo>
                  <a:moveTo>
                    <a:pt x="207" y="148"/>
                  </a:moveTo>
                  <a:cubicBezTo>
                    <a:pt x="207" y="0"/>
                    <a:pt x="207" y="0"/>
                    <a:pt x="207" y="0"/>
                  </a:cubicBezTo>
                  <a:cubicBezTo>
                    <a:pt x="22" y="0"/>
                    <a:pt x="22" y="0"/>
                    <a:pt x="22" y="0"/>
                  </a:cubicBezTo>
                  <a:cubicBezTo>
                    <a:pt x="22" y="148"/>
                    <a:pt x="22" y="148"/>
                    <a:pt x="22" y="148"/>
                  </a:cubicBezTo>
                  <a:cubicBezTo>
                    <a:pt x="65" y="148"/>
                    <a:pt x="65" y="148"/>
                    <a:pt x="65" y="148"/>
                  </a:cubicBezTo>
                  <a:moveTo>
                    <a:pt x="295" y="97"/>
                  </a:moveTo>
                  <a:cubicBezTo>
                    <a:pt x="251" y="52"/>
                    <a:pt x="251" y="52"/>
                    <a:pt x="251" y="52"/>
                  </a:cubicBezTo>
                  <a:cubicBezTo>
                    <a:pt x="207" y="52"/>
                    <a:pt x="207" y="52"/>
                    <a:pt x="207" y="52"/>
                  </a:cubicBezTo>
                  <a:moveTo>
                    <a:pt x="22" y="133"/>
                  </a:moveTo>
                  <a:cubicBezTo>
                    <a:pt x="0" y="133"/>
                    <a:pt x="0" y="133"/>
                    <a:pt x="0" y="133"/>
                  </a:cubicBez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algn="ctr" defTabSz="896214" fontAlgn="base">
                <a:defRPr/>
              </a:pPr>
              <a:endParaRPr lang="en-US" sz="882" kern="0">
                <a:gradFill>
                  <a:gsLst>
                    <a:gs pos="0">
                      <a:srgbClr val="505050"/>
                    </a:gs>
                    <a:gs pos="100000">
                      <a:srgbClr val="505050"/>
                    </a:gs>
                  </a:gsLst>
                  <a:lin ang="5400000" scaled="1"/>
                </a:gradFill>
                <a:latin typeface="Segoe UI"/>
              </a:endParaRPr>
            </a:p>
          </p:txBody>
        </p:sp>
      </p:grpSp>
      <p:grpSp>
        <p:nvGrpSpPr>
          <p:cNvPr id="396" name="Group 395" descr="Storage">
            <a:extLst>
              <a:ext uri="{FF2B5EF4-FFF2-40B4-BE49-F238E27FC236}">
                <a16:creationId xmlns:a16="http://schemas.microsoft.com/office/drawing/2014/main" id="{A4793E3C-12BC-4F38-B3C9-3C6CF1B26741}"/>
              </a:ext>
            </a:extLst>
          </p:cNvPr>
          <p:cNvGrpSpPr/>
          <p:nvPr/>
        </p:nvGrpSpPr>
        <p:grpSpPr>
          <a:xfrm>
            <a:off x="7101580" y="1810097"/>
            <a:ext cx="414874" cy="414873"/>
            <a:chOff x="7427766" y="2112968"/>
            <a:chExt cx="372804" cy="372803"/>
          </a:xfrm>
        </p:grpSpPr>
        <p:sp>
          <p:nvSpPr>
            <p:cNvPr id="397" name="Oval 396">
              <a:extLst>
                <a:ext uri="{FF2B5EF4-FFF2-40B4-BE49-F238E27FC236}">
                  <a16:creationId xmlns:a16="http://schemas.microsoft.com/office/drawing/2014/main" id="{93ED5619-36AC-41B8-B1A8-FC3595E02019}"/>
                </a:ext>
              </a:extLst>
            </p:cNvPr>
            <p:cNvSpPr/>
            <p:nvPr/>
          </p:nvSpPr>
          <p:spPr bwMode="auto">
            <a:xfrm>
              <a:off x="7427766" y="2112968"/>
              <a:ext cx="372804" cy="372803"/>
            </a:xfrm>
            <a:prstGeom prst="ellipse">
              <a:avLst/>
            </a:prstGeom>
            <a:solidFill>
              <a:schemeClr val="tx2">
                <a:lumMod val="10000"/>
                <a:lumOff val="90000"/>
              </a:schemeClr>
            </a:solidFill>
            <a:ln w="12700" cap="flat" cmpd="sng" algn="ctr">
              <a:noFill/>
              <a:prstDash val="solid"/>
              <a:headEnd type="none" w="med" len="med"/>
              <a:tailEnd type="none" w="med" len="med"/>
            </a:ln>
            <a:effectLst/>
          </p:spPr>
          <p:txBody>
            <a:bodyPr rot="0" spcFirstLastPara="0" vertOverflow="overflow" horzOverflow="overflow" vert="horz" wrap="square" lIns="0" tIns="44814" rIns="0" bIns="44814" numCol="1" spcCol="0" rtlCol="0" fromWordArt="0" anchor="ctr" anchorCtr="0" forceAA="0" compatLnSpc="1">
              <a:prstTxWarp prst="textNoShape">
                <a:avLst/>
              </a:prstTxWarp>
              <a:noAutofit/>
            </a:bodyPr>
            <a:lstStyle/>
            <a:p>
              <a:pPr algn="ctr" defTabSz="895969"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sp>
          <p:nvSpPr>
            <p:cNvPr id="398" name="Database_EFC7">
              <a:extLst>
                <a:ext uri="{FF2B5EF4-FFF2-40B4-BE49-F238E27FC236}">
                  <a16:creationId xmlns:a16="http://schemas.microsoft.com/office/drawing/2014/main" id="{D0BCF377-F1EF-4D72-A2EA-0523063E6E61}"/>
                </a:ext>
              </a:extLst>
            </p:cNvPr>
            <p:cNvSpPr>
              <a:spLocks noChangeAspect="1" noEditPoints="1"/>
            </p:cNvSpPr>
            <p:nvPr/>
          </p:nvSpPr>
          <p:spPr bwMode="auto">
            <a:xfrm>
              <a:off x="7532735" y="2193519"/>
              <a:ext cx="162866" cy="211700"/>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algn="ctr" defTabSz="896214" fontAlgn="base">
                <a:defRPr/>
              </a:pPr>
              <a:endParaRPr lang="en-US" sz="1667" kern="0">
                <a:solidFill>
                  <a:srgbClr val="505050"/>
                </a:solidFill>
                <a:latin typeface="Segoe UI"/>
              </a:endParaRPr>
            </a:p>
          </p:txBody>
        </p:sp>
      </p:grpSp>
      <p:grpSp>
        <p:nvGrpSpPr>
          <p:cNvPr id="399" name="Group 398" descr="Monitor">
            <a:extLst>
              <a:ext uri="{FF2B5EF4-FFF2-40B4-BE49-F238E27FC236}">
                <a16:creationId xmlns:a16="http://schemas.microsoft.com/office/drawing/2014/main" id="{C9A5D8E6-7D4D-40B7-A3DE-59E026413651}"/>
              </a:ext>
            </a:extLst>
          </p:cNvPr>
          <p:cNvGrpSpPr/>
          <p:nvPr/>
        </p:nvGrpSpPr>
        <p:grpSpPr>
          <a:xfrm>
            <a:off x="8999994" y="3492307"/>
            <a:ext cx="421305" cy="421305"/>
            <a:chOff x="9133670" y="3624592"/>
            <a:chExt cx="378583" cy="378583"/>
          </a:xfrm>
        </p:grpSpPr>
        <p:sp>
          <p:nvSpPr>
            <p:cNvPr id="400" name="Oval 399">
              <a:extLst>
                <a:ext uri="{FF2B5EF4-FFF2-40B4-BE49-F238E27FC236}">
                  <a16:creationId xmlns:a16="http://schemas.microsoft.com/office/drawing/2014/main" id="{B543C444-4F60-42D8-B4F0-3B17B58CCF2D}"/>
                </a:ext>
              </a:extLst>
            </p:cNvPr>
            <p:cNvSpPr>
              <a:spLocks noChangeAspect="1"/>
            </p:cNvSpPr>
            <p:nvPr/>
          </p:nvSpPr>
          <p:spPr bwMode="auto">
            <a:xfrm>
              <a:off x="9133670" y="3624592"/>
              <a:ext cx="378583" cy="378583"/>
            </a:xfrm>
            <a:prstGeom prst="ellipse">
              <a:avLst/>
            </a:prstGeom>
            <a:solidFill>
              <a:srgbClr val="E9E9E9"/>
            </a:solidFill>
            <a:ln w="15875" cap="flat" cmpd="sng" algn="ctr">
              <a:noFill/>
              <a:prstDash val="solid"/>
              <a:headEnd type="none" w="med" len="med"/>
              <a:tailEnd type="none" w="med" len="med"/>
            </a:ln>
            <a:effectLst/>
          </p:spPr>
          <p:txBody>
            <a:bodyPr rot="0" spcFirstLastPara="0" vertOverflow="overflow" horzOverflow="overflow" vert="horz" wrap="square" lIns="0" tIns="44808" rIns="0" bIns="44808" numCol="1" spcCol="0" rtlCol="0" fromWordArt="0" anchor="ctr" anchorCtr="0" forceAA="0" compatLnSpc="1">
              <a:prstTxWarp prst="textNoShape">
                <a:avLst/>
              </a:prstTxWarp>
              <a:noAutofit/>
            </a:bodyPr>
            <a:lstStyle/>
            <a:p>
              <a:pPr algn="ctr" defTabSz="895728"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grpSp>
          <p:nvGrpSpPr>
            <p:cNvPr id="401" name="Group 400">
              <a:extLst>
                <a:ext uri="{FF2B5EF4-FFF2-40B4-BE49-F238E27FC236}">
                  <a16:creationId xmlns:a16="http://schemas.microsoft.com/office/drawing/2014/main" id="{387D9786-2309-418F-924B-C024EFCCE2CB}"/>
                </a:ext>
              </a:extLst>
            </p:cNvPr>
            <p:cNvGrpSpPr/>
            <p:nvPr/>
          </p:nvGrpSpPr>
          <p:grpSpPr>
            <a:xfrm>
              <a:off x="9216112" y="3731995"/>
              <a:ext cx="213698" cy="163777"/>
              <a:chOff x="10385163" y="4102869"/>
              <a:chExt cx="457200" cy="350395"/>
            </a:xfrm>
          </p:grpSpPr>
          <p:sp>
            <p:nvSpPr>
              <p:cNvPr id="402" name="monitor">
                <a:extLst>
                  <a:ext uri="{FF2B5EF4-FFF2-40B4-BE49-F238E27FC236}">
                    <a16:creationId xmlns:a16="http://schemas.microsoft.com/office/drawing/2014/main" id="{A4D12BB2-7D8A-4C4C-90A9-C9D4466F36A8}"/>
                  </a:ext>
                </a:extLst>
              </p:cNvPr>
              <p:cNvSpPr>
                <a:spLocks noChangeAspect="1" noEditPoints="1"/>
              </p:cNvSpPr>
              <p:nvPr/>
            </p:nvSpPr>
            <p:spPr bwMode="auto">
              <a:xfrm>
                <a:off x="10385163" y="4102869"/>
                <a:ext cx="457200" cy="350395"/>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algn="ctr" defTabSz="896214" fontAlgn="base">
                  <a:defRPr/>
                </a:pPr>
                <a:endParaRPr lang="en-US" sz="1667" kern="0">
                  <a:gradFill>
                    <a:gsLst>
                      <a:gs pos="0">
                        <a:srgbClr val="505050"/>
                      </a:gs>
                      <a:gs pos="100000">
                        <a:srgbClr val="505050"/>
                      </a:gs>
                    </a:gsLst>
                  </a:gradFill>
                  <a:latin typeface="Segoe UI"/>
                </a:endParaRPr>
              </a:p>
            </p:txBody>
          </p:sp>
          <p:sp>
            <p:nvSpPr>
              <p:cNvPr id="403" name="Isosceles Triangle 402">
                <a:extLst>
                  <a:ext uri="{FF2B5EF4-FFF2-40B4-BE49-F238E27FC236}">
                    <a16:creationId xmlns:a16="http://schemas.microsoft.com/office/drawing/2014/main" id="{403B6B0D-5437-4DC9-BA17-6A0C73FF74CC}"/>
                  </a:ext>
                </a:extLst>
              </p:cNvPr>
              <p:cNvSpPr/>
              <p:nvPr/>
            </p:nvSpPr>
            <p:spPr bwMode="auto">
              <a:xfrm rot="5400000">
                <a:off x="10566292" y="4185947"/>
                <a:ext cx="94942" cy="102494"/>
              </a:xfrm>
              <a:prstGeom prst="triangle">
                <a:avLst/>
              </a:prstGeom>
              <a:solidFill>
                <a:schemeClr val="tx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nvGrpSpPr>
          <p:cNvPr id="192" name="Group 191" descr="Azure AD cloud">
            <a:extLst>
              <a:ext uri="{FF2B5EF4-FFF2-40B4-BE49-F238E27FC236}">
                <a16:creationId xmlns:a16="http://schemas.microsoft.com/office/drawing/2014/main" id="{684FBA0E-3E9C-496C-8A7C-FE5DB41E3983}"/>
              </a:ext>
            </a:extLst>
          </p:cNvPr>
          <p:cNvGrpSpPr/>
          <p:nvPr/>
        </p:nvGrpSpPr>
        <p:grpSpPr>
          <a:xfrm>
            <a:off x="5008310" y="2743140"/>
            <a:ext cx="2175381" cy="1948724"/>
            <a:chOff x="4255964" y="1160313"/>
            <a:chExt cx="3337090" cy="2989393"/>
          </a:xfrm>
        </p:grpSpPr>
        <p:sp>
          <p:nvSpPr>
            <p:cNvPr id="193" name="Freeform 13" title="Icon of a cloud">
              <a:extLst>
                <a:ext uri="{FF2B5EF4-FFF2-40B4-BE49-F238E27FC236}">
                  <a16:creationId xmlns:a16="http://schemas.microsoft.com/office/drawing/2014/main" id="{7E971EC5-10DB-4145-87BC-C7258EAF56B7}"/>
                </a:ext>
              </a:extLst>
            </p:cNvPr>
            <p:cNvSpPr>
              <a:spLocks noChangeAspect="1"/>
            </p:cNvSpPr>
            <p:nvPr/>
          </p:nvSpPr>
          <p:spPr bwMode="auto">
            <a:xfrm flipH="1">
              <a:off x="4309474" y="1341511"/>
              <a:ext cx="3283580" cy="1739358"/>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solidFill>
              <a:schemeClr val="accent2"/>
            </a:solidFill>
            <a:ln w="15875" cap="sq">
              <a:noFill/>
              <a:prstDash val="solid"/>
              <a:miter lim="800000"/>
              <a:headEnd/>
              <a:tailEnd/>
            </a:ln>
            <a:effectLst>
              <a:outerShdw blurRad="254000" dist="127000" dir="2700000" algn="tl" rotWithShape="0">
                <a:prstClr val="black">
                  <a:alpha val="20000"/>
                </a:prstClr>
              </a:outerShdw>
            </a:effectLst>
          </p:spPr>
          <p:txBody>
            <a:bodyPr vert="horz" wrap="square" lIns="121886" tIns="60943" rIns="121886" bIns="60943" numCol="1" anchor="t" anchorCtr="0" compatLnSpc="1">
              <a:prstTxWarp prst="textNoShape">
                <a:avLst/>
              </a:prstTxWarp>
            </a:bodyPr>
            <a:lstStyle/>
            <a:p>
              <a:pPr defTabSz="1218701"/>
              <a:endParaRPr lang="en-US" sz="1200" kern="0">
                <a:gradFill>
                  <a:gsLst>
                    <a:gs pos="0">
                      <a:srgbClr val="505050"/>
                    </a:gs>
                    <a:gs pos="100000">
                      <a:srgbClr val="505050"/>
                    </a:gs>
                  </a:gsLst>
                </a:gradFill>
                <a:latin typeface="Segoe UI"/>
              </a:endParaRPr>
            </a:p>
          </p:txBody>
        </p:sp>
        <p:grpSp>
          <p:nvGrpSpPr>
            <p:cNvPr id="194" name="Group 193">
              <a:extLst>
                <a:ext uri="{FF2B5EF4-FFF2-40B4-BE49-F238E27FC236}">
                  <a16:creationId xmlns:a16="http://schemas.microsoft.com/office/drawing/2014/main" id="{87BD9263-9288-4F86-ABF5-CF8A18515166}"/>
                </a:ext>
              </a:extLst>
            </p:cNvPr>
            <p:cNvGrpSpPr/>
            <p:nvPr/>
          </p:nvGrpSpPr>
          <p:grpSpPr>
            <a:xfrm>
              <a:off x="4255964" y="1160313"/>
              <a:ext cx="2989396" cy="2989393"/>
              <a:chOff x="5275586" y="2320134"/>
              <a:chExt cx="1408303" cy="1408303"/>
            </a:xfrm>
            <a:solidFill>
              <a:schemeClr val="bg2"/>
            </a:solidFill>
          </p:grpSpPr>
          <p:sp>
            <p:nvSpPr>
              <p:cNvPr id="196" name="Oval 195">
                <a:extLst>
                  <a:ext uri="{FF2B5EF4-FFF2-40B4-BE49-F238E27FC236}">
                    <a16:creationId xmlns:a16="http://schemas.microsoft.com/office/drawing/2014/main" id="{442E79C9-505F-4C9D-A372-BCECB4D75EEE}"/>
                  </a:ext>
                </a:extLst>
              </p:cNvPr>
              <p:cNvSpPr/>
              <p:nvPr/>
            </p:nvSpPr>
            <p:spPr bwMode="auto">
              <a:xfrm>
                <a:off x="5275586" y="2320134"/>
                <a:ext cx="1408303" cy="1408303"/>
              </a:xfrm>
              <a:prstGeom prst="ellipse">
                <a:avLst/>
              </a:prstGeom>
              <a:noFill/>
              <a:ln w="9525" cap="flat" cmpd="sng" algn="ctr">
                <a:noFill/>
                <a:prstDash val="dash"/>
                <a:headEnd type="none" w="med" len="med"/>
                <a:tailEnd type="none" w="med" len="med"/>
              </a:ln>
              <a:effectLst/>
            </p:spPr>
            <p:txBody>
              <a:bodyPr vert="horz" wrap="square" lIns="0" tIns="62165" rIns="0" bIns="62165" numCol="1" rtlCol="0" anchor="ctr" anchorCtr="0" compatLnSpc="1">
                <a:prstTxWarp prst="textNoShape">
                  <a:avLst/>
                </a:prstTxWarp>
              </a:bodyPr>
              <a:lstStyle/>
              <a:p>
                <a:pPr algn="ctr" defTabSz="1242787" fontAlgn="base">
                  <a:spcBef>
                    <a:spcPct val="0"/>
                  </a:spcBef>
                  <a:spcAft>
                    <a:spcPct val="0"/>
                  </a:spcAft>
                  <a:defRPr/>
                </a:pPr>
                <a:endParaRPr lang="en-US" sz="2400" kern="0">
                  <a:gradFill>
                    <a:gsLst>
                      <a:gs pos="40075">
                        <a:srgbClr val="FFFFFF"/>
                      </a:gs>
                      <a:gs pos="30000">
                        <a:srgbClr val="FFFFFF"/>
                      </a:gs>
                    </a:gsLst>
                    <a:lin ang="5400000" scaled="0"/>
                  </a:gradFill>
                  <a:latin typeface="Segoe UI Semibold"/>
                </a:endParaRPr>
              </a:p>
            </p:txBody>
          </p:sp>
          <p:sp>
            <p:nvSpPr>
              <p:cNvPr id="197" name="TextBox 196">
                <a:extLst>
                  <a:ext uri="{FF2B5EF4-FFF2-40B4-BE49-F238E27FC236}">
                    <a16:creationId xmlns:a16="http://schemas.microsoft.com/office/drawing/2014/main" id="{37D9BB6B-AD20-4272-B7D2-7C228E58DF40}"/>
                  </a:ext>
                </a:extLst>
              </p:cNvPr>
              <p:cNvSpPr txBox="1"/>
              <p:nvPr/>
            </p:nvSpPr>
            <p:spPr>
              <a:xfrm>
                <a:off x="5814831" y="2742142"/>
                <a:ext cx="552862" cy="304906"/>
              </a:xfrm>
              <a:prstGeom prst="rect">
                <a:avLst/>
              </a:prstGeom>
              <a:noFill/>
            </p:spPr>
            <p:txBody>
              <a:bodyPr wrap="none" lIns="0" tIns="0" rIns="0" bIns="0" rtlCol="0">
                <a:spAutoFit/>
              </a:bodyPr>
              <a:lstStyle/>
              <a:p>
                <a:pPr algn="ctr" defTabSz="1218701">
                  <a:defRPr/>
                </a:pPr>
                <a:r>
                  <a:rPr lang="en-US" sz="1371">
                    <a:ln w="3175">
                      <a:noFill/>
                    </a:ln>
                    <a:gradFill>
                      <a:gsLst>
                        <a:gs pos="0">
                          <a:srgbClr val="FFFFFF"/>
                        </a:gs>
                        <a:gs pos="100000">
                          <a:srgbClr val="FFFFFF"/>
                        </a:gs>
                      </a:gsLst>
                      <a:lin ang="0" scaled="0"/>
                    </a:gradFill>
                    <a:latin typeface="Segoe UI Semibold"/>
                    <a:ea typeface="ＭＳ Ｐゴシック" charset="0"/>
                    <a:cs typeface="Segoe UI" panose="020B0502040204020203" pitchFamily="34" charset="0"/>
                  </a:rPr>
                  <a:t>Microsoft</a:t>
                </a:r>
                <a:br>
                  <a:rPr lang="en-US" sz="1371">
                    <a:ln w="3175">
                      <a:noFill/>
                    </a:ln>
                    <a:gradFill>
                      <a:gsLst>
                        <a:gs pos="0">
                          <a:srgbClr val="FFFFFF"/>
                        </a:gs>
                        <a:gs pos="100000">
                          <a:srgbClr val="FFFFFF"/>
                        </a:gs>
                      </a:gsLst>
                      <a:lin ang="0" scaled="0"/>
                    </a:gradFill>
                    <a:latin typeface="Segoe UI Semibold"/>
                    <a:ea typeface="ＭＳ Ｐゴシック" charset="0"/>
                    <a:cs typeface="Segoe UI" panose="020B0502040204020203" pitchFamily="34" charset="0"/>
                  </a:rPr>
                </a:br>
                <a:r>
                  <a:rPr lang="en-US" sz="1371">
                    <a:ln w="3175">
                      <a:noFill/>
                    </a:ln>
                    <a:gradFill>
                      <a:gsLst>
                        <a:gs pos="0">
                          <a:srgbClr val="FFFFFF"/>
                        </a:gs>
                        <a:gs pos="100000">
                          <a:srgbClr val="FFFFFF"/>
                        </a:gs>
                      </a:gsLst>
                      <a:lin ang="0" scaled="0"/>
                    </a:gradFill>
                    <a:latin typeface="Segoe UI Semibold"/>
                    <a:ea typeface="ＭＳ Ｐゴシック" charset="0"/>
                    <a:cs typeface="Segoe UI" panose="020B0502040204020203" pitchFamily="34" charset="0"/>
                  </a:rPr>
                  <a:t>Azure AD</a:t>
                </a:r>
              </a:p>
            </p:txBody>
          </p:sp>
        </p:grpSp>
      </p:grpSp>
      <p:grpSp>
        <p:nvGrpSpPr>
          <p:cNvPr id="19" name="Group 18" descr="People talking">
            <a:extLst>
              <a:ext uri="{FF2B5EF4-FFF2-40B4-BE49-F238E27FC236}">
                <a16:creationId xmlns:a16="http://schemas.microsoft.com/office/drawing/2014/main" id="{BB066DBC-0616-4F97-BA87-2DA32FBEF2DA}"/>
              </a:ext>
            </a:extLst>
          </p:cNvPr>
          <p:cNvGrpSpPr/>
          <p:nvPr/>
        </p:nvGrpSpPr>
        <p:grpSpPr>
          <a:xfrm>
            <a:off x="2360165" y="5519636"/>
            <a:ext cx="414874" cy="414873"/>
            <a:chOff x="2861234" y="5249390"/>
            <a:chExt cx="372804" cy="372803"/>
          </a:xfrm>
        </p:grpSpPr>
        <p:sp>
          <p:nvSpPr>
            <p:cNvPr id="202" name="Oval 201">
              <a:extLst>
                <a:ext uri="{FF2B5EF4-FFF2-40B4-BE49-F238E27FC236}">
                  <a16:creationId xmlns:a16="http://schemas.microsoft.com/office/drawing/2014/main" id="{EEDFC31C-3642-49FA-8DD7-FD463F9FF639}"/>
                </a:ext>
              </a:extLst>
            </p:cNvPr>
            <p:cNvSpPr/>
            <p:nvPr/>
          </p:nvSpPr>
          <p:spPr bwMode="auto">
            <a:xfrm>
              <a:off x="2861234" y="5249390"/>
              <a:ext cx="372804" cy="372803"/>
            </a:xfrm>
            <a:prstGeom prst="ellipse">
              <a:avLst/>
            </a:prstGeom>
            <a:solidFill>
              <a:srgbClr val="E9E9E9"/>
            </a:solidFill>
            <a:ln w="6350" cap="flat" cmpd="sng" algn="ctr">
              <a:noFill/>
              <a:prstDash val="dash"/>
              <a:headEnd type="none" w="med" len="med"/>
              <a:tailEnd type="none" w="med" len="med"/>
            </a:ln>
            <a:effectLst/>
          </p:spPr>
          <p:txBody>
            <a:bodyPr rot="0" spcFirstLastPara="0" vertOverflow="overflow" horzOverflow="overflow" vert="horz" wrap="square" lIns="0" tIns="44814" rIns="0" bIns="44814" numCol="1" spcCol="0" rtlCol="0" fromWordArt="0" anchor="ctr" anchorCtr="0" forceAA="0" compatLnSpc="1">
              <a:prstTxWarp prst="textNoShape">
                <a:avLst/>
              </a:prstTxWarp>
              <a:noAutofit/>
            </a:bodyPr>
            <a:lstStyle/>
            <a:p>
              <a:pPr algn="ctr" defTabSz="895969"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sp>
          <p:nvSpPr>
            <p:cNvPr id="205" name="people_11">
              <a:extLst>
                <a:ext uri="{FF2B5EF4-FFF2-40B4-BE49-F238E27FC236}">
                  <a16:creationId xmlns:a16="http://schemas.microsoft.com/office/drawing/2014/main" id="{0504D2C7-19C5-4D6B-9C45-26A8884051E8}"/>
                </a:ext>
              </a:extLst>
            </p:cNvPr>
            <p:cNvSpPr>
              <a:spLocks noChangeAspect="1" noEditPoints="1"/>
            </p:cNvSpPr>
            <p:nvPr/>
          </p:nvSpPr>
          <p:spPr bwMode="auto">
            <a:xfrm>
              <a:off x="2949828" y="5341864"/>
              <a:ext cx="195617" cy="187854"/>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noFill/>
            <a:ln w="9525" cap="sq">
              <a:solidFill>
                <a:schemeClr val="tx1"/>
              </a:solidFill>
              <a:prstDash val="solid"/>
              <a:miter lim="800000"/>
              <a:headEnd/>
              <a:tailEnd/>
            </a:ln>
          </p:spPr>
          <p:txBody>
            <a:bodyPr vert="horz" wrap="square" lIns="89630" tIns="44814" rIns="89630" bIns="44814" numCol="1" anchor="t" anchorCtr="0" compatLnSpc="1">
              <a:prstTxWarp prst="textNoShape">
                <a:avLst/>
              </a:prstTxWarp>
            </a:bodyPr>
            <a:lstStyle/>
            <a:p>
              <a:pPr algn="ctr" defTabSz="896214" fontAlgn="base">
                <a:defRPr/>
              </a:pPr>
              <a:endParaRPr lang="en-US" sz="1667" kern="0">
                <a:gradFill>
                  <a:gsLst>
                    <a:gs pos="0">
                      <a:srgbClr val="505050"/>
                    </a:gs>
                    <a:gs pos="100000">
                      <a:srgbClr val="505050"/>
                    </a:gs>
                  </a:gsLst>
                </a:gradFill>
                <a:latin typeface="Segoe UI"/>
              </a:endParaRPr>
            </a:p>
          </p:txBody>
        </p:sp>
      </p:grpSp>
      <p:grpSp>
        <p:nvGrpSpPr>
          <p:cNvPr id="20" name="Group 19" descr="devices">
            <a:extLst>
              <a:ext uri="{FF2B5EF4-FFF2-40B4-BE49-F238E27FC236}">
                <a16:creationId xmlns:a16="http://schemas.microsoft.com/office/drawing/2014/main" id="{AD47FCD3-EA08-4CB9-B980-D04A04264EDE}"/>
              </a:ext>
            </a:extLst>
          </p:cNvPr>
          <p:cNvGrpSpPr/>
          <p:nvPr/>
        </p:nvGrpSpPr>
        <p:grpSpPr>
          <a:xfrm>
            <a:off x="3329573" y="5324762"/>
            <a:ext cx="414874" cy="414873"/>
            <a:chOff x="3732340" y="5074277"/>
            <a:chExt cx="372804" cy="372803"/>
          </a:xfrm>
        </p:grpSpPr>
        <p:sp>
          <p:nvSpPr>
            <p:cNvPr id="203" name="Oval 202">
              <a:extLst>
                <a:ext uri="{FF2B5EF4-FFF2-40B4-BE49-F238E27FC236}">
                  <a16:creationId xmlns:a16="http://schemas.microsoft.com/office/drawing/2014/main" id="{EF360C8D-004F-49C2-BCA0-93D9A6F97BE8}"/>
                </a:ext>
              </a:extLst>
            </p:cNvPr>
            <p:cNvSpPr/>
            <p:nvPr/>
          </p:nvSpPr>
          <p:spPr bwMode="auto">
            <a:xfrm>
              <a:off x="3732340" y="5074277"/>
              <a:ext cx="372804" cy="372803"/>
            </a:xfrm>
            <a:prstGeom prst="ellipse">
              <a:avLst/>
            </a:prstGeom>
            <a:solidFill>
              <a:srgbClr val="E9E9E9"/>
            </a:solidFill>
            <a:ln w="6350" cap="flat" cmpd="sng" algn="ctr">
              <a:noFill/>
              <a:prstDash val="dash"/>
              <a:headEnd type="none" w="med" len="med"/>
              <a:tailEnd type="none" w="med" len="med"/>
            </a:ln>
            <a:effectLst/>
          </p:spPr>
          <p:txBody>
            <a:bodyPr rot="0" spcFirstLastPara="0" vertOverflow="overflow" horzOverflow="overflow" vert="horz" wrap="square" lIns="0" tIns="44814" rIns="0" bIns="44814" numCol="1" spcCol="0" rtlCol="0" fromWordArt="0" anchor="ctr" anchorCtr="0" forceAA="0" compatLnSpc="1">
              <a:prstTxWarp prst="textNoShape">
                <a:avLst/>
              </a:prstTxWarp>
              <a:noAutofit/>
            </a:bodyPr>
            <a:lstStyle/>
            <a:p>
              <a:pPr algn="ctr" defTabSz="895969"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sp>
          <p:nvSpPr>
            <p:cNvPr id="206" name="Devices3_EA6C">
              <a:extLst>
                <a:ext uri="{FF2B5EF4-FFF2-40B4-BE49-F238E27FC236}">
                  <a16:creationId xmlns:a16="http://schemas.microsoft.com/office/drawing/2014/main" id="{F7746FF6-0F25-40AC-9599-F96072DB506E}"/>
                </a:ext>
              </a:extLst>
            </p:cNvPr>
            <p:cNvSpPr>
              <a:spLocks noChangeAspect="1" noEditPoints="1"/>
            </p:cNvSpPr>
            <p:nvPr/>
          </p:nvSpPr>
          <p:spPr bwMode="auto">
            <a:xfrm>
              <a:off x="3803467" y="5180818"/>
              <a:ext cx="230551" cy="159721"/>
            </a:xfrm>
            <a:custGeom>
              <a:avLst/>
              <a:gdLst>
                <a:gd name="T0" fmla="*/ 1320 w 5719"/>
                <a:gd name="T1" fmla="*/ 3962 h 3962"/>
                <a:gd name="T2" fmla="*/ 0 w 5719"/>
                <a:gd name="T3" fmla="*/ 3962 h 3962"/>
                <a:gd name="T4" fmla="*/ 0 w 5719"/>
                <a:gd name="T5" fmla="*/ 1761 h 3962"/>
                <a:gd name="T6" fmla="*/ 1320 w 5719"/>
                <a:gd name="T7" fmla="*/ 1761 h 3962"/>
                <a:gd name="T8" fmla="*/ 1320 w 5719"/>
                <a:gd name="T9" fmla="*/ 3962 h 3962"/>
                <a:gd name="T10" fmla="*/ 1320 w 5719"/>
                <a:gd name="T11" fmla="*/ 3081 h 3962"/>
                <a:gd name="T12" fmla="*/ 5719 w 5719"/>
                <a:gd name="T13" fmla="*/ 3081 h 3962"/>
                <a:gd name="T14" fmla="*/ 5719 w 5719"/>
                <a:gd name="T15" fmla="*/ 0 h 3962"/>
                <a:gd name="T16" fmla="*/ 440 w 5719"/>
                <a:gd name="T17" fmla="*/ 0 h 3962"/>
                <a:gd name="T18" fmla="*/ 440 w 5719"/>
                <a:gd name="T19" fmla="*/ 1761 h 3962"/>
                <a:gd name="T20" fmla="*/ 3080 w 5719"/>
                <a:gd name="T21" fmla="*/ 3962 h 3962"/>
                <a:gd name="T22" fmla="*/ 3080 w 5719"/>
                <a:gd name="T23" fmla="*/ 3081 h 3962"/>
                <a:gd name="T24" fmla="*/ 4180 w 5719"/>
                <a:gd name="T25" fmla="*/ 3962 h 3962"/>
                <a:gd name="T26" fmla="*/ 1980 w 5719"/>
                <a:gd name="T27" fmla="*/ 3962 h 3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19" h="3962">
                  <a:moveTo>
                    <a:pt x="1320" y="3962"/>
                  </a:moveTo>
                  <a:lnTo>
                    <a:pt x="0" y="3962"/>
                  </a:lnTo>
                  <a:lnTo>
                    <a:pt x="0" y="1761"/>
                  </a:lnTo>
                  <a:lnTo>
                    <a:pt x="1320" y="1761"/>
                  </a:lnTo>
                  <a:lnTo>
                    <a:pt x="1320" y="3962"/>
                  </a:lnTo>
                  <a:moveTo>
                    <a:pt x="1320" y="3081"/>
                  </a:moveTo>
                  <a:lnTo>
                    <a:pt x="5719" y="3081"/>
                  </a:lnTo>
                  <a:lnTo>
                    <a:pt x="5719" y="0"/>
                  </a:lnTo>
                  <a:lnTo>
                    <a:pt x="440" y="0"/>
                  </a:lnTo>
                  <a:lnTo>
                    <a:pt x="440" y="1761"/>
                  </a:lnTo>
                  <a:moveTo>
                    <a:pt x="3080" y="3962"/>
                  </a:moveTo>
                  <a:lnTo>
                    <a:pt x="3080" y="3081"/>
                  </a:lnTo>
                  <a:moveTo>
                    <a:pt x="4180" y="3962"/>
                  </a:moveTo>
                  <a:lnTo>
                    <a:pt x="1980" y="3962"/>
                  </a:ln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algn="ctr" defTabSz="896214" fontAlgn="base">
                <a:defRPr/>
              </a:pPr>
              <a:endParaRPr lang="en-US" sz="882" kern="0">
                <a:gradFill>
                  <a:gsLst>
                    <a:gs pos="0">
                      <a:srgbClr val="505050"/>
                    </a:gs>
                    <a:gs pos="100000">
                      <a:srgbClr val="505050"/>
                    </a:gs>
                  </a:gsLst>
                </a:gradFill>
                <a:latin typeface="Segoe UI"/>
              </a:endParaRPr>
            </a:p>
          </p:txBody>
        </p:sp>
      </p:grpSp>
      <p:grpSp>
        <p:nvGrpSpPr>
          <p:cNvPr id="22" name="Group 21" descr="layers">
            <a:extLst>
              <a:ext uri="{FF2B5EF4-FFF2-40B4-BE49-F238E27FC236}">
                <a16:creationId xmlns:a16="http://schemas.microsoft.com/office/drawing/2014/main" id="{AF46C378-3DAC-4803-BEDB-839D62F81F00}"/>
              </a:ext>
            </a:extLst>
          </p:cNvPr>
          <p:cNvGrpSpPr/>
          <p:nvPr/>
        </p:nvGrpSpPr>
        <p:grpSpPr>
          <a:xfrm>
            <a:off x="4349511" y="5564830"/>
            <a:ext cx="414874" cy="414873"/>
            <a:chOff x="4648851" y="5290001"/>
            <a:chExt cx="372804" cy="372803"/>
          </a:xfrm>
        </p:grpSpPr>
        <p:sp>
          <p:nvSpPr>
            <p:cNvPr id="204" name="Oval 203">
              <a:extLst>
                <a:ext uri="{FF2B5EF4-FFF2-40B4-BE49-F238E27FC236}">
                  <a16:creationId xmlns:a16="http://schemas.microsoft.com/office/drawing/2014/main" id="{B8AAA377-1E58-49EA-A9E1-1E63691333AE}"/>
                </a:ext>
              </a:extLst>
            </p:cNvPr>
            <p:cNvSpPr/>
            <p:nvPr/>
          </p:nvSpPr>
          <p:spPr bwMode="auto">
            <a:xfrm>
              <a:off x="4648851" y="5290001"/>
              <a:ext cx="372804" cy="372803"/>
            </a:xfrm>
            <a:prstGeom prst="ellipse">
              <a:avLst/>
            </a:prstGeom>
            <a:solidFill>
              <a:srgbClr val="E9E9E9"/>
            </a:solidFill>
            <a:ln w="6350" cap="flat" cmpd="sng" algn="ctr">
              <a:noFill/>
              <a:prstDash val="dash"/>
              <a:headEnd type="none" w="med" len="med"/>
              <a:tailEnd type="none" w="med" len="med"/>
            </a:ln>
            <a:effectLst/>
          </p:spPr>
          <p:txBody>
            <a:bodyPr rot="0" spcFirstLastPara="0" vertOverflow="overflow" horzOverflow="overflow" vert="horz" wrap="square" lIns="0" tIns="44814" rIns="0" bIns="44814" numCol="1" spcCol="0" rtlCol="0" fromWordArt="0" anchor="ctr" anchorCtr="0" forceAA="0" compatLnSpc="1">
              <a:prstTxWarp prst="textNoShape">
                <a:avLst/>
              </a:prstTxWarp>
              <a:noAutofit/>
            </a:bodyPr>
            <a:lstStyle/>
            <a:p>
              <a:pPr algn="ctr" defTabSz="895969"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grpSp>
          <p:nvGrpSpPr>
            <p:cNvPr id="214" name="Group 213">
              <a:extLst>
                <a:ext uri="{FF2B5EF4-FFF2-40B4-BE49-F238E27FC236}">
                  <a16:creationId xmlns:a16="http://schemas.microsoft.com/office/drawing/2014/main" id="{9C45BE7A-7F3D-481A-AB93-133E791ACE4F}"/>
                </a:ext>
              </a:extLst>
            </p:cNvPr>
            <p:cNvGrpSpPr/>
            <p:nvPr/>
          </p:nvGrpSpPr>
          <p:grpSpPr>
            <a:xfrm>
              <a:off x="4731259" y="5374999"/>
              <a:ext cx="207989" cy="202807"/>
              <a:chOff x="11714105" y="1452088"/>
              <a:chExt cx="462104" cy="450590"/>
            </a:xfrm>
          </p:grpSpPr>
          <p:sp>
            <p:nvSpPr>
              <p:cNvPr id="215" name="Freeform: Shape 214">
                <a:extLst>
                  <a:ext uri="{FF2B5EF4-FFF2-40B4-BE49-F238E27FC236}">
                    <a16:creationId xmlns:a16="http://schemas.microsoft.com/office/drawing/2014/main" id="{5AD41AA7-C326-4CD0-87BC-C91D165920B5}"/>
                  </a:ext>
                </a:extLst>
              </p:cNvPr>
              <p:cNvSpPr/>
              <p:nvPr/>
            </p:nvSpPr>
            <p:spPr>
              <a:xfrm>
                <a:off x="11717825" y="1638205"/>
                <a:ext cx="438152" cy="157243"/>
              </a:xfrm>
              <a:custGeom>
                <a:avLst/>
                <a:gdLst>
                  <a:gd name="connsiteX0" fmla="*/ 127072 w 656164"/>
                  <a:gd name="connsiteY0" fmla="*/ 0 h 235485"/>
                  <a:gd name="connsiteX1" fmla="*/ 331882 w 656164"/>
                  <a:gd name="connsiteY1" fmla="*/ 107545 h 235485"/>
                  <a:gd name="connsiteX2" fmla="*/ 532921 w 656164"/>
                  <a:gd name="connsiteY2" fmla="*/ 1981 h 235485"/>
                  <a:gd name="connsiteX3" fmla="*/ 656164 w 656164"/>
                  <a:gd name="connsiteY3" fmla="*/ 65744 h 235485"/>
                  <a:gd name="connsiteX4" fmla="*/ 328082 w 656164"/>
                  <a:gd name="connsiteY4" fmla="*/ 235485 h 235485"/>
                  <a:gd name="connsiteX5" fmla="*/ 0 w 656164"/>
                  <a:gd name="connsiteY5" fmla="*/ 65744 h 235485"/>
                  <a:gd name="connsiteX0" fmla="*/ 331882 w 656164"/>
                  <a:gd name="connsiteY0" fmla="*/ 107545 h 291886"/>
                  <a:gd name="connsiteX1" fmla="*/ 532921 w 656164"/>
                  <a:gd name="connsiteY1" fmla="*/ 1981 h 291886"/>
                  <a:gd name="connsiteX2" fmla="*/ 656164 w 656164"/>
                  <a:gd name="connsiteY2" fmla="*/ 65744 h 291886"/>
                  <a:gd name="connsiteX3" fmla="*/ 328082 w 656164"/>
                  <a:gd name="connsiteY3" fmla="*/ 235485 h 291886"/>
                  <a:gd name="connsiteX4" fmla="*/ 0 w 656164"/>
                  <a:gd name="connsiteY4" fmla="*/ 65744 h 291886"/>
                  <a:gd name="connsiteX5" fmla="*/ 127072 w 656164"/>
                  <a:gd name="connsiteY5" fmla="*/ 0 h 291886"/>
                  <a:gd name="connsiteX6" fmla="*/ 516219 w 656164"/>
                  <a:gd name="connsiteY6" fmla="*/ 291885 h 291886"/>
                  <a:gd name="connsiteX0" fmla="*/ 331882 w 656164"/>
                  <a:gd name="connsiteY0" fmla="*/ 107545 h 235485"/>
                  <a:gd name="connsiteX1" fmla="*/ 532921 w 656164"/>
                  <a:gd name="connsiteY1" fmla="*/ 1981 h 235485"/>
                  <a:gd name="connsiteX2" fmla="*/ 656164 w 656164"/>
                  <a:gd name="connsiteY2" fmla="*/ 65744 h 235485"/>
                  <a:gd name="connsiteX3" fmla="*/ 328082 w 656164"/>
                  <a:gd name="connsiteY3" fmla="*/ 235485 h 235485"/>
                  <a:gd name="connsiteX4" fmla="*/ 0 w 656164"/>
                  <a:gd name="connsiteY4" fmla="*/ 65744 h 235485"/>
                  <a:gd name="connsiteX5" fmla="*/ 127072 w 656164"/>
                  <a:gd name="connsiteY5" fmla="*/ 0 h 235485"/>
                  <a:gd name="connsiteX0" fmla="*/ 532921 w 656164"/>
                  <a:gd name="connsiteY0" fmla="*/ 1981 h 235485"/>
                  <a:gd name="connsiteX1" fmla="*/ 656164 w 656164"/>
                  <a:gd name="connsiteY1" fmla="*/ 65744 h 235485"/>
                  <a:gd name="connsiteX2" fmla="*/ 328082 w 656164"/>
                  <a:gd name="connsiteY2" fmla="*/ 235485 h 235485"/>
                  <a:gd name="connsiteX3" fmla="*/ 0 w 656164"/>
                  <a:gd name="connsiteY3" fmla="*/ 65744 h 235485"/>
                  <a:gd name="connsiteX4" fmla="*/ 127072 w 656164"/>
                  <a:gd name="connsiteY4" fmla="*/ 0 h 23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164" h="235485">
                    <a:moveTo>
                      <a:pt x="532921" y="1981"/>
                    </a:moveTo>
                    <a:lnTo>
                      <a:pt x="656164" y="65744"/>
                    </a:lnTo>
                    <a:lnTo>
                      <a:pt x="328082" y="235485"/>
                    </a:lnTo>
                    <a:lnTo>
                      <a:pt x="0" y="65744"/>
                    </a:lnTo>
                    <a:lnTo>
                      <a:pt x="127072" y="0"/>
                    </a:ln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none" lIns="0" tIns="89630" rIns="0" bIns="0" numCol="1" anchor="t" anchorCtr="0" compatLnSpc="1">
                <a:prstTxWarp prst="textNoShape">
                  <a:avLst/>
                </a:prstTxWarp>
              </a:bodyPr>
              <a:lstStyle/>
              <a:p>
                <a:pPr algn="ctr" defTabSz="896214">
                  <a:defRPr/>
                </a:pPr>
                <a:endParaRPr lang="en-US" sz="1028" kern="0">
                  <a:solidFill>
                    <a:srgbClr val="EBEBEB">
                      <a:lumMod val="10000"/>
                    </a:srgbClr>
                  </a:solidFill>
                  <a:latin typeface="Segoe UI Semibold"/>
                </a:endParaRPr>
              </a:p>
            </p:txBody>
          </p:sp>
          <p:sp>
            <p:nvSpPr>
              <p:cNvPr id="223" name="Freeform: Shape 222">
                <a:extLst>
                  <a:ext uri="{FF2B5EF4-FFF2-40B4-BE49-F238E27FC236}">
                    <a16:creationId xmlns:a16="http://schemas.microsoft.com/office/drawing/2014/main" id="{309CD106-74BF-41C7-8FF2-38C0E6DE3891}"/>
                  </a:ext>
                </a:extLst>
              </p:cNvPr>
              <p:cNvSpPr/>
              <p:nvPr/>
            </p:nvSpPr>
            <p:spPr>
              <a:xfrm>
                <a:off x="11716068" y="1452088"/>
                <a:ext cx="460141" cy="251849"/>
              </a:xfrm>
              <a:custGeom>
                <a:avLst/>
                <a:gdLst>
                  <a:gd name="connsiteX0" fmla="*/ 344549 w 684032"/>
                  <a:gd name="connsiteY0" fmla="*/ 377167 h 367350"/>
                  <a:gd name="connsiteX1" fmla="*/ 336949 w 684032"/>
                  <a:gd name="connsiteY1" fmla="*/ 375901 h 367350"/>
                  <a:gd name="connsiteX2" fmla="*/ 8867 w 684032"/>
                  <a:gd name="connsiteY2" fmla="*/ 203626 h 367350"/>
                  <a:gd name="connsiteX3" fmla="*/ 0 w 684032"/>
                  <a:gd name="connsiteY3" fmla="*/ 188425 h 367350"/>
                  <a:gd name="connsiteX4" fmla="*/ 8867 w 684032"/>
                  <a:gd name="connsiteY4" fmla="*/ 174491 h 367350"/>
                  <a:gd name="connsiteX5" fmla="*/ 336949 w 684032"/>
                  <a:gd name="connsiteY5" fmla="*/ 950 h 367350"/>
                  <a:gd name="connsiteX6" fmla="*/ 352150 w 684032"/>
                  <a:gd name="connsiteY6" fmla="*/ 950 h 367350"/>
                  <a:gd name="connsiteX7" fmla="*/ 680232 w 684032"/>
                  <a:gd name="connsiteY7" fmla="*/ 173225 h 367350"/>
                  <a:gd name="connsiteX8" fmla="*/ 689099 w 684032"/>
                  <a:gd name="connsiteY8" fmla="*/ 187159 h 367350"/>
                  <a:gd name="connsiteX9" fmla="*/ 680232 w 684032"/>
                  <a:gd name="connsiteY9" fmla="*/ 201093 h 367350"/>
                  <a:gd name="connsiteX10" fmla="*/ 352150 w 684032"/>
                  <a:gd name="connsiteY10" fmla="*/ 375901 h 367350"/>
                  <a:gd name="connsiteX11" fmla="*/ 344549 w 684032"/>
                  <a:gd name="connsiteY11" fmla="*/ 377167 h 367350"/>
                  <a:gd name="connsiteX12" fmla="*/ 50669 w 684032"/>
                  <a:gd name="connsiteY12" fmla="*/ 188425 h 367350"/>
                  <a:gd name="connsiteX13" fmla="*/ 343283 w 684032"/>
                  <a:gd name="connsiteY13" fmla="*/ 342966 h 367350"/>
                  <a:gd name="connsiteX14" fmla="*/ 635896 w 684032"/>
                  <a:gd name="connsiteY14" fmla="*/ 188425 h 367350"/>
                  <a:gd name="connsiteX15" fmla="*/ 344549 w 684032"/>
                  <a:gd name="connsiteY15" fmla="*/ 33885 h 367350"/>
                  <a:gd name="connsiteX16" fmla="*/ 50669 w 684032"/>
                  <a:gd name="connsiteY16" fmla="*/ 188425 h 367350"/>
                  <a:gd name="connsiteX0" fmla="*/ 50669 w 689098"/>
                  <a:gd name="connsiteY0" fmla="*/ 188425 h 377168"/>
                  <a:gd name="connsiteX1" fmla="*/ 336949 w 689098"/>
                  <a:gd name="connsiteY1" fmla="*/ 375901 h 377168"/>
                  <a:gd name="connsiteX2" fmla="*/ 8867 w 689098"/>
                  <a:gd name="connsiteY2" fmla="*/ 203626 h 377168"/>
                  <a:gd name="connsiteX3" fmla="*/ 0 w 689098"/>
                  <a:gd name="connsiteY3" fmla="*/ 188425 h 377168"/>
                  <a:gd name="connsiteX4" fmla="*/ 8867 w 689098"/>
                  <a:gd name="connsiteY4" fmla="*/ 174491 h 377168"/>
                  <a:gd name="connsiteX5" fmla="*/ 336949 w 689098"/>
                  <a:gd name="connsiteY5" fmla="*/ 950 h 377168"/>
                  <a:gd name="connsiteX6" fmla="*/ 352150 w 689098"/>
                  <a:gd name="connsiteY6" fmla="*/ 950 h 377168"/>
                  <a:gd name="connsiteX7" fmla="*/ 680232 w 689098"/>
                  <a:gd name="connsiteY7" fmla="*/ 173225 h 377168"/>
                  <a:gd name="connsiteX8" fmla="*/ 689099 w 689098"/>
                  <a:gd name="connsiteY8" fmla="*/ 187159 h 377168"/>
                  <a:gd name="connsiteX9" fmla="*/ 680232 w 689098"/>
                  <a:gd name="connsiteY9" fmla="*/ 201093 h 377168"/>
                  <a:gd name="connsiteX10" fmla="*/ 352150 w 689098"/>
                  <a:gd name="connsiteY10" fmla="*/ 375901 h 377168"/>
                  <a:gd name="connsiteX11" fmla="*/ 344549 w 689098"/>
                  <a:gd name="connsiteY11" fmla="*/ 377167 h 377168"/>
                  <a:gd name="connsiteX12" fmla="*/ 50669 w 689098"/>
                  <a:gd name="connsiteY12" fmla="*/ 188425 h 377168"/>
                  <a:gd name="connsiteX13" fmla="*/ 343283 w 689098"/>
                  <a:gd name="connsiteY13" fmla="*/ 342966 h 377168"/>
                  <a:gd name="connsiteX14" fmla="*/ 635896 w 689098"/>
                  <a:gd name="connsiteY14" fmla="*/ 188425 h 377168"/>
                  <a:gd name="connsiteX15" fmla="*/ 344549 w 689098"/>
                  <a:gd name="connsiteY15" fmla="*/ 33885 h 377168"/>
                  <a:gd name="connsiteX16" fmla="*/ 235007 w 689098"/>
                  <a:gd name="connsiteY16" fmla="*/ 372765 h 377168"/>
                  <a:gd name="connsiteX0" fmla="*/ 50669 w 689098"/>
                  <a:gd name="connsiteY0" fmla="*/ 188425 h 377168"/>
                  <a:gd name="connsiteX1" fmla="*/ 336949 w 689098"/>
                  <a:gd name="connsiteY1" fmla="*/ 375901 h 377168"/>
                  <a:gd name="connsiteX2" fmla="*/ 8867 w 689098"/>
                  <a:gd name="connsiteY2" fmla="*/ 203626 h 377168"/>
                  <a:gd name="connsiteX3" fmla="*/ 0 w 689098"/>
                  <a:gd name="connsiteY3" fmla="*/ 188425 h 377168"/>
                  <a:gd name="connsiteX4" fmla="*/ 8867 w 689098"/>
                  <a:gd name="connsiteY4" fmla="*/ 174491 h 377168"/>
                  <a:gd name="connsiteX5" fmla="*/ 336949 w 689098"/>
                  <a:gd name="connsiteY5" fmla="*/ 950 h 377168"/>
                  <a:gd name="connsiteX6" fmla="*/ 352150 w 689098"/>
                  <a:gd name="connsiteY6" fmla="*/ 950 h 377168"/>
                  <a:gd name="connsiteX7" fmla="*/ 680232 w 689098"/>
                  <a:gd name="connsiteY7" fmla="*/ 173225 h 377168"/>
                  <a:gd name="connsiteX8" fmla="*/ 689099 w 689098"/>
                  <a:gd name="connsiteY8" fmla="*/ 187159 h 377168"/>
                  <a:gd name="connsiteX9" fmla="*/ 680232 w 689098"/>
                  <a:gd name="connsiteY9" fmla="*/ 201093 h 377168"/>
                  <a:gd name="connsiteX10" fmla="*/ 352150 w 689098"/>
                  <a:gd name="connsiteY10" fmla="*/ 375901 h 377168"/>
                  <a:gd name="connsiteX11" fmla="*/ 344549 w 689098"/>
                  <a:gd name="connsiteY11" fmla="*/ 377167 h 377168"/>
                  <a:gd name="connsiteX12" fmla="*/ 50669 w 689098"/>
                  <a:gd name="connsiteY12" fmla="*/ 188425 h 377168"/>
                  <a:gd name="connsiteX13" fmla="*/ 50669 w 689098"/>
                  <a:gd name="connsiteY13" fmla="*/ 188425 h 377168"/>
                  <a:gd name="connsiteX14" fmla="*/ 343283 w 689098"/>
                  <a:gd name="connsiteY14" fmla="*/ 342966 h 377168"/>
                  <a:gd name="connsiteX15" fmla="*/ 635896 w 689098"/>
                  <a:gd name="connsiteY15" fmla="*/ 188425 h 377168"/>
                  <a:gd name="connsiteX16" fmla="*/ 344549 w 689098"/>
                  <a:gd name="connsiteY16" fmla="*/ 33885 h 377168"/>
                  <a:gd name="connsiteX0" fmla="*/ 50669 w 689098"/>
                  <a:gd name="connsiteY0" fmla="*/ 188425 h 377168"/>
                  <a:gd name="connsiteX1" fmla="*/ 336949 w 689098"/>
                  <a:gd name="connsiteY1" fmla="*/ 375901 h 377168"/>
                  <a:gd name="connsiteX2" fmla="*/ 8867 w 689098"/>
                  <a:gd name="connsiteY2" fmla="*/ 203626 h 377168"/>
                  <a:gd name="connsiteX3" fmla="*/ 0 w 689098"/>
                  <a:gd name="connsiteY3" fmla="*/ 188425 h 377168"/>
                  <a:gd name="connsiteX4" fmla="*/ 8867 w 689098"/>
                  <a:gd name="connsiteY4" fmla="*/ 174491 h 377168"/>
                  <a:gd name="connsiteX5" fmla="*/ 336949 w 689098"/>
                  <a:gd name="connsiteY5" fmla="*/ 950 h 377168"/>
                  <a:gd name="connsiteX6" fmla="*/ 352150 w 689098"/>
                  <a:gd name="connsiteY6" fmla="*/ 950 h 377168"/>
                  <a:gd name="connsiteX7" fmla="*/ 680232 w 689098"/>
                  <a:gd name="connsiteY7" fmla="*/ 173225 h 377168"/>
                  <a:gd name="connsiteX8" fmla="*/ 689099 w 689098"/>
                  <a:gd name="connsiteY8" fmla="*/ 187159 h 377168"/>
                  <a:gd name="connsiteX9" fmla="*/ 680232 w 689098"/>
                  <a:gd name="connsiteY9" fmla="*/ 201093 h 377168"/>
                  <a:gd name="connsiteX10" fmla="*/ 352150 w 689098"/>
                  <a:gd name="connsiteY10" fmla="*/ 375901 h 377168"/>
                  <a:gd name="connsiteX11" fmla="*/ 344549 w 689098"/>
                  <a:gd name="connsiteY11" fmla="*/ 377167 h 377168"/>
                  <a:gd name="connsiteX12" fmla="*/ 50669 w 689098"/>
                  <a:gd name="connsiteY12" fmla="*/ 188425 h 377168"/>
                  <a:gd name="connsiteX13" fmla="*/ 50669 w 689098"/>
                  <a:gd name="connsiteY13" fmla="*/ 188425 h 377168"/>
                  <a:gd name="connsiteX14" fmla="*/ 635896 w 689098"/>
                  <a:gd name="connsiteY14" fmla="*/ 188425 h 377168"/>
                  <a:gd name="connsiteX15" fmla="*/ 344549 w 689098"/>
                  <a:gd name="connsiteY15" fmla="*/ 33885 h 377168"/>
                  <a:gd name="connsiteX0" fmla="*/ 50669 w 689098"/>
                  <a:gd name="connsiteY0" fmla="*/ 188425 h 377168"/>
                  <a:gd name="connsiteX1" fmla="*/ 336949 w 689098"/>
                  <a:gd name="connsiteY1" fmla="*/ 375901 h 377168"/>
                  <a:gd name="connsiteX2" fmla="*/ 8867 w 689098"/>
                  <a:gd name="connsiteY2" fmla="*/ 203626 h 377168"/>
                  <a:gd name="connsiteX3" fmla="*/ 0 w 689098"/>
                  <a:gd name="connsiteY3" fmla="*/ 188425 h 377168"/>
                  <a:gd name="connsiteX4" fmla="*/ 8867 w 689098"/>
                  <a:gd name="connsiteY4" fmla="*/ 174491 h 377168"/>
                  <a:gd name="connsiteX5" fmla="*/ 336949 w 689098"/>
                  <a:gd name="connsiteY5" fmla="*/ 950 h 377168"/>
                  <a:gd name="connsiteX6" fmla="*/ 352150 w 689098"/>
                  <a:gd name="connsiteY6" fmla="*/ 950 h 377168"/>
                  <a:gd name="connsiteX7" fmla="*/ 680232 w 689098"/>
                  <a:gd name="connsiteY7" fmla="*/ 173225 h 377168"/>
                  <a:gd name="connsiteX8" fmla="*/ 689099 w 689098"/>
                  <a:gd name="connsiteY8" fmla="*/ 187159 h 377168"/>
                  <a:gd name="connsiteX9" fmla="*/ 680232 w 689098"/>
                  <a:gd name="connsiteY9" fmla="*/ 201093 h 377168"/>
                  <a:gd name="connsiteX10" fmla="*/ 352150 w 689098"/>
                  <a:gd name="connsiteY10" fmla="*/ 375901 h 377168"/>
                  <a:gd name="connsiteX11" fmla="*/ 344549 w 689098"/>
                  <a:gd name="connsiteY11" fmla="*/ 377167 h 377168"/>
                  <a:gd name="connsiteX12" fmla="*/ 50669 w 689098"/>
                  <a:gd name="connsiteY12" fmla="*/ 188425 h 377168"/>
                  <a:gd name="connsiteX13" fmla="*/ 50669 w 689098"/>
                  <a:gd name="connsiteY13" fmla="*/ 188425 h 377168"/>
                  <a:gd name="connsiteX14" fmla="*/ 344549 w 689098"/>
                  <a:gd name="connsiteY14" fmla="*/ 33885 h 377168"/>
                  <a:gd name="connsiteX0" fmla="*/ 50669 w 689098"/>
                  <a:gd name="connsiteY0" fmla="*/ 188425 h 377168"/>
                  <a:gd name="connsiteX1" fmla="*/ 336949 w 689098"/>
                  <a:gd name="connsiteY1" fmla="*/ 375901 h 377168"/>
                  <a:gd name="connsiteX2" fmla="*/ 8867 w 689098"/>
                  <a:gd name="connsiteY2" fmla="*/ 203626 h 377168"/>
                  <a:gd name="connsiteX3" fmla="*/ 0 w 689098"/>
                  <a:gd name="connsiteY3" fmla="*/ 188425 h 377168"/>
                  <a:gd name="connsiteX4" fmla="*/ 8867 w 689098"/>
                  <a:gd name="connsiteY4" fmla="*/ 174491 h 377168"/>
                  <a:gd name="connsiteX5" fmla="*/ 336949 w 689098"/>
                  <a:gd name="connsiteY5" fmla="*/ 950 h 377168"/>
                  <a:gd name="connsiteX6" fmla="*/ 352150 w 689098"/>
                  <a:gd name="connsiteY6" fmla="*/ 950 h 377168"/>
                  <a:gd name="connsiteX7" fmla="*/ 680232 w 689098"/>
                  <a:gd name="connsiteY7" fmla="*/ 173225 h 377168"/>
                  <a:gd name="connsiteX8" fmla="*/ 689099 w 689098"/>
                  <a:gd name="connsiteY8" fmla="*/ 187159 h 377168"/>
                  <a:gd name="connsiteX9" fmla="*/ 680232 w 689098"/>
                  <a:gd name="connsiteY9" fmla="*/ 201093 h 377168"/>
                  <a:gd name="connsiteX10" fmla="*/ 352150 w 689098"/>
                  <a:gd name="connsiteY10" fmla="*/ 375901 h 377168"/>
                  <a:gd name="connsiteX11" fmla="*/ 344549 w 689098"/>
                  <a:gd name="connsiteY11" fmla="*/ 377167 h 377168"/>
                  <a:gd name="connsiteX12" fmla="*/ 50669 w 689098"/>
                  <a:gd name="connsiteY12" fmla="*/ 188425 h 377168"/>
                  <a:gd name="connsiteX0" fmla="*/ 344549 w 689098"/>
                  <a:gd name="connsiteY0" fmla="*/ 377167 h 377168"/>
                  <a:gd name="connsiteX1" fmla="*/ 336949 w 689098"/>
                  <a:gd name="connsiteY1" fmla="*/ 375901 h 377168"/>
                  <a:gd name="connsiteX2" fmla="*/ 8867 w 689098"/>
                  <a:gd name="connsiteY2" fmla="*/ 203626 h 377168"/>
                  <a:gd name="connsiteX3" fmla="*/ 0 w 689098"/>
                  <a:gd name="connsiteY3" fmla="*/ 188425 h 377168"/>
                  <a:gd name="connsiteX4" fmla="*/ 8867 w 689098"/>
                  <a:gd name="connsiteY4" fmla="*/ 174491 h 377168"/>
                  <a:gd name="connsiteX5" fmla="*/ 336949 w 689098"/>
                  <a:gd name="connsiteY5" fmla="*/ 950 h 377168"/>
                  <a:gd name="connsiteX6" fmla="*/ 352150 w 689098"/>
                  <a:gd name="connsiteY6" fmla="*/ 950 h 377168"/>
                  <a:gd name="connsiteX7" fmla="*/ 680232 w 689098"/>
                  <a:gd name="connsiteY7" fmla="*/ 173225 h 377168"/>
                  <a:gd name="connsiteX8" fmla="*/ 689099 w 689098"/>
                  <a:gd name="connsiteY8" fmla="*/ 187159 h 377168"/>
                  <a:gd name="connsiteX9" fmla="*/ 680232 w 689098"/>
                  <a:gd name="connsiteY9" fmla="*/ 201093 h 377168"/>
                  <a:gd name="connsiteX10" fmla="*/ 352150 w 689098"/>
                  <a:gd name="connsiteY10" fmla="*/ 375901 h 377168"/>
                  <a:gd name="connsiteX11" fmla="*/ 344549 w 689098"/>
                  <a:gd name="connsiteY11" fmla="*/ 377167 h 37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9098" h="377168">
                    <a:moveTo>
                      <a:pt x="344549" y="377167"/>
                    </a:moveTo>
                    <a:lnTo>
                      <a:pt x="336949" y="375901"/>
                    </a:lnTo>
                    <a:lnTo>
                      <a:pt x="8867" y="203626"/>
                    </a:lnTo>
                    <a:cubicBezTo>
                      <a:pt x="3800" y="199826"/>
                      <a:pt x="0" y="194759"/>
                      <a:pt x="0" y="188425"/>
                    </a:cubicBezTo>
                    <a:cubicBezTo>
                      <a:pt x="0" y="182092"/>
                      <a:pt x="3800" y="177025"/>
                      <a:pt x="8867" y="174491"/>
                    </a:cubicBezTo>
                    <a:lnTo>
                      <a:pt x="336949" y="950"/>
                    </a:lnTo>
                    <a:cubicBezTo>
                      <a:pt x="342016" y="-317"/>
                      <a:pt x="347083" y="-317"/>
                      <a:pt x="352150" y="950"/>
                    </a:cubicBezTo>
                    <a:lnTo>
                      <a:pt x="680232" y="173225"/>
                    </a:lnTo>
                    <a:cubicBezTo>
                      <a:pt x="685299" y="175758"/>
                      <a:pt x="689099" y="182092"/>
                      <a:pt x="689099" y="187159"/>
                    </a:cubicBezTo>
                    <a:cubicBezTo>
                      <a:pt x="689099" y="192226"/>
                      <a:pt x="685299" y="198559"/>
                      <a:pt x="680232" y="201093"/>
                    </a:cubicBezTo>
                    <a:lnTo>
                      <a:pt x="352150" y="375901"/>
                    </a:lnTo>
                    <a:cubicBezTo>
                      <a:pt x="349616" y="377167"/>
                      <a:pt x="347083" y="377167"/>
                      <a:pt x="344549" y="377167"/>
                    </a:cubicBezTo>
                    <a:close/>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none" lIns="0" tIns="89630" rIns="0" bIns="0" numCol="1" anchor="t" anchorCtr="0" compatLnSpc="1">
                <a:prstTxWarp prst="textNoShape">
                  <a:avLst/>
                </a:prstTxWarp>
              </a:bodyPr>
              <a:lstStyle/>
              <a:p>
                <a:pPr algn="ctr" defTabSz="896214">
                  <a:defRPr/>
                </a:pPr>
                <a:endParaRPr lang="en-US" sz="1028" kern="0">
                  <a:solidFill>
                    <a:srgbClr val="EBEBEB">
                      <a:lumMod val="10000"/>
                    </a:srgbClr>
                  </a:solidFill>
                  <a:latin typeface="Segoe UI Semibold"/>
                </a:endParaRPr>
              </a:p>
            </p:txBody>
          </p:sp>
          <p:sp>
            <p:nvSpPr>
              <p:cNvPr id="224" name="Freeform: Shape 223">
                <a:extLst>
                  <a:ext uri="{FF2B5EF4-FFF2-40B4-BE49-F238E27FC236}">
                    <a16:creationId xmlns:a16="http://schemas.microsoft.com/office/drawing/2014/main" id="{BAFB8FE7-29B1-404F-BC37-932564F8753D}"/>
                  </a:ext>
                </a:extLst>
              </p:cNvPr>
              <p:cNvSpPr/>
              <p:nvPr/>
            </p:nvSpPr>
            <p:spPr>
              <a:xfrm>
                <a:off x="11714105" y="1722515"/>
                <a:ext cx="462104" cy="180163"/>
              </a:xfrm>
              <a:custGeom>
                <a:avLst/>
                <a:gdLst>
                  <a:gd name="connsiteX0" fmla="*/ 344549 w 684032"/>
                  <a:gd name="connsiteY0" fmla="*/ 377167 h 367350"/>
                  <a:gd name="connsiteX1" fmla="*/ 336949 w 684032"/>
                  <a:gd name="connsiteY1" fmla="*/ 375901 h 367350"/>
                  <a:gd name="connsiteX2" fmla="*/ 8867 w 684032"/>
                  <a:gd name="connsiteY2" fmla="*/ 203626 h 367350"/>
                  <a:gd name="connsiteX3" fmla="*/ 0 w 684032"/>
                  <a:gd name="connsiteY3" fmla="*/ 188425 h 367350"/>
                  <a:gd name="connsiteX4" fmla="*/ 8867 w 684032"/>
                  <a:gd name="connsiteY4" fmla="*/ 174491 h 367350"/>
                  <a:gd name="connsiteX5" fmla="*/ 336949 w 684032"/>
                  <a:gd name="connsiteY5" fmla="*/ 950 h 367350"/>
                  <a:gd name="connsiteX6" fmla="*/ 352150 w 684032"/>
                  <a:gd name="connsiteY6" fmla="*/ 950 h 367350"/>
                  <a:gd name="connsiteX7" fmla="*/ 680232 w 684032"/>
                  <a:gd name="connsiteY7" fmla="*/ 173225 h 367350"/>
                  <a:gd name="connsiteX8" fmla="*/ 689099 w 684032"/>
                  <a:gd name="connsiteY8" fmla="*/ 187159 h 367350"/>
                  <a:gd name="connsiteX9" fmla="*/ 680232 w 684032"/>
                  <a:gd name="connsiteY9" fmla="*/ 201093 h 367350"/>
                  <a:gd name="connsiteX10" fmla="*/ 352150 w 684032"/>
                  <a:gd name="connsiteY10" fmla="*/ 375901 h 367350"/>
                  <a:gd name="connsiteX11" fmla="*/ 344549 w 684032"/>
                  <a:gd name="connsiteY11" fmla="*/ 377167 h 367350"/>
                  <a:gd name="connsiteX12" fmla="*/ 50669 w 684032"/>
                  <a:gd name="connsiteY12" fmla="*/ 188425 h 367350"/>
                  <a:gd name="connsiteX13" fmla="*/ 343283 w 684032"/>
                  <a:gd name="connsiteY13" fmla="*/ 342966 h 367350"/>
                  <a:gd name="connsiteX14" fmla="*/ 635896 w 684032"/>
                  <a:gd name="connsiteY14" fmla="*/ 188425 h 367350"/>
                  <a:gd name="connsiteX15" fmla="*/ 344549 w 684032"/>
                  <a:gd name="connsiteY15" fmla="*/ 33885 h 367350"/>
                  <a:gd name="connsiteX16" fmla="*/ 50669 w 684032"/>
                  <a:gd name="connsiteY16" fmla="*/ 188425 h 367350"/>
                  <a:gd name="connsiteX0" fmla="*/ 50669 w 689098"/>
                  <a:gd name="connsiteY0" fmla="*/ 188425 h 377168"/>
                  <a:gd name="connsiteX1" fmla="*/ 336949 w 689098"/>
                  <a:gd name="connsiteY1" fmla="*/ 375901 h 377168"/>
                  <a:gd name="connsiteX2" fmla="*/ 8867 w 689098"/>
                  <a:gd name="connsiteY2" fmla="*/ 203626 h 377168"/>
                  <a:gd name="connsiteX3" fmla="*/ 0 w 689098"/>
                  <a:gd name="connsiteY3" fmla="*/ 188425 h 377168"/>
                  <a:gd name="connsiteX4" fmla="*/ 8867 w 689098"/>
                  <a:gd name="connsiteY4" fmla="*/ 174491 h 377168"/>
                  <a:gd name="connsiteX5" fmla="*/ 336949 w 689098"/>
                  <a:gd name="connsiteY5" fmla="*/ 950 h 377168"/>
                  <a:gd name="connsiteX6" fmla="*/ 352150 w 689098"/>
                  <a:gd name="connsiteY6" fmla="*/ 950 h 377168"/>
                  <a:gd name="connsiteX7" fmla="*/ 680232 w 689098"/>
                  <a:gd name="connsiteY7" fmla="*/ 173225 h 377168"/>
                  <a:gd name="connsiteX8" fmla="*/ 689099 w 689098"/>
                  <a:gd name="connsiteY8" fmla="*/ 187159 h 377168"/>
                  <a:gd name="connsiteX9" fmla="*/ 680232 w 689098"/>
                  <a:gd name="connsiteY9" fmla="*/ 201093 h 377168"/>
                  <a:gd name="connsiteX10" fmla="*/ 352150 w 689098"/>
                  <a:gd name="connsiteY10" fmla="*/ 375901 h 377168"/>
                  <a:gd name="connsiteX11" fmla="*/ 344549 w 689098"/>
                  <a:gd name="connsiteY11" fmla="*/ 377167 h 377168"/>
                  <a:gd name="connsiteX12" fmla="*/ 50669 w 689098"/>
                  <a:gd name="connsiteY12" fmla="*/ 188425 h 377168"/>
                  <a:gd name="connsiteX13" fmla="*/ 343283 w 689098"/>
                  <a:gd name="connsiteY13" fmla="*/ 342966 h 377168"/>
                  <a:gd name="connsiteX14" fmla="*/ 635896 w 689098"/>
                  <a:gd name="connsiteY14" fmla="*/ 188425 h 377168"/>
                  <a:gd name="connsiteX15" fmla="*/ 344549 w 689098"/>
                  <a:gd name="connsiteY15" fmla="*/ 33885 h 377168"/>
                  <a:gd name="connsiteX16" fmla="*/ 235007 w 689098"/>
                  <a:gd name="connsiteY16" fmla="*/ 372765 h 377168"/>
                  <a:gd name="connsiteX0" fmla="*/ 50669 w 689098"/>
                  <a:gd name="connsiteY0" fmla="*/ 188425 h 377168"/>
                  <a:gd name="connsiteX1" fmla="*/ 336949 w 689098"/>
                  <a:gd name="connsiteY1" fmla="*/ 375901 h 377168"/>
                  <a:gd name="connsiteX2" fmla="*/ 8867 w 689098"/>
                  <a:gd name="connsiteY2" fmla="*/ 203626 h 377168"/>
                  <a:gd name="connsiteX3" fmla="*/ 0 w 689098"/>
                  <a:gd name="connsiteY3" fmla="*/ 188425 h 377168"/>
                  <a:gd name="connsiteX4" fmla="*/ 8867 w 689098"/>
                  <a:gd name="connsiteY4" fmla="*/ 174491 h 377168"/>
                  <a:gd name="connsiteX5" fmla="*/ 336949 w 689098"/>
                  <a:gd name="connsiteY5" fmla="*/ 950 h 377168"/>
                  <a:gd name="connsiteX6" fmla="*/ 352150 w 689098"/>
                  <a:gd name="connsiteY6" fmla="*/ 950 h 377168"/>
                  <a:gd name="connsiteX7" fmla="*/ 680232 w 689098"/>
                  <a:gd name="connsiteY7" fmla="*/ 173225 h 377168"/>
                  <a:gd name="connsiteX8" fmla="*/ 689099 w 689098"/>
                  <a:gd name="connsiteY8" fmla="*/ 187159 h 377168"/>
                  <a:gd name="connsiteX9" fmla="*/ 680232 w 689098"/>
                  <a:gd name="connsiteY9" fmla="*/ 201093 h 377168"/>
                  <a:gd name="connsiteX10" fmla="*/ 352150 w 689098"/>
                  <a:gd name="connsiteY10" fmla="*/ 375901 h 377168"/>
                  <a:gd name="connsiteX11" fmla="*/ 344549 w 689098"/>
                  <a:gd name="connsiteY11" fmla="*/ 377167 h 377168"/>
                  <a:gd name="connsiteX12" fmla="*/ 50669 w 689098"/>
                  <a:gd name="connsiteY12" fmla="*/ 188425 h 377168"/>
                  <a:gd name="connsiteX13" fmla="*/ 50669 w 689098"/>
                  <a:gd name="connsiteY13" fmla="*/ 188425 h 377168"/>
                  <a:gd name="connsiteX14" fmla="*/ 343283 w 689098"/>
                  <a:gd name="connsiteY14" fmla="*/ 342966 h 377168"/>
                  <a:gd name="connsiteX15" fmla="*/ 635896 w 689098"/>
                  <a:gd name="connsiteY15" fmla="*/ 188425 h 377168"/>
                  <a:gd name="connsiteX16" fmla="*/ 344549 w 689098"/>
                  <a:gd name="connsiteY16" fmla="*/ 33885 h 377168"/>
                  <a:gd name="connsiteX0" fmla="*/ 50669 w 689098"/>
                  <a:gd name="connsiteY0" fmla="*/ 188425 h 377168"/>
                  <a:gd name="connsiteX1" fmla="*/ 336949 w 689098"/>
                  <a:gd name="connsiteY1" fmla="*/ 375901 h 377168"/>
                  <a:gd name="connsiteX2" fmla="*/ 8867 w 689098"/>
                  <a:gd name="connsiteY2" fmla="*/ 203626 h 377168"/>
                  <a:gd name="connsiteX3" fmla="*/ 0 w 689098"/>
                  <a:gd name="connsiteY3" fmla="*/ 188425 h 377168"/>
                  <a:gd name="connsiteX4" fmla="*/ 8867 w 689098"/>
                  <a:gd name="connsiteY4" fmla="*/ 174491 h 377168"/>
                  <a:gd name="connsiteX5" fmla="*/ 336949 w 689098"/>
                  <a:gd name="connsiteY5" fmla="*/ 950 h 377168"/>
                  <a:gd name="connsiteX6" fmla="*/ 352150 w 689098"/>
                  <a:gd name="connsiteY6" fmla="*/ 950 h 377168"/>
                  <a:gd name="connsiteX7" fmla="*/ 680232 w 689098"/>
                  <a:gd name="connsiteY7" fmla="*/ 173225 h 377168"/>
                  <a:gd name="connsiteX8" fmla="*/ 689099 w 689098"/>
                  <a:gd name="connsiteY8" fmla="*/ 187159 h 377168"/>
                  <a:gd name="connsiteX9" fmla="*/ 680232 w 689098"/>
                  <a:gd name="connsiteY9" fmla="*/ 201093 h 377168"/>
                  <a:gd name="connsiteX10" fmla="*/ 352150 w 689098"/>
                  <a:gd name="connsiteY10" fmla="*/ 375901 h 377168"/>
                  <a:gd name="connsiteX11" fmla="*/ 344549 w 689098"/>
                  <a:gd name="connsiteY11" fmla="*/ 377167 h 377168"/>
                  <a:gd name="connsiteX12" fmla="*/ 50669 w 689098"/>
                  <a:gd name="connsiteY12" fmla="*/ 188425 h 377168"/>
                  <a:gd name="connsiteX13" fmla="*/ 50669 w 689098"/>
                  <a:gd name="connsiteY13" fmla="*/ 188425 h 377168"/>
                  <a:gd name="connsiteX14" fmla="*/ 635896 w 689098"/>
                  <a:gd name="connsiteY14" fmla="*/ 188425 h 377168"/>
                  <a:gd name="connsiteX15" fmla="*/ 344549 w 689098"/>
                  <a:gd name="connsiteY15" fmla="*/ 33885 h 377168"/>
                  <a:gd name="connsiteX0" fmla="*/ 50669 w 689098"/>
                  <a:gd name="connsiteY0" fmla="*/ 188425 h 377168"/>
                  <a:gd name="connsiteX1" fmla="*/ 336949 w 689098"/>
                  <a:gd name="connsiteY1" fmla="*/ 375901 h 377168"/>
                  <a:gd name="connsiteX2" fmla="*/ 8867 w 689098"/>
                  <a:gd name="connsiteY2" fmla="*/ 203626 h 377168"/>
                  <a:gd name="connsiteX3" fmla="*/ 0 w 689098"/>
                  <a:gd name="connsiteY3" fmla="*/ 188425 h 377168"/>
                  <a:gd name="connsiteX4" fmla="*/ 8867 w 689098"/>
                  <a:gd name="connsiteY4" fmla="*/ 174491 h 377168"/>
                  <a:gd name="connsiteX5" fmla="*/ 336949 w 689098"/>
                  <a:gd name="connsiteY5" fmla="*/ 950 h 377168"/>
                  <a:gd name="connsiteX6" fmla="*/ 352150 w 689098"/>
                  <a:gd name="connsiteY6" fmla="*/ 950 h 377168"/>
                  <a:gd name="connsiteX7" fmla="*/ 680232 w 689098"/>
                  <a:gd name="connsiteY7" fmla="*/ 173225 h 377168"/>
                  <a:gd name="connsiteX8" fmla="*/ 689099 w 689098"/>
                  <a:gd name="connsiteY8" fmla="*/ 187159 h 377168"/>
                  <a:gd name="connsiteX9" fmla="*/ 680232 w 689098"/>
                  <a:gd name="connsiteY9" fmla="*/ 201093 h 377168"/>
                  <a:gd name="connsiteX10" fmla="*/ 352150 w 689098"/>
                  <a:gd name="connsiteY10" fmla="*/ 375901 h 377168"/>
                  <a:gd name="connsiteX11" fmla="*/ 344549 w 689098"/>
                  <a:gd name="connsiteY11" fmla="*/ 377167 h 377168"/>
                  <a:gd name="connsiteX12" fmla="*/ 50669 w 689098"/>
                  <a:gd name="connsiteY12" fmla="*/ 188425 h 377168"/>
                  <a:gd name="connsiteX13" fmla="*/ 50669 w 689098"/>
                  <a:gd name="connsiteY13" fmla="*/ 188425 h 377168"/>
                  <a:gd name="connsiteX14" fmla="*/ 344549 w 689098"/>
                  <a:gd name="connsiteY14" fmla="*/ 33885 h 377168"/>
                  <a:gd name="connsiteX0" fmla="*/ 50669 w 689098"/>
                  <a:gd name="connsiteY0" fmla="*/ 188425 h 377168"/>
                  <a:gd name="connsiteX1" fmla="*/ 336949 w 689098"/>
                  <a:gd name="connsiteY1" fmla="*/ 375901 h 377168"/>
                  <a:gd name="connsiteX2" fmla="*/ 8867 w 689098"/>
                  <a:gd name="connsiteY2" fmla="*/ 203626 h 377168"/>
                  <a:gd name="connsiteX3" fmla="*/ 0 w 689098"/>
                  <a:gd name="connsiteY3" fmla="*/ 188425 h 377168"/>
                  <a:gd name="connsiteX4" fmla="*/ 8867 w 689098"/>
                  <a:gd name="connsiteY4" fmla="*/ 174491 h 377168"/>
                  <a:gd name="connsiteX5" fmla="*/ 336949 w 689098"/>
                  <a:gd name="connsiteY5" fmla="*/ 950 h 377168"/>
                  <a:gd name="connsiteX6" fmla="*/ 352150 w 689098"/>
                  <a:gd name="connsiteY6" fmla="*/ 950 h 377168"/>
                  <a:gd name="connsiteX7" fmla="*/ 680232 w 689098"/>
                  <a:gd name="connsiteY7" fmla="*/ 173225 h 377168"/>
                  <a:gd name="connsiteX8" fmla="*/ 689099 w 689098"/>
                  <a:gd name="connsiteY8" fmla="*/ 187159 h 377168"/>
                  <a:gd name="connsiteX9" fmla="*/ 680232 w 689098"/>
                  <a:gd name="connsiteY9" fmla="*/ 201093 h 377168"/>
                  <a:gd name="connsiteX10" fmla="*/ 352150 w 689098"/>
                  <a:gd name="connsiteY10" fmla="*/ 375901 h 377168"/>
                  <a:gd name="connsiteX11" fmla="*/ 344549 w 689098"/>
                  <a:gd name="connsiteY11" fmla="*/ 377167 h 377168"/>
                  <a:gd name="connsiteX12" fmla="*/ 50669 w 689098"/>
                  <a:gd name="connsiteY12" fmla="*/ 188425 h 377168"/>
                  <a:gd name="connsiteX0" fmla="*/ 344549 w 689098"/>
                  <a:gd name="connsiteY0" fmla="*/ 377167 h 377168"/>
                  <a:gd name="connsiteX1" fmla="*/ 336949 w 689098"/>
                  <a:gd name="connsiteY1" fmla="*/ 375901 h 377168"/>
                  <a:gd name="connsiteX2" fmla="*/ 8867 w 689098"/>
                  <a:gd name="connsiteY2" fmla="*/ 203626 h 377168"/>
                  <a:gd name="connsiteX3" fmla="*/ 0 w 689098"/>
                  <a:gd name="connsiteY3" fmla="*/ 188425 h 377168"/>
                  <a:gd name="connsiteX4" fmla="*/ 8867 w 689098"/>
                  <a:gd name="connsiteY4" fmla="*/ 174491 h 377168"/>
                  <a:gd name="connsiteX5" fmla="*/ 336949 w 689098"/>
                  <a:gd name="connsiteY5" fmla="*/ 950 h 377168"/>
                  <a:gd name="connsiteX6" fmla="*/ 352150 w 689098"/>
                  <a:gd name="connsiteY6" fmla="*/ 950 h 377168"/>
                  <a:gd name="connsiteX7" fmla="*/ 680232 w 689098"/>
                  <a:gd name="connsiteY7" fmla="*/ 173225 h 377168"/>
                  <a:gd name="connsiteX8" fmla="*/ 689099 w 689098"/>
                  <a:gd name="connsiteY8" fmla="*/ 187159 h 377168"/>
                  <a:gd name="connsiteX9" fmla="*/ 680232 w 689098"/>
                  <a:gd name="connsiteY9" fmla="*/ 201093 h 377168"/>
                  <a:gd name="connsiteX10" fmla="*/ 352150 w 689098"/>
                  <a:gd name="connsiteY10" fmla="*/ 375901 h 377168"/>
                  <a:gd name="connsiteX11" fmla="*/ 344549 w 689098"/>
                  <a:gd name="connsiteY11" fmla="*/ 377167 h 377168"/>
                  <a:gd name="connsiteX0" fmla="*/ 347488 w 692037"/>
                  <a:gd name="connsiteY0" fmla="*/ 377167 h 377168"/>
                  <a:gd name="connsiteX1" fmla="*/ 339888 w 692037"/>
                  <a:gd name="connsiteY1" fmla="*/ 375901 h 377168"/>
                  <a:gd name="connsiteX2" fmla="*/ 11806 w 692037"/>
                  <a:gd name="connsiteY2" fmla="*/ 203626 h 377168"/>
                  <a:gd name="connsiteX3" fmla="*/ 2939 w 692037"/>
                  <a:gd name="connsiteY3" fmla="*/ 188425 h 377168"/>
                  <a:gd name="connsiteX4" fmla="*/ 11806 w 692037"/>
                  <a:gd name="connsiteY4" fmla="*/ 174491 h 377168"/>
                  <a:gd name="connsiteX5" fmla="*/ 120659 w 692037"/>
                  <a:gd name="connsiteY5" fmla="*/ 112157 h 377168"/>
                  <a:gd name="connsiteX6" fmla="*/ 339888 w 692037"/>
                  <a:gd name="connsiteY6" fmla="*/ 950 h 377168"/>
                  <a:gd name="connsiteX7" fmla="*/ 355089 w 692037"/>
                  <a:gd name="connsiteY7" fmla="*/ 950 h 377168"/>
                  <a:gd name="connsiteX8" fmla="*/ 683171 w 692037"/>
                  <a:gd name="connsiteY8" fmla="*/ 173225 h 377168"/>
                  <a:gd name="connsiteX9" fmla="*/ 692038 w 692037"/>
                  <a:gd name="connsiteY9" fmla="*/ 187159 h 377168"/>
                  <a:gd name="connsiteX10" fmla="*/ 683171 w 692037"/>
                  <a:gd name="connsiteY10" fmla="*/ 201093 h 377168"/>
                  <a:gd name="connsiteX11" fmla="*/ 355089 w 692037"/>
                  <a:gd name="connsiteY11" fmla="*/ 375901 h 377168"/>
                  <a:gd name="connsiteX12" fmla="*/ 347488 w 692037"/>
                  <a:gd name="connsiteY12" fmla="*/ 377167 h 377168"/>
                  <a:gd name="connsiteX0" fmla="*/ 347488 w 692037"/>
                  <a:gd name="connsiteY0" fmla="*/ 377167 h 377168"/>
                  <a:gd name="connsiteX1" fmla="*/ 339888 w 692037"/>
                  <a:gd name="connsiteY1" fmla="*/ 375901 h 377168"/>
                  <a:gd name="connsiteX2" fmla="*/ 11806 w 692037"/>
                  <a:gd name="connsiteY2" fmla="*/ 203626 h 377168"/>
                  <a:gd name="connsiteX3" fmla="*/ 2939 w 692037"/>
                  <a:gd name="connsiteY3" fmla="*/ 188425 h 377168"/>
                  <a:gd name="connsiteX4" fmla="*/ 11806 w 692037"/>
                  <a:gd name="connsiteY4" fmla="*/ 174491 h 377168"/>
                  <a:gd name="connsiteX5" fmla="*/ 120659 w 692037"/>
                  <a:gd name="connsiteY5" fmla="*/ 112157 h 377168"/>
                  <a:gd name="connsiteX6" fmla="*/ 339888 w 692037"/>
                  <a:gd name="connsiteY6" fmla="*/ 950 h 377168"/>
                  <a:gd name="connsiteX7" fmla="*/ 355089 w 692037"/>
                  <a:gd name="connsiteY7" fmla="*/ 950 h 377168"/>
                  <a:gd name="connsiteX8" fmla="*/ 567116 w 692037"/>
                  <a:gd name="connsiteY8" fmla="*/ 107356 h 377168"/>
                  <a:gd name="connsiteX9" fmla="*/ 683171 w 692037"/>
                  <a:gd name="connsiteY9" fmla="*/ 173225 h 377168"/>
                  <a:gd name="connsiteX10" fmla="*/ 692038 w 692037"/>
                  <a:gd name="connsiteY10" fmla="*/ 187159 h 377168"/>
                  <a:gd name="connsiteX11" fmla="*/ 683171 w 692037"/>
                  <a:gd name="connsiteY11" fmla="*/ 201093 h 377168"/>
                  <a:gd name="connsiteX12" fmla="*/ 355089 w 692037"/>
                  <a:gd name="connsiteY12" fmla="*/ 375901 h 377168"/>
                  <a:gd name="connsiteX13" fmla="*/ 347488 w 692037"/>
                  <a:gd name="connsiteY13" fmla="*/ 377167 h 377168"/>
                  <a:gd name="connsiteX0" fmla="*/ 355089 w 692037"/>
                  <a:gd name="connsiteY0" fmla="*/ 188 h 376406"/>
                  <a:gd name="connsiteX1" fmla="*/ 567116 w 692037"/>
                  <a:gd name="connsiteY1" fmla="*/ 106594 h 376406"/>
                  <a:gd name="connsiteX2" fmla="*/ 683171 w 692037"/>
                  <a:gd name="connsiteY2" fmla="*/ 172463 h 376406"/>
                  <a:gd name="connsiteX3" fmla="*/ 692038 w 692037"/>
                  <a:gd name="connsiteY3" fmla="*/ 186397 h 376406"/>
                  <a:gd name="connsiteX4" fmla="*/ 683171 w 692037"/>
                  <a:gd name="connsiteY4" fmla="*/ 200331 h 376406"/>
                  <a:gd name="connsiteX5" fmla="*/ 355089 w 692037"/>
                  <a:gd name="connsiteY5" fmla="*/ 375139 h 376406"/>
                  <a:gd name="connsiteX6" fmla="*/ 347488 w 692037"/>
                  <a:gd name="connsiteY6" fmla="*/ 376405 h 376406"/>
                  <a:gd name="connsiteX7" fmla="*/ 339888 w 692037"/>
                  <a:gd name="connsiteY7" fmla="*/ 375139 h 376406"/>
                  <a:gd name="connsiteX8" fmla="*/ 11806 w 692037"/>
                  <a:gd name="connsiteY8" fmla="*/ 202864 h 376406"/>
                  <a:gd name="connsiteX9" fmla="*/ 2939 w 692037"/>
                  <a:gd name="connsiteY9" fmla="*/ 187663 h 376406"/>
                  <a:gd name="connsiteX10" fmla="*/ 11806 w 692037"/>
                  <a:gd name="connsiteY10" fmla="*/ 173729 h 376406"/>
                  <a:gd name="connsiteX11" fmla="*/ 120659 w 692037"/>
                  <a:gd name="connsiteY11" fmla="*/ 111395 h 376406"/>
                  <a:gd name="connsiteX12" fmla="*/ 339888 w 692037"/>
                  <a:gd name="connsiteY12" fmla="*/ 188 h 376406"/>
                  <a:gd name="connsiteX13" fmla="*/ 539428 w 692037"/>
                  <a:gd name="connsiteY13" fmla="*/ 184528 h 376406"/>
                  <a:gd name="connsiteX0" fmla="*/ 355089 w 692037"/>
                  <a:gd name="connsiteY0" fmla="*/ 1 h 376219"/>
                  <a:gd name="connsiteX1" fmla="*/ 567116 w 692037"/>
                  <a:gd name="connsiteY1" fmla="*/ 106407 h 376219"/>
                  <a:gd name="connsiteX2" fmla="*/ 683171 w 692037"/>
                  <a:gd name="connsiteY2" fmla="*/ 172276 h 376219"/>
                  <a:gd name="connsiteX3" fmla="*/ 692038 w 692037"/>
                  <a:gd name="connsiteY3" fmla="*/ 186210 h 376219"/>
                  <a:gd name="connsiteX4" fmla="*/ 683171 w 692037"/>
                  <a:gd name="connsiteY4" fmla="*/ 200144 h 376219"/>
                  <a:gd name="connsiteX5" fmla="*/ 355089 w 692037"/>
                  <a:gd name="connsiteY5" fmla="*/ 374952 h 376219"/>
                  <a:gd name="connsiteX6" fmla="*/ 347488 w 692037"/>
                  <a:gd name="connsiteY6" fmla="*/ 376218 h 376219"/>
                  <a:gd name="connsiteX7" fmla="*/ 339888 w 692037"/>
                  <a:gd name="connsiteY7" fmla="*/ 374952 h 376219"/>
                  <a:gd name="connsiteX8" fmla="*/ 11806 w 692037"/>
                  <a:gd name="connsiteY8" fmla="*/ 202677 h 376219"/>
                  <a:gd name="connsiteX9" fmla="*/ 2939 w 692037"/>
                  <a:gd name="connsiteY9" fmla="*/ 187476 h 376219"/>
                  <a:gd name="connsiteX10" fmla="*/ 11806 w 692037"/>
                  <a:gd name="connsiteY10" fmla="*/ 173542 h 376219"/>
                  <a:gd name="connsiteX11" fmla="*/ 120659 w 692037"/>
                  <a:gd name="connsiteY11" fmla="*/ 111208 h 376219"/>
                  <a:gd name="connsiteX12" fmla="*/ 339888 w 692037"/>
                  <a:gd name="connsiteY12" fmla="*/ 1 h 376219"/>
                  <a:gd name="connsiteX0" fmla="*/ 355089 w 692037"/>
                  <a:gd name="connsiteY0" fmla="*/ 1 h 376219"/>
                  <a:gd name="connsiteX1" fmla="*/ 567116 w 692037"/>
                  <a:gd name="connsiteY1" fmla="*/ 106407 h 376219"/>
                  <a:gd name="connsiteX2" fmla="*/ 683171 w 692037"/>
                  <a:gd name="connsiteY2" fmla="*/ 172276 h 376219"/>
                  <a:gd name="connsiteX3" fmla="*/ 692038 w 692037"/>
                  <a:gd name="connsiteY3" fmla="*/ 186210 h 376219"/>
                  <a:gd name="connsiteX4" fmla="*/ 683171 w 692037"/>
                  <a:gd name="connsiteY4" fmla="*/ 200144 h 376219"/>
                  <a:gd name="connsiteX5" fmla="*/ 355089 w 692037"/>
                  <a:gd name="connsiteY5" fmla="*/ 374952 h 376219"/>
                  <a:gd name="connsiteX6" fmla="*/ 347488 w 692037"/>
                  <a:gd name="connsiteY6" fmla="*/ 376218 h 376219"/>
                  <a:gd name="connsiteX7" fmla="*/ 339888 w 692037"/>
                  <a:gd name="connsiteY7" fmla="*/ 374952 h 376219"/>
                  <a:gd name="connsiteX8" fmla="*/ 11806 w 692037"/>
                  <a:gd name="connsiteY8" fmla="*/ 202677 h 376219"/>
                  <a:gd name="connsiteX9" fmla="*/ 2939 w 692037"/>
                  <a:gd name="connsiteY9" fmla="*/ 187476 h 376219"/>
                  <a:gd name="connsiteX10" fmla="*/ 11806 w 692037"/>
                  <a:gd name="connsiteY10" fmla="*/ 173542 h 376219"/>
                  <a:gd name="connsiteX11" fmla="*/ 120659 w 692037"/>
                  <a:gd name="connsiteY11" fmla="*/ 111208 h 376219"/>
                  <a:gd name="connsiteX0" fmla="*/ 567116 w 692037"/>
                  <a:gd name="connsiteY0" fmla="*/ 0 h 269812"/>
                  <a:gd name="connsiteX1" fmla="*/ 683171 w 692037"/>
                  <a:gd name="connsiteY1" fmla="*/ 65869 h 269812"/>
                  <a:gd name="connsiteX2" fmla="*/ 692038 w 692037"/>
                  <a:gd name="connsiteY2" fmla="*/ 79803 h 269812"/>
                  <a:gd name="connsiteX3" fmla="*/ 683171 w 692037"/>
                  <a:gd name="connsiteY3" fmla="*/ 93737 h 269812"/>
                  <a:gd name="connsiteX4" fmla="*/ 355089 w 692037"/>
                  <a:gd name="connsiteY4" fmla="*/ 268545 h 269812"/>
                  <a:gd name="connsiteX5" fmla="*/ 347488 w 692037"/>
                  <a:gd name="connsiteY5" fmla="*/ 269811 h 269812"/>
                  <a:gd name="connsiteX6" fmla="*/ 339888 w 692037"/>
                  <a:gd name="connsiteY6" fmla="*/ 268545 h 269812"/>
                  <a:gd name="connsiteX7" fmla="*/ 11806 w 692037"/>
                  <a:gd name="connsiteY7" fmla="*/ 96270 h 269812"/>
                  <a:gd name="connsiteX8" fmla="*/ 2939 w 692037"/>
                  <a:gd name="connsiteY8" fmla="*/ 81069 h 269812"/>
                  <a:gd name="connsiteX9" fmla="*/ 11806 w 692037"/>
                  <a:gd name="connsiteY9" fmla="*/ 67135 h 269812"/>
                  <a:gd name="connsiteX10" fmla="*/ 120659 w 692037"/>
                  <a:gd name="connsiteY10" fmla="*/ 4801 h 26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2037" h="269812">
                    <a:moveTo>
                      <a:pt x="567116" y="0"/>
                    </a:moveTo>
                    <a:lnTo>
                      <a:pt x="683171" y="65869"/>
                    </a:lnTo>
                    <a:cubicBezTo>
                      <a:pt x="688238" y="68402"/>
                      <a:pt x="692038" y="74736"/>
                      <a:pt x="692038" y="79803"/>
                    </a:cubicBezTo>
                    <a:cubicBezTo>
                      <a:pt x="692038" y="84870"/>
                      <a:pt x="688238" y="91203"/>
                      <a:pt x="683171" y="93737"/>
                    </a:cubicBezTo>
                    <a:lnTo>
                      <a:pt x="355089" y="268545"/>
                    </a:lnTo>
                    <a:cubicBezTo>
                      <a:pt x="352555" y="269811"/>
                      <a:pt x="350022" y="269811"/>
                      <a:pt x="347488" y="269811"/>
                    </a:cubicBezTo>
                    <a:lnTo>
                      <a:pt x="339888" y="268545"/>
                    </a:lnTo>
                    <a:lnTo>
                      <a:pt x="11806" y="96270"/>
                    </a:lnTo>
                    <a:cubicBezTo>
                      <a:pt x="6739" y="92470"/>
                      <a:pt x="2939" y="87403"/>
                      <a:pt x="2939" y="81069"/>
                    </a:cubicBezTo>
                    <a:cubicBezTo>
                      <a:pt x="2939" y="74736"/>
                      <a:pt x="-7814" y="79846"/>
                      <a:pt x="11806" y="67135"/>
                    </a:cubicBezTo>
                    <a:lnTo>
                      <a:pt x="120659" y="4801"/>
                    </a:ln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none" lIns="0" tIns="89630" rIns="0" bIns="0" numCol="1" anchor="t" anchorCtr="0" compatLnSpc="1">
                <a:prstTxWarp prst="textNoShape">
                  <a:avLst/>
                </a:prstTxWarp>
              </a:bodyPr>
              <a:lstStyle/>
              <a:p>
                <a:pPr algn="ctr" defTabSz="896214">
                  <a:defRPr/>
                </a:pPr>
                <a:endParaRPr lang="en-US" sz="1028" kern="0">
                  <a:solidFill>
                    <a:srgbClr val="EBEBEB">
                      <a:lumMod val="10000"/>
                    </a:srgbClr>
                  </a:solidFill>
                  <a:latin typeface="Segoe UI Semibold"/>
                </a:endParaRPr>
              </a:p>
            </p:txBody>
          </p:sp>
        </p:grpSp>
      </p:grpSp>
      <p:grpSp>
        <p:nvGrpSpPr>
          <p:cNvPr id="21" name="Group 20" descr="graph">
            <a:extLst>
              <a:ext uri="{FF2B5EF4-FFF2-40B4-BE49-F238E27FC236}">
                <a16:creationId xmlns:a16="http://schemas.microsoft.com/office/drawing/2014/main" id="{B553CD98-2E04-473D-87A2-1DF9562F39E9}"/>
              </a:ext>
            </a:extLst>
          </p:cNvPr>
          <p:cNvGrpSpPr/>
          <p:nvPr/>
        </p:nvGrpSpPr>
        <p:grpSpPr>
          <a:xfrm>
            <a:off x="3521816" y="5902589"/>
            <a:ext cx="414874" cy="414873"/>
            <a:chOff x="3905088" y="5593510"/>
            <a:chExt cx="372804" cy="372803"/>
          </a:xfrm>
        </p:grpSpPr>
        <p:sp>
          <p:nvSpPr>
            <p:cNvPr id="198" name="Oval 197">
              <a:extLst>
                <a:ext uri="{FF2B5EF4-FFF2-40B4-BE49-F238E27FC236}">
                  <a16:creationId xmlns:a16="http://schemas.microsoft.com/office/drawing/2014/main" id="{1162C36E-C4F0-40FF-94D3-8D3BAA4CE39C}"/>
                </a:ext>
              </a:extLst>
            </p:cNvPr>
            <p:cNvSpPr/>
            <p:nvPr/>
          </p:nvSpPr>
          <p:spPr bwMode="auto">
            <a:xfrm>
              <a:off x="3905088" y="5593510"/>
              <a:ext cx="372804" cy="372803"/>
            </a:xfrm>
            <a:prstGeom prst="ellipse">
              <a:avLst/>
            </a:prstGeom>
            <a:solidFill>
              <a:srgbClr val="E9E9E9"/>
            </a:solidFill>
            <a:ln w="6350" cap="flat" cmpd="sng" algn="ctr">
              <a:noFill/>
              <a:prstDash val="dash"/>
              <a:headEnd type="none" w="med" len="med"/>
              <a:tailEnd type="none" w="med" len="med"/>
            </a:ln>
            <a:effectLst/>
          </p:spPr>
          <p:txBody>
            <a:bodyPr rot="0" spcFirstLastPara="0" vertOverflow="overflow" horzOverflow="overflow" vert="horz" wrap="square" lIns="0" tIns="44814" rIns="0" bIns="44814" numCol="1" spcCol="0" rtlCol="0" fromWordArt="0" anchor="ctr" anchorCtr="0" forceAA="0" compatLnSpc="1">
              <a:prstTxWarp prst="textNoShape">
                <a:avLst/>
              </a:prstTxWarp>
              <a:noAutofit/>
            </a:bodyPr>
            <a:lstStyle/>
            <a:p>
              <a:pPr algn="ctr" defTabSz="895969" fontAlgn="base">
                <a:spcBef>
                  <a:spcPct val="0"/>
                </a:spcBef>
                <a:spcAft>
                  <a:spcPct val="0"/>
                </a:spcAft>
                <a:defRPr/>
              </a:pPr>
              <a:endParaRPr lang="en-US" sz="1921" kern="0">
                <a:gradFill>
                  <a:gsLst>
                    <a:gs pos="5439">
                      <a:srgbClr val="F8F8F8"/>
                    </a:gs>
                    <a:gs pos="10000">
                      <a:srgbClr val="F8F8F8"/>
                    </a:gs>
                  </a:gsLst>
                  <a:lin ang="5400000" scaled="0"/>
                </a:gradFill>
                <a:latin typeface="Segoe UI Semilight"/>
              </a:endParaRPr>
            </a:p>
          </p:txBody>
        </p:sp>
        <p:sp>
          <p:nvSpPr>
            <p:cNvPr id="225" name="BarChartVertical_E9EC">
              <a:extLst>
                <a:ext uri="{FF2B5EF4-FFF2-40B4-BE49-F238E27FC236}">
                  <a16:creationId xmlns:a16="http://schemas.microsoft.com/office/drawing/2014/main" id="{927A4BEA-DDAD-4420-B78F-A67BA22C47AD}"/>
                </a:ext>
              </a:extLst>
            </p:cNvPr>
            <p:cNvSpPr>
              <a:spLocks noChangeAspect="1" noEditPoints="1"/>
            </p:cNvSpPr>
            <p:nvPr/>
          </p:nvSpPr>
          <p:spPr bwMode="auto">
            <a:xfrm>
              <a:off x="3996253" y="5684651"/>
              <a:ext cx="190475" cy="190520"/>
            </a:xfrm>
            <a:custGeom>
              <a:avLst/>
              <a:gdLst>
                <a:gd name="T0" fmla="*/ 630 w 4250"/>
                <a:gd name="T1" fmla="*/ 3622 h 4251"/>
                <a:gd name="T2" fmla="*/ 630 w 4250"/>
                <a:gd name="T3" fmla="*/ 1102 h 4251"/>
                <a:gd name="T4" fmla="*/ 1259 w 4250"/>
                <a:gd name="T5" fmla="*/ 1102 h 4251"/>
                <a:gd name="T6" fmla="*/ 1259 w 4250"/>
                <a:gd name="T7" fmla="*/ 3622 h 4251"/>
                <a:gd name="T8" fmla="*/ 630 w 4250"/>
                <a:gd name="T9" fmla="*/ 3622 h 4251"/>
                <a:gd name="T10" fmla="*/ 2519 w 4250"/>
                <a:gd name="T11" fmla="*/ 3622 h 4251"/>
                <a:gd name="T12" fmla="*/ 2519 w 4250"/>
                <a:gd name="T13" fmla="*/ 1732 h 4251"/>
                <a:gd name="T14" fmla="*/ 1889 w 4250"/>
                <a:gd name="T15" fmla="*/ 1732 h 4251"/>
                <a:gd name="T16" fmla="*/ 1889 w 4250"/>
                <a:gd name="T17" fmla="*/ 3622 h 4251"/>
                <a:gd name="T18" fmla="*/ 2519 w 4250"/>
                <a:gd name="T19" fmla="*/ 3622 h 4251"/>
                <a:gd name="T20" fmla="*/ 3778 w 4250"/>
                <a:gd name="T21" fmla="*/ 3622 h 4251"/>
                <a:gd name="T22" fmla="*/ 3778 w 4250"/>
                <a:gd name="T23" fmla="*/ 472 h 4251"/>
                <a:gd name="T24" fmla="*/ 3149 w 4250"/>
                <a:gd name="T25" fmla="*/ 472 h 4251"/>
                <a:gd name="T26" fmla="*/ 3149 w 4250"/>
                <a:gd name="T27" fmla="*/ 3622 h 4251"/>
                <a:gd name="T28" fmla="*/ 3778 w 4250"/>
                <a:gd name="T29" fmla="*/ 3622 h 4251"/>
                <a:gd name="T30" fmla="*/ 0 w 4250"/>
                <a:gd name="T31" fmla="*/ 0 h 4251"/>
                <a:gd name="T32" fmla="*/ 0 w 4250"/>
                <a:gd name="T33" fmla="*/ 4251 h 4251"/>
                <a:gd name="T34" fmla="*/ 4250 w 4250"/>
                <a:gd name="T35" fmla="*/ 4251 h 4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50" h="4251">
                  <a:moveTo>
                    <a:pt x="630" y="3622"/>
                  </a:moveTo>
                  <a:lnTo>
                    <a:pt x="630" y="1102"/>
                  </a:lnTo>
                  <a:lnTo>
                    <a:pt x="1259" y="1102"/>
                  </a:lnTo>
                  <a:lnTo>
                    <a:pt x="1259" y="3622"/>
                  </a:lnTo>
                  <a:lnTo>
                    <a:pt x="630" y="3622"/>
                  </a:lnTo>
                  <a:moveTo>
                    <a:pt x="2519" y="3622"/>
                  </a:moveTo>
                  <a:lnTo>
                    <a:pt x="2519" y="1732"/>
                  </a:lnTo>
                  <a:lnTo>
                    <a:pt x="1889" y="1732"/>
                  </a:lnTo>
                  <a:lnTo>
                    <a:pt x="1889" y="3622"/>
                  </a:lnTo>
                  <a:lnTo>
                    <a:pt x="2519" y="3622"/>
                  </a:lnTo>
                  <a:moveTo>
                    <a:pt x="3778" y="3622"/>
                  </a:moveTo>
                  <a:lnTo>
                    <a:pt x="3778" y="472"/>
                  </a:lnTo>
                  <a:lnTo>
                    <a:pt x="3149" y="472"/>
                  </a:lnTo>
                  <a:lnTo>
                    <a:pt x="3149" y="3622"/>
                  </a:lnTo>
                  <a:lnTo>
                    <a:pt x="3778" y="3622"/>
                  </a:lnTo>
                  <a:moveTo>
                    <a:pt x="0" y="0"/>
                  </a:moveTo>
                  <a:lnTo>
                    <a:pt x="0" y="4251"/>
                  </a:lnTo>
                  <a:lnTo>
                    <a:pt x="4250" y="4251"/>
                  </a:ln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algn="ctr" defTabSz="896214" fontAlgn="base">
                <a:defRPr/>
              </a:pPr>
              <a:endParaRPr lang="en-US" sz="882" kern="0">
                <a:gradFill>
                  <a:gsLst>
                    <a:gs pos="0">
                      <a:srgbClr val="505050"/>
                    </a:gs>
                    <a:gs pos="100000">
                      <a:srgbClr val="505050"/>
                    </a:gs>
                  </a:gsLst>
                  <a:lin ang="5400000" scaled="1"/>
                </a:gradFill>
                <a:latin typeface="Segoe UI"/>
              </a:endParaRPr>
            </a:p>
          </p:txBody>
        </p:sp>
      </p:grpSp>
    </p:spTree>
    <p:extLst>
      <p:ext uri="{BB962C8B-B14F-4D97-AF65-F5344CB8AC3E}">
        <p14:creationId xmlns:p14="http://schemas.microsoft.com/office/powerpoint/2010/main" val="371739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wipe(down)">
                                      <p:cBhvr>
                                        <p:cTn id="7" dur="500"/>
                                        <p:tgtEl>
                                          <p:spTgt spid="182"/>
                                        </p:tgtEl>
                                      </p:cBhvr>
                                    </p:animEffect>
                                  </p:childTnLst>
                                </p:cTn>
                              </p:par>
                              <p:par>
                                <p:cTn id="8" presetID="22" presetClass="entr" presetSubtype="4" fill="hold" nodeType="withEffect">
                                  <p:stCondLst>
                                    <p:cond delay="0"/>
                                  </p:stCondLst>
                                  <p:childTnLst>
                                    <p:set>
                                      <p:cBhvr>
                                        <p:cTn id="9" dur="1" fill="hold">
                                          <p:stCondLst>
                                            <p:cond delay="0"/>
                                          </p:stCondLst>
                                        </p:cTn>
                                        <p:tgtEl>
                                          <p:spTgt spid="183"/>
                                        </p:tgtEl>
                                        <p:attrNameLst>
                                          <p:attrName>style.visibility</p:attrName>
                                        </p:attrNameLst>
                                      </p:cBhvr>
                                      <p:to>
                                        <p:strVal val="visible"/>
                                      </p:to>
                                    </p:set>
                                    <p:animEffect transition="in" filter="wipe(down)">
                                      <p:cBhvr>
                                        <p:cTn id="10" dur="500"/>
                                        <p:tgtEl>
                                          <p:spTgt spid="183"/>
                                        </p:tgtEl>
                                      </p:cBhvr>
                                    </p:animEffect>
                                  </p:childTnLst>
                                </p:cTn>
                              </p:par>
                              <p:par>
                                <p:cTn id="11" presetID="22" presetClass="entr" presetSubtype="4"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Effect transition="in" filter="wipe(down)">
                                      <p:cBhvr>
                                        <p:cTn id="13" dur="500"/>
                                        <p:tgtEl>
                                          <p:spTgt spid="167"/>
                                        </p:tgtEl>
                                      </p:cBhvr>
                                    </p:animEffect>
                                  </p:childTnLst>
                                </p:cTn>
                              </p:par>
                              <p:par>
                                <p:cTn id="14" presetID="22" presetClass="entr" presetSubtype="8" fill="hold" nodeType="withEffect">
                                  <p:stCondLst>
                                    <p:cond delay="0"/>
                                  </p:stCondLst>
                                  <p:childTnLst>
                                    <p:set>
                                      <p:cBhvr>
                                        <p:cTn id="15" dur="1" fill="hold">
                                          <p:stCondLst>
                                            <p:cond delay="0"/>
                                          </p:stCondLst>
                                        </p:cTn>
                                        <p:tgtEl>
                                          <p:spTgt spid="166"/>
                                        </p:tgtEl>
                                        <p:attrNameLst>
                                          <p:attrName>style.visibility</p:attrName>
                                        </p:attrNameLst>
                                      </p:cBhvr>
                                      <p:to>
                                        <p:strVal val="visible"/>
                                      </p:to>
                                    </p:set>
                                    <p:animEffect transition="in" filter="wipe(left)">
                                      <p:cBhvr>
                                        <p:cTn id="16" dur="500"/>
                                        <p:tgtEl>
                                          <p:spTgt spid="166"/>
                                        </p:tgtEl>
                                      </p:cBhvr>
                                    </p:animEffect>
                                  </p:childTnLst>
                                </p:cTn>
                              </p:par>
                              <p:par>
                                <p:cTn id="17" presetID="22" presetClass="entr" presetSubtype="8" fill="hold" nodeType="withEffect">
                                  <p:stCondLst>
                                    <p:cond delay="0"/>
                                  </p:stCondLst>
                                  <p:childTnLst>
                                    <p:set>
                                      <p:cBhvr>
                                        <p:cTn id="18" dur="1" fill="hold">
                                          <p:stCondLst>
                                            <p:cond delay="0"/>
                                          </p:stCondLst>
                                        </p:cTn>
                                        <p:tgtEl>
                                          <p:spTgt spid="165"/>
                                        </p:tgtEl>
                                        <p:attrNameLst>
                                          <p:attrName>style.visibility</p:attrName>
                                        </p:attrNameLst>
                                      </p:cBhvr>
                                      <p:to>
                                        <p:strVal val="visible"/>
                                      </p:to>
                                    </p:set>
                                    <p:animEffect transition="in" filter="wipe(left)">
                                      <p:cBhvr>
                                        <p:cTn id="19" dur="500"/>
                                        <p:tgtEl>
                                          <p:spTgt spid="165"/>
                                        </p:tgtEl>
                                      </p:cBhvr>
                                    </p:animEffect>
                                  </p:childTnLst>
                                </p:cTn>
                              </p:par>
                              <p:par>
                                <p:cTn id="20" presetID="22" presetClass="entr" presetSubtype="8" fill="hold" nodeType="withEffect">
                                  <p:stCondLst>
                                    <p:cond delay="0"/>
                                  </p:stCondLst>
                                  <p:childTnLst>
                                    <p:set>
                                      <p:cBhvr>
                                        <p:cTn id="21" dur="1" fill="hold">
                                          <p:stCondLst>
                                            <p:cond delay="0"/>
                                          </p:stCondLst>
                                        </p:cTn>
                                        <p:tgtEl>
                                          <p:spTgt spid="164"/>
                                        </p:tgtEl>
                                        <p:attrNameLst>
                                          <p:attrName>style.visibility</p:attrName>
                                        </p:attrNameLst>
                                      </p:cBhvr>
                                      <p:to>
                                        <p:strVal val="visible"/>
                                      </p:to>
                                    </p:set>
                                    <p:animEffect transition="in" filter="wipe(left)">
                                      <p:cBhvr>
                                        <p:cTn id="22" dur="500"/>
                                        <p:tgtEl>
                                          <p:spTgt spid="164"/>
                                        </p:tgtEl>
                                      </p:cBhvr>
                                    </p:animEffect>
                                  </p:childTnLst>
                                </p:cTn>
                              </p:par>
                              <p:par>
                                <p:cTn id="23" presetID="22" presetClass="entr" presetSubtype="8" fill="hold" nodeType="withEffect">
                                  <p:stCondLst>
                                    <p:cond delay="0"/>
                                  </p:stCondLst>
                                  <p:childTnLst>
                                    <p:set>
                                      <p:cBhvr>
                                        <p:cTn id="24" dur="1" fill="hold">
                                          <p:stCondLst>
                                            <p:cond delay="0"/>
                                          </p:stCondLst>
                                        </p:cTn>
                                        <p:tgtEl>
                                          <p:spTgt spid="168"/>
                                        </p:tgtEl>
                                        <p:attrNameLst>
                                          <p:attrName>style.visibility</p:attrName>
                                        </p:attrNameLst>
                                      </p:cBhvr>
                                      <p:to>
                                        <p:strVal val="visible"/>
                                      </p:to>
                                    </p:set>
                                    <p:animEffect transition="in" filter="wipe(left)">
                                      <p:cBhvr>
                                        <p:cTn id="25" dur="500"/>
                                        <p:tgtEl>
                                          <p:spTgt spid="168"/>
                                        </p:tgtEl>
                                      </p:cBhvr>
                                    </p:animEffect>
                                  </p:childTnLst>
                                </p:cTn>
                              </p:par>
                              <p:par>
                                <p:cTn id="26" presetID="22" presetClass="entr" presetSubtype="8" fill="hold" nodeType="withEffect">
                                  <p:stCondLst>
                                    <p:cond delay="0"/>
                                  </p:stCondLst>
                                  <p:childTnLst>
                                    <p:set>
                                      <p:cBhvr>
                                        <p:cTn id="27" dur="1" fill="hold">
                                          <p:stCondLst>
                                            <p:cond delay="0"/>
                                          </p:stCondLst>
                                        </p:cTn>
                                        <p:tgtEl>
                                          <p:spTgt spid="169"/>
                                        </p:tgtEl>
                                        <p:attrNameLst>
                                          <p:attrName>style.visibility</p:attrName>
                                        </p:attrNameLst>
                                      </p:cBhvr>
                                      <p:to>
                                        <p:strVal val="visible"/>
                                      </p:to>
                                    </p:set>
                                    <p:animEffect transition="in" filter="wipe(left)">
                                      <p:cBhvr>
                                        <p:cTn id="28" dur="500"/>
                                        <p:tgtEl>
                                          <p:spTgt spid="169"/>
                                        </p:tgtEl>
                                      </p:cBhvr>
                                    </p:animEffect>
                                  </p:childTnLst>
                                </p:cTn>
                              </p:par>
                              <p:par>
                                <p:cTn id="29" presetID="22" presetClass="entr" presetSubtype="8" fill="hold" nodeType="withEffect">
                                  <p:stCondLst>
                                    <p:cond delay="0"/>
                                  </p:stCondLst>
                                  <p:childTnLst>
                                    <p:set>
                                      <p:cBhvr>
                                        <p:cTn id="30" dur="1" fill="hold">
                                          <p:stCondLst>
                                            <p:cond delay="0"/>
                                          </p:stCondLst>
                                        </p:cTn>
                                        <p:tgtEl>
                                          <p:spTgt spid="170"/>
                                        </p:tgtEl>
                                        <p:attrNameLst>
                                          <p:attrName>style.visibility</p:attrName>
                                        </p:attrNameLst>
                                      </p:cBhvr>
                                      <p:to>
                                        <p:strVal val="visible"/>
                                      </p:to>
                                    </p:set>
                                    <p:animEffect transition="in" filter="wipe(left)">
                                      <p:cBhvr>
                                        <p:cTn id="31" dur="500"/>
                                        <p:tgtEl>
                                          <p:spTgt spid="170"/>
                                        </p:tgtEl>
                                      </p:cBhvr>
                                    </p:animEffect>
                                  </p:childTnLst>
                                </p:cTn>
                              </p:par>
                              <p:par>
                                <p:cTn id="32" presetID="22" presetClass="entr" presetSubtype="8" fill="hold" nodeType="withEffect">
                                  <p:stCondLst>
                                    <p:cond delay="0"/>
                                  </p:stCondLst>
                                  <p:childTnLst>
                                    <p:set>
                                      <p:cBhvr>
                                        <p:cTn id="33" dur="1" fill="hold">
                                          <p:stCondLst>
                                            <p:cond delay="0"/>
                                          </p:stCondLst>
                                        </p:cTn>
                                        <p:tgtEl>
                                          <p:spTgt spid="171"/>
                                        </p:tgtEl>
                                        <p:attrNameLst>
                                          <p:attrName>style.visibility</p:attrName>
                                        </p:attrNameLst>
                                      </p:cBhvr>
                                      <p:to>
                                        <p:strVal val="visible"/>
                                      </p:to>
                                    </p:set>
                                    <p:animEffect transition="in" filter="wipe(left)">
                                      <p:cBhvr>
                                        <p:cTn id="34" dur="500"/>
                                        <p:tgtEl>
                                          <p:spTgt spid="171"/>
                                        </p:tgtEl>
                                      </p:cBhvr>
                                    </p:animEffect>
                                  </p:childTnLst>
                                </p:cTn>
                              </p:par>
                              <p:par>
                                <p:cTn id="35" presetID="22" presetClass="entr" presetSubtype="8" fill="hold" nodeType="withEffect">
                                  <p:stCondLst>
                                    <p:cond delay="0"/>
                                  </p:stCondLst>
                                  <p:childTnLst>
                                    <p:set>
                                      <p:cBhvr>
                                        <p:cTn id="36" dur="1" fill="hold">
                                          <p:stCondLst>
                                            <p:cond delay="0"/>
                                          </p:stCondLst>
                                        </p:cTn>
                                        <p:tgtEl>
                                          <p:spTgt spid="172"/>
                                        </p:tgtEl>
                                        <p:attrNameLst>
                                          <p:attrName>style.visibility</p:attrName>
                                        </p:attrNameLst>
                                      </p:cBhvr>
                                      <p:to>
                                        <p:strVal val="visible"/>
                                      </p:to>
                                    </p:set>
                                    <p:animEffect transition="in" filter="wipe(left)">
                                      <p:cBhvr>
                                        <p:cTn id="37" dur="500"/>
                                        <p:tgtEl>
                                          <p:spTgt spid="172"/>
                                        </p:tgtEl>
                                      </p:cBhvr>
                                    </p:animEffect>
                                  </p:childTnLst>
                                </p:cTn>
                              </p:par>
                              <p:par>
                                <p:cTn id="38" presetID="22" presetClass="entr" presetSubtype="1" fill="hold" nodeType="withEffect">
                                  <p:stCondLst>
                                    <p:cond delay="0"/>
                                  </p:stCondLst>
                                  <p:childTnLst>
                                    <p:set>
                                      <p:cBhvr>
                                        <p:cTn id="39" dur="1" fill="hold">
                                          <p:stCondLst>
                                            <p:cond delay="0"/>
                                          </p:stCondLst>
                                        </p:cTn>
                                        <p:tgtEl>
                                          <p:spTgt spid="177"/>
                                        </p:tgtEl>
                                        <p:attrNameLst>
                                          <p:attrName>style.visibility</p:attrName>
                                        </p:attrNameLst>
                                      </p:cBhvr>
                                      <p:to>
                                        <p:strVal val="visible"/>
                                      </p:to>
                                    </p:set>
                                    <p:animEffect transition="in" filter="wipe(up)">
                                      <p:cBhvr>
                                        <p:cTn id="40" dur="500"/>
                                        <p:tgtEl>
                                          <p:spTgt spid="177"/>
                                        </p:tgtEl>
                                      </p:cBhvr>
                                    </p:animEffect>
                                  </p:childTnLst>
                                </p:cTn>
                              </p:par>
                              <p:par>
                                <p:cTn id="41" presetID="22" presetClass="entr" presetSubtype="1" fill="hold" nodeType="withEffect">
                                  <p:stCondLst>
                                    <p:cond delay="0"/>
                                  </p:stCondLst>
                                  <p:childTnLst>
                                    <p:set>
                                      <p:cBhvr>
                                        <p:cTn id="42" dur="1" fill="hold">
                                          <p:stCondLst>
                                            <p:cond delay="0"/>
                                          </p:stCondLst>
                                        </p:cTn>
                                        <p:tgtEl>
                                          <p:spTgt spid="176"/>
                                        </p:tgtEl>
                                        <p:attrNameLst>
                                          <p:attrName>style.visibility</p:attrName>
                                        </p:attrNameLst>
                                      </p:cBhvr>
                                      <p:to>
                                        <p:strVal val="visible"/>
                                      </p:to>
                                    </p:set>
                                    <p:animEffect transition="in" filter="wipe(up)">
                                      <p:cBhvr>
                                        <p:cTn id="43" dur="500"/>
                                        <p:tgtEl>
                                          <p:spTgt spid="176"/>
                                        </p:tgtEl>
                                      </p:cBhvr>
                                    </p:animEffect>
                                  </p:childTnLst>
                                </p:cTn>
                              </p:par>
                              <p:par>
                                <p:cTn id="44" presetID="22" presetClass="entr" presetSubtype="1" fill="hold" nodeType="withEffect">
                                  <p:stCondLst>
                                    <p:cond delay="0"/>
                                  </p:stCondLst>
                                  <p:childTnLst>
                                    <p:set>
                                      <p:cBhvr>
                                        <p:cTn id="45" dur="1" fill="hold">
                                          <p:stCondLst>
                                            <p:cond delay="0"/>
                                          </p:stCondLst>
                                        </p:cTn>
                                        <p:tgtEl>
                                          <p:spTgt spid="175"/>
                                        </p:tgtEl>
                                        <p:attrNameLst>
                                          <p:attrName>style.visibility</p:attrName>
                                        </p:attrNameLst>
                                      </p:cBhvr>
                                      <p:to>
                                        <p:strVal val="visible"/>
                                      </p:to>
                                    </p:set>
                                    <p:animEffect transition="in" filter="wipe(up)">
                                      <p:cBhvr>
                                        <p:cTn id="46" dur="500"/>
                                        <p:tgtEl>
                                          <p:spTgt spid="175"/>
                                        </p:tgtEl>
                                      </p:cBhvr>
                                    </p:animEffect>
                                  </p:childTnLst>
                                </p:cTn>
                              </p:par>
                              <p:par>
                                <p:cTn id="47" presetID="22" presetClass="entr" presetSubtype="1" fill="hold" nodeType="withEffect">
                                  <p:stCondLst>
                                    <p:cond delay="0"/>
                                  </p:stCondLst>
                                  <p:childTnLst>
                                    <p:set>
                                      <p:cBhvr>
                                        <p:cTn id="48" dur="1" fill="hold">
                                          <p:stCondLst>
                                            <p:cond delay="0"/>
                                          </p:stCondLst>
                                        </p:cTn>
                                        <p:tgtEl>
                                          <p:spTgt spid="178"/>
                                        </p:tgtEl>
                                        <p:attrNameLst>
                                          <p:attrName>style.visibility</p:attrName>
                                        </p:attrNameLst>
                                      </p:cBhvr>
                                      <p:to>
                                        <p:strVal val="visible"/>
                                      </p:to>
                                    </p:set>
                                    <p:animEffect transition="in" filter="wipe(up)">
                                      <p:cBhvr>
                                        <p:cTn id="49" dur="500"/>
                                        <p:tgtEl>
                                          <p:spTgt spid="178"/>
                                        </p:tgtEl>
                                      </p:cBhvr>
                                    </p:animEffect>
                                  </p:childTnLst>
                                </p:cTn>
                              </p:par>
                              <p:par>
                                <p:cTn id="50" presetID="22" presetClass="entr" presetSubtype="1" fill="hold" nodeType="withEffect">
                                  <p:stCondLst>
                                    <p:cond delay="0"/>
                                  </p:stCondLst>
                                  <p:childTnLst>
                                    <p:set>
                                      <p:cBhvr>
                                        <p:cTn id="51" dur="1" fill="hold">
                                          <p:stCondLst>
                                            <p:cond delay="0"/>
                                          </p:stCondLst>
                                        </p:cTn>
                                        <p:tgtEl>
                                          <p:spTgt spid="174"/>
                                        </p:tgtEl>
                                        <p:attrNameLst>
                                          <p:attrName>style.visibility</p:attrName>
                                        </p:attrNameLst>
                                      </p:cBhvr>
                                      <p:to>
                                        <p:strVal val="visible"/>
                                      </p:to>
                                    </p:set>
                                    <p:animEffect transition="in" filter="wipe(up)">
                                      <p:cBhvr>
                                        <p:cTn id="52" dur="500"/>
                                        <p:tgtEl>
                                          <p:spTgt spid="174"/>
                                        </p:tgtEl>
                                      </p:cBhvr>
                                    </p:animEffect>
                                  </p:childTnLst>
                                </p:cTn>
                              </p:par>
                              <p:par>
                                <p:cTn id="53" presetID="22" presetClass="entr" presetSubtype="1" fill="hold" nodeType="withEffect">
                                  <p:stCondLst>
                                    <p:cond delay="0"/>
                                  </p:stCondLst>
                                  <p:childTnLst>
                                    <p:set>
                                      <p:cBhvr>
                                        <p:cTn id="54" dur="1" fill="hold">
                                          <p:stCondLst>
                                            <p:cond delay="0"/>
                                          </p:stCondLst>
                                        </p:cTn>
                                        <p:tgtEl>
                                          <p:spTgt spid="173"/>
                                        </p:tgtEl>
                                        <p:attrNameLst>
                                          <p:attrName>style.visibility</p:attrName>
                                        </p:attrNameLst>
                                      </p:cBhvr>
                                      <p:to>
                                        <p:strVal val="visible"/>
                                      </p:to>
                                    </p:set>
                                    <p:animEffect transition="in" filter="wipe(up)">
                                      <p:cBhvr>
                                        <p:cTn id="55" dur="500"/>
                                        <p:tgtEl>
                                          <p:spTgt spid="173"/>
                                        </p:tgtEl>
                                      </p:cBhvr>
                                    </p:animEffect>
                                  </p:childTnLst>
                                </p:cTn>
                              </p:par>
                              <p:par>
                                <p:cTn id="56" presetID="22" presetClass="entr" presetSubtype="1" fill="hold" nodeType="withEffect">
                                  <p:stCondLst>
                                    <p:cond delay="0"/>
                                  </p:stCondLst>
                                  <p:childTnLst>
                                    <p:set>
                                      <p:cBhvr>
                                        <p:cTn id="57" dur="1" fill="hold">
                                          <p:stCondLst>
                                            <p:cond delay="0"/>
                                          </p:stCondLst>
                                        </p:cTn>
                                        <p:tgtEl>
                                          <p:spTgt spid="200"/>
                                        </p:tgtEl>
                                        <p:attrNameLst>
                                          <p:attrName>style.visibility</p:attrName>
                                        </p:attrNameLst>
                                      </p:cBhvr>
                                      <p:to>
                                        <p:strVal val="visible"/>
                                      </p:to>
                                    </p:set>
                                    <p:animEffect transition="in" filter="wipe(up)">
                                      <p:cBhvr>
                                        <p:cTn id="58" dur="500"/>
                                        <p:tgtEl>
                                          <p:spTgt spid="200"/>
                                        </p:tgtEl>
                                      </p:cBhvr>
                                    </p:animEffect>
                                  </p:childTnLst>
                                </p:cTn>
                              </p:par>
                              <p:par>
                                <p:cTn id="59" presetID="22" presetClass="entr" presetSubtype="1" fill="hold" nodeType="withEffect">
                                  <p:stCondLst>
                                    <p:cond delay="0"/>
                                  </p:stCondLst>
                                  <p:childTnLst>
                                    <p:set>
                                      <p:cBhvr>
                                        <p:cTn id="60" dur="1" fill="hold">
                                          <p:stCondLst>
                                            <p:cond delay="0"/>
                                          </p:stCondLst>
                                        </p:cTn>
                                        <p:tgtEl>
                                          <p:spTgt spid="184"/>
                                        </p:tgtEl>
                                        <p:attrNameLst>
                                          <p:attrName>style.visibility</p:attrName>
                                        </p:attrNameLst>
                                      </p:cBhvr>
                                      <p:to>
                                        <p:strVal val="visible"/>
                                      </p:to>
                                    </p:set>
                                    <p:animEffect transition="in" filter="wipe(up)">
                                      <p:cBhvr>
                                        <p:cTn id="61" dur="500"/>
                                        <p:tgtEl>
                                          <p:spTgt spid="184"/>
                                        </p:tgtEl>
                                      </p:cBhvr>
                                    </p:animEffect>
                                  </p:childTnLst>
                                </p:cTn>
                              </p:par>
                              <p:par>
                                <p:cTn id="62" presetID="22" presetClass="entr" presetSubtype="1" fill="hold" nodeType="withEffect">
                                  <p:stCondLst>
                                    <p:cond delay="0"/>
                                  </p:stCondLst>
                                  <p:childTnLst>
                                    <p:set>
                                      <p:cBhvr>
                                        <p:cTn id="63" dur="1" fill="hold">
                                          <p:stCondLst>
                                            <p:cond delay="0"/>
                                          </p:stCondLst>
                                        </p:cTn>
                                        <p:tgtEl>
                                          <p:spTgt spid="201"/>
                                        </p:tgtEl>
                                        <p:attrNameLst>
                                          <p:attrName>style.visibility</p:attrName>
                                        </p:attrNameLst>
                                      </p:cBhvr>
                                      <p:to>
                                        <p:strVal val="visible"/>
                                      </p:to>
                                    </p:set>
                                    <p:animEffect transition="in" filter="wipe(up)">
                                      <p:cBhvr>
                                        <p:cTn id="64" dur="500"/>
                                        <p:tgtEl>
                                          <p:spTgt spid="201"/>
                                        </p:tgtEl>
                                      </p:cBhvr>
                                    </p:animEffect>
                                  </p:childTnLst>
                                </p:cTn>
                              </p:par>
                              <p:par>
                                <p:cTn id="65" presetID="22" presetClass="entr" presetSubtype="1" fill="hold" nodeType="withEffect">
                                  <p:stCondLst>
                                    <p:cond delay="0"/>
                                  </p:stCondLst>
                                  <p:childTnLst>
                                    <p:set>
                                      <p:cBhvr>
                                        <p:cTn id="66" dur="1" fill="hold">
                                          <p:stCondLst>
                                            <p:cond delay="0"/>
                                          </p:stCondLst>
                                        </p:cTn>
                                        <p:tgtEl>
                                          <p:spTgt spid="199"/>
                                        </p:tgtEl>
                                        <p:attrNameLst>
                                          <p:attrName>style.visibility</p:attrName>
                                        </p:attrNameLst>
                                      </p:cBhvr>
                                      <p:to>
                                        <p:strVal val="visible"/>
                                      </p:to>
                                    </p:set>
                                    <p:animEffect transition="in" filter="wipe(up)">
                                      <p:cBhvr>
                                        <p:cTn id="67" dur="500"/>
                                        <p:tgtEl>
                                          <p:spTgt spid="199"/>
                                        </p:tgtEl>
                                      </p:cBhvr>
                                    </p:animEffect>
                                  </p:childTnLst>
                                </p:cTn>
                              </p:par>
                              <p:par>
                                <p:cTn id="68" presetID="22" presetClass="entr" presetSubtype="1" fill="hold" nodeType="withEffect">
                                  <p:stCondLst>
                                    <p:cond delay="0"/>
                                  </p:stCondLst>
                                  <p:childTnLst>
                                    <p:set>
                                      <p:cBhvr>
                                        <p:cTn id="69" dur="1" fill="hold">
                                          <p:stCondLst>
                                            <p:cond delay="0"/>
                                          </p:stCondLst>
                                        </p:cTn>
                                        <p:tgtEl>
                                          <p:spTgt spid="163"/>
                                        </p:tgtEl>
                                        <p:attrNameLst>
                                          <p:attrName>style.visibility</p:attrName>
                                        </p:attrNameLst>
                                      </p:cBhvr>
                                      <p:to>
                                        <p:strVal val="visible"/>
                                      </p:to>
                                    </p:set>
                                    <p:animEffect transition="in" filter="wipe(up)">
                                      <p:cBhvr>
                                        <p:cTn id="70" dur="500"/>
                                        <p:tgtEl>
                                          <p:spTgt spid="163"/>
                                        </p:tgtEl>
                                      </p:cBhvr>
                                    </p:animEffect>
                                  </p:childTnLst>
                                </p:cTn>
                              </p:par>
                              <p:par>
                                <p:cTn id="71" presetID="22" presetClass="entr" presetSubtype="2" fill="hold" nodeType="withEffect">
                                  <p:stCondLst>
                                    <p:cond delay="0"/>
                                  </p:stCondLst>
                                  <p:childTnLst>
                                    <p:set>
                                      <p:cBhvr>
                                        <p:cTn id="72" dur="1" fill="hold">
                                          <p:stCondLst>
                                            <p:cond delay="0"/>
                                          </p:stCondLst>
                                        </p:cTn>
                                        <p:tgtEl>
                                          <p:spTgt spid="162"/>
                                        </p:tgtEl>
                                        <p:attrNameLst>
                                          <p:attrName>style.visibility</p:attrName>
                                        </p:attrNameLst>
                                      </p:cBhvr>
                                      <p:to>
                                        <p:strVal val="visible"/>
                                      </p:to>
                                    </p:set>
                                    <p:animEffect transition="in" filter="wipe(right)">
                                      <p:cBhvr>
                                        <p:cTn id="73" dur="500"/>
                                        <p:tgtEl>
                                          <p:spTgt spid="162"/>
                                        </p:tgtEl>
                                      </p:cBhvr>
                                    </p:animEffect>
                                  </p:childTnLst>
                                </p:cTn>
                              </p:par>
                              <p:par>
                                <p:cTn id="74" presetID="22" presetClass="entr" presetSubtype="2" fill="hold" nodeType="withEffect">
                                  <p:stCondLst>
                                    <p:cond delay="0"/>
                                  </p:stCondLst>
                                  <p:childTnLst>
                                    <p:set>
                                      <p:cBhvr>
                                        <p:cTn id="75" dur="1" fill="hold">
                                          <p:stCondLst>
                                            <p:cond delay="0"/>
                                          </p:stCondLst>
                                        </p:cTn>
                                        <p:tgtEl>
                                          <p:spTgt spid="161"/>
                                        </p:tgtEl>
                                        <p:attrNameLst>
                                          <p:attrName>style.visibility</p:attrName>
                                        </p:attrNameLst>
                                      </p:cBhvr>
                                      <p:to>
                                        <p:strVal val="visible"/>
                                      </p:to>
                                    </p:set>
                                    <p:animEffect transition="in" filter="wipe(right)">
                                      <p:cBhvr>
                                        <p:cTn id="76" dur="500"/>
                                        <p:tgtEl>
                                          <p:spTgt spid="161"/>
                                        </p:tgtEl>
                                      </p:cBhvr>
                                    </p:animEffect>
                                  </p:childTnLst>
                                </p:cTn>
                              </p:par>
                              <p:par>
                                <p:cTn id="77" presetID="22" presetClass="entr" presetSubtype="2" fill="hold" nodeType="withEffect">
                                  <p:stCondLst>
                                    <p:cond delay="0"/>
                                  </p:stCondLst>
                                  <p:childTnLst>
                                    <p:set>
                                      <p:cBhvr>
                                        <p:cTn id="78" dur="1" fill="hold">
                                          <p:stCondLst>
                                            <p:cond delay="0"/>
                                          </p:stCondLst>
                                        </p:cTn>
                                        <p:tgtEl>
                                          <p:spTgt spid="160"/>
                                        </p:tgtEl>
                                        <p:attrNameLst>
                                          <p:attrName>style.visibility</p:attrName>
                                        </p:attrNameLst>
                                      </p:cBhvr>
                                      <p:to>
                                        <p:strVal val="visible"/>
                                      </p:to>
                                    </p:set>
                                    <p:animEffect transition="in" filter="wipe(right)">
                                      <p:cBhvr>
                                        <p:cTn id="79" dur="500"/>
                                        <p:tgtEl>
                                          <p:spTgt spid="160"/>
                                        </p:tgtEl>
                                      </p:cBhvr>
                                    </p:animEffect>
                                  </p:childTnLst>
                                </p:cTn>
                              </p:par>
                              <p:par>
                                <p:cTn id="80" presetID="22" presetClass="entr" presetSubtype="2" fill="hold" nodeType="withEffect">
                                  <p:stCondLst>
                                    <p:cond delay="0"/>
                                  </p:stCondLst>
                                  <p:childTnLst>
                                    <p:set>
                                      <p:cBhvr>
                                        <p:cTn id="81" dur="1" fill="hold">
                                          <p:stCondLst>
                                            <p:cond delay="0"/>
                                          </p:stCondLst>
                                        </p:cTn>
                                        <p:tgtEl>
                                          <p:spTgt spid="159"/>
                                        </p:tgtEl>
                                        <p:attrNameLst>
                                          <p:attrName>style.visibility</p:attrName>
                                        </p:attrNameLst>
                                      </p:cBhvr>
                                      <p:to>
                                        <p:strVal val="visible"/>
                                      </p:to>
                                    </p:set>
                                    <p:animEffect transition="in" filter="wipe(right)">
                                      <p:cBhvr>
                                        <p:cTn id="82" dur="500"/>
                                        <p:tgtEl>
                                          <p:spTgt spid="159"/>
                                        </p:tgtEl>
                                      </p:cBhvr>
                                    </p:animEffect>
                                  </p:childTnLst>
                                </p:cTn>
                              </p:par>
                              <p:par>
                                <p:cTn id="83" presetID="22" presetClass="entr" presetSubtype="2" fill="hold" nodeType="withEffect">
                                  <p:stCondLst>
                                    <p:cond delay="0"/>
                                  </p:stCondLst>
                                  <p:childTnLst>
                                    <p:set>
                                      <p:cBhvr>
                                        <p:cTn id="84" dur="1" fill="hold">
                                          <p:stCondLst>
                                            <p:cond delay="0"/>
                                          </p:stCondLst>
                                        </p:cTn>
                                        <p:tgtEl>
                                          <p:spTgt spid="155"/>
                                        </p:tgtEl>
                                        <p:attrNameLst>
                                          <p:attrName>style.visibility</p:attrName>
                                        </p:attrNameLst>
                                      </p:cBhvr>
                                      <p:to>
                                        <p:strVal val="visible"/>
                                      </p:to>
                                    </p:set>
                                    <p:animEffect transition="in" filter="wipe(right)">
                                      <p:cBhvr>
                                        <p:cTn id="85" dur="500"/>
                                        <p:tgtEl>
                                          <p:spTgt spid="155"/>
                                        </p:tgtEl>
                                      </p:cBhvr>
                                    </p:animEffect>
                                  </p:childTnLst>
                                </p:cTn>
                              </p:par>
                              <p:par>
                                <p:cTn id="86" presetID="22" presetClass="entr" presetSubtype="2" fill="hold" nodeType="withEffect">
                                  <p:stCondLst>
                                    <p:cond delay="0"/>
                                  </p:stCondLst>
                                  <p:childTnLst>
                                    <p:set>
                                      <p:cBhvr>
                                        <p:cTn id="87" dur="1" fill="hold">
                                          <p:stCondLst>
                                            <p:cond delay="0"/>
                                          </p:stCondLst>
                                        </p:cTn>
                                        <p:tgtEl>
                                          <p:spTgt spid="156"/>
                                        </p:tgtEl>
                                        <p:attrNameLst>
                                          <p:attrName>style.visibility</p:attrName>
                                        </p:attrNameLst>
                                      </p:cBhvr>
                                      <p:to>
                                        <p:strVal val="visible"/>
                                      </p:to>
                                    </p:set>
                                    <p:animEffect transition="in" filter="wipe(right)">
                                      <p:cBhvr>
                                        <p:cTn id="88" dur="500"/>
                                        <p:tgtEl>
                                          <p:spTgt spid="156"/>
                                        </p:tgtEl>
                                      </p:cBhvr>
                                    </p:animEffect>
                                  </p:childTnLst>
                                </p:cTn>
                              </p:par>
                              <p:par>
                                <p:cTn id="89" presetID="22" presetClass="entr" presetSubtype="2" fill="hold" nodeType="withEffect">
                                  <p:stCondLst>
                                    <p:cond delay="0"/>
                                  </p:stCondLst>
                                  <p:childTnLst>
                                    <p:set>
                                      <p:cBhvr>
                                        <p:cTn id="90" dur="1" fill="hold">
                                          <p:stCondLst>
                                            <p:cond delay="0"/>
                                          </p:stCondLst>
                                        </p:cTn>
                                        <p:tgtEl>
                                          <p:spTgt spid="157"/>
                                        </p:tgtEl>
                                        <p:attrNameLst>
                                          <p:attrName>style.visibility</p:attrName>
                                        </p:attrNameLst>
                                      </p:cBhvr>
                                      <p:to>
                                        <p:strVal val="visible"/>
                                      </p:to>
                                    </p:set>
                                    <p:animEffect transition="in" filter="wipe(right)">
                                      <p:cBhvr>
                                        <p:cTn id="91" dur="500"/>
                                        <p:tgtEl>
                                          <p:spTgt spid="157"/>
                                        </p:tgtEl>
                                      </p:cBhvr>
                                    </p:animEffect>
                                  </p:childTnLst>
                                </p:cTn>
                              </p:par>
                              <p:par>
                                <p:cTn id="92" presetID="22" presetClass="entr" presetSubtype="2" fill="hold" nodeType="withEffect">
                                  <p:stCondLst>
                                    <p:cond delay="0"/>
                                  </p:stCondLst>
                                  <p:childTnLst>
                                    <p:set>
                                      <p:cBhvr>
                                        <p:cTn id="93" dur="1" fill="hold">
                                          <p:stCondLst>
                                            <p:cond delay="0"/>
                                          </p:stCondLst>
                                        </p:cTn>
                                        <p:tgtEl>
                                          <p:spTgt spid="158"/>
                                        </p:tgtEl>
                                        <p:attrNameLst>
                                          <p:attrName>style.visibility</p:attrName>
                                        </p:attrNameLst>
                                      </p:cBhvr>
                                      <p:to>
                                        <p:strVal val="visible"/>
                                      </p:to>
                                    </p:set>
                                    <p:animEffect transition="in" filter="wipe(right)">
                                      <p:cBhvr>
                                        <p:cTn id="94" dur="500"/>
                                        <p:tgtEl>
                                          <p:spTgt spid="158"/>
                                        </p:tgtEl>
                                      </p:cBhvr>
                                    </p:animEffect>
                                  </p:childTnLst>
                                </p:cTn>
                              </p:par>
                              <p:par>
                                <p:cTn id="95" presetID="22" presetClass="entr" presetSubtype="4" fill="hold" nodeType="withEffect">
                                  <p:stCondLst>
                                    <p:cond delay="0"/>
                                  </p:stCondLst>
                                  <p:childTnLst>
                                    <p:set>
                                      <p:cBhvr>
                                        <p:cTn id="96" dur="1" fill="hold">
                                          <p:stCondLst>
                                            <p:cond delay="0"/>
                                          </p:stCondLst>
                                        </p:cTn>
                                        <p:tgtEl>
                                          <p:spTgt spid="179"/>
                                        </p:tgtEl>
                                        <p:attrNameLst>
                                          <p:attrName>style.visibility</p:attrName>
                                        </p:attrNameLst>
                                      </p:cBhvr>
                                      <p:to>
                                        <p:strVal val="visible"/>
                                      </p:to>
                                    </p:set>
                                    <p:animEffect transition="in" filter="wipe(down)">
                                      <p:cBhvr>
                                        <p:cTn id="97" dur="500"/>
                                        <p:tgtEl>
                                          <p:spTgt spid="179"/>
                                        </p:tgtEl>
                                      </p:cBhvr>
                                    </p:animEffect>
                                  </p:childTnLst>
                                </p:cTn>
                              </p:par>
                              <p:par>
                                <p:cTn id="98" presetID="22" presetClass="entr" presetSubtype="4" fill="hold" nodeType="withEffect">
                                  <p:stCondLst>
                                    <p:cond delay="0"/>
                                  </p:stCondLst>
                                  <p:childTnLst>
                                    <p:set>
                                      <p:cBhvr>
                                        <p:cTn id="99" dur="1" fill="hold">
                                          <p:stCondLst>
                                            <p:cond delay="0"/>
                                          </p:stCondLst>
                                        </p:cTn>
                                        <p:tgtEl>
                                          <p:spTgt spid="180"/>
                                        </p:tgtEl>
                                        <p:attrNameLst>
                                          <p:attrName>style.visibility</p:attrName>
                                        </p:attrNameLst>
                                      </p:cBhvr>
                                      <p:to>
                                        <p:strVal val="visible"/>
                                      </p:to>
                                    </p:set>
                                    <p:animEffect transition="in" filter="wipe(down)">
                                      <p:cBhvr>
                                        <p:cTn id="100" dur="500"/>
                                        <p:tgtEl>
                                          <p:spTgt spid="180"/>
                                        </p:tgtEl>
                                      </p:cBhvr>
                                    </p:animEffect>
                                  </p:childTnLst>
                                </p:cTn>
                              </p:par>
                              <p:par>
                                <p:cTn id="101" presetID="22" presetClass="entr" presetSubtype="4" fill="hold" nodeType="withEffect">
                                  <p:stCondLst>
                                    <p:cond delay="0"/>
                                  </p:stCondLst>
                                  <p:childTnLst>
                                    <p:set>
                                      <p:cBhvr>
                                        <p:cTn id="102" dur="1" fill="hold">
                                          <p:stCondLst>
                                            <p:cond delay="0"/>
                                          </p:stCondLst>
                                        </p:cTn>
                                        <p:tgtEl>
                                          <p:spTgt spid="181"/>
                                        </p:tgtEl>
                                        <p:attrNameLst>
                                          <p:attrName>style.visibility</p:attrName>
                                        </p:attrNameLst>
                                      </p:cBhvr>
                                      <p:to>
                                        <p:strVal val="visible"/>
                                      </p:to>
                                    </p:set>
                                    <p:animEffect transition="in" filter="wipe(down)">
                                      <p:cBhvr>
                                        <p:cTn id="103" dur="500"/>
                                        <p:tgtEl>
                                          <p:spTgt spid="181"/>
                                        </p:tgtEl>
                                      </p:cBhvr>
                                    </p:animEffect>
                                  </p:childTnLst>
                                </p:cTn>
                              </p:par>
                            </p:childTnLst>
                          </p:cTn>
                        </p:par>
                        <p:par>
                          <p:cTn id="104" fill="hold">
                            <p:stCondLst>
                              <p:cond delay="500"/>
                            </p:stCondLst>
                            <p:childTnLst>
                              <p:par>
                                <p:cTn id="105" presetID="10" presetClass="entr" presetSubtype="0" fill="hold" nodeType="afterEffect">
                                  <p:stCondLst>
                                    <p:cond delay="0"/>
                                  </p:stCondLst>
                                  <p:childTnLst>
                                    <p:set>
                                      <p:cBhvr>
                                        <p:cTn id="106" dur="1" fill="hold">
                                          <p:stCondLst>
                                            <p:cond delay="0"/>
                                          </p:stCondLst>
                                        </p:cTn>
                                        <p:tgtEl>
                                          <p:spTgt spid="186"/>
                                        </p:tgtEl>
                                        <p:attrNameLst>
                                          <p:attrName>style.visibility</p:attrName>
                                        </p:attrNameLst>
                                      </p:cBhvr>
                                      <p:to>
                                        <p:strVal val="visible"/>
                                      </p:to>
                                    </p:set>
                                    <p:animEffect transition="in" filter="fade">
                                      <p:cBhvr>
                                        <p:cTn id="107" dur="500"/>
                                        <p:tgtEl>
                                          <p:spTgt spid="186"/>
                                        </p:tgtEl>
                                      </p:cBhvr>
                                    </p:animEffect>
                                  </p:childTnLst>
                                </p:cTn>
                              </p:par>
                              <p:par>
                                <p:cTn id="108" presetID="10" presetClass="entr" presetSubtype="0" fill="hold" nodeType="withEffect">
                                  <p:stCondLst>
                                    <p:cond delay="0"/>
                                  </p:stCondLst>
                                  <p:childTnLst>
                                    <p:set>
                                      <p:cBhvr>
                                        <p:cTn id="109" dur="1" fill="hold">
                                          <p:stCondLst>
                                            <p:cond delay="0"/>
                                          </p:stCondLst>
                                        </p:cTn>
                                        <p:tgtEl>
                                          <p:spTgt spid="284"/>
                                        </p:tgtEl>
                                        <p:attrNameLst>
                                          <p:attrName>style.visibility</p:attrName>
                                        </p:attrNameLst>
                                      </p:cBhvr>
                                      <p:to>
                                        <p:strVal val="visible"/>
                                      </p:to>
                                    </p:set>
                                    <p:animEffect transition="in" filter="fade">
                                      <p:cBhvr>
                                        <p:cTn id="110" dur="500"/>
                                        <p:tgtEl>
                                          <p:spTgt spid="284"/>
                                        </p:tgtEl>
                                      </p:cBhvr>
                                    </p:animEffect>
                                  </p:childTnLst>
                                </p:cTn>
                              </p:par>
                              <p:par>
                                <p:cTn id="111" presetID="10" presetClass="entr" presetSubtype="0" fill="hold" nodeType="withEffect">
                                  <p:stCondLst>
                                    <p:cond delay="0"/>
                                  </p:stCondLst>
                                  <p:childTnLst>
                                    <p:set>
                                      <p:cBhvr>
                                        <p:cTn id="112" dur="1" fill="hold">
                                          <p:stCondLst>
                                            <p:cond delay="0"/>
                                          </p:stCondLst>
                                        </p:cTn>
                                        <p:tgtEl>
                                          <p:spTgt spid="318"/>
                                        </p:tgtEl>
                                        <p:attrNameLst>
                                          <p:attrName>style.visibility</p:attrName>
                                        </p:attrNameLst>
                                      </p:cBhvr>
                                      <p:to>
                                        <p:strVal val="visible"/>
                                      </p:to>
                                    </p:set>
                                    <p:animEffect transition="in" filter="fade">
                                      <p:cBhvr>
                                        <p:cTn id="113" dur="500"/>
                                        <p:tgtEl>
                                          <p:spTgt spid="318"/>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21"/>
                                        </p:tgtEl>
                                        <p:attrNameLst>
                                          <p:attrName>style.visibility</p:attrName>
                                        </p:attrNameLst>
                                      </p:cBhvr>
                                      <p:to>
                                        <p:strVal val="visible"/>
                                      </p:to>
                                    </p:set>
                                    <p:animEffect transition="in" filter="fade">
                                      <p:cBhvr>
                                        <p:cTn id="116" dur="500"/>
                                        <p:tgtEl>
                                          <p:spTgt spid="321"/>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41"/>
                                        </p:tgtEl>
                                        <p:attrNameLst>
                                          <p:attrName>style.visibility</p:attrName>
                                        </p:attrNameLst>
                                      </p:cBhvr>
                                      <p:to>
                                        <p:strVal val="visible"/>
                                      </p:to>
                                    </p:set>
                                    <p:animEffect transition="in" filter="fade">
                                      <p:cBhvr>
                                        <p:cTn id="119" dur="500"/>
                                        <p:tgtEl>
                                          <p:spTgt spid="341"/>
                                        </p:tgtEl>
                                      </p:cBhvr>
                                    </p:animEffect>
                                  </p:childTnLst>
                                </p:cTn>
                              </p:par>
                              <p:par>
                                <p:cTn id="120" presetID="10" presetClass="entr" presetSubtype="0" fill="hold" grpId="0" nodeType="withEffect" nodePh="1">
                                  <p:stCondLst>
                                    <p:cond delay="0"/>
                                  </p:stCondLst>
                                  <p:endCondLst>
                                    <p:cond evt="begin" delay="0">
                                      <p:tn val="120"/>
                                    </p:cond>
                                  </p:endCondLst>
                                  <p:childTnLst>
                                    <p:set>
                                      <p:cBhvr>
                                        <p:cTn id="121" dur="1" fill="hold">
                                          <p:stCondLst>
                                            <p:cond delay="0"/>
                                          </p:stCondLst>
                                        </p:cTn>
                                        <p:tgtEl>
                                          <p:spTgt spid="342"/>
                                        </p:tgtEl>
                                        <p:attrNameLst>
                                          <p:attrName>style.visibility</p:attrName>
                                        </p:attrNameLst>
                                      </p:cBhvr>
                                      <p:to>
                                        <p:strVal val="visible"/>
                                      </p:to>
                                    </p:set>
                                    <p:animEffect transition="in" filter="fade">
                                      <p:cBhvr>
                                        <p:cTn id="122" dur="500"/>
                                        <p:tgtEl>
                                          <p:spTgt spid="342"/>
                                        </p:tgtEl>
                                      </p:cBhvr>
                                    </p:animEffect>
                                  </p:childTnLst>
                                </p:cTn>
                              </p:par>
                              <p:par>
                                <p:cTn id="123" presetID="10" presetClass="entr" presetSubtype="0" fill="hold" nodeType="withEffect">
                                  <p:stCondLst>
                                    <p:cond delay="0"/>
                                  </p:stCondLst>
                                  <p:childTnLst>
                                    <p:set>
                                      <p:cBhvr>
                                        <p:cTn id="124" dur="1" fill="hold">
                                          <p:stCondLst>
                                            <p:cond delay="0"/>
                                          </p:stCondLst>
                                        </p:cTn>
                                        <p:tgtEl>
                                          <p:spTgt spid="343"/>
                                        </p:tgtEl>
                                        <p:attrNameLst>
                                          <p:attrName>style.visibility</p:attrName>
                                        </p:attrNameLst>
                                      </p:cBhvr>
                                      <p:to>
                                        <p:strVal val="visible"/>
                                      </p:to>
                                    </p:set>
                                    <p:animEffect transition="in" filter="fade">
                                      <p:cBhvr>
                                        <p:cTn id="125" dur="500"/>
                                        <p:tgtEl>
                                          <p:spTgt spid="343"/>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346"/>
                                        </p:tgtEl>
                                        <p:attrNameLst>
                                          <p:attrName>style.visibility</p:attrName>
                                        </p:attrNameLst>
                                      </p:cBhvr>
                                      <p:to>
                                        <p:strVal val="visible"/>
                                      </p:to>
                                    </p:set>
                                    <p:animEffect transition="in" filter="fade">
                                      <p:cBhvr>
                                        <p:cTn id="128" dur="500"/>
                                        <p:tgtEl>
                                          <p:spTgt spid="346"/>
                                        </p:tgtEl>
                                      </p:cBhvr>
                                    </p:animEffect>
                                  </p:childTnLst>
                                </p:cTn>
                              </p:par>
                              <p:par>
                                <p:cTn id="129" presetID="10" presetClass="entr" presetSubtype="0" fill="hold" nodeType="withEffect">
                                  <p:stCondLst>
                                    <p:cond delay="0"/>
                                  </p:stCondLst>
                                  <p:childTnLst>
                                    <p:set>
                                      <p:cBhvr>
                                        <p:cTn id="130" dur="1" fill="hold">
                                          <p:stCondLst>
                                            <p:cond delay="0"/>
                                          </p:stCondLst>
                                        </p:cTn>
                                        <p:tgtEl>
                                          <p:spTgt spid="347"/>
                                        </p:tgtEl>
                                        <p:attrNameLst>
                                          <p:attrName>style.visibility</p:attrName>
                                        </p:attrNameLst>
                                      </p:cBhvr>
                                      <p:to>
                                        <p:strVal val="visible"/>
                                      </p:to>
                                    </p:set>
                                    <p:animEffect transition="in" filter="fade">
                                      <p:cBhvr>
                                        <p:cTn id="131" dur="500"/>
                                        <p:tgtEl>
                                          <p:spTgt spid="347"/>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350"/>
                                        </p:tgtEl>
                                        <p:attrNameLst>
                                          <p:attrName>style.visibility</p:attrName>
                                        </p:attrNameLst>
                                      </p:cBhvr>
                                      <p:to>
                                        <p:strVal val="visible"/>
                                      </p:to>
                                    </p:set>
                                    <p:animEffect transition="in" filter="fade">
                                      <p:cBhvr>
                                        <p:cTn id="134" dur="500"/>
                                        <p:tgtEl>
                                          <p:spTgt spid="350"/>
                                        </p:tgtEl>
                                      </p:cBhvr>
                                    </p:animEffect>
                                  </p:childTnLst>
                                </p:cTn>
                              </p:par>
                              <p:par>
                                <p:cTn id="135" presetID="10" presetClass="entr" presetSubtype="0" fill="hold" nodeType="withEffect">
                                  <p:stCondLst>
                                    <p:cond delay="0"/>
                                  </p:stCondLst>
                                  <p:childTnLst>
                                    <p:set>
                                      <p:cBhvr>
                                        <p:cTn id="136" dur="1" fill="hold">
                                          <p:stCondLst>
                                            <p:cond delay="0"/>
                                          </p:stCondLst>
                                        </p:cTn>
                                        <p:tgtEl>
                                          <p:spTgt spid="351"/>
                                        </p:tgtEl>
                                        <p:attrNameLst>
                                          <p:attrName>style.visibility</p:attrName>
                                        </p:attrNameLst>
                                      </p:cBhvr>
                                      <p:to>
                                        <p:strVal val="visible"/>
                                      </p:to>
                                    </p:set>
                                    <p:animEffect transition="in" filter="fade">
                                      <p:cBhvr>
                                        <p:cTn id="137" dur="500"/>
                                        <p:tgtEl>
                                          <p:spTgt spid="351"/>
                                        </p:tgtEl>
                                      </p:cBhvr>
                                    </p:animEffect>
                                  </p:childTnLst>
                                </p:cTn>
                              </p:par>
                              <p:par>
                                <p:cTn id="138" presetID="10" presetClass="entr" presetSubtype="0" fill="hold" nodeType="withEffect">
                                  <p:stCondLst>
                                    <p:cond delay="0"/>
                                  </p:stCondLst>
                                  <p:childTnLst>
                                    <p:set>
                                      <p:cBhvr>
                                        <p:cTn id="139" dur="1" fill="hold">
                                          <p:stCondLst>
                                            <p:cond delay="0"/>
                                          </p:stCondLst>
                                        </p:cTn>
                                        <p:tgtEl>
                                          <p:spTgt spid="356"/>
                                        </p:tgtEl>
                                        <p:attrNameLst>
                                          <p:attrName>style.visibility</p:attrName>
                                        </p:attrNameLst>
                                      </p:cBhvr>
                                      <p:to>
                                        <p:strVal val="visible"/>
                                      </p:to>
                                    </p:set>
                                    <p:animEffect transition="in" filter="fade">
                                      <p:cBhvr>
                                        <p:cTn id="140" dur="500"/>
                                        <p:tgtEl>
                                          <p:spTgt spid="356"/>
                                        </p:tgtEl>
                                      </p:cBhvr>
                                    </p:animEffect>
                                  </p:childTnLst>
                                </p:cTn>
                              </p:par>
                              <p:par>
                                <p:cTn id="141" presetID="10" presetClass="entr" presetSubtype="0" fill="hold" nodeType="withEffect">
                                  <p:stCondLst>
                                    <p:cond delay="0"/>
                                  </p:stCondLst>
                                  <p:childTnLst>
                                    <p:set>
                                      <p:cBhvr>
                                        <p:cTn id="142" dur="1" fill="hold">
                                          <p:stCondLst>
                                            <p:cond delay="0"/>
                                          </p:stCondLst>
                                        </p:cTn>
                                        <p:tgtEl>
                                          <p:spTgt spid="384"/>
                                        </p:tgtEl>
                                        <p:attrNameLst>
                                          <p:attrName>style.visibility</p:attrName>
                                        </p:attrNameLst>
                                      </p:cBhvr>
                                      <p:to>
                                        <p:strVal val="visible"/>
                                      </p:to>
                                    </p:set>
                                    <p:animEffect transition="in" filter="fade">
                                      <p:cBhvr>
                                        <p:cTn id="143" dur="500"/>
                                        <p:tgtEl>
                                          <p:spTgt spid="384"/>
                                        </p:tgtEl>
                                      </p:cBhvr>
                                    </p:animEffect>
                                  </p:childTnLst>
                                </p:cTn>
                              </p:par>
                              <p:par>
                                <p:cTn id="144" presetID="10" presetClass="entr" presetSubtype="0" fill="hold" nodeType="withEffect">
                                  <p:stCondLst>
                                    <p:cond delay="0"/>
                                  </p:stCondLst>
                                  <p:childTnLst>
                                    <p:set>
                                      <p:cBhvr>
                                        <p:cTn id="145" dur="1" fill="hold">
                                          <p:stCondLst>
                                            <p:cond delay="0"/>
                                          </p:stCondLst>
                                        </p:cTn>
                                        <p:tgtEl>
                                          <p:spTgt spid="390"/>
                                        </p:tgtEl>
                                        <p:attrNameLst>
                                          <p:attrName>style.visibility</p:attrName>
                                        </p:attrNameLst>
                                      </p:cBhvr>
                                      <p:to>
                                        <p:strVal val="visible"/>
                                      </p:to>
                                    </p:set>
                                    <p:animEffect transition="in" filter="fade">
                                      <p:cBhvr>
                                        <p:cTn id="146" dur="500"/>
                                        <p:tgtEl>
                                          <p:spTgt spid="390"/>
                                        </p:tgtEl>
                                      </p:cBhvr>
                                    </p:animEffect>
                                  </p:childTnLst>
                                </p:cTn>
                              </p:par>
                              <p:par>
                                <p:cTn id="147" presetID="10" presetClass="entr" presetSubtype="0" fill="hold" nodeType="withEffect">
                                  <p:stCondLst>
                                    <p:cond delay="0"/>
                                  </p:stCondLst>
                                  <p:childTnLst>
                                    <p:set>
                                      <p:cBhvr>
                                        <p:cTn id="148" dur="1" fill="hold">
                                          <p:stCondLst>
                                            <p:cond delay="0"/>
                                          </p:stCondLst>
                                        </p:cTn>
                                        <p:tgtEl>
                                          <p:spTgt spid="393"/>
                                        </p:tgtEl>
                                        <p:attrNameLst>
                                          <p:attrName>style.visibility</p:attrName>
                                        </p:attrNameLst>
                                      </p:cBhvr>
                                      <p:to>
                                        <p:strVal val="visible"/>
                                      </p:to>
                                    </p:set>
                                    <p:animEffect transition="in" filter="fade">
                                      <p:cBhvr>
                                        <p:cTn id="149" dur="500"/>
                                        <p:tgtEl>
                                          <p:spTgt spid="393"/>
                                        </p:tgtEl>
                                      </p:cBhvr>
                                    </p:animEffect>
                                  </p:childTnLst>
                                </p:cTn>
                              </p:par>
                              <p:par>
                                <p:cTn id="150" presetID="10" presetClass="entr" presetSubtype="0" fill="hold" nodeType="withEffect">
                                  <p:stCondLst>
                                    <p:cond delay="0"/>
                                  </p:stCondLst>
                                  <p:childTnLst>
                                    <p:set>
                                      <p:cBhvr>
                                        <p:cTn id="151" dur="1" fill="hold">
                                          <p:stCondLst>
                                            <p:cond delay="0"/>
                                          </p:stCondLst>
                                        </p:cTn>
                                        <p:tgtEl>
                                          <p:spTgt spid="399"/>
                                        </p:tgtEl>
                                        <p:attrNameLst>
                                          <p:attrName>style.visibility</p:attrName>
                                        </p:attrNameLst>
                                      </p:cBhvr>
                                      <p:to>
                                        <p:strVal val="visible"/>
                                      </p:to>
                                    </p:set>
                                    <p:animEffect transition="in" filter="fade">
                                      <p:cBhvr>
                                        <p:cTn id="152" dur="500"/>
                                        <p:tgtEl>
                                          <p:spTgt spid="399"/>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288"/>
                                        </p:tgtEl>
                                        <p:attrNameLst>
                                          <p:attrName>style.visibility</p:attrName>
                                        </p:attrNameLst>
                                      </p:cBhvr>
                                      <p:to>
                                        <p:strVal val="visible"/>
                                      </p:to>
                                    </p:set>
                                    <p:animEffect transition="in" filter="fade">
                                      <p:cBhvr>
                                        <p:cTn id="155" dur="500"/>
                                        <p:tgtEl>
                                          <p:spTgt spid="288"/>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289"/>
                                        </p:tgtEl>
                                        <p:attrNameLst>
                                          <p:attrName>style.visibility</p:attrName>
                                        </p:attrNameLst>
                                      </p:cBhvr>
                                      <p:to>
                                        <p:strVal val="visible"/>
                                      </p:to>
                                    </p:set>
                                    <p:animEffect transition="in" filter="fade">
                                      <p:cBhvr>
                                        <p:cTn id="158" dur="500"/>
                                        <p:tgtEl>
                                          <p:spTgt spid="289"/>
                                        </p:tgtEl>
                                      </p:cBhvr>
                                    </p:animEffect>
                                  </p:childTnLst>
                                </p:cTn>
                              </p:par>
                              <p:par>
                                <p:cTn id="159" presetID="10" presetClass="entr" presetSubtype="0" fill="hold" nodeType="withEffect">
                                  <p:stCondLst>
                                    <p:cond delay="0"/>
                                  </p:stCondLst>
                                  <p:childTnLst>
                                    <p:set>
                                      <p:cBhvr>
                                        <p:cTn id="160" dur="1" fill="hold">
                                          <p:stCondLst>
                                            <p:cond delay="0"/>
                                          </p:stCondLst>
                                        </p:cTn>
                                        <p:tgtEl>
                                          <p:spTgt spid="290"/>
                                        </p:tgtEl>
                                        <p:attrNameLst>
                                          <p:attrName>style.visibility</p:attrName>
                                        </p:attrNameLst>
                                      </p:cBhvr>
                                      <p:to>
                                        <p:strVal val="visible"/>
                                      </p:to>
                                    </p:set>
                                    <p:animEffect transition="in" filter="fade">
                                      <p:cBhvr>
                                        <p:cTn id="161" dur="500"/>
                                        <p:tgtEl>
                                          <p:spTgt spid="290"/>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314"/>
                                        </p:tgtEl>
                                        <p:attrNameLst>
                                          <p:attrName>style.visibility</p:attrName>
                                        </p:attrNameLst>
                                      </p:cBhvr>
                                      <p:to>
                                        <p:strVal val="visible"/>
                                      </p:to>
                                    </p:set>
                                    <p:animEffect transition="in" filter="fade">
                                      <p:cBhvr>
                                        <p:cTn id="164" dur="500"/>
                                        <p:tgtEl>
                                          <p:spTgt spid="314"/>
                                        </p:tgtEl>
                                      </p:cBhvr>
                                    </p:animEffect>
                                  </p:childTnLst>
                                </p:cTn>
                              </p:par>
                              <p:par>
                                <p:cTn id="165" presetID="10" presetClass="entr" presetSubtype="0" fill="hold" nodeType="withEffect">
                                  <p:stCondLst>
                                    <p:cond delay="0"/>
                                  </p:stCondLst>
                                  <p:childTnLst>
                                    <p:set>
                                      <p:cBhvr>
                                        <p:cTn id="166" dur="1" fill="hold">
                                          <p:stCondLst>
                                            <p:cond delay="0"/>
                                          </p:stCondLst>
                                        </p:cTn>
                                        <p:tgtEl>
                                          <p:spTgt spid="315"/>
                                        </p:tgtEl>
                                        <p:attrNameLst>
                                          <p:attrName>style.visibility</p:attrName>
                                        </p:attrNameLst>
                                      </p:cBhvr>
                                      <p:to>
                                        <p:strVal val="visible"/>
                                      </p:to>
                                    </p:set>
                                    <p:animEffect transition="in" filter="fade">
                                      <p:cBhvr>
                                        <p:cTn id="167" dur="500"/>
                                        <p:tgtEl>
                                          <p:spTgt spid="315"/>
                                        </p:tgtEl>
                                      </p:cBhvr>
                                    </p:animEffect>
                                  </p:childTnLst>
                                </p:cTn>
                              </p:par>
                              <p:par>
                                <p:cTn id="168" presetID="10" presetClass="entr" presetSubtype="0" fill="hold" nodeType="withEffect">
                                  <p:stCondLst>
                                    <p:cond delay="0"/>
                                  </p:stCondLst>
                                  <p:childTnLst>
                                    <p:set>
                                      <p:cBhvr>
                                        <p:cTn id="169" dur="1" fill="hold">
                                          <p:stCondLst>
                                            <p:cond delay="0"/>
                                          </p:stCondLst>
                                        </p:cTn>
                                        <p:tgtEl>
                                          <p:spTgt spid="375"/>
                                        </p:tgtEl>
                                        <p:attrNameLst>
                                          <p:attrName>style.visibility</p:attrName>
                                        </p:attrNameLst>
                                      </p:cBhvr>
                                      <p:to>
                                        <p:strVal val="visible"/>
                                      </p:to>
                                    </p:set>
                                    <p:animEffect transition="in" filter="fade">
                                      <p:cBhvr>
                                        <p:cTn id="170" dur="500"/>
                                        <p:tgtEl>
                                          <p:spTgt spid="375"/>
                                        </p:tgtEl>
                                      </p:cBhvr>
                                    </p:animEffect>
                                  </p:childTnLst>
                                </p:cTn>
                              </p:par>
                              <p:par>
                                <p:cTn id="171" presetID="10" presetClass="entr" presetSubtype="0" fill="hold" nodeType="withEffect">
                                  <p:stCondLst>
                                    <p:cond delay="0"/>
                                  </p:stCondLst>
                                  <p:childTnLst>
                                    <p:set>
                                      <p:cBhvr>
                                        <p:cTn id="172" dur="1" fill="hold">
                                          <p:stCondLst>
                                            <p:cond delay="0"/>
                                          </p:stCondLst>
                                        </p:cTn>
                                        <p:tgtEl>
                                          <p:spTgt spid="378"/>
                                        </p:tgtEl>
                                        <p:attrNameLst>
                                          <p:attrName>style.visibility</p:attrName>
                                        </p:attrNameLst>
                                      </p:cBhvr>
                                      <p:to>
                                        <p:strVal val="visible"/>
                                      </p:to>
                                    </p:set>
                                    <p:animEffect transition="in" filter="fade">
                                      <p:cBhvr>
                                        <p:cTn id="173" dur="500"/>
                                        <p:tgtEl>
                                          <p:spTgt spid="378"/>
                                        </p:tgtEl>
                                      </p:cBhvr>
                                    </p:animEffect>
                                  </p:childTnLst>
                                </p:cTn>
                              </p:par>
                              <p:par>
                                <p:cTn id="174" presetID="10" presetClass="entr" presetSubtype="0" fill="hold" nodeType="withEffect">
                                  <p:stCondLst>
                                    <p:cond delay="0"/>
                                  </p:stCondLst>
                                  <p:childTnLst>
                                    <p:set>
                                      <p:cBhvr>
                                        <p:cTn id="175" dur="1" fill="hold">
                                          <p:stCondLst>
                                            <p:cond delay="0"/>
                                          </p:stCondLst>
                                        </p:cTn>
                                        <p:tgtEl>
                                          <p:spTgt spid="19"/>
                                        </p:tgtEl>
                                        <p:attrNameLst>
                                          <p:attrName>style.visibility</p:attrName>
                                        </p:attrNameLst>
                                      </p:cBhvr>
                                      <p:to>
                                        <p:strVal val="visible"/>
                                      </p:to>
                                    </p:set>
                                    <p:animEffect transition="in" filter="fade">
                                      <p:cBhvr>
                                        <p:cTn id="176" dur="500"/>
                                        <p:tgtEl>
                                          <p:spTgt spid="19"/>
                                        </p:tgtEl>
                                      </p:cBhvr>
                                    </p:animEffect>
                                  </p:childTnLst>
                                </p:cTn>
                              </p:par>
                              <p:par>
                                <p:cTn id="177" presetID="10" presetClass="entr" presetSubtype="0" fill="hold" nodeType="withEffect">
                                  <p:stCondLst>
                                    <p:cond delay="0"/>
                                  </p:stCondLst>
                                  <p:childTnLst>
                                    <p:set>
                                      <p:cBhvr>
                                        <p:cTn id="178" dur="1" fill="hold">
                                          <p:stCondLst>
                                            <p:cond delay="0"/>
                                          </p:stCondLst>
                                        </p:cTn>
                                        <p:tgtEl>
                                          <p:spTgt spid="20"/>
                                        </p:tgtEl>
                                        <p:attrNameLst>
                                          <p:attrName>style.visibility</p:attrName>
                                        </p:attrNameLst>
                                      </p:cBhvr>
                                      <p:to>
                                        <p:strVal val="visible"/>
                                      </p:to>
                                    </p:set>
                                    <p:animEffect transition="in" filter="fade">
                                      <p:cBhvr>
                                        <p:cTn id="179" dur="500"/>
                                        <p:tgtEl>
                                          <p:spTgt spid="20"/>
                                        </p:tgtEl>
                                      </p:cBhvr>
                                    </p:animEffect>
                                  </p:childTnLst>
                                </p:cTn>
                              </p:par>
                              <p:par>
                                <p:cTn id="180" presetID="10" presetClass="entr" presetSubtype="0" fill="hold" nodeType="withEffect">
                                  <p:stCondLst>
                                    <p:cond delay="0"/>
                                  </p:stCondLst>
                                  <p:childTnLst>
                                    <p:set>
                                      <p:cBhvr>
                                        <p:cTn id="181" dur="1" fill="hold">
                                          <p:stCondLst>
                                            <p:cond delay="0"/>
                                          </p:stCondLst>
                                        </p:cTn>
                                        <p:tgtEl>
                                          <p:spTgt spid="22"/>
                                        </p:tgtEl>
                                        <p:attrNameLst>
                                          <p:attrName>style.visibility</p:attrName>
                                        </p:attrNameLst>
                                      </p:cBhvr>
                                      <p:to>
                                        <p:strVal val="visible"/>
                                      </p:to>
                                    </p:set>
                                    <p:animEffect transition="in" filter="fade">
                                      <p:cBhvr>
                                        <p:cTn id="182" dur="500"/>
                                        <p:tgtEl>
                                          <p:spTgt spid="22"/>
                                        </p:tgtEl>
                                      </p:cBhvr>
                                    </p:animEffect>
                                  </p:childTnLst>
                                </p:cTn>
                              </p:par>
                              <p:par>
                                <p:cTn id="183" presetID="10" presetClass="entr" presetSubtype="0" fill="hold" nodeType="withEffect">
                                  <p:stCondLst>
                                    <p:cond delay="0"/>
                                  </p:stCondLst>
                                  <p:childTnLst>
                                    <p:set>
                                      <p:cBhvr>
                                        <p:cTn id="184" dur="1" fill="hold">
                                          <p:stCondLst>
                                            <p:cond delay="0"/>
                                          </p:stCondLst>
                                        </p:cTn>
                                        <p:tgtEl>
                                          <p:spTgt spid="21"/>
                                        </p:tgtEl>
                                        <p:attrNameLst>
                                          <p:attrName>style.visibility</p:attrName>
                                        </p:attrNameLst>
                                      </p:cBhvr>
                                      <p:to>
                                        <p:strVal val="visible"/>
                                      </p:to>
                                    </p:set>
                                    <p:animEffect transition="in" filter="fade">
                                      <p:cBhvr>
                                        <p:cTn id="185" dur="500"/>
                                        <p:tgtEl>
                                          <p:spTgt spid="21"/>
                                        </p:tgtEl>
                                      </p:cBhvr>
                                    </p:animEffect>
                                  </p:childTnLst>
                                </p:cTn>
                              </p:par>
                              <p:par>
                                <p:cTn id="186" presetID="10" presetClass="entr" presetSubtype="0" fill="hold" nodeType="withEffect">
                                  <p:stCondLst>
                                    <p:cond delay="0"/>
                                  </p:stCondLst>
                                  <p:childTnLst>
                                    <p:set>
                                      <p:cBhvr>
                                        <p:cTn id="187" dur="1" fill="hold">
                                          <p:stCondLst>
                                            <p:cond delay="0"/>
                                          </p:stCondLst>
                                        </p:cTn>
                                        <p:tgtEl>
                                          <p:spTgt spid="189"/>
                                        </p:tgtEl>
                                        <p:attrNameLst>
                                          <p:attrName>style.visibility</p:attrName>
                                        </p:attrNameLst>
                                      </p:cBhvr>
                                      <p:to>
                                        <p:strVal val="visible"/>
                                      </p:to>
                                    </p:set>
                                    <p:animEffect transition="in" filter="fade">
                                      <p:cBhvr>
                                        <p:cTn id="188" dur="500"/>
                                        <p:tgtEl>
                                          <p:spTgt spid="189"/>
                                        </p:tgtEl>
                                      </p:cBhvr>
                                    </p:animEffect>
                                  </p:childTnLst>
                                </p:cTn>
                              </p:par>
                              <p:par>
                                <p:cTn id="189" presetID="10" presetClass="entr" presetSubtype="0" fill="hold" nodeType="withEffect">
                                  <p:stCondLst>
                                    <p:cond delay="0"/>
                                  </p:stCondLst>
                                  <p:childTnLst>
                                    <p:set>
                                      <p:cBhvr>
                                        <p:cTn id="190" dur="1" fill="hold">
                                          <p:stCondLst>
                                            <p:cond delay="0"/>
                                          </p:stCondLst>
                                        </p:cTn>
                                        <p:tgtEl>
                                          <p:spTgt spid="298"/>
                                        </p:tgtEl>
                                        <p:attrNameLst>
                                          <p:attrName>style.visibility</p:attrName>
                                        </p:attrNameLst>
                                      </p:cBhvr>
                                      <p:to>
                                        <p:strVal val="visible"/>
                                      </p:to>
                                    </p:set>
                                    <p:animEffect transition="in" filter="fade">
                                      <p:cBhvr>
                                        <p:cTn id="191" dur="500"/>
                                        <p:tgtEl>
                                          <p:spTgt spid="298"/>
                                        </p:tgtEl>
                                      </p:cBhvr>
                                    </p:animEffect>
                                  </p:childTnLst>
                                </p:cTn>
                              </p:par>
                              <p:par>
                                <p:cTn id="192" presetID="10" presetClass="entr" presetSubtype="0" fill="hold" nodeType="withEffect">
                                  <p:stCondLst>
                                    <p:cond delay="0"/>
                                  </p:stCondLst>
                                  <p:childTnLst>
                                    <p:set>
                                      <p:cBhvr>
                                        <p:cTn id="193" dur="1" fill="hold">
                                          <p:stCondLst>
                                            <p:cond delay="0"/>
                                          </p:stCondLst>
                                        </p:cTn>
                                        <p:tgtEl>
                                          <p:spTgt spid="322"/>
                                        </p:tgtEl>
                                        <p:attrNameLst>
                                          <p:attrName>style.visibility</p:attrName>
                                        </p:attrNameLst>
                                      </p:cBhvr>
                                      <p:to>
                                        <p:strVal val="visible"/>
                                      </p:to>
                                    </p:set>
                                    <p:animEffect transition="in" filter="fade">
                                      <p:cBhvr>
                                        <p:cTn id="194" dur="500"/>
                                        <p:tgtEl>
                                          <p:spTgt spid="322"/>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329"/>
                                        </p:tgtEl>
                                        <p:attrNameLst>
                                          <p:attrName>style.visibility</p:attrName>
                                        </p:attrNameLst>
                                      </p:cBhvr>
                                      <p:to>
                                        <p:strVal val="visible"/>
                                      </p:to>
                                    </p:set>
                                    <p:animEffect transition="in" filter="fade">
                                      <p:cBhvr>
                                        <p:cTn id="197" dur="500"/>
                                        <p:tgtEl>
                                          <p:spTgt spid="329"/>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330"/>
                                        </p:tgtEl>
                                        <p:attrNameLst>
                                          <p:attrName>style.visibility</p:attrName>
                                        </p:attrNameLst>
                                      </p:cBhvr>
                                      <p:to>
                                        <p:strVal val="visible"/>
                                      </p:to>
                                    </p:set>
                                    <p:animEffect transition="in" filter="fade">
                                      <p:cBhvr>
                                        <p:cTn id="200" dur="500"/>
                                        <p:tgtEl>
                                          <p:spTgt spid="330"/>
                                        </p:tgtEl>
                                      </p:cBhvr>
                                    </p:animEffect>
                                  </p:childTnLst>
                                </p:cTn>
                              </p:par>
                              <p:par>
                                <p:cTn id="201" presetID="10" presetClass="entr" presetSubtype="0" fill="hold" nodeType="withEffect">
                                  <p:stCondLst>
                                    <p:cond delay="0"/>
                                  </p:stCondLst>
                                  <p:childTnLst>
                                    <p:set>
                                      <p:cBhvr>
                                        <p:cTn id="202" dur="1" fill="hold">
                                          <p:stCondLst>
                                            <p:cond delay="0"/>
                                          </p:stCondLst>
                                        </p:cTn>
                                        <p:tgtEl>
                                          <p:spTgt spid="331"/>
                                        </p:tgtEl>
                                        <p:attrNameLst>
                                          <p:attrName>style.visibility</p:attrName>
                                        </p:attrNameLst>
                                      </p:cBhvr>
                                      <p:to>
                                        <p:strVal val="visible"/>
                                      </p:to>
                                    </p:set>
                                    <p:animEffect transition="in" filter="fade">
                                      <p:cBhvr>
                                        <p:cTn id="203" dur="500"/>
                                        <p:tgtEl>
                                          <p:spTgt spid="331"/>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334"/>
                                        </p:tgtEl>
                                        <p:attrNameLst>
                                          <p:attrName>style.visibility</p:attrName>
                                        </p:attrNameLst>
                                      </p:cBhvr>
                                      <p:to>
                                        <p:strVal val="visible"/>
                                      </p:to>
                                    </p:set>
                                    <p:animEffect transition="in" filter="fade">
                                      <p:cBhvr>
                                        <p:cTn id="206" dur="500"/>
                                        <p:tgtEl>
                                          <p:spTgt spid="334"/>
                                        </p:tgtEl>
                                      </p:cBhvr>
                                    </p:animEffect>
                                  </p:childTnLst>
                                </p:cTn>
                              </p:par>
                              <p:par>
                                <p:cTn id="207" presetID="10" presetClass="entr" presetSubtype="0" fill="hold" nodeType="withEffect">
                                  <p:stCondLst>
                                    <p:cond delay="0"/>
                                  </p:stCondLst>
                                  <p:childTnLst>
                                    <p:set>
                                      <p:cBhvr>
                                        <p:cTn id="208" dur="1" fill="hold">
                                          <p:stCondLst>
                                            <p:cond delay="0"/>
                                          </p:stCondLst>
                                        </p:cTn>
                                        <p:tgtEl>
                                          <p:spTgt spid="335"/>
                                        </p:tgtEl>
                                        <p:attrNameLst>
                                          <p:attrName>style.visibility</p:attrName>
                                        </p:attrNameLst>
                                      </p:cBhvr>
                                      <p:to>
                                        <p:strVal val="visible"/>
                                      </p:to>
                                    </p:set>
                                    <p:animEffect transition="in" filter="fade">
                                      <p:cBhvr>
                                        <p:cTn id="209" dur="500"/>
                                        <p:tgtEl>
                                          <p:spTgt spid="335"/>
                                        </p:tgtEl>
                                      </p:cBhvr>
                                    </p:animEffect>
                                  </p:childTnLst>
                                </p:cTn>
                              </p:par>
                              <p:par>
                                <p:cTn id="210" presetID="10" presetClass="entr" presetSubtype="0" fill="hold" nodeType="withEffect">
                                  <p:stCondLst>
                                    <p:cond delay="0"/>
                                  </p:stCondLst>
                                  <p:childTnLst>
                                    <p:set>
                                      <p:cBhvr>
                                        <p:cTn id="211" dur="1" fill="hold">
                                          <p:stCondLst>
                                            <p:cond delay="0"/>
                                          </p:stCondLst>
                                        </p:cTn>
                                        <p:tgtEl>
                                          <p:spTgt spid="372"/>
                                        </p:tgtEl>
                                        <p:attrNameLst>
                                          <p:attrName>style.visibility</p:attrName>
                                        </p:attrNameLst>
                                      </p:cBhvr>
                                      <p:to>
                                        <p:strVal val="visible"/>
                                      </p:to>
                                    </p:set>
                                    <p:animEffect transition="in" filter="fade">
                                      <p:cBhvr>
                                        <p:cTn id="212" dur="500"/>
                                        <p:tgtEl>
                                          <p:spTgt spid="372"/>
                                        </p:tgtEl>
                                      </p:cBhvr>
                                    </p:animEffect>
                                  </p:childTnLst>
                                </p:cTn>
                              </p:par>
                              <p:par>
                                <p:cTn id="213" presetID="10" presetClass="entr" presetSubtype="0" fill="hold" nodeType="withEffect">
                                  <p:stCondLst>
                                    <p:cond delay="0"/>
                                  </p:stCondLst>
                                  <p:childTnLst>
                                    <p:set>
                                      <p:cBhvr>
                                        <p:cTn id="214" dur="1" fill="hold">
                                          <p:stCondLst>
                                            <p:cond delay="0"/>
                                          </p:stCondLst>
                                        </p:cTn>
                                        <p:tgtEl>
                                          <p:spTgt spid="387"/>
                                        </p:tgtEl>
                                        <p:attrNameLst>
                                          <p:attrName>style.visibility</p:attrName>
                                        </p:attrNameLst>
                                      </p:cBhvr>
                                      <p:to>
                                        <p:strVal val="visible"/>
                                      </p:to>
                                    </p:set>
                                    <p:animEffect transition="in" filter="fade">
                                      <p:cBhvr>
                                        <p:cTn id="215" dur="500"/>
                                        <p:tgtEl>
                                          <p:spTgt spid="387"/>
                                        </p:tgtEl>
                                      </p:cBhvr>
                                    </p:animEffect>
                                  </p:childTnLst>
                                </p:cTn>
                              </p:par>
                              <p:par>
                                <p:cTn id="216" presetID="10" presetClass="entr" presetSubtype="0" fill="hold" nodeType="withEffect">
                                  <p:stCondLst>
                                    <p:cond delay="0"/>
                                  </p:stCondLst>
                                  <p:childTnLst>
                                    <p:set>
                                      <p:cBhvr>
                                        <p:cTn id="217" dur="1" fill="hold">
                                          <p:stCondLst>
                                            <p:cond delay="0"/>
                                          </p:stCondLst>
                                        </p:cTn>
                                        <p:tgtEl>
                                          <p:spTgt spid="396"/>
                                        </p:tgtEl>
                                        <p:attrNameLst>
                                          <p:attrName>style.visibility</p:attrName>
                                        </p:attrNameLst>
                                      </p:cBhvr>
                                      <p:to>
                                        <p:strVal val="visible"/>
                                      </p:to>
                                    </p:set>
                                    <p:animEffect transition="in" filter="fade">
                                      <p:cBhvr>
                                        <p:cTn id="218" dur="500"/>
                                        <p:tgtEl>
                                          <p:spTgt spid="396"/>
                                        </p:tgtEl>
                                      </p:cBhvr>
                                    </p:animEffect>
                                  </p:childTnLst>
                                </p:cTn>
                              </p:par>
                              <p:par>
                                <p:cTn id="219" presetID="10" presetClass="entr" presetSubtype="0" fill="hold" nodeType="withEffect">
                                  <p:stCondLst>
                                    <p:cond delay="0"/>
                                  </p:stCondLst>
                                  <p:childTnLst>
                                    <p:set>
                                      <p:cBhvr>
                                        <p:cTn id="220" dur="1" fill="hold">
                                          <p:stCondLst>
                                            <p:cond delay="0"/>
                                          </p:stCondLst>
                                        </p:cTn>
                                        <p:tgtEl>
                                          <p:spTgt spid="281"/>
                                        </p:tgtEl>
                                        <p:attrNameLst>
                                          <p:attrName>style.visibility</p:attrName>
                                        </p:attrNameLst>
                                      </p:cBhvr>
                                      <p:to>
                                        <p:strVal val="visible"/>
                                      </p:to>
                                    </p:set>
                                    <p:animEffect transition="in" filter="fade">
                                      <p:cBhvr>
                                        <p:cTn id="221" dur="500"/>
                                        <p:tgtEl>
                                          <p:spTgt spid="281"/>
                                        </p:tgtEl>
                                      </p:cBhvr>
                                    </p:animEffect>
                                  </p:childTnLst>
                                </p:cTn>
                              </p:par>
                              <p:par>
                                <p:cTn id="222" presetID="10" presetClass="entr" presetSubtype="0" fill="hold" nodeType="withEffect">
                                  <p:stCondLst>
                                    <p:cond delay="0"/>
                                  </p:stCondLst>
                                  <p:childTnLst>
                                    <p:set>
                                      <p:cBhvr>
                                        <p:cTn id="223" dur="1" fill="hold">
                                          <p:stCondLst>
                                            <p:cond delay="0"/>
                                          </p:stCondLst>
                                        </p:cTn>
                                        <p:tgtEl>
                                          <p:spTgt spid="303"/>
                                        </p:tgtEl>
                                        <p:attrNameLst>
                                          <p:attrName>style.visibility</p:attrName>
                                        </p:attrNameLst>
                                      </p:cBhvr>
                                      <p:to>
                                        <p:strVal val="visible"/>
                                      </p:to>
                                    </p:set>
                                    <p:animEffect transition="in" filter="fade">
                                      <p:cBhvr>
                                        <p:cTn id="224" dur="500"/>
                                        <p:tgtEl>
                                          <p:spTgt spid="303"/>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313"/>
                                        </p:tgtEl>
                                        <p:attrNameLst>
                                          <p:attrName>style.visibility</p:attrName>
                                        </p:attrNameLst>
                                      </p:cBhvr>
                                      <p:to>
                                        <p:strVal val="visible"/>
                                      </p:to>
                                    </p:set>
                                    <p:animEffect transition="in" filter="fade">
                                      <p:cBhvr>
                                        <p:cTn id="227" dur="500"/>
                                        <p:tgtEl>
                                          <p:spTgt spid="313"/>
                                        </p:tgtEl>
                                      </p:cBhvr>
                                    </p:animEffect>
                                  </p:childTnLst>
                                </p:cTn>
                              </p:par>
                              <p:par>
                                <p:cTn id="228" presetID="10" presetClass="entr" presetSubtype="0" fill="hold" nodeType="withEffect">
                                  <p:stCondLst>
                                    <p:cond delay="0"/>
                                  </p:stCondLst>
                                  <p:childTnLst>
                                    <p:set>
                                      <p:cBhvr>
                                        <p:cTn id="229" dur="1" fill="hold">
                                          <p:stCondLst>
                                            <p:cond delay="0"/>
                                          </p:stCondLst>
                                        </p:cTn>
                                        <p:tgtEl>
                                          <p:spTgt spid="359"/>
                                        </p:tgtEl>
                                        <p:attrNameLst>
                                          <p:attrName>style.visibility</p:attrName>
                                        </p:attrNameLst>
                                      </p:cBhvr>
                                      <p:to>
                                        <p:strVal val="visible"/>
                                      </p:to>
                                    </p:set>
                                    <p:animEffect transition="in" filter="fade">
                                      <p:cBhvr>
                                        <p:cTn id="230" dur="500"/>
                                        <p:tgtEl>
                                          <p:spTgt spid="359"/>
                                        </p:tgtEl>
                                      </p:cBhvr>
                                    </p:animEffect>
                                  </p:childTnLst>
                                </p:cTn>
                              </p:par>
                              <p:par>
                                <p:cTn id="231" presetID="10" presetClass="entr" presetSubtype="0" fill="hold" nodeType="withEffect">
                                  <p:stCondLst>
                                    <p:cond delay="0"/>
                                  </p:stCondLst>
                                  <p:childTnLst>
                                    <p:set>
                                      <p:cBhvr>
                                        <p:cTn id="232" dur="1" fill="hold">
                                          <p:stCondLst>
                                            <p:cond delay="0"/>
                                          </p:stCondLst>
                                        </p:cTn>
                                        <p:tgtEl>
                                          <p:spTgt spid="369"/>
                                        </p:tgtEl>
                                        <p:attrNameLst>
                                          <p:attrName>style.visibility</p:attrName>
                                        </p:attrNameLst>
                                      </p:cBhvr>
                                      <p:to>
                                        <p:strVal val="visible"/>
                                      </p:to>
                                    </p:set>
                                    <p:animEffect transition="in" filter="fade">
                                      <p:cBhvr>
                                        <p:cTn id="233" dur="500"/>
                                        <p:tgtEl>
                                          <p:spTgt spid="369"/>
                                        </p:tgtEl>
                                      </p:cBhvr>
                                    </p:animEffect>
                                  </p:childTnLst>
                                </p:cTn>
                              </p:par>
                              <p:par>
                                <p:cTn id="234" presetID="10" presetClass="entr" presetSubtype="0" fill="hold" nodeType="withEffect">
                                  <p:stCondLst>
                                    <p:cond delay="0"/>
                                  </p:stCondLst>
                                  <p:childTnLst>
                                    <p:set>
                                      <p:cBhvr>
                                        <p:cTn id="235" dur="1" fill="hold">
                                          <p:stCondLst>
                                            <p:cond delay="0"/>
                                          </p:stCondLst>
                                        </p:cTn>
                                        <p:tgtEl>
                                          <p:spTgt spid="381"/>
                                        </p:tgtEl>
                                        <p:attrNameLst>
                                          <p:attrName>style.visibility</p:attrName>
                                        </p:attrNameLst>
                                      </p:cBhvr>
                                      <p:to>
                                        <p:strVal val="visible"/>
                                      </p:to>
                                    </p:set>
                                    <p:animEffect transition="in" filter="fade">
                                      <p:cBhvr>
                                        <p:cTn id="236" dur="500"/>
                                        <p:tgtEl>
                                          <p:spTgt spid="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0" animBg="1"/>
      <p:bldP spid="289" grpId="0" animBg="1"/>
      <p:bldP spid="313" grpId="0" animBg="1"/>
      <p:bldP spid="314" grpId="0" animBg="1"/>
      <p:bldP spid="321" grpId="0" animBg="1"/>
      <p:bldP spid="329" grpId="0" animBg="1"/>
      <p:bldP spid="330" grpId="0" animBg="1"/>
      <p:bldP spid="334" grpId="0" animBg="1"/>
      <p:bldP spid="341" grpId="0" animBg="1"/>
      <p:bldP spid="342" grpId="0"/>
      <p:bldP spid="346" grpId="0" animBg="1"/>
      <p:bldP spid="3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43A5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9FF10-6FA1-AE65-EFBD-F804A2C25B36}"/>
              </a:ext>
            </a:extLst>
          </p:cNvPr>
          <p:cNvSpPr>
            <a:spLocks noGrp="1"/>
          </p:cNvSpPr>
          <p:nvPr>
            <p:ph type="title"/>
          </p:nvPr>
        </p:nvSpPr>
        <p:spPr>
          <a:xfrm>
            <a:off x="588263" y="457200"/>
            <a:ext cx="11018520" cy="553998"/>
          </a:xfrm>
        </p:spPr>
        <p:txBody>
          <a:bodyPr wrap="square" anchor="t">
            <a:normAutofit/>
          </a:bodyPr>
          <a:lstStyle/>
          <a:p>
            <a:r>
              <a:rPr lang="en-US" dirty="0">
                <a:solidFill>
                  <a:schemeClr val="bg1"/>
                </a:solidFill>
              </a:rPr>
              <a:t>Azure AD Application Proxy</a:t>
            </a:r>
          </a:p>
        </p:txBody>
      </p:sp>
      <p:pic>
        <p:nvPicPr>
          <p:cNvPr id="1028" name="Picture 4" descr="Azure AD Application Proxy support for SAML based Apps is GA ...">
            <a:extLst>
              <a:ext uri="{FF2B5EF4-FFF2-40B4-BE49-F238E27FC236}">
                <a16:creationId xmlns:a16="http://schemas.microsoft.com/office/drawing/2014/main" id="{C622F85F-3799-BD3D-A0FA-1381C9BEBB7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4200" y="1579434"/>
            <a:ext cx="11018838" cy="4545270"/>
          </a:xfrm>
          <a:prstGeom prst="rect">
            <a:avLst/>
          </a:prstGeom>
          <a:solidFill>
            <a:srgbClr val="FFFFFF"/>
          </a:solidFill>
        </p:spPr>
      </p:pic>
    </p:spTree>
    <p:extLst>
      <p:ext uri="{BB962C8B-B14F-4D97-AF65-F5344CB8AC3E}">
        <p14:creationId xmlns:p14="http://schemas.microsoft.com/office/powerpoint/2010/main" val="355670222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Tree>
    <p:extLst>
      <p:ext uri="{BB962C8B-B14F-4D97-AF65-F5344CB8AC3E}">
        <p14:creationId xmlns:p14="http://schemas.microsoft.com/office/powerpoint/2010/main" val="2269435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7D902D-1333-463E-BB5A-2BE7D4FBAA17}"/>
              </a:ext>
            </a:extLst>
          </p:cNvPr>
          <p:cNvSpPr>
            <a:spLocks noGrp="1"/>
          </p:cNvSpPr>
          <p:nvPr>
            <p:ph type="title"/>
          </p:nvPr>
        </p:nvSpPr>
        <p:spPr>
          <a:xfrm>
            <a:off x="1524000" y="3085842"/>
            <a:ext cx="9144000" cy="498598"/>
          </a:xfrm>
        </p:spPr>
        <p:txBody>
          <a:bodyPr/>
          <a:lstStyle/>
          <a:p>
            <a:pPr algn="ctr"/>
            <a:r>
              <a:rPr lang="en-US" dirty="0"/>
              <a:t>Q &amp; A</a:t>
            </a:r>
          </a:p>
        </p:txBody>
      </p:sp>
    </p:spTree>
    <p:extLst>
      <p:ext uri="{BB962C8B-B14F-4D97-AF65-F5344CB8AC3E}">
        <p14:creationId xmlns:p14="http://schemas.microsoft.com/office/powerpoint/2010/main" val="336983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7D902D-1333-463E-BB5A-2BE7D4FBAA17}"/>
              </a:ext>
            </a:extLst>
          </p:cNvPr>
          <p:cNvSpPr>
            <a:spLocks noGrp="1"/>
          </p:cNvSpPr>
          <p:nvPr>
            <p:ph type="title"/>
          </p:nvPr>
        </p:nvSpPr>
        <p:spPr>
          <a:xfrm>
            <a:off x="1524000" y="3085842"/>
            <a:ext cx="9144000" cy="498598"/>
          </a:xfrm>
        </p:spPr>
        <p:txBody>
          <a:bodyPr/>
          <a:lstStyle/>
          <a:p>
            <a:pPr algn="ctr"/>
            <a:r>
              <a:rPr lang="en-US" dirty="0"/>
              <a:t>Thank you!!</a:t>
            </a:r>
          </a:p>
        </p:txBody>
      </p:sp>
    </p:spTree>
    <p:extLst>
      <p:ext uri="{BB962C8B-B14F-4D97-AF65-F5344CB8AC3E}">
        <p14:creationId xmlns:p14="http://schemas.microsoft.com/office/powerpoint/2010/main" val="84956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descr="Blue rectangle">
            <a:extLst>
              <a:ext uri="{FF2B5EF4-FFF2-40B4-BE49-F238E27FC236}">
                <a16:creationId xmlns:a16="http://schemas.microsoft.com/office/drawing/2014/main" id="{BBE5042A-0DE6-45F4-9BEE-0A5F47759450}"/>
              </a:ext>
            </a:extLst>
          </p:cNvPr>
          <p:cNvSpPr/>
          <p:nvPr/>
        </p:nvSpPr>
        <p:spPr bwMode="auto">
          <a:xfrm>
            <a:off x="1730" y="2348664"/>
            <a:ext cx="12188542" cy="2770291"/>
          </a:xfrm>
          <a:prstGeom prst="rect">
            <a:avLst/>
          </a:prstGeom>
          <a:solidFill>
            <a:schemeClr val="accent1"/>
          </a:solidFill>
          <a:ln w="10795" cap="flat" cmpd="sng" algn="ctr">
            <a:noFill/>
            <a:prstDash val="solid"/>
          </a:ln>
          <a:effectLst>
            <a:outerShdw blurRad="254000" dist="50800" dir="2700000" algn="tl" rotWithShape="0">
              <a:prstClr val="black">
                <a:alpha val="25000"/>
              </a:prstClr>
            </a:outerShdw>
          </a:effectLst>
        </p:spPr>
        <p:txBody>
          <a:bodyPr vert="horz" wrap="square" lIns="0" tIns="53739" rIns="0" bIns="53739" numCol="1" rtlCol="0" anchor="ctr" anchorCtr="0" compatLnSpc="1">
            <a:prstTxWarp prst="textNoShape">
              <a:avLst/>
            </a:prstTxWarp>
          </a:bodyPr>
          <a:lstStyle/>
          <a:p>
            <a:pPr algn="ctr" defTabSz="1074111" fontAlgn="base">
              <a:spcBef>
                <a:spcPct val="0"/>
              </a:spcBef>
              <a:spcAft>
                <a:spcPct val="0"/>
              </a:spcAft>
            </a:pPr>
            <a:endParaRPr lang="en-US" sz="2307" kern="0">
              <a:solidFill>
                <a:schemeClr val="bg2"/>
              </a:solidFill>
              <a:latin typeface="Segoe UI Semilight"/>
            </a:endParaRPr>
          </a:p>
        </p:txBody>
      </p:sp>
      <p:sp>
        <p:nvSpPr>
          <p:cNvPr id="2" name="Title 1"/>
          <p:cNvSpPr>
            <a:spLocks noGrp="1"/>
          </p:cNvSpPr>
          <p:nvPr>
            <p:ph type="title"/>
          </p:nvPr>
        </p:nvSpPr>
        <p:spPr/>
        <p:txBody>
          <a:bodyPr/>
          <a:lstStyle/>
          <a:p>
            <a:r>
              <a:rPr lang="en-US"/>
              <a:t>Azure Active Directory—the world’s largest cloud identity service</a:t>
            </a:r>
          </a:p>
        </p:txBody>
      </p:sp>
      <p:sp>
        <p:nvSpPr>
          <p:cNvPr id="3" name="Text Placeholder 2">
            <a:extLst>
              <a:ext uri="{FF2B5EF4-FFF2-40B4-BE49-F238E27FC236}">
                <a16:creationId xmlns:a16="http://schemas.microsoft.com/office/drawing/2014/main" id="{B84ABD06-08B4-4A00-B2A4-C5D91446CE7D}"/>
              </a:ext>
            </a:extLst>
          </p:cNvPr>
          <p:cNvSpPr>
            <a:spLocks noGrp="1"/>
          </p:cNvSpPr>
          <p:nvPr>
            <p:ph type="body" sz="quarter" idx="12"/>
          </p:nvPr>
        </p:nvSpPr>
        <p:spPr>
          <a:xfrm>
            <a:off x="442713" y="1663241"/>
            <a:ext cx="11339774" cy="353020"/>
          </a:xfrm>
        </p:spPr>
        <p:txBody>
          <a:bodyPr/>
          <a:lstStyle/>
          <a:p>
            <a:r>
              <a:rPr lang="en-US" dirty="0"/>
              <a:t>Thousands of organizations, millions of active users, billions of daily requests</a:t>
            </a:r>
          </a:p>
        </p:txBody>
      </p:sp>
      <p:cxnSp>
        <p:nvCxnSpPr>
          <p:cNvPr id="37" name="Straight Connector 36">
            <a:extLst>
              <a:ext uri="{FF2B5EF4-FFF2-40B4-BE49-F238E27FC236}">
                <a16:creationId xmlns:a16="http://schemas.microsoft.com/office/drawing/2014/main" id="{E2A936C5-8610-4E87-9E04-B394E8D54D3D}"/>
              </a:ext>
              <a:ext uri="{C183D7F6-B498-43B3-948B-1728B52AA6E4}">
                <adec:decorative xmlns:adec="http://schemas.microsoft.com/office/drawing/2017/decorative" val="1"/>
              </a:ext>
            </a:extLst>
          </p:cNvPr>
          <p:cNvCxnSpPr/>
          <p:nvPr/>
        </p:nvCxnSpPr>
        <p:spPr>
          <a:xfrm>
            <a:off x="4028868" y="2703068"/>
            <a:ext cx="0" cy="2061485"/>
          </a:xfrm>
          <a:prstGeom prst="line">
            <a:avLst/>
          </a:prstGeom>
          <a:ln w="190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CFF7336-E958-460D-AF3F-8B59C38B6369}"/>
              </a:ext>
              <a:ext uri="{C183D7F6-B498-43B3-948B-1728B52AA6E4}">
                <adec:decorative xmlns:adec="http://schemas.microsoft.com/office/drawing/2017/decorative" val="1"/>
              </a:ext>
            </a:extLst>
          </p:cNvPr>
          <p:cNvCxnSpPr/>
          <p:nvPr/>
        </p:nvCxnSpPr>
        <p:spPr>
          <a:xfrm>
            <a:off x="8016817" y="2703068"/>
            <a:ext cx="0" cy="2061485"/>
          </a:xfrm>
          <a:prstGeom prst="line">
            <a:avLst/>
          </a:prstGeom>
          <a:ln w="190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88" name="TextBox 487">
            <a:extLst>
              <a:ext uri="{FF2B5EF4-FFF2-40B4-BE49-F238E27FC236}">
                <a16:creationId xmlns:a16="http://schemas.microsoft.com/office/drawing/2014/main" id="{2534D3C6-D325-4916-9125-A634E6E36D36}"/>
              </a:ext>
            </a:extLst>
          </p:cNvPr>
          <p:cNvSpPr txBox="1"/>
          <p:nvPr/>
        </p:nvSpPr>
        <p:spPr>
          <a:xfrm>
            <a:off x="647860" y="2622850"/>
            <a:ext cx="2917412" cy="1310814"/>
          </a:xfrm>
          <a:prstGeom prst="rect">
            <a:avLst/>
          </a:prstGeom>
          <a:noFill/>
        </p:spPr>
        <p:txBody>
          <a:bodyPr wrap="square" lIns="0" rIns="91414" rtlCol="0">
            <a:spAutoFit/>
          </a:bodyPr>
          <a:lstStyle/>
          <a:p>
            <a:pPr defTabSz="931971">
              <a:lnSpc>
                <a:spcPct val="90000"/>
              </a:lnSpc>
              <a:defRPr/>
            </a:pPr>
            <a:r>
              <a:rPr lang="en-US" sz="8626" kern="0" spc="-300">
                <a:ln w="3175">
                  <a:noFill/>
                </a:ln>
                <a:solidFill>
                  <a:schemeClr val="bg2"/>
                </a:solidFill>
                <a:latin typeface="Segoe UI Semibold"/>
                <a:cs typeface="Segoe UI" panose="020B0502040204020203" pitchFamily="34" charset="0"/>
              </a:rPr>
              <a:t>100</a:t>
            </a:r>
            <a:r>
              <a:rPr lang="en-US" sz="3200" kern="0" spc="-300">
                <a:ln w="3175">
                  <a:noFill/>
                </a:ln>
                <a:solidFill>
                  <a:schemeClr val="bg2"/>
                </a:solidFill>
                <a:latin typeface="Segoe UI Semibold"/>
                <a:cs typeface="Segoe UI" panose="020B0502040204020203" pitchFamily="34" charset="0"/>
              </a:rPr>
              <a:t> </a:t>
            </a:r>
            <a:r>
              <a:rPr lang="en-US" sz="3920" b="1" kern="0" spc="-300">
                <a:ln w="3175">
                  <a:noFill/>
                </a:ln>
                <a:solidFill>
                  <a:schemeClr val="bg2"/>
                </a:solidFill>
                <a:latin typeface="Segoe UI Semibold"/>
                <a:cs typeface="Segoe UI" panose="020B0502040204020203" pitchFamily="34" charset="0"/>
              </a:rPr>
              <a:t>K </a:t>
            </a:r>
            <a:r>
              <a:rPr lang="en-US" sz="5881" b="1" kern="0" spc="-300">
                <a:ln w="3175">
                  <a:noFill/>
                </a:ln>
                <a:solidFill>
                  <a:schemeClr val="bg2"/>
                </a:solidFill>
                <a:latin typeface="Segoe UI Semibold"/>
                <a:cs typeface="Segoe UI" panose="020B0502040204020203" pitchFamily="34" charset="0"/>
              </a:rPr>
              <a:t>+</a:t>
            </a:r>
            <a:endParaRPr lang="en-US" sz="3600" b="1" kern="0" spc="-300">
              <a:ln w="3175">
                <a:noFill/>
              </a:ln>
              <a:solidFill>
                <a:schemeClr val="bg2"/>
              </a:solidFill>
              <a:latin typeface="Segoe UI Semibold"/>
              <a:cs typeface="Segoe UI" panose="020B0502040204020203" pitchFamily="34" charset="0"/>
            </a:endParaRPr>
          </a:p>
        </p:txBody>
      </p:sp>
      <p:grpSp>
        <p:nvGrpSpPr>
          <p:cNvPr id="466" name="Group 465" descr="Building icon with bullet point">
            <a:extLst>
              <a:ext uri="{FF2B5EF4-FFF2-40B4-BE49-F238E27FC236}">
                <a16:creationId xmlns:a16="http://schemas.microsoft.com/office/drawing/2014/main" id="{07AFF795-ACCC-413A-AED0-88028ED78A47}"/>
              </a:ext>
            </a:extLst>
          </p:cNvPr>
          <p:cNvGrpSpPr/>
          <p:nvPr/>
        </p:nvGrpSpPr>
        <p:grpSpPr>
          <a:xfrm>
            <a:off x="647862" y="4077764"/>
            <a:ext cx="3159791" cy="609720"/>
            <a:chOff x="557213" y="4032517"/>
            <a:chExt cx="3223608" cy="622034"/>
          </a:xfrm>
        </p:grpSpPr>
        <p:sp>
          <p:nvSpPr>
            <p:cNvPr id="472" name="TextBox 471">
              <a:extLst>
                <a:ext uri="{FF2B5EF4-FFF2-40B4-BE49-F238E27FC236}">
                  <a16:creationId xmlns:a16="http://schemas.microsoft.com/office/drawing/2014/main" id="{AC161683-5E63-4920-8EA0-C399DF9C6ED7}"/>
                </a:ext>
              </a:extLst>
            </p:cNvPr>
            <p:cNvSpPr txBox="1"/>
            <p:nvPr/>
          </p:nvSpPr>
          <p:spPr>
            <a:xfrm>
              <a:off x="1444290" y="4032517"/>
              <a:ext cx="2336531" cy="558697"/>
            </a:xfrm>
            <a:prstGeom prst="rect">
              <a:avLst/>
            </a:prstGeom>
            <a:noFill/>
          </p:spPr>
          <p:txBody>
            <a:bodyPr wrap="square" lIns="0" tIns="0" rIns="0" bIns="0" rtlCol="0">
              <a:spAutoFit/>
            </a:bodyPr>
            <a:lstStyle>
              <a:defPPr>
                <a:defRPr lang="en-US"/>
              </a:defPPr>
              <a:lvl1pPr algn="ctr" defTabSz="932508">
                <a:lnSpc>
                  <a:spcPct val="90000"/>
                </a:lnSpc>
                <a:defRPr sz="1600">
                  <a:gradFill>
                    <a:gsLst>
                      <a:gs pos="2917">
                        <a:srgbClr val="353535"/>
                      </a:gs>
                      <a:gs pos="30000">
                        <a:srgbClr val="353535"/>
                      </a:gs>
                    </a:gsLst>
                    <a:lin ang="5400000" scaled="0"/>
                  </a:gradFill>
                  <a:latin typeface="Segoe UI" panose="020B0502040204020203" pitchFamily="34" charset="0"/>
                  <a:cs typeface="Segoe UI" panose="020B0502040204020203" pitchFamily="34" charset="0"/>
                </a:defRPr>
              </a:lvl1pPr>
            </a:lstStyle>
            <a:p>
              <a:pPr algn="l" defTabSz="913962">
                <a:spcBef>
                  <a:spcPts val="600"/>
                </a:spcBef>
              </a:pPr>
              <a:r>
                <a:rPr lang="en-US" sz="1765">
                  <a:solidFill>
                    <a:schemeClr val="bg2"/>
                  </a:solidFill>
                  <a:latin typeface="Segoe UI Semibold"/>
                </a:rPr>
                <a:t>Enterprise customers</a:t>
              </a:r>
            </a:p>
            <a:p>
              <a:pPr algn="l" defTabSz="913962">
                <a:spcBef>
                  <a:spcPts val="600"/>
                </a:spcBef>
              </a:pPr>
              <a:r>
                <a:rPr lang="en-US" sz="1567">
                  <a:solidFill>
                    <a:schemeClr val="bg2"/>
                  </a:solidFill>
                </a:rPr>
                <a:t>Using Azure AD</a:t>
              </a:r>
            </a:p>
          </p:txBody>
        </p:sp>
        <p:grpSp>
          <p:nvGrpSpPr>
            <p:cNvPr id="463" name="Group 462">
              <a:extLst>
                <a:ext uri="{FF2B5EF4-FFF2-40B4-BE49-F238E27FC236}">
                  <a16:creationId xmlns:a16="http://schemas.microsoft.com/office/drawing/2014/main" id="{7C2A54B3-76D6-46A3-BFA6-DEB631D55965}"/>
                </a:ext>
              </a:extLst>
            </p:cNvPr>
            <p:cNvGrpSpPr/>
            <p:nvPr/>
          </p:nvGrpSpPr>
          <p:grpSpPr>
            <a:xfrm>
              <a:off x="557213" y="4052888"/>
              <a:ext cx="563563" cy="601663"/>
              <a:chOff x="557213" y="4052888"/>
              <a:chExt cx="563563" cy="601663"/>
            </a:xfrm>
          </p:grpSpPr>
          <p:sp>
            <p:nvSpPr>
              <p:cNvPr id="10" name="Freeform 5">
                <a:extLst>
                  <a:ext uri="{FF2B5EF4-FFF2-40B4-BE49-F238E27FC236}">
                    <a16:creationId xmlns:a16="http://schemas.microsoft.com/office/drawing/2014/main" id="{5621B793-995D-4874-8BA3-74846DB59672}"/>
                  </a:ext>
                </a:extLst>
              </p:cNvPr>
              <p:cNvSpPr>
                <a:spLocks noEditPoints="1"/>
              </p:cNvSpPr>
              <p:nvPr/>
            </p:nvSpPr>
            <p:spPr bwMode="auto">
              <a:xfrm>
                <a:off x="557213" y="4162425"/>
                <a:ext cx="280988" cy="492125"/>
              </a:xfrm>
              <a:custGeom>
                <a:avLst/>
                <a:gdLst>
                  <a:gd name="T0" fmla="*/ 54 w 163"/>
                  <a:gd name="T1" fmla="*/ 54 h 285"/>
                  <a:gd name="T2" fmla="*/ 54 w 163"/>
                  <a:gd name="T3" fmla="*/ 54 h 285"/>
                  <a:gd name="T4" fmla="*/ 27 w 163"/>
                  <a:gd name="T5" fmla="*/ 54 h 285"/>
                  <a:gd name="T6" fmla="*/ 27 w 163"/>
                  <a:gd name="T7" fmla="*/ 27 h 285"/>
                  <a:gd name="T8" fmla="*/ 54 w 163"/>
                  <a:gd name="T9" fmla="*/ 27 h 285"/>
                  <a:gd name="T10" fmla="*/ 54 w 163"/>
                  <a:gd name="T11" fmla="*/ 54 h 285"/>
                  <a:gd name="T12" fmla="*/ 54 w 163"/>
                  <a:gd name="T13" fmla="*/ 108 h 285"/>
                  <a:gd name="T14" fmla="*/ 54 w 163"/>
                  <a:gd name="T15" fmla="*/ 108 h 285"/>
                  <a:gd name="T16" fmla="*/ 27 w 163"/>
                  <a:gd name="T17" fmla="*/ 108 h 285"/>
                  <a:gd name="T18" fmla="*/ 27 w 163"/>
                  <a:gd name="T19" fmla="*/ 81 h 285"/>
                  <a:gd name="T20" fmla="*/ 54 w 163"/>
                  <a:gd name="T21" fmla="*/ 81 h 285"/>
                  <a:gd name="T22" fmla="*/ 54 w 163"/>
                  <a:gd name="T23" fmla="*/ 108 h 285"/>
                  <a:gd name="T24" fmla="*/ 54 w 163"/>
                  <a:gd name="T25" fmla="*/ 163 h 285"/>
                  <a:gd name="T26" fmla="*/ 54 w 163"/>
                  <a:gd name="T27" fmla="*/ 163 h 285"/>
                  <a:gd name="T28" fmla="*/ 27 w 163"/>
                  <a:gd name="T29" fmla="*/ 163 h 285"/>
                  <a:gd name="T30" fmla="*/ 27 w 163"/>
                  <a:gd name="T31" fmla="*/ 135 h 285"/>
                  <a:gd name="T32" fmla="*/ 54 w 163"/>
                  <a:gd name="T33" fmla="*/ 135 h 285"/>
                  <a:gd name="T34" fmla="*/ 54 w 163"/>
                  <a:gd name="T35" fmla="*/ 163 h 285"/>
                  <a:gd name="T36" fmla="*/ 54 w 163"/>
                  <a:gd name="T37" fmla="*/ 217 h 285"/>
                  <a:gd name="T38" fmla="*/ 54 w 163"/>
                  <a:gd name="T39" fmla="*/ 217 h 285"/>
                  <a:gd name="T40" fmla="*/ 27 w 163"/>
                  <a:gd name="T41" fmla="*/ 217 h 285"/>
                  <a:gd name="T42" fmla="*/ 27 w 163"/>
                  <a:gd name="T43" fmla="*/ 190 h 285"/>
                  <a:gd name="T44" fmla="*/ 54 w 163"/>
                  <a:gd name="T45" fmla="*/ 190 h 285"/>
                  <a:gd name="T46" fmla="*/ 54 w 163"/>
                  <a:gd name="T47" fmla="*/ 217 h 285"/>
                  <a:gd name="T48" fmla="*/ 54 w 163"/>
                  <a:gd name="T49" fmla="*/ 271 h 285"/>
                  <a:gd name="T50" fmla="*/ 54 w 163"/>
                  <a:gd name="T51" fmla="*/ 271 h 285"/>
                  <a:gd name="T52" fmla="*/ 27 w 163"/>
                  <a:gd name="T53" fmla="*/ 271 h 285"/>
                  <a:gd name="T54" fmla="*/ 27 w 163"/>
                  <a:gd name="T55" fmla="*/ 244 h 285"/>
                  <a:gd name="T56" fmla="*/ 54 w 163"/>
                  <a:gd name="T57" fmla="*/ 244 h 285"/>
                  <a:gd name="T58" fmla="*/ 54 w 163"/>
                  <a:gd name="T59" fmla="*/ 271 h 285"/>
                  <a:gd name="T60" fmla="*/ 81 w 163"/>
                  <a:gd name="T61" fmla="*/ 27 h 285"/>
                  <a:gd name="T62" fmla="*/ 81 w 163"/>
                  <a:gd name="T63" fmla="*/ 27 h 285"/>
                  <a:gd name="T64" fmla="*/ 163 w 163"/>
                  <a:gd name="T65" fmla="*/ 27 h 285"/>
                  <a:gd name="T66" fmla="*/ 163 w 163"/>
                  <a:gd name="T67" fmla="*/ 0 h 285"/>
                  <a:gd name="T68" fmla="*/ 0 w 163"/>
                  <a:gd name="T69" fmla="*/ 0 h 285"/>
                  <a:gd name="T70" fmla="*/ 0 w 163"/>
                  <a:gd name="T71" fmla="*/ 285 h 285"/>
                  <a:gd name="T72" fmla="*/ 81 w 163"/>
                  <a:gd name="T73" fmla="*/ 285 h 285"/>
                  <a:gd name="T74" fmla="*/ 81 w 163"/>
                  <a:gd name="T75" fmla="*/ 27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3" h="285">
                    <a:moveTo>
                      <a:pt x="54" y="54"/>
                    </a:moveTo>
                    <a:lnTo>
                      <a:pt x="54" y="54"/>
                    </a:lnTo>
                    <a:lnTo>
                      <a:pt x="27" y="54"/>
                    </a:lnTo>
                    <a:lnTo>
                      <a:pt x="27" y="27"/>
                    </a:lnTo>
                    <a:lnTo>
                      <a:pt x="54" y="27"/>
                    </a:lnTo>
                    <a:lnTo>
                      <a:pt x="54" y="54"/>
                    </a:lnTo>
                    <a:close/>
                    <a:moveTo>
                      <a:pt x="54" y="108"/>
                    </a:moveTo>
                    <a:lnTo>
                      <a:pt x="54" y="108"/>
                    </a:lnTo>
                    <a:lnTo>
                      <a:pt x="27" y="108"/>
                    </a:lnTo>
                    <a:lnTo>
                      <a:pt x="27" y="81"/>
                    </a:lnTo>
                    <a:lnTo>
                      <a:pt x="54" y="81"/>
                    </a:lnTo>
                    <a:lnTo>
                      <a:pt x="54" y="108"/>
                    </a:lnTo>
                    <a:close/>
                    <a:moveTo>
                      <a:pt x="54" y="163"/>
                    </a:moveTo>
                    <a:lnTo>
                      <a:pt x="54" y="163"/>
                    </a:lnTo>
                    <a:lnTo>
                      <a:pt x="27" y="163"/>
                    </a:lnTo>
                    <a:lnTo>
                      <a:pt x="27" y="135"/>
                    </a:lnTo>
                    <a:lnTo>
                      <a:pt x="54" y="135"/>
                    </a:lnTo>
                    <a:lnTo>
                      <a:pt x="54" y="163"/>
                    </a:lnTo>
                    <a:close/>
                    <a:moveTo>
                      <a:pt x="54" y="217"/>
                    </a:moveTo>
                    <a:lnTo>
                      <a:pt x="54" y="217"/>
                    </a:lnTo>
                    <a:lnTo>
                      <a:pt x="27" y="217"/>
                    </a:lnTo>
                    <a:lnTo>
                      <a:pt x="27" y="190"/>
                    </a:lnTo>
                    <a:lnTo>
                      <a:pt x="54" y="190"/>
                    </a:lnTo>
                    <a:lnTo>
                      <a:pt x="54" y="217"/>
                    </a:lnTo>
                    <a:close/>
                    <a:moveTo>
                      <a:pt x="54" y="271"/>
                    </a:moveTo>
                    <a:lnTo>
                      <a:pt x="54" y="271"/>
                    </a:lnTo>
                    <a:lnTo>
                      <a:pt x="27" y="271"/>
                    </a:lnTo>
                    <a:lnTo>
                      <a:pt x="27" y="244"/>
                    </a:lnTo>
                    <a:lnTo>
                      <a:pt x="54" y="244"/>
                    </a:lnTo>
                    <a:lnTo>
                      <a:pt x="54" y="271"/>
                    </a:lnTo>
                    <a:close/>
                    <a:moveTo>
                      <a:pt x="81" y="27"/>
                    </a:moveTo>
                    <a:lnTo>
                      <a:pt x="81" y="27"/>
                    </a:lnTo>
                    <a:lnTo>
                      <a:pt x="163" y="27"/>
                    </a:lnTo>
                    <a:lnTo>
                      <a:pt x="163" y="0"/>
                    </a:lnTo>
                    <a:lnTo>
                      <a:pt x="0" y="0"/>
                    </a:lnTo>
                    <a:lnTo>
                      <a:pt x="0" y="285"/>
                    </a:lnTo>
                    <a:lnTo>
                      <a:pt x="81" y="285"/>
                    </a:lnTo>
                    <a:lnTo>
                      <a:pt x="81" y="27"/>
                    </a:lnTo>
                    <a:close/>
                  </a:path>
                </a:pathLst>
              </a:custGeom>
              <a:solidFill>
                <a:schemeClr val="bg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chemeClr val="bg2"/>
                  </a:solidFill>
                  <a:latin typeface="Segoe UI"/>
                </a:endParaRPr>
              </a:p>
            </p:txBody>
          </p:sp>
          <p:sp>
            <p:nvSpPr>
              <p:cNvPr id="11" name="Freeform 6">
                <a:extLst>
                  <a:ext uri="{FF2B5EF4-FFF2-40B4-BE49-F238E27FC236}">
                    <a16:creationId xmlns:a16="http://schemas.microsoft.com/office/drawing/2014/main" id="{8EBDC50D-C058-4F1A-A78B-962901467977}"/>
                  </a:ext>
                </a:extLst>
              </p:cNvPr>
              <p:cNvSpPr>
                <a:spLocks noEditPoints="1"/>
              </p:cNvSpPr>
              <p:nvPr/>
            </p:nvSpPr>
            <p:spPr bwMode="auto">
              <a:xfrm>
                <a:off x="742950" y="4254500"/>
                <a:ext cx="236538" cy="400050"/>
              </a:xfrm>
              <a:custGeom>
                <a:avLst/>
                <a:gdLst>
                  <a:gd name="T0" fmla="*/ 82 w 136"/>
                  <a:gd name="T1" fmla="*/ 81 h 231"/>
                  <a:gd name="T2" fmla="*/ 82 w 136"/>
                  <a:gd name="T3" fmla="*/ 81 h 231"/>
                  <a:gd name="T4" fmla="*/ 109 w 136"/>
                  <a:gd name="T5" fmla="*/ 81 h 231"/>
                  <a:gd name="T6" fmla="*/ 109 w 136"/>
                  <a:gd name="T7" fmla="*/ 109 h 231"/>
                  <a:gd name="T8" fmla="*/ 82 w 136"/>
                  <a:gd name="T9" fmla="*/ 109 h 231"/>
                  <a:gd name="T10" fmla="*/ 82 w 136"/>
                  <a:gd name="T11" fmla="*/ 81 h 231"/>
                  <a:gd name="T12" fmla="*/ 55 w 136"/>
                  <a:gd name="T13" fmla="*/ 54 h 231"/>
                  <a:gd name="T14" fmla="*/ 55 w 136"/>
                  <a:gd name="T15" fmla="*/ 54 h 231"/>
                  <a:gd name="T16" fmla="*/ 28 w 136"/>
                  <a:gd name="T17" fmla="*/ 54 h 231"/>
                  <a:gd name="T18" fmla="*/ 28 w 136"/>
                  <a:gd name="T19" fmla="*/ 27 h 231"/>
                  <a:gd name="T20" fmla="*/ 55 w 136"/>
                  <a:gd name="T21" fmla="*/ 27 h 231"/>
                  <a:gd name="T22" fmla="*/ 55 w 136"/>
                  <a:gd name="T23" fmla="*/ 54 h 231"/>
                  <a:gd name="T24" fmla="*/ 55 w 136"/>
                  <a:gd name="T25" fmla="*/ 109 h 231"/>
                  <a:gd name="T26" fmla="*/ 55 w 136"/>
                  <a:gd name="T27" fmla="*/ 109 h 231"/>
                  <a:gd name="T28" fmla="*/ 28 w 136"/>
                  <a:gd name="T29" fmla="*/ 109 h 231"/>
                  <a:gd name="T30" fmla="*/ 28 w 136"/>
                  <a:gd name="T31" fmla="*/ 81 h 231"/>
                  <a:gd name="T32" fmla="*/ 55 w 136"/>
                  <a:gd name="T33" fmla="*/ 81 h 231"/>
                  <a:gd name="T34" fmla="*/ 55 w 136"/>
                  <a:gd name="T35" fmla="*/ 109 h 231"/>
                  <a:gd name="T36" fmla="*/ 82 w 136"/>
                  <a:gd name="T37" fmla="*/ 27 h 231"/>
                  <a:gd name="T38" fmla="*/ 82 w 136"/>
                  <a:gd name="T39" fmla="*/ 27 h 231"/>
                  <a:gd name="T40" fmla="*/ 109 w 136"/>
                  <a:gd name="T41" fmla="*/ 27 h 231"/>
                  <a:gd name="T42" fmla="*/ 109 w 136"/>
                  <a:gd name="T43" fmla="*/ 54 h 231"/>
                  <a:gd name="T44" fmla="*/ 82 w 136"/>
                  <a:gd name="T45" fmla="*/ 54 h 231"/>
                  <a:gd name="T46" fmla="*/ 82 w 136"/>
                  <a:gd name="T47" fmla="*/ 27 h 231"/>
                  <a:gd name="T48" fmla="*/ 136 w 136"/>
                  <a:gd name="T49" fmla="*/ 231 h 231"/>
                  <a:gd name="T50" fmla="*/ 136 w 136"/>
                  <a:gd name="T51" fmla="*/ 231 h 231"/>
                  <a:gd name="T52" fmla="*/ 136 w 136"/>
                  <a:gd name="T53" fmla="*/ 0 h 231"/>
                  <a:gd name="T54" fmla="*/ 0 w 136"/>
                  <a:gd name="T55" fmla="*/ 0 h 231"/>
                  <a:gd name="T56" fmla="*/ 0 w 136"/>
                  <a:gd name="T57" fmla="*/ 231 h 231"/>
                  <a:gd name="T58" fmla="*/ 28 w 136"/>
                  <a:gd name="T59" fmla="*/ 231 h 231"/>
                  <a:gd name="T60" fmla="*/ 28 w 136"/>
                  <a:gd name="T61" fmla="*/ 136 h 231"/>
                  <a:gd name="T62" fmla="*/ 109 w 136"/>
                  <a:gd name="T63" fmla="*/ 136 h 231"/>
                  <a:gd name="T64" fmla="*/ 109 w 136"/>
                  <a:gd name="T65" fmla="*/ 231 h 231"/>
                  <a:gd name="T66" fmla="*/ 136 w 136"/>
                  <a:gd name="T67" fmla="*/ 2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6" h="231">
                    <a:moveTo>
                      <a:pt x="82" y="81"/>
                    </a:moveTo>
                    <a:lnTo>
                      <a:pt x="82" y="81"/>
                    </a:lnTo>
                    <a:lnTo>
                      <a:pt x="109" y="81"/>
                    </a:lnTo>
                    <a:lnTo>
                      <a:pt x="109" y="109"/>
                    </a:lnTo>
                    <a:lnTo>
                      <a:pt x="82" y="109"/>
                    </a:lnTo>
                    <a:lnTo>
                      <a:pt x="82" y="81"/>
                    </a:lnTo>
                    <a:close/>
                    <a:moveTo>
                      <a:pt x="55" y="54"/>
                    </a:moveTo>
                    <a:lnTo>
                      <a:pt x="55" y="54"/>
                    </a:lnTo>
                    <a:lnTo>
                      <a:pt x="28" y="54"/>
                    </a:lnTo>
                    <a:lnTo>
                      <a:pt x="28" y="27"/>
                    </a:lnTo>
                    <a:lnTo>
                      <a:pt x="55" y="27"/>
                    </a:lnTo>
                    <a:lnTo>
                      <a:pt x="55" y="54"/>
                    </a:lnTo>
                    <a:close/>
                    <a:moveTo>
                      <a:pt x="55" y="109"/>
                    </a:moveTo>
                    <a:lnTo>
                      <a:pt x="55" y="109"/>
                    </a:lnTo>
                    <a:lnTo>
                      <a:pt x="28" y="109"/>
                    </a:lnTo>
                    <a:lnTo>
                      <a:pt x="28" y="81"/>
                    </a:lnTo>
                    <a:lnTo>
                      <a:pt x="55" y="81"/>
                    </a:lnTo>
                    <a:lnTo>
                      <a:pt x="55" y="109"/>
                    </a:lnTo>
                    <a:close/>
                    <a:moveTo>
                      <a:pt x="82" y="27"/>
                    </a:moveTo>
                    <a:lnTo>
                      <a:pt x="82" y="27"/>
                    </a:lnTo>
                    <a:lnTo>
                      <a:pt x="109" y="27"/>
                    </a:lnTo>
                    <a:lnTo>
                      <a:pt x="109" y="54"/>
                    </a:lnTo>
                    <a:lnTo>
                      <a:pt x="82" y="54"/>
                    </a:lnTo>
                    <a:lnTo>
                      <a:pt x="82" y="27"/>
                    </a:lnTo>
                    <a:close/>
                    <a:moveTo>
                      <a:pt x="136" y="231"/>
                    </a:moveTo>
                    <a:lnTo>
                      <a:pt x="136" y="231"/>
                    </a:lnTo>
                    <a:lnTo>
                      <a:pt x="136" y="0"/>
                    </a:lnTo>
                    <a:lnTo>
                      <a:pt x="0" y="0"/>
                    </a:lnTo>
                    <a:lnTo>
                      <a:pt x="0" y="231"/>
                    </a:lnTo>
                    <a:lnTo>
                      <a:pt x="28" y="231"/>
                    </a:lnTo>
                    <a:lnTo>
                      <a:pt x="28" y="136"/>
                    </a:lnTo>
                    <a:lnTo>
                      <a:pt x="109" y="136"/>
                    </a:lnTo>
                    <a:lnTo>
                      <a:pt x="109" y="231"/>
                    </a:lnTo>
                    <a:lnTo>
                      <a:pt x="136" y="231"/>
                    </a:lnTo>
                    <a:close/>
                  </a:path>
                </a:pathLst>
              </a:custGeom>
              <a:solidFill>
                <a:schemeClr val="bg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chemeClr val="bg2"/>
                  </a:solidFill>
                  <a:latin typeface="Segoe UI"/>
                </a:endParaRPr>
              </a:p>
            </p:txBody>
          </p:sp>
          <p:sp>
            <p:nvSpPr>
              <p:cNvPr id="12" name="Freeform 7">
                <a:extLst>
                  <a:ext uri="{FF2B5EF4-FFF2-40B4-BE49-F238E27FC236}">
                    <a16:creationId xmlns:a16="http://schemas.microsoft.com/office/drawing/2014/main" id="{D5F5150F-8DAB-4790-B99D-100726B3B99E}"/>
                  </a:ext>
                </a:extLst>
              </p:cNvPr>
              <p:cNvSpPr>
                <a:spLocks/>
              </p:cNvSpPr>
              <p:nvPr/>
            </p:nvSpPr>
            <p:spPr bwMode="auto">
              <a:xfrm>
                <a:off x="838200" y="4537075"/>
                <a:ext cx="47625" cy="117475"/>
              </a:xfrm>
              <a:custGeom>
                <a:avLst/>
                <a:gdLst>
                  <a:gd name="T0" fmla="*/ 27 w 27"/>
                  <a:gd name="T1" fmla="*/ 0 h 68"/>
                  <a:gd name="T2" fmla="*/ 27 w 27"/>
                  <a:gd name="T3" fmla="*/ 0 h 68"/>
                  <a:gd name="T4" fmla="*/ 0 w 27"/>
                  <a:gd name="T5" fmla="*/ 0 h 68"/>
                  <a:gd name="T6" fmla="*/ 0 w 27"/>
                  <a:gd name="T7" fmla="*/ 68 h 68"/>
                  <a:gd name="T8" fmla="*/ 27 w 27"/>
                  <a:gd name="T9" fmla="*/ 68 h 68"/>
                  <a:gd name="T10" fmla="*/ 27 w 27"/>
                  <a:gd name="T11" fmla="*/ 0 h 68"/>
                </a:gdLst>
                <a:ahLst/>
                <a:cxnLst>
                  <a:cxn ang="0">
                    <a:pos x="T0" y="T1"/>
                  </a:cxn>
                  <a:cxn ang="0">
                    <a:pos x="T2" y="T3"/>
                  </a:cxn>
                  <a:cxn ang="0">
                    <a:pos x="T4" y="T5"/>
                  </a:cxn>
                  <a:cxn ang="0">
                    <a:pos x="T6" y="T7"/>
                  </a:cxn>
                  <a:cxn ang="0">
                    <a:pos x="T8" y="T9"/>
                  </a:cxn>
                  <a:cxn ang="0">
                    <a:pos x="T10" y="T11"/>
                  </a:cxn>
                </a:cxnLst>
                <a:rect l="0" t="0" r="r" b="b"/>
                <a:pathLst>
                  <a:path w="27" h="68">
                    <a:moveTo>
                      <a:pt x="27" y="0"/>
                    </a:moveTo>
                    <a:lnTo>
                      <a:pt x="27" y="0"/>
                    </a:lnTo>
                    <a:lnTo>
                      <a:pt x="0" y="0"/>
                    </a:lnTo>
                    <a:lnTo>
                      <a:pt x="0" y="68"/>
                    </a:lnTo>
                    <a:lnTo>
                      <a:pt x="27" y="68"/>
                    </a:lnTo>
                    <a:lnTo>
                      <a:pt x="27" y="0"/>
                    </a:lnTo>
                    <a:close/>
                  </a:path>
                </a:pathLst>
              </a:custGeom>
              <a:solidFill>
                <a:schemeClr val="bg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chemeClr val="bg2"/>
                  </a:solidFill>
                  <a:latin typeface="Segoe UI"/>
                </a:endParaRPr>
              </a:p>
            </p:txBody>
          </p:sp>
          <p:sp>
            <p:nvSpPr>
              <p:cNvPr id="14" name="Freeform 8">
                <a:extLst>
                  <a:ext uri="{FF2B5EF4-FFF2-40B4-BE49-F238E27FC236}">
                    <a16:creationId xmlns:a16="http://schemas.microsoft.com/office/drawing/2014/main" id="{E2BC4E99-10E0-4495-BD8F-CA00F16200E2}"/>
                  </a:ext>
                </a:extLst>
              </p:cNvPr>
              <p:cNvSpPr>
                <a:spLocks/>
              </p:cNvSpPr>
              <p:nvPr/>
            </p:nvSpPr>
            <p:spPr bwMode="auto">
              <a:xfrm>
                <a:off x="979488" y="4052888"/>
                <a:ext cx="141288" cy="601663"/>
              </a:xfrm>
              <a:custGeom>
                <a:avLst/>
                <a:gdLst>
                  <a:gd name="T0" fmla="*/ 82 w 82"/>
                  <a:gd name="T1" fmla="*/ 348 h 348"/>
                  <a:gd name="T2" fmla="*/ 82 w 82"/>
                  <a:gd name="T3" fmla="*/ 348 h 348"/>
                  <a:gd name="T4" fmla="*/ 82 w 82"/>
                  <a:gd name="T5" fmla="*/ 82 h 348"/>
                  <a:gd name="T6" fmla="*/ 0 w 82"/>
                  <a:gd name="T7" fmla="*/ 0 h 348"/>
                  <a:gd name="T8" fmla="*/ 0 w 82"/>
                  <a:gd name="T9" fmla="*/ 90 h 348"/>
                  <a:gd name="T10" fmla="*/ 27 w 82"/>
                  <a:gd name="T11" fmla="*/ 90 h 348"/>
                  <a:gd name="T12" fmla="*/ 27 w 82"/>
                  <a:gd name="T13" fmla="*/ 348 h 348"/>
                  <a:gd name="T14" fmla="*/ 82 w 82"/>
                  <a:gd name="T15" fmla="*/ 348 h 3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348">
                    <a:moveTo>
                      <a:pt x="82" y="348"/>
                    </a:moveTo>
                    <a:lnTo>
                      <a:pt x="82" y="348"/>
                    </a:lnTo>
                    <a:lnTo>
                      <a:pt x="82" y="82"/>
                    </a:lnTo>
                    <a:lnTo>
                      <a:pt x="0" y="0"/>
                    </a:lnTo>
                    <a:lnTo>
                      <a:pt x="0" y="90"/>
                    </a:lnTo>
                    <a:lnTo>
                      <a:pt x="27" y="90"/>
                    </a:lnTo>
                    <a:lnTo>
                      <a:pt x="27" y="348"/>
                    </a:lnTo>
                    <a:lnTo>
                      <a:pt x="82" y="348"/>
                    </a:lnTo>
                    <a:close/>
                  </a:path>
                </a:pathLst>
              </a:custGeom>
              <a:solidFill>
                <a:schemeClr val="bg1"/>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chemeClr val="bg2"/>
                  </a:solidFill>
                  <a:latin typeface="Segoe UI"/>
                </a:endParaRPr>
              </a:p>
            </p:txBody>
          </p:sp>
        </p:grpSp>
      </p:grpSp>
      <p:sp>
        <p:nvSpPr>
          <p:cNvPr id="42" name="TextBox 41">
            <a:extLst>
              <a:ext uri="{FF2B5EF4-FFF2-40B4-BE49-F238E27FC236}">
                <a16:creationId xmlns:a16="http://schemas.microsoft.com/office/drawing/2014/main" id="{1E6B29D2-038F-4036-9ADD-9D4F252ADAE5}"/>
              </a:ext>
            </a:extLst>
          </p:cNvPr>
          <p:cNvSpPr txBox="1"/>
          <p:nvPr/>
        </p:nvSpPr>
        <p:spPr>
          <a:xfrm>
            <a:off x="4414849" y="2633743"/>
            <a:ext cx="3137183" cy="1310814"/>
          </a:xfrm>
          <a:prstGeom prst="rect">
            <a:avLst/>
          </a:prstGeom>
          <a:noFill/>
        </p:spPr>
        <p:txBody>
          <a:bodyPr wrap="square" lIns="0" rIns="91414" rtlCol="0">
            <a:spAutoFit/>
          </a:bodyPr>
          <a:lstStyle/>
          <a:p>
            <a:pPr defTabSz="931971">
              <a:lnSpc>
                <a:spcPct val="90000"/>
              </a:lnSpc>
              <a:defRPr/>
            </a:pPr>
            <a:r>
              <a:rPr lang="en-US" sz="8626" kern="0" spc="-300">
                <a:ln w="3175">
                  <a:noFill/>
                </a:ln>
                <a:solidFill>
                  <a:schemeClr val="bg2"/>
                </a:solidFill>
                <a:latin typeface="Segoe UI Semibold"/>
                <a:cs typeface="Segoe UI" panose="020B0502040204020203" pitchFamily="34" charset="0"/>
              </a:rPr>
              <a:t>250</a:t>
            </a:r>
            <a:r>
              <a:rPr lang="en-US" sz="3600" kern="0" spc="-300">
                <a:ln w="3175">
                  <a:noFill/>
                </a:ln>
                <a:solidFill>
                  <a:schemeClr val="bg2"/>
                </a:solidFill>
                <a:latin typeface="Segoe UI Semibold"/>
                <a:cs typeface="Segoe UI" panose="020B0502040204020203" pitchFamily="34" charset="0"/>
              </a:rPr>
              <a:t> </a:t>
            </a:r>
            <a:r>
              <a:rPr lang="en-US" sz="3920" b="1" kern="0" spc="-300">
                <a:ln w="3175">
                  <a:noFill/>
                </a:ln>
                <a:solidFill>
                  <a:schemeClr val="bg2"/>
                </a:solidFill>
                <a:latin typeface="Segoe UI Semibold"/>
                <a:cs typeface="Segoe UI" panose="020B0502040204020203" pitchFamily="34" charset="0"/>
              </a:rPr>
              <a:t>M</a:t>
            </a:r>
            <a:r>
              <a:rPr lang="en-US" sz="3600" b="1" kern="0" spc="-300">
                <a:ln w="3175">
                  <a:noFill/>
                </a:ln>
                <a:solidFill>
                  <a:schemeClr val="bg2"/>
                </a:solidFill>
                <a:latin typeface="Segoe UI Semibold"/>
                <a:cs typeface="Segoe UI" panose="020B0502040204020203" pitchFamily="34" charset="0"/>
              </a:rPr>
              <a:t> </a:t>
            </a:r>
            <a:r>
              <a:rPr lang="en-US" sz="5881" b="1" kern="0" spc="-300">
                <a:ln w="3175">
                  <a:noFill/>
                </a:ln>
                <a:solidFill>
                  <a:schemeClr val="bg2"/>
                </a:solidFill>
                <a:latin typeface="Segoe UI"/>
                <a:cs typeface="Segoe UI" panose="020B0502040204020203" pitchFamily="34" charset="0"/>
              </a:rPr>
              <a:t>+</a:t>
            </a:r>
            <a:endParaRPr lang="en-US" sz="5996" b="1" kern="0" spc="-300">
              <a:ln w="3175">
                <a:noFill/>
              </a:ln>
              <a:solidFill>
                <a:schemeClr val="bg2"/>
              </a:solidFill>
              <a:latin typeface="Segoe UI Semibold"/>
              <a:cs typeface="Segoe UI" panose="020B0502040204020203" pitchFamily="34" charset="0"/>
            </a:endParaRPr>
          </a:p>
        </p:txBody>
      </p:sp>
      <p:grpSp>
        <p:nvGrpSpPr>
          <p:cNvPr id="467" name="Group 466" descr="Person icon with bulleted text">
            <a:extLst>
              <a:ext uri="{FF2B5EF4-FFF2-40B4-BE49-F238E27FC236}">
                <a16:creationId xmlns:a16="http://schemas.microsoft.com/office/drawing/2014/main" id="{6F6CE21D-9DCA-4502-A7FF-134A155DADAE}"/>
              </a:ext>
            </a:extLst>
          </p:cNvPr>
          <p:cNvGrpSpPr/>
          <p:nvPr/>
        </p:nvGrpSpPr>
        <p:grpSpPr>
          <a:xfrm>
            <a:off x="4414850" y="4088658"/>
            <a:ext cx="3344950" cy="587934"/>
            <a:chOff x="4445000" y="4032517"/>
            <a:chExt cx="3412507" cy="599808"/>
          </a:xfrm>
        </p:grpSpPr>
        <p:sp>
          <p:nvSpPr>
            <p:cNvPr id="40" name="TextBox 39">
              <a:extLst>
                <a:ext uri="{FF2B5EF4-FFF2-40B4-BE49-F238E27FC236}">
                  <a16:creationId xmlns:a16="http://schemas.microsoft.com/office/drawing/2014/main" id="{93348199-26EC-4437-9A1F-46F783A0B603}"/>
                </a:ext>
              </a:extLst>
            </p:cNvPr>
            <p:cNvSpPr txBox="1"/>
            <p:nvPr/>
          </p:nvSpPr>
          <p:spPr>
            <a:xfrm>
              <a:off x="5319777" y="4032517"/>
              <a:ext cx="2537730" cy="558697"/>
            </a:xfrm>
            <a:prstGeom prst="rect">
              <a:avLst/>
            </a:prstGeom>
            <a:noFill/>
          </p:spPr>
          <p:txBody>
            <a:bodyPr wrap="square" lIns="0" tIns="0" rIns="0" bIns="0" rtlCol="0">
              <a:spAutoFit/>
            </a:bodyPr>
            <a:lstStyle>
              <a:defPPr>
                <a:defRPr lang="en-US"/>
              </a:defPPr>
              <a:lvl1pPr algn="ctr" defTabSz="932508">
                <a:lnSpc>
                  <a:spcPct val="90000"/>
                </a:lnSpc>
                <a:defRPr sz="1600">
                  <a:gradFill>
                    <a:gsLst>
                      <a:gs pos="2917">
                        <a:srgbClr val="353535"/>
                      </a:gs>
                      <a:gs pos="30000">
                        <a:srgbClr val="353535"/>
                      </a:gs>
                    </a:gsLst>
                    <a:lin ang="5400000" scaled="0"/>
                  </a:gradFill>
                  <a:latin typeface="Segoe UI" panose="020B0502040204020203" pitchFamily="34" charset="0"/>
                  <a:cs typeface="Segoe UI" panose="020B0502040204020203" pitchFamily="34" charset="0"/>
                </a:defRPr>
              </a:lvl1pPr>
            </a:lstStyle>
            <a:p>
              <a:pPr algn="l" defTabSz="913962">
                <a:spcBef>
                  <a:spcPts val="600"/>
                </a:spcBef>
              </a:pPr>
              <a:r>
                <a:rPr lang="en-US" sz="1765">
                  <a:solidFill>
                    <a:schemeClr val="bg2"/>
                  </a:solidFill>
                  <a:latin typeface="Segoe UI Semibold"/>
                </a:rPr>
                <a:t>Azure AD</a:t>
              </a:r>
            </a:p>
            <a:p>
              <a:pPr algn="l" defTabSz="913962">
                <a:spcBef>
                  <a:spcPts val="600"/>
                </a:spcBef>
              </a:pPr>
              <a:r>
                <a:rPr lang="en-US" sz="1567">
                  <a:solidFill>
                    <a:schemeClr val="bg2"/>
                  </a:solidFill>
                </a:rPr>
                <a:t>Monthly active users</a:t>
              </a:r>
            </a:p>
          </p:txBody>
        </p:sp>
        <p:grpSp>
          <p:nvGrpSpPr>
            <p:cNvPr id="464" name="Group 463">
              <a:extLst>
                <a:ext uri="{FF2B5EF4-FFF2-40B4-BE49-F238E27FC236}">
                  <a16:creationId xmlns:a16="http://schemas.microsoft.com/office/drawing/2014/main" id="{19081A34-0369-4F0A-BB02-27C533B4F3E6}"/>
                </a:ext>
              </a:extLst>
            </p:cNvPr>
            <p:cNvGrpSpPr/>
            <p:nvPr/>
          </p:nvGrpSpPr>
          <p:grpSpPr>
            <a:xfrm>
              <a:off x="4445000" y="4075113"/>
              <a:ext cx="557213" cy="557212"/>
              <a:chOff x="4660900" y="4071938"/>
              <a:chExt cx="557213" cy="557212"/>
            </a:xfrm>
          </p:grpSpPr>
          <p:sp>
            <p:nvSpPr>
              <p:cNvPr id="448" name="Rectangle 15">
                <a:extLst>
                  <a:ext uri="{FF2B5EF4-FFF2-40B4-BE49-F238E27FC236}">
                    <a16:creationId xmlns:a16="http://schemas.microsoft.com/office/drawing/2014/main" id="{795EEF02-42DC-4785-BF77-1BBFCC182627}"/>
                  </a:ext>
                </a:extLst>
              </p:cNvPr>
              <p:cNvSpPr>
                <a:spLocks noChangeArrowheads="1"/>
              </p:cNvSpPr>
              <p:nvPr/>
            </p:nvSpPr>
            <p:spPr bwMode="auto">
              <a:xfrm>
                <a:off x="4660900" y="4071938"/>
                <a:ext cx="34925" cy="122237"/>
              </a:xfrm>
              <a:prstGeom prst="rect">
                <a:avLst/>
              </a:prstGeom>
              <a:solidFill>
                <a:schemeClr val="bg1"/>
              </a:solidFill>
              <a:ln w="9525">
                <a:noFill/>
                <a:miter lim="800000"/>
                <a:headEnd/>
                <a:tailEnd/>
              </a:ln>
            </p:spPr>
            <p:txBody>
              <a:bodyPr vert="horz" wrap="square" lIns="89630" tIns="44814" rIns="89630" bIns="44814" numCol="1" anchor="t" anchorCtr="0" compatLnSpc="1">
                <a:prstTxWarp prst="textNoShape">
                  <a:avLst/>
                </a:prstTxWarp>
              </a:bodyPr>
              <a:lstStyle/>
              <a:p>
                <a:pPr defTabSz="914139"/>
                <a:endParaRPr lang="en-US" sz="1836">
                  <a:solidFill>
                    <a:schemeClr val="bg2"/>
                  </a:solidFill>
                  <a:latin typeface="Segoe UI"/>
                </a:endParaRPr>
              </a:p>
            </p:txBody>
          </p:sp>
          <p:sp>
            <p:nvSpPr>
              <p:cNvPr id="449" name="Rectangle 16">
                <a:extLst>
                  <a:ext uri="{FF2B5EF4-FFF2-40B4-BE49-F238E27FC236}">
                    <a16:creationId xmlns:a16="http://schemas.microsoft.com/office/drawing/2014/main" id="{04E28E03-5F2F-417C-949F-581CAE520ED4}"/>
                  </a:ext>
                </a:extLst>
              </p:cNvPr>
              <p:cNvSpPr>
                <a:spLocks noChangeArrowheads="1"/>
              </p:cNvSpPr>
              <p:nvPr/>
            </p:nvSpPr>
            <p:spPr bwMode="auto">
              <a:xfrm>
                <a:off x="4660900" y="4071938"/>
                <a:ext cx="122238" cy="34925"/>
              </a:xfrm>
              <a:prstGeom prst="rect">
                <a:avLst/>
              </a:prstGeom>
              <a:solidFill>
                <a:schemeClr val="bg1"/>
              </a:solidFill>
              <a:ln w="9525">
                <a:noFill/>
                <a:miter lim="800000"/>
                <a:headEnd/>
                <a:tailEnd/>
              </a:ln>
            </p:spPr>
            <p:txBody>
              <a:bodyPr vert="horz" wrap="square" lIns="89630" tIns="44814" rIns="89630" bIns="44814" numCol="1" anchor="t" anchorCtr="0" compatLnSpc="1">
                <a:prstTxWarp prst="textNoShape">
                  <a:avLst/>
                </a:prstTxWarp>
              </a:bodyPr>
              <a:lstStyle/>
              <a:p>
                <a:pPr defTabSz="914139"/>
                <a:endParaRPr lang="en-US" sz="1836">
                  <a:solidFill>
                    <a:schemeClr val="bg2"/>
                  </a:solidFill>
                  <a:latin typeface="Segoe UI"/>
                </a:endParaRPr>
              </a:p>
            </p:txBody>
          </p:sp>
          <p:sp>
            <p:nvSpPr>
              <p:cNvPr id="450" name="Rectangle 17">
                <a:extLst>
                  <a:ext uri="{FF2B5EF4-FFF2-40B4-BE49-F238E27FC236}">
                    <a16:creationId xmlns:a16="http://schemas.microsoft.com/office/drawing/2014/main" id="{C1FFB22C-F458-4D22-9DDF-6B94C8F15FCE}"/>
                  </a:ext>
                </a:extLst>
              </p:cNvPr>
              <p:cNvSpPr>
                <a:spLocks noChangeArrowheads="1"/>
              </p:cNvSpPr>
              <p:nvPr/>
            </p:nvSpPr>
            <p:spPr bwMode="auto">
              <a:xfrm>
                <a:off x="4660900" y="4594225"/>
                <a:ext cx="122238" cy="34925"/>
              </a:xfrm>
              <a:prstGeom prst="rect">
                <a:avLst/>
              </a:prstGeom>
              <a:solidFill>
                <a:schemeClr val="bg1"/>
              </a:solidFill>
              <a:ln w="9525">
                <a:noFill/>
                <a:miter lim="800000"/>
                <a:headEnd/>
                <a:tailEnd/>
              </a:ln>
            </p:spPr>
            <p:txBody>
              <a:bodyPr vert="horz" wrap="square" lIns="89630" tIns="44814" rIns="89630" bIns="44814" numCol="1" anchor="t" anchorCtr="0" compatLnSpc="1">
                <a:prstTxWarp prst="textNoShape">
                  <a:avLst/>
                </a:prstTxWarp>
              </a:bodyPr>
              <a:lstStyle/>
              <a:p>
                <a:pPr defTabSz="914139"/>
                <a:endParaRPr lang="en-US" sz="1836">
                  <a:solidFill>
                    <a:schemeClr val="bg2"/>
                  </a:solidFill>
                  <a:latin typeface="Segoe UI"/>
                </a:endParaRPr>
              </a:p>
            </p:txBody>
          </p:sp>
          <p:sp>
            <p:nvSpPr>
              <p:cNvPr id="451" name="Rectangle 18">
                <a:extLst>
                  <a:ext uri="{FF2B5EF4-FFF2-40B4-BE49-F238E27FC236}">
                    <a16:creationId xmlns:a16="http://schemas.microsoft.com/office/drawing/2014/main" id="{B2859648-5122-4D67-B4A2-3EBEC1CD4313}"/>
                  </a:ext>
                </a:extLst>
              </p:cNvPr>
              <p:cNvSpPr>
                <a:spLocks noChangeArrowheads="1"/>
              </p:cNvSpPr>
              <p:nvPr/>
            </p:nvSpPr>
            <p:spPr bwMode="auto">
              <a:xfrm>
                <a:off x="4660900" y="4506913"/>
                <a:ext cx="34925" cy="122237"/>
              </a:xfrm>
              <a:prstGeom prst="rect">
                <a:avLst/>
              </a:prstGeom>
              <a:solidFill>
                <a:schemeClr val="bg1"/>
              </a:solidFill>
              <a:ln w="9525">
                <a:noFill/>
                <a:miter lim="800000"/>
                <a:headEnd/>
                <a:tailEnd/>
              </a:ln>
            </p:spPr>
            <p:txBody>
              <a:bodyPr vert="horz" wrap="square" lIns="89630" tIns="44814" rIns="89630" bIns="44814" numCol="1" anchor="t" anchorCtr="0" compatLnSpc="1">
                <a:prstTxWarp prst="textNoShape">
                  <a:avLst/>
                </a:prstTxWarp>
              </a:bodyPr>
              <a:lstStyle/>
              <a:p>
                <a:pPr defTabSz="914139"/>
                <a:endParaRPr lang="en-US" sz="1836">
                  <a:solidFill>
                    <a:schemeClr val="bg2"/>
                  </a:solidFill>
                  <a:latin typeface="Segoe UI"/>
                </a:endParaRPr>
              </a:p>
            </p:txBody>
          </p:sp>
          <p:sp>
            <p:nvSpPr>
              <p:cNvPr id="452" name="Rectangle 19">
                <a:extLst>
                  <a:ext uri="{FF2B5EF4-FFF2-40B4-BE49-F238E27FC236}">
                    <a16:creationId xmlns:a16="http://schemas.microsoft.com/office/drawing/2014/main" id="{0E48C6DC-B322-4929-AF9C-F868B3B601B7}"/>
                  </a:ext>
                </a:extLst>
              </p:cNvPr>
              <p:cNvSpPr>
                <a:spLocks noChangeArrowheads="1"/>
              </p:cNvSpPr>
              <p:nvPr/>
            </p:nvSpPr>
            <p:spPr bwMode="auto">
              <a:xfrm>
                <a:off x="5183188" y="4071938"/>
                <a:ext cx="34925" cy="122237"/>
              </a:xfrm>
              <a:prstGeom prst="rect">
                <a:avLst/>
              </a:prstGeom>
              <a:solidFill>
                <a:schemeClr val="bg1"/>
              </a:solidFill>
              <a:ln w="9525">
                <a:noFill/>
                <a:miter lim="800000"/>
                <a:headEnd/>
                <a:tailEnd/>
              </a:ln>
            </p:spPr>
            <p:txBody>
              <a:bodyPr vert="horz" wrap="square" lIns="89630" tIns="44814" rIns="89630" bIns="44814" numCol="1" anchor="t" anchorCtr="0" compatLnSpc="1">
                <a:prstTxWarp prst="textNoShape">
                  <a:avLst/>
                </a:prstTxWarp>
              </a:bodyPr>
              <a:lstStyle/>
              <a:p>
                <a:pPr defTabSz="914139"/>
                <a:endParaRPr lang="en-US" sz="1836">
                  <a:solidFill>
                    <a:schemeClr val="bg2"/>
                  </a:solidFill>
                  <a:latin typeface="Segoe UI"/>
                </a:endParaRPr>
              </a:p>
            </p:txBody>
          </p:sp>
          <p:sp>
            <p:nvSpPr>
              <p:cNvPr id="453" name="Rectangle 20">
                <a:extLst>
                  <a:ext uri="{FF2B5EF4-FFF2-40B4-BE49-F238E27FC236}">
                    <a16:creationId xmlns:a16="http://schemas.microsoft.com/office/drawing/2014/main" id="{18D377BD-D69D-4095-B963-14966E7BE221}"/>
                  </a:ext>
                </a:extLst>
              </p:cNvPr>
              <p:cNvSpPr>
                <a:spLocks noChangeArrowheads="1"/>
              </p:cNvSpPr>
              <p:nvPr/>
            </p:nvSpPr>
            <p:spPr bwMode="auto">
              <a:xfrm>
                <a:off x="5095875" y="4071938"/>
                <a:ext cx="122238" cy="34925"/>
              </a:xfrm>
              <a:prstGeom prst="rect">
                <a:avLst/>
              </a:prstGeom>
              <a:solidFill>
                <a:schemeClr val="bg1"/>
              </a:solidFill>
              <a:ln w="9525">
                <a:noFill/>
                <a:miter lim="800000"/>
                <a:headEnd/>
                <a:tailEnd/>
              </a:ln>
            </p:spPr>
            <p:txBody>
              <a:bodyPr vert="horz" wrap="square" lIns="89630" tIns="44814" rIns="89630" bIns="44814" numCol="1" anchor="t" anchorCtr="0" compatLnSpc="1">
                <a:prstTxWarp prst="textNoShape">
                  <a:avLst/>
                </a:prstTxWarp>
              </a:bodyPr>
              <a:lstStyle/>
              <a:p>
                <a:pPr defTabSz="914139"/>
                <a:endParaRPr lang="en-US" sz="1836">
                  <a:solidFill>
                    <a:schemeClr val="bg2"/>
                  </a:solidFill>
                  <a:latin typeface="Segoe UI"/>
                </a:endParaRPr>
              </a:p>
            </p:txBody>
          </p:sp>
          <p:sp>
            <p:nvSpPr>
              <p:cNvPr id="454" name="Rectangle 21">
                <a:extLst>
                  <a:ext uri="{FF2B5EF4-FFF2-40B4-BE49-F238E27FC236}">
                    <a16:creationId xmlns:a16="http://schemas.microsoft.com/office/drawing/2014/main" id="{9CB9EFCB-ADF2-4DC3-A573-77853966B069}"/>
                  </a:ext>
                </a:extLst>
              </p:cNvPr>
              <p:cNvSpPr>
                <a:spLocks noChangeArrowheads="1"/>
              </p:cNvSpPr>
              <p:nvPr/>
            </p:nvSpPr>
            <p:spPr bwMode="auto">
              <a:xfrm>
                <a:off x="5095875" y="4594225"/>
                <a:ext cx="122238" cy="34925"/>
              </a:xfrm>
              <a:prstGeom prst="rect">
                <a:avLst/>
              </a:prstGeom>
              <a:solidFill>
                <a:schemeClr val="bg1"/>
              </a:solidFill>
              <a:ln w="9525">
                <a:noFill/>
                <a:miter lim="800000"/>
                <a:headEnd/>
                <a:tailEnd/>
              </a:ln>
            </p:spPr>
            <p:txBody>
              <a:bodyPr vert="horz" wrap="square" lIns="89630" tIns="44814" rIns="89630" bIns="44814" numCol="1" anchor="t" anchorCtr="0" compatLnSpc="1">
                <a:prstTxWarp prst="textNoShape">
                  <a:avLst/>
                </a:prstTxWarp>
              </a:bodyPr>
              <a:lstStyle/>
              <a:p>
                <a:pPr defTabSz="914139"/>
                <a:endParaRPr lang="en-US" sz="1836">
                  <a:solidFill>
                    <a:schemeClr val="bg2"/>
                  </a:solidFill>
                  <a:latin typeface="Segoe UI"/>
                </a:endParaRPr>
              </a:p>
            </p:txBody>
          </p:sp>
          <p:sp>
            <p:nvSpPr>
              <p:cNvPr id="455" name="Rectangle 22">
                <a:extLst>
                  <a:ext uri="{FF2B5EF4-FFF2-40B4-BE49-F238E27FC236}">
                    <a16:creationId xmlns:a16="http://schemas.microsoft.com/office/drawing/2014/main" id="{182DFB6F-AA05-4075-ADD3-03259EB3939F}"/>
                  </a:ext>
                </a:extLst>
              </p:cNvPr>
              <p:cNvSpPr>
                <a:spLocks noChangeArrowheads="1"/>
              </p:cNvSpPr>
              <p:nvPr/>
            </p:nvSpPr>
            <p:spPr bwMode="auto">
              <a:xfrm>
                <a:off x="5183188" y="4506913"/>
                <a:ext cx="34925" cy="122237"/>
              </a:xfrm>
              <a:prstGeom prst="rect">
                <a:avLst/>
              </a:prstGeom>
              <a:solidFill>
                <a:schemeClr val="bg1"/>
              </a:solidFill>
              <a:ln w="9525">
                <a:noFill/>
                <a:miter lim="800000"/>
                <a:headEnd/>
                <a:tailEnd/>
              </a:ln>
            </p:spPr>
            <p:txBody>
              <a:bodyPr vert="horz" wrap="square" lIns="89630" tIns="44814" rIns="89630" bIns="44814" numCol="1" anchor="t" anchorCtr="0" compatLnSpc="1">
                <a:prstTxWarp prst="textNoShape">
                  <a:avLst/>
                </a:prstTxWarp>
              </a:bodyPr>
              <a:lstStyle/>
              <a:p>
                <a:pPr defTabSz="914139"/>
                <a:endParaRPr lang="en-US" sz="1836">
                  <a:solidFill>
                    <a:schemeClr val="bg2"/>
                  </a:solidFill>
                  <a:latin typeface="Segoe UI"/>
                </a:endParaRPr>
              </a:p>
            </p:txBody>
          </p:sp>
          <p:sp>
            <p:nvSpPr>
              <p:cNvPr id="456" name="Oval 23">
                <a:extLst>
                  <a:ext uri="{FF2B5EF4-FFF2-40B4-BE49-F238E27FC236}">
                    <a16:creationId xmlns:a16="http://schemas.microsoft.com/office/drawing/2014/main" id="{BF3D738F-BB4E-478F-BD4B-943B6D173069}"/>
                  </a:ext>
                </a:extLst>
              </p:cNvPr>
              <p:cNvSpPr>
                <a:spLocks noChangeArrowheads="1"/>
              </p:cNvSpPr>
              <p:nvPr/>
            </p:nvSpPr>
            <p:spPr bwMode="auto">
              <a:xfrm>
                <a:off x="4887913" y="4229100"/>
                <a:ext cx="104775" cy="103187"/>
              </a:xfrm>
              <a:prstGeom prst="ellipse">
                <a:avLst/>
              </a:prstGeom>
              <a:solidFill>
                <a:schemeClr val="bg1"/>
              </a:solidFill>
              <a:ln w="9525">
                <a:noFill/>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chemeClr val="bg2"/>
                  </a:solidFill>
                  <a:latin typeface="Segoe UI"/>
                </a:endParaRPr>
              </a:p>
            </p:txBody>
          </p:sp>
          <p:sp>
            <p:nvSpPr>
              <p:cNvPr id="457" name="Freeform 24">
                <a:extLst>
                  <a:ext uri="{FF2B5EF4-FFF2-40B4-BE49-F238E27FC236}">
                    <a16:creationId xmlns:a16="http://schemas.microsoft.com/office/drawing/2014/main" id="{58C31279-894A-4BBA-A0FD-014DEF79F67B}"/>
                  </a:ext>
                </a:extLst>
              </p:cNvPr>
              <p:cNvSpPr>
                <a:spLocks/>
              </p:cNvSpPr>
              <p:nvPr/>
            </p:nvSpPr>
            <p:spPr bwMode="auto">
              <a:xfrm>
                <a:off x="4835525" y="4367213"/>
                <a:ext cx="207963" cy="104775"/>
              </a:xfrm>
              <a:custGeom>
                <a:avLst/>
                <a:gdLst>
                  <a:gd name="T0" fmla="*/ 0 w 512"/>
                  <a:gd name="T1" fmla="*/ 256 h 256"/>
                  <a:gd name="T2" fmla="*/ 256 w 512"/>
                  <a:gd name="T3" fmla="*/ 0 h 256"/>
                  <a:gd name="T4" fmla="*/ 512 w 512"/>
                  <a:gd name="T5" fmla="*/ 256 h 256"/>
                  <a:gd name="T6" fmla="*/ 0 w 512"/>
                  <a:gd name="T7" fmla="*/ 256 h 256"/>
                </a:gdLst>
                <a:ahLst/>
                <a:cxnLst>
                  <a:cxn ang="0">
                    <a:pos x="T0" y="T1"/>
                  </a:cxn>
                  <a:cxn ang="0">
                    <a:pos x="T2" y="T3"/>
                  </a:cxn>
                  <a:cxn ang="0">
                    <a:pos x="T4" y="T5"/>
                  </a:cxn>
                  <a:cxn ang="0">
                    <a:pos x="T6" y="T7"/>
                  </a:cxn>
                </a:cxnLst>
                <a:rect l="0" t="0" r="r" b="b"/>
                <a:pathLst>
                  <a:path w="512" h="256">
                    <a:moveTo>
                      <a:pt x="0" y="256"/>
                    </a:moveTo>
                    <a:cubicBezTo>
                      <a:pt x="0" y="115"/>
                      <a:pt x="114" y="0"/>
                      <a:pt x="256" y="0"/>
                    </a:cubicBezTo>
                    <a:cubicBezTo>
                      <a:pt x="397" y="0"/>
                      <a:pt x="512" y="115"/>
                      <a:pt x="512" y="256"/>
                    </a:cubicBezTo>
                    <a:lnTo>
                      <a:pt x="0" y="256"/>
                    </a:lnTo>
                    <a:close/>
                  </a:path>
                </a:pathLst>
              </a:custGeom>
              <a:solidFill>
                <a:schemeClr val="bg1"/>
              </a:solidFill>
              <a:ln w="9525">
                <a:noFill/>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chemeClr val="bg2"/>
                  </a:solidFill>
                  <a:latin typeface="Segoe UI"/>
                </a:endParaRPr>
              </a:p>
            </p:txBody>
          </p:sp>
        </p:grpSp>
      </p:grpSp>
      <p:sp>
        <p:nvSpPr>
          <p:cNvPr id="16" name="TextBox 15">
            <a:extLst>
              <a:ext uri="{FF2B5EF4-FFF2-40B4-BE49-F238E27FC236}">
                <a16:creationId xmlns:a16="http://schemas.microsoft.com/office/drawing/2014/main" id="{BDBA2D60-45DB-46AE-957E-002B5D23A77A}"/>
              </a:ext>
            </a:extLst>
          </p:cNvPr>
          <p:cNvSpPr txBox="1"/>
          <p:nvPr/>
        </p:nvSpPr>
        <p:spPr>
          <a:xfrm>
            <a:off x="8383098" y="2627519"/>
            <a:ext cx="3274390" cy="1310814"/>
          </a:xfrm>
          <a:prstGeom prst="rect">
            <a:avLst/>
          </a:prstGeom>
          <a:noFill/>
        </p:spPr>
        <p:txBody>
          <a:bodyPr wrap="square" lIns="0" rIns="91414" rtlCol="0">
            <a:spAutoFit/>
          </a:bodyPr>
          <a:lstStyle/>
          <a:p>
            <a:pPr defTabSz="931971">
              <a:lnSpc>
                <a:spcPct val="90000"/>
              </a:lnSpc>
              <a:defRPr/>
            </a:pPr>
            <a:r>
              <a:rPr lang="en-US" sz="8626" kern="0" spc="-300">
                <a:ln w="3175">
                  <a:noFill/>
                </a:ln>
                <a:solidFill>
                  <a:schemeClr val="bg2"/>
                </a:solidFill>
                <a:latin typeface="Segoe UI Semibold"/>
                <a:cs typeface="Segoe UI" panose="020B0502040204020203" pitchFamily="34" charset="0"/>
              </a:rPr>
              <a:t>30</a:t>
            </a:r>
            <a:r>
              <a:rPr lang="en-US" sz="3600" kern="0" spc="-300">
                <a:ln w="3175">
                  <a:noFill/>
                </a:ln>
                <a:solidFill>
                  <a:schemeClr val="bg2"/>
                </a:solidFill>
                <a:latin typeface="Segoe UI Semibold"/>
                <a:cs typeface="Segoe UI" panose="020B0502040204020203" pitchFamily="34" charset="0"/>
              </a:rPr>
              <a:t> </a:t>
            </a:r>
            <a:r>
              <a:rPr lang="en-US" sz="3920" b="1" kern="0" spc="-300">
                <a:ln w="3175">
                  <a:noFill/>
                </a:ln>
                <a:solidFill>
                  <a:schemeClr val="bg2"/>
                </a:solidFill>
                <a:latin typeface="Segoe UI Semibold"/>
                <a:cs typeface="Segoe UI" panose="020B0502040204020203" pitchFamily="34" charset="0"/>
              </a:rPr>
              <a:t>B </a:t>
            </a:r>
            <a:r>
              <a:rPr lang="en-US" sz="5881" b="1" kern="0" spc="-300">
                <a:ln w="3175">
                  <a:noFill/>
                </a:ln>
                <a:solidFill>
                  <a:schemeClr val="bg2"/>
                </a:solidFill>
                <a:latin typeface="Segoe UI"/>
                <a:cs typeface="Segoe UI" panose="020B0502040204020203" pitchFamily="34" charset="0"/>
              </a:rPr>
              <a:t>+</a:t>
            </a:r>
            <a:endParaRPr lang="en-US" sz="5996" b="1" kern="0" spc="-300">
              <a:ln w="3175">
                <a:noFill/>
              </a:ln>
              <a:solidFill>
                <a:schemeClr val="bg2"/>
              </a:solidFill>
              <a:latin typeface="Segoe UI Semibold"/>
              <a:cs typeface="Segoe UI" panose="020B0502040204020203" pitchFamily="34" charset="0"/>
            </a:endParaRPr>
          </a:p>
        </p:txBody>
      </p:sp>
      <p:grpSp>
        <p:nvGrpSpPr>
          <p:cNvPr id="468" name="Group 467" descr="checkmark  icon with bulleted text">
            <a:extLst>
              <a:ext uri="{FF2B5EF4-FFF2-40B4-BE49-F238E27FC236}">
                <a16:creationId xmlns:a16="http://schemas.microsoft.com/office/drawing/2014/main" id="{D71BCD06-CF17-4198-B223-0AD1F956223B}"/>
              </a:ext>
            </a:extLst>
          </p:cNvPr>
          <p:cNvGrpSpPr/>
          <p:nvPr/>
        </p:nvGrpSpPr>
        <p:grpSpPr>
          <a:xfrm>
            <a:off x="8383097" y="4082434"/>
            <a:ext cx="3589265" cy="600382"/>
            <a:chOff x="8326438" y="4032517"/>
            <a:chExt cx="3661756" cy="612508"/>
          </a:xfrm>
        </p:grpSpPr>
        <p:sp>
          <p:nvSpPr>
            <p:cNvPr id="15" name="TextBox 14">
              <a:extLst>
                <a:ext uri="{FF2B5EF4-FFF2-40B4-BE49-F238E27FC236}">
                  <a16:creationId xmlns:a16="http://schemas.microsoft.com/office/drawing/2014/main" id="{B91F0867-3590-4E06-A702-670F70E2DB94}"/>
                </a:ext>
              </a:extLst>
            </p:cNvPr>
            <p:cNvSpPr txBox="1"/>
            <p:nvPr/>
          </p:nvSpPr>
          <p:spPr>
            <a:xfrm>
              <a:off x="9161462" y="4032517"/>
              <a:ext cx="2826732" cy="558697"/>
            </a:xfrm>
            <a:prstGeom prst="rect">
              <a:avLst/>
            </a:prstGeom>
            <a:noFill/>
          </p:spPr>
          <p:txBody>
            <a:bodyPr wrap="square" lIns="0" tIns="0" rIns="0" bIns="0" rtlCol="0">
              <a:spAutoFit/>
            </a:bodyPr>
            <a:lstStyle>
              <a:defPPr>
                <a:defRPr lang="en-US"/>
              </a:defPPr>
              <a:lvl1pPr algn="ctr" defTabSz="932508">
                <a:lnSpc>
                  <a:spcPct val="90000"/>
                </a:lnSpc>
                <a:defRPr sz="1600">
                  <a:gradFill>
                    <a:gsLst>
                      <a:gs pos="2917">
                        <a:srgbClr val="353535"/>
                      </a:gs>
                      <a:gs pos="30000">
                        <a:srgbClr val="353535"/>
                      </a:gs>
                    </a:gsLst>
                    <a:lin ang="5400000" scaled="0"/>
                  </a:gradFill>
                  <a:latin typeface="Segoe UI" panose="020B0502040204020203" pitchFamily="34" charset="0"/>
                  <a:cs typeface="Segoe UI" panose="020B0502040204020203" pitchFamily="34" charset="0"/>
                </a:defRPr>
              </a:lvl1pPr>
            </a:lstStyle>
            <a:p>
              <a:pPr algn="l" defTabSz="913962">
                <a:spcBef>
                  <a:spcPts val="600"/>
                </a:spcBef>
              </a:pPr>
              <a:r>
                <a:rPr lang="en-US" sz="1765">
                  <a:solidFill>
                    <a:schemeClr val="bg2"/>
                  </a:solidFill>
                  <a:latin typeface="Segoe UI Semibold"/>
                </a:rPr>
                <a:t>Azure AD</a:t>
              </a:r>
            </a:p>
            <a:p>
              <a:pPr algn="l" defTabSz="913962">
                <a:spcBef>
                  <a:spcPts val="600"/>
                </a:spcBef>
              </a:pPr>
              <a:r>
                <a:rPr lang="en-US" sz="1567">
                  <a:solidFill>
                    <a:schemeClr val="bg2"/>
                  </a:solidFill>
                </a:rPr>
                <a:t>Daily authentication requests</a:t>
              </a:r>
            </a:p>
          </p:txBody>
        </p:sp>
        <p:grpSp>
          <p:nvGrpSpPr>
            <p:cNvPr id="465" name="Group 464">
              <a:extLst>
                <a:ext uri="{FF2B5EF4-FFF2-40B4-BE49-F238E27FC236}">
                  <a16:creationId xmlns:a16="http://schemas.microsoft.com/office/drawing/2014/main" id="{ADAB0EA8-A50E-45DF-9F63-499CADE2EEC1}"/>
                </a:ext>
              </a:extLst>
            </p:cNvPr>
            <p:cNvGrpSpPr/>
            <p:nvPr/>
          </p:nvGrpSpPr>
          <p:grpSpPr>
            <a:xfrm>
              <a:off x="8326438" y="4062413"/>
              <a:ext cx="582612" cy="582612"/>
              <a:chOff x="8326438" y="4068763"/>
              <a:chExt cx="582612" cy="582612"/>
            </a:xfrm>
          </p:grpSpPr>
          <p:sp>
            <p:nvSpPr>
              <p:cNvPr id="460" name="Freeform 28">
                <a:extLst>
                  <a:ext uri="{FF2B5EF4-FFF2-40B4-BE49-F238E27FC236}">
                    <a16:creationId xmlns:a16="http://schemas.microsoft.com/office/drawing/2014/main" id="{37E68F36-DFFB-40E2-B6A3-AA3B1FA61518}"/>
                  </a:ext>
                </a:extLst>
              </p:cNvPr>
              <p:cNvSpPr>
                <a:spLocks/>
              </p:cNvSpPr>
              <p:nvPr/>
            </p:nvSpPr>
            <p:spPr bwMode="auto">
              <a:xfrm>
                <a:off x="8326438" y="4068763"/>
                <a:ext cx="582612" cy="5826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solidFill>
                <a:schemeClr val="bg1"/>
              </a:solidFill>
              <a:ln w="9525">
                <a:noFill/>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chemeClr val="bg2"/>
                  </a:solidFill>
                  <a:latin typeface="Segoe UI"/>
                </a:endParaRPr>
              </a:p>
            </p:txBody>
          </p:sp>
          <p:sp>
            <p:nvSpPr>
              <p:cNvPr id="461" name="Freeform 29">
                <a:extLst>
                  <a:ext uri="{FF2B5EF4-FFF2-40B4-BE49-F238E27FC236}">
                    <a16:creationId xmlns:a16="http://schemas.microsoft.com/office/drawing/2014/main" id="{F34F3AAB-D81B-4605-A4CF-C74D4FF609B6}"/>
                  </a:ext>
                </a:extLst>
              </p:cNvPr>
              <p:cNvSpPr>
                <a:spLocks/>
              </p:cNvSpPr>
              <p:nvPr/>
            </p:nvSpPr>
            <p:spPr bwMode="auto">
              <a:xfrm>
                <a:off x="8578850" y="4197350"/>
                <a:ext cx="252412" cy="252412"/>
              </a:xfrm>
              <a:custGeom>
                <a:avLst/>
                <a:gdLst>
                  <a:gd name="T0" fmla="*/ 0 w 159"/>
                  <a:gd name="T1" fmla="*/ 135 h 159"/>
                  <a:gd name="T2" fmla="*/ 24 w 159"/>
                  <a:gd name="T3" fmla="*/ 159 h 159"/>
                  <a:gd name="T4" fmla="*/ 159 w 159"/>
                  <a:gd name="T5" fmla="*/ 24 h 159"/>
                  <a:gd name="T6" fmla="*/ 135 w 159"/>
                  <a:gd name="T7" fmla="*/ 0 h 159"/>
                  <a:gd name="T8" fmla="*/ 0 w 159"/>
                  <a:gd name="T9" fmla="*/ 135 h 159"/>
                </a:gdLst>
                <a:ahLst/>
                <a:cxnLst>
                  <a:cxn ang="0">
                    <a:pos x="T0" y="T1"/>
                  </a:cxn>
                  <a:cxn ang="0">
                    <a:pos x="T2" y="T3"/>
                  </a:cxn>
                  <a:cxn ang="0">
                    <a:pos x="T4" y="T5"/>
                  </a:cxn>
                  <a:cxn ang="0">
                    <a:pos x="T6" y="T7"/>
                  </a:cxn>
                  <a:cxn ang="0">
                    <a:pos x="T8" y="T9"/>
                  </a:cxn>
                </a:cxnLst>
                <a:rect l="0" t="0" r="r" b="b"/>
                <a:pathLst>
                  <a:path w="159" h="159">
                    <a:moveTo>
                      <a:pt x="0" y="135"/>
                    </a:moveTo>
                    <a:lnTo>
                      <a:pt x="24" y="159"/>
                    </a:lnTo>
                    <a:lnTo>
                      <a:pt x="159" y="24"/>
                    </a:lnTo>
                    <a:lnTo>
                      <a:pt x="135" y="0"/>
                    </a:lnTo>
                    <a:lnTo>
                      <a:pt x="0" y="135"/>
                    </a:lnTo>
                    <a:close/>
                  </a:path>
                </a:pathLst>
              </a:custGeom>
              <a:solidFill>
                <a:schemeClr val="bg1"/>
              </a:solidFill>
              <a:ln w="9525">
                <a:noFill/>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chemeClr val="bg2"/>
                  </a:solidFill>
                  <a:latin typeface="Segoe UI"/>
                </a:endParaRPr>
              </a:p>
            </p:txBody>
          </p:sp>
          <p:sp>
            <p:nvSpPr>
              <p:cNvPr id="462" name="Freeform 30">
                <a:extLst>
                  <a:ext uri="{FF2B5EF4-FFF2-40B4-BE49-F238E27FC236}">
                    <a16:creationId xmlns:a16="http://schemas.microsoft.com/office/drawing/2014/main" id="{CBEA7734-CC2B-4548-BE10-F82E48715DE1}"/>
                  </a:ext>
                </a:extLst>
              </p:cNvPr>
              <p:cNvSpPr>
                <a:spLocks/>
              </p:cNvSpPr>
              <p:nvPr/>
            </p:nvSpPr>
            <p:spPr bwMode="auto">
              <a:xfrm>
                <a:off x="8494713" y="4289425"/>
                <a:ext cx="160337" cy="160337"/>
              </a:xfrm>
              <a:custGeom>
                <a:avLst/>
                <a:gdLst>
                  <a:gd name="T0" fmla="*/ 77 w 101"/>
                  <a:gd name="T1" fmla="*/ 101 h 101"/>
                  <a:gd name="T2" fmla="*/ 101 w 101"/>
                  <a:gd name="T3" fmla="*/ 77 h 101"/>
                  <a:gd name="T4" fmla="*/ 24 w 101"/>
                  <a:gd name="T5" fmla="*/ 0 h 101"/>
                  <a:gd name="T6" fmla="*/ 0 w 101"/>
                  <a:gd name="T7" fmla="*/ 24 h 101"/>
                  <a:gd name="T8" fmla="*/ 77 w 101"/>
                  <a:gd name="T9" fmla="*/ 101 h 101"/>
                </a:gdLst>
                <a:ahLst/>
                <a:cxnLst>
                  <a:cxn ang="0">
                    <a:pos x="T0" y="T1"/>
                  </a:cxn>
                  <a:cxn ang="0">
                    <a:pos x="T2" y="T3"/>
                  </a:cxn>
                  <a:cxn ang="0">
                    <a:pos x="T4" y="T5"/>
                  </a:cxn>
                  <a:cxn ang="0">
                    <a:pos x="T6" y="T7"/>
                  </a:cxn>
                  <a:cxn ang="0">
                    <a:pos x="T8" y="T9"/>
                  </a:cxn>
                </a:cxnLst>
                <a:rect l="0" t="0" r="r" b="b"/>
                <a:pathLst>
                  <a:path w="101" h="101">
                    <a:moveTo>
                      <a:pt x="77" y="101"/>
                    </a:moveTo>
                    <a:lnTo>
                      <a:pt x="101" y="77"/>
                    </a:lnTo>
                    <a:lnTo>
                      <a:pt x="24" y="0"/>
                    </a:lnTo>
                    <a:lnTo>
                      <a:pt x="0" y="24"/>
                    </a:lnTo>
                    <a:lnTo>
                      <a:pt x="77" y="101"/>
                    </a:lnTo>
                    <a:close/>
                  </a:path>
                </a:pathLst>
              </a:custGeom>
              <a:solidFill>
                <a:schemeClr val="bg1"/>
              </a:solidFill>
              <a:ln w="9525">
                <a:noFill/>
                <a:round/>
                <a:headEnd/>
                <a:tailEnd/>
              </a:ln>
            </p:spPr>
            <p:txBody>
              <a:bodyPr vert="horz" wrap="square" lIns="89630" tIns="44814" rIns="89630" bIns="44814" numCol="1" anchor="t" anchorCtr="0" compatLnSpc="1">
                <a:prstTxWarp prst="textNoShape">
                  <a:avLst/>
                </a:prstTxWarp>
              </a:bodyPr>
              <a:lstStyle/>
              <a:p>
                <a:pPr defTabSz="914139"/>
                <a:endParaRPr lang="en-US" sz="1836">
                  <a:solidFill>
                    <a:schemeClr val="bg2"/>
                  </a:solidFill>
                  <a:latin typeface="Segoe UI"/>
                </a:endParaRPr>
              </a:p>
            </p:txBody>
          </p:sp>
        </p:grpSp>
      </p:grpSp>
    </p:spTree>
    <p:extLst>
      <p:ext uri="{BB962C8B-B14F-4D97-AF65-F5344CB8AC3E}">
        <p14:creationId xmlns:p14="http://schemas.microsoft.com/office/powerpoint/2010/main" val="154528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88"/>
                                        </p:tgtEl>
                                        <p:attrNameLst>
                                          <p:attrName>style.visibility</p:attrName>
                                        </p:attrNameLst>
                                      </p:cBhvr>
                                      <p:to>
                                        <p:strVal val="visible"/>
                                      </p:to>
                                    </p:set>
                                    <p:animEffect transition="in" filter="fade">
                                      <p:cBhvr>
                                        <p:cTn id="15" dur="500"/>
                                        <p:tgtEl>
                                          <p:spTgt spid="48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466"/>
                                        </p:tgtEl>
                                        <p:attrNameLst>
                                          <p:attrName>style.visibility</p:attrName>
                                        </p:attrNameLst>
                                      </p:cBhvr>
                                      <p:to>
                                        <p:strVal val="visible"/>
                                      </p:to>
                                    </p:set>
                                    <p:animEffect transition="in" filter="fade">
                                      <p:cBhvr>
                                        <p:cTn id="21" dur="500"/>
                                        <p:tgtEl>
                                          <p:spTgt spid="466"/>
                                        </p:tgtEl>
                                      </p:cBhvr>
                                    </p:animEffect>
                                  </p:childTnLst>
                                </p:cTn>
                              </p:par>
                              <p:par>
                                <p:cTn id="22" presetID="42" presetClass="path" presetSubtype="0" accel="50000" decel="50000" fill="hold" nodeType="withEffect">
                                  <p:stCondLst>
                                    <p:cond delay="0"/>
                                  </p:stCondLst>
                                  <p:childTnLst>
                                    <p:animMotion origin="layout" path="M -4.59791E-6 1.53881E-6 L -4.59791E-6 0.03132 " pathEditMode="relative" rAng="0" ptsTypes="AA">
                                      <p:cBhvr>
                                        <p:cTn id="23" dur="500" spd="-100000" fill="hold"/>
                                        <p:tgtEl>
                                          <p:spTgt spid="466"/>
                                        </p:tgtEl>
                                        <p:attrNameLst>
                                          <p:attrName>ppt_x</p:attrName>
                                          <p:attrName>ppt_y</p:attrName>
                                        </p:attrNameLst>
                                      </p:cBhvr>
                                      <p:rCtr x="0" y="1566"/>
                                    </p:animMotion>
                                  </p:childTnLst>
                                </p:cTn>
                              </p:par>
                              <p:par>
                                <p:cTn id="24" presetID="10" presetClass="entr" presetSubtype="0" fill="hold" nodeType="withEffect">
                                  <p:stCondLst>
                                    <p:cond delay="0"/>
                                  </p:stCondLst>
                                  <p:childTnLst>
                                    <p:set>
                                      <p:cBhvr>
                                        <p:cTn id="25" dur="1" fill="hold">
                                          <p:stCondLst>
                                            <p:cond delay="0"/>
                                          </p:stCondLst>
                                        </p:cTn>
                                        <p:tgtEl>
                                          <p:spTgt spid="467"/>
                                        </p:tgtEl>
                                        <p:attrNameLst>
                                          <p:attrName>style.visibility</p:attrName>
                                        </p:attrNameLst>
                                      </p:cBhvr>
                                      <p:to>
                                        <p:strVal val="visible"/>
                                      </p:to>
                                    </p:set>
                                    <p:animEffect transition="in" filter="fade">
                                      <p:cBhvr>
                                        <p:cTn id="26" dur="500"/>
                                        <p:tgtEl>
                                          <p:spTgt spid="467"/>
                                        </p:tgtEl>
                                      </p:cBhvr>
                                    </p:animEffect>
                                  </p:childTnLst>
                                </p:cTn>
                              </p:par>
                              <p:par>
                                <p:cTn id="27" presetID="42" presetClass="path" presetSubtype="0" accel="50000" decel="50000" fill="hold" nodeType="withEffect">
                                  <p:stCondLst>
                                    <p:cond delay="0"/>
                                  </p:stCondLst>
                                  <p:childTnLst>
                                    <p:animMotion origin="layout" path="M -4.59791E-6 1.53881E-6 L -4.59791E-6 0.03132 " pathEditMode="relative" rAng="0" ptsTypes="AA">
                                      <p:cBhvr>
                                        <p:cTn id="28" dur="500" spd="-100000" fill="hold"/>
                                        <p:tgtEl>
                                          <p:spTgt spid="467"/>
                                        </p:tgtEl>
                                        <p:attrNameLst>
                                          <p:attrName>ppt_x</p:attrName>
                                          <p:attrName>ppt_y</p:attrName>
                                        </p:attrNameLst>
                                      </p:cBhvr>
                                      <p:rCtr x="0" y="1566"/>
                                    </p:animMotion>
                                  </p:childTnLst>
                                </p:cTn>
                              </p:par>
                              <p:par>
                                <p:cTn id="29" presetID="10" presetClass="entr" presetSubtype="0" fill="hold" nodeType="withEffect">
                                  <p:stCondLst>
                                    <p:cond delay="0"/>
                                  </p:stCondLst>
                                  <p:childTnLst>
                                    <p:set>
                                      <p:cBhvr>
                                        <p:cTn id="30" dur="1" fill="hold">
                                          <p:stCondLst>
                                            <p:cond delay="0"/>
                                          </p:stCondLst>
                                        </p:cTn>
                                        <p:tgtEl>
                                          <p:spTgt spid="468"/>
                                        </p:tgtEl>
                                        <p:attrNameLst>
                                          <p:attrName>style.visibility</p:attrName>
                                        </p:attrNameLst>
                                      </p:cBhvr>
                                      <p:to>
                                        <p:strVal val="visible"/>
                                      </p:to>
                                    </p:set>
                                    <p:animEffect transition="in" filter="fade">
                                      <p:cBhvr>
                                        <p:cTn id="31" dur="500"/>
                                        <p:tgtEl>
                                          <p:spTgt spid="468"/>
                                        </p:tgtEl>
                                      </p:cBhvr>
                                    </p:animEffect>
                                  </p:childTnLst>
                                </p:cTn>
                              </p:par>
                              <p:par>
                                <p:cTn id="32" presetID="42" presetClass="path" presetSubtype="0" accel="50000" decel="50000" fill="hold" nodeType="withEffect">
                                  <p:stCondLst>
                                    <p:cond delay="0"/>
                                  </p:stCondLst>
                                  <p:childTnLst>
                                    <p:animMotion origin="layout" path="M -4.59791E-6 1.53881E-6 L -4.59791E-6 0.03132 " pathEditMode="relative" rAng="0" ptsTypes="AA">
                                      <p:cBhvr>
                                        <p:cTn id="33" dur="500" spd="-100000" fill="hold"/>
                                        <p:tgtEl>
                                          <p:spTgt spid="468"/>
                                        </p:tgtEl>
                                        <p:attrNameLst>
                                          <p:attrName>ppt_x</p:attrName>
                                          <p:attrName>ppt_y</p:attrName>
                                        </p:attrNameLst>
                                      </p:cBhvr>
                                      <p:rCtr x="0" y="1566"/>
                                    </p:animMotion>
                                  </p:childTnLst>
                                </p:cTn>
                              </p:par>
                              <p:par>
                                <p:cTn id="34" presetID="16" presetClass="entr" presetSubtype="42"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barn(outHorizontal)">
                                      <p:cBhvr>
                                        <p:cTn id="36" dur="500"/>
                                        <p:tgtEl>
                                          <p:spTgt spid="37"/>
                                        </p:tgtEl>
                                      </p:cBhvr>
                                    </p:animEffect>
                                  </p:childTnLst>
                                </p:cTn>
                              </p:par>
                              <p:par>
                                <p:cTn id="37" presetID="16" presetClass="entr" presetSubtype="42"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outHorizont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88" grpId="0"/>
      <p:bldP spid="42"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a:extLst>
              <a:ext uri="{FF2B5EF4-FFF2-40B4-BE49-F238E27FC236}">
                <a16:creationId xmlns:a16="http://schemas.microsoft.com/office/drawing/2014/main" id="{FFAE9FCA-08F9-4A5A-B119-41423DC2ECBA}"/>
              </a:ext>
              <a:ext uri="{C183D7F6-B498-43B3-948B-1728B52AA6E4}">
                <adec:decorative xmlns:adec="http://schemas.microsoft.com/office/drawing/2017/decorative" val="1"/>
              </a:ext>
            </a:extLst>
          </p:cNvPr>
          <p:cNvCxnSpPr/>
          <p:nvPr/>
        </p:nvCxnSpPr>
        <p:spPr>
          <a:xfrm>
            <a:off x="6105275" y="4678526"/>
            <a:ext cx="0" cy="319380"/>
          </a:xfrm>
          <a:prstGeom prst="line">
            <a:avLst/>
          </a:prstGeom>
          <a:noFill/>
          <a:ln w="57150" cap="rnd" cmpd="sng" algn="ctr">
            <a:solidFill>
              <a:schemeClr val="bg1">
                <a:lumMod val="85000"/>
              </a:schemeClr>
            </a:solidFill>
            <a:prstDash val="solid"/>
            <a:headEnd type="none" w="med" len="med"/>
            <a:tailEnd type="none" w="med" len="med"/>
          </a:ln>
          <a:effectLst/>
        </p:spPr>
      </p:cxnSp>
      <p:grpSp>
        <p:nvGrpSpPr>
          <p:cNvPr id="31" name="Group 30">
            <a:extLst>
              <a:ext uri="{FF2B5EF4-FFF2-40B4-BE49-F238E27FC236}">
                <a16:creationId xmlns:a16="http://schemas.microsoft.com/office/drawing/2014/main" id="{022E29DB-FA04-452C-939D-5268966FB56A}"/>
              </a:ext>
              <a:ext uri="{C183D7F6-B498-43B3-948B-1728B52AA6E4}">
                <adec:decorative xmlns:adec="http://schemas.microsoft.com/office/drawing/2017/decorative" val="1"/>
              </a:ext>
            </a:extLst>
          </p:cNvPr>
          <p:cNvGrpSpPr/>
          <p:nvPr/>
        </p:nvGrpSpPr>
        <p:grpSpPr>
          <a:xfrm>
            <a:off x="2371556" y="2175446"/>
            <a:ext cx="3011751" cy="3668024"/>
            <a:chOff x="2416500" y="2218571"/>
            <a:chExt cx="2809847" cy="3741576"/>
          </a:xfrm>
        </p:grpSpPr>
        <p:grpSp>
          <p:nvGrpSpPr>
            <p:cNvPr id="29" name="Group 28">
              <a:extLst>
                <a:ext uri="{FF2B5EF4-FFF2-40B4-BE49-F238E27FC236}">
                  <a16:creationId xmlns:a16="http://schemas.microsoft.com/office/drawing/2014/main" id="{B6F62D04-F60C-4235-B187-6D1339B69D08}"/>
                </a:ext>
              </a:extLst>
            </p:cNvPr>
            <p:cNvGrpSpPr/>
            <p:nvPr/>
          </p:nvGrpSpPr>
          <p:grpSpPr>
            <a:xfrm>
              <a:off x="2416500" y="2218571"/>
              <a:ext cx="2809847" cy="3741576"/>
              <a:chOff x="2415961" y="2394584"/>
              <a:chExt cx="2810245" cy="3559384"/>
            </a:xfrm>
          </p:grpSpPr>
          <p:cxnSp>
            <p:nvCxnSpPr>
              <p:cNvPr id="109" name="Straight Connector 108">
                <a:extLst>
                  <a:ext uri="{FF2B5EF4-FFF2-40B4-BE49-F238E27FC236}">
                    <a16:creationId xmlns:a16="http://schemas.microsoft.com/office/drawing/2014/main" id="{265575BD-190A-422E-88BD-A79241F6B03A}"/>
                  </a:ext>
                </a:extLst>
              </p:cNvPr>
              <p:cNvCxnSpPr>
                <a:cxnSpLocks/>
              </p:cNvCxnSpPr>
              <p:nvPr/>
            </p:nvCxnSpPr>
            <p:spPr>
              <a:xfrm>
                <a:off x="2415961" y="2394584"/>
                <a:ext cx="2292564" cy="1337702"/>
              </a:xfrm>
              <a:prstGeom prst="line">
                <a:avLst/>
              </a:prstGeom>
              <a:noFill/>
              <a:ln w="149225" cap="rnd" cmpd="sng" algn="ctr">
                <a:solidFill>
                  <a:schemeClr val="bg1">
                    <a:lumMod val="85000"/>
                  </a:schemeClr>
                </a:solidFill>
                <a:prstDash val="soli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111" name="Straight Connector 110">
                <a:extLst>
                  <a:ext uri="{FF2B5EF4-FFF2-40B4-BE49-F238E27FC236}">
                    <a16:creationId xmlns:a16="http://schemas.microsoft.com/office/drawing/2014/main" id="{0433F901-BF93-4716-873B-B0C9C4885D30}"/>
                  </a:ext>
                </a:extLst>
              </p:cNvPr>
              <p:cNvCxnSpPr>
                <a:cxnSpLocks/>
                <a:stCxn id="15" idx="3"/>
              </p:cNvCxnSpPr>
              <p:nvPr/>
            </p:nvCxnSpPr>
            <p:spPr>
              <a:xfrm flipV="1">
                <a:off x="2542102" y="4549143"/>
                <a:ext cx="2244066" cy="1404825"/>
              </a:xfrm>
              <a:prstGeom prst="line">
                <a:avLst/>
              </a:prstGeom>
              <a:noFill/>
              <a:ln w="149225" cap="rnd" cmpd="sng" algn="ctr">
                <a:solidFill>
                  <a:schemeClr val="bg1">
                    <a:lumMod val="85000"/>
                  </a:schemeClr>
                </a:solidFill>
                <a:prstDash val="soli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26" name="Straight Connector 25">
                <a:extLst>
                  <a:ext uri="{FF2B5EF4-FFF2-40B4-BE49-F238E27FC236}">
                    <a16:creationId xmlns:a16="http://schemas.microsoft.com/office/drawing/2014/main" id="{B1385C45-7A14-4224-83CD-AAFEB10E3D13}"/>
                  </a:ext>
                </a:extLst>
              </p:cNvPr>
              <p:cNvCxnSpPr>
                <a:cxnSpLocks/>
              </p:cNvCxnSpPr>
              <p:nvPr/>
            </p:nvCxnSpPr>
            <p:spPr>
              <a:xfrm flipV="1">
                <a:off x="2544694" y="4215715"/>
                <a:ext cx="2681512" cy="583052"/>
              </a:xfrm>
              <a:prstGeom prst="line">
                <a:avLst/>
              </a:prstGeom>
              <a:noFill/>
              <a:ln w="149225" cap="rnd" cmpd="sng" algn="ctr">
                <a:solidFill>
                  <a:schemeClr val="bg1">
                    <a:lumMod val="85000"/>
                  </a:schemeClr>
                </a:solidFill>
                <a:prstDash val="soli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cxnSp>
          <p:nvCxnSpPr>
            <p:cNvPr id="56" name="Straight Connector 55">
              <a:extLst>
                <a:ext uri="{FF2B5EF4-FFF2-40B4-BE49-F238E27FC236}">
                  <a16:creationId xmlns:a16="http://schemas.microsoft.com/office/drawing/2014/main" id="{F11163BF-8D5D-4481-A600-44309F0702EF}"/>
                </a:ext>
              </a:extLst>
            </p:cNvPr>
            <p:cNvCxnSpPr>
              <a:cxnSpLocks/>
            </p:cNvCxnSpPr>
            <p:nvPr/>
          </p:nvCxnSpPr>
          <p:spPr>
            <a:xfrm>
              <a:off x="2545215" y="3531480"/>
              <a:ext cx="2241156" cy="470964"/>
            </a:xfrm>
            <a:prstGeom prst="line">
              <a:avLst/>
            </a:prstGeom>
            <a:noFill/>
            <a:ln w="149225" cap="rnd" cmpd="sng" algn="ctr">
              <a:solidFill>
                <a:schemeClr val="bg1">
                  <a:lumMod val="85000"/>
                </a:schemeClr>
              </a:solidFill>
              <a:prstDash val="soli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grpSp>
        <p:nvGrpSpPr>
          <p:cNvPr id="115" name="Group 114">
            <a:extLst>
              <a:ext uri="{FF2B5EF4-FFF2-40B4-BE49-F238E27FC236}">
                <a16:creationId xmlns:a16="http://schemas.microsoft.com/office/drawing/2014/main" id="{0AE8F5FA-4DAB-469A-8AC9-410E4C9870D9}"/>
              </a:ext>
              <a:ext uri="{C183D7F6-B498-43B3-948B-1728B52AA6E4}">
                <adec:decorative xmlns:adec="http://schemas.microsoft.com/office/drawing/2017/decorative" val="1"/>
              </a:ext>
            </a:extLst>
          </p:cNvPr>
          <p:cNvGrpSpPr/>
          <p:nvPr/>
        </p:nvGrpSpPr>
        <p:grpSpPr>
          <a:xfrm flipH="1">
            <a:off x="6609390" y="2424411"/>
            <a:ext cx="3256050" cy="3364848"/>
            <a:chOff x="2196864" y="2495914"/>
            <a:chExt cx="3321813" cy="3432807"/>
          </a:xfrm>
        </p:grpSpPr>
        <p:cxnSp>
          <p:nvCxnSpPr>
            <p:cNvPr id="116" name="Straight Connector 115">
              <a:extLst>
                <a:ext uri="{FF2B5EF4-FFF2-40B4-BE49-F238E27FC236}">
                  <a16:creationId xmlns:a16="http://schemas.microsoft.com/office/drawing/2014/main" id="{F0528361-F5DF-46DB-993F-B16991C45ABC}"/>
                </a:ext>
              </a:extLst>
            </p:cNvPr>
            <p:cNvCxnSpPr>
              <a:cxnSpLocks/>
            </p:cNvCxnSpPr>
            <p:nvPr/>
          </p:nvCxnSpPr>
          <p:spPr>
            <a:xfrm>
              <a:off x="2388003" y="2495914"/>
              <a:ext cx="2541535" cy="1354128"/>
            </a:xfrm>
            <a:prstGeom prst="line">
              <a:avLst/>
            </a:prstGeom>
            <a:noFill/>
            <a:ln w="149225" cap="rnd" cmpd="sng" algn="ctr">
              <a:solidFill>
                <a:schemeClr val="bg1">
                  <a:lumMod val="85000"/>
                </a:schemeClr>
              </a:solidFill>
              <a:prstDash val="solid"/>
              <a:headEnd type="none" w="med" len="med"/>
              <a:tailEnd type="none" w="med" len="med"/>
            </a:ln>
            <a:effectLst/>
          </p:spPr>
        </p:cxnSp>
        <p:cxnSp>
          <p:nvCxnSpPr>
            <p:cNvPr id="117" name="Straight Connector 116">
              <a:extLst>
                <a:ext uri="{FF2B5EF4-FFF2-40B4-BE49-F238E27FC236}">
                  <a16:creationId xmlns:a16="http://schemas.microsoft.com/office/drawing/2014/main" id="{F75A8F67-2DD4-4CCE-BBBC-6ADB59A33CD5}"/>
                </a:ext>
              </a:extLst>
            </p:cNvPr>
            <p:cNvCxnSpPr>
              <a:cxnSpLocks/>
            </p:cNvCxnSpPr>
            <p:nvPr/>
          </p:nvCxnSpPr>
          <p:spPr>
            <a:xfrm flipV="1">
              <a:off x="2196864" y="4549142"/>
              <a:ext cx="2589304" cy="1379579"/>
            </a:xfrm>
            <a:prstGeom prst="line">
              <a:avLst/>
            </a:prstGeom>
            <a:noFill/>
            <a:ln w="149225" cap="rnd" cmpd="sng" algn="ctr">
              <a:solidFill>
                <a:schemeClr val="bg1">
                  <a:lumMod val="85000"/>
                </a:schemeClr>
              </a:solidFill>
              <a:prstDash val="solid"/>
              <a:headEnd type="none" w="med" len="med"/>
              <a:tailEnd type="none" w="med" len="med"/>
            </a:ln>
            <a:effectLst/>
          </p:spPr>
        </p:cxnSp>
        <p:cxnSp>
          <p:nvCxnSpPr>
            <p:cNvPr id="118" name="Straight Connector 117">
              <a:extLst>
                <a:ext uri="{FF2B5EF4-FFF2-40B4-BE49-F238E27FC236}">
                  <a16:creationId xmlns:a16="http://schemas.microsoft.com/office/drawing/2014/main" id="{3F9D7312-0079-4F58-9D7E-81D94EE51E71}"/>
                </a:ext>
              </a:extLst>
            </p:cNvPr>
            <p:cNvCxnSpPr>
              <a:cxnSpLocks/>
            </p:cNvCxnSpPr>
            <p:nvPr/>
          </p:nvCxnSpPr>
          <p:spPr>
            <a:xfrm>
              <a:off x="2388004" y="4156540"/>
              <a:ext cx="3130673" cy="0"/>
            </a:xfrm>
            <a:prstGeom prst="line">
              <a:avLst/>
            </a:prstGeom>
            <a:noFill/>
            <a:ln w="149225" cap="rnd" cmpd="sng" algn="ctr">
              <a:solidFill>
                <a:schemeClr val="bg1">
                  <a:lumMod val="85000"/>
                </a:schemeClr>
              </a:solidFill>
              <a:prstDash val="solid"/>
              <a:headEnd type="none" w="med" len="med"/>
              <a:tailEnd type="none" w="med" len="med"/>
            </a:ln>
            <a:effectLst/>
          </p:spPr>
        </p:cxnSp>
      </p:grpSp>
      <p:sp>
        <p:nvSpPr>
          <p:cNvPr id="90" name="Freeform 13">
            <a:extLst>
              <a:ext uri="{FF2B5EF4-FFF2-40B4-BE49-F238E27FC236}">
                <a16:creationId xmlns:a16="http://schemas.microsoft.com/office/drawing/2014/main" id="{4FB84F62-FE3B-4DCD-BEEC-D30D3398F755}"/>
              </a:ext>
              <a:ext uri="{C183D7F6-B498-43B3-948B-1728B52AA6E4}">
                <adec:decorative xmlns:adec="http://schemas.microsoft.com/office/drawing/2017/decorative" val="1"/>
              </a:ext>
            </a:extLst>
          </p:cNvPr>
          <p:cNvSpPr>
            <a:spLocks noChangeAspect="1"/>
          </p:cNvSpPr>
          <p:nvPr/>
        </p:nvSpPr>
        <p:spPr bwMode="auto">
          <a:xfrm flipH="1">
            <a:off x="4486713" y="2973602"/>
            <a:ext cx="3218576" cy="1704924"/>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solidFill>
            <a:srgbClr val="0078D4"/>
          </a:solidFill>
          <a:ln w="15875" cap="sq">
            <a:noFill/>
            <a:prstDash val="solid"/>
            <a:miter lim="800000"/>
            <a:headEnd/>
            <a:tailEnd/>
          </a:ln>
          <a:effectLst/>
        </p:spPr>
        <p:txBody>
          <a:bodyPr vert="horz" wrap="square" lIns="121886" tIns="60943" rIns="121886" bIns="60943" numCol="1" anchor="t" anchorCtr="0" compatLnSpc="1">
            <a:prstTxWarp prst="textNoShape">
              <a:avLst/>
            </a:prstTxWarp>
          </a:bodyPr>
          <a:lstStyle/>
          <a:p>
            <a:pPr defTabSz="1218701">
              <a:defRPr/>
            </a:pPr>
            <a:endParaRPr lang="en-US" sz="1200" b="1" kern="0">
              <a:gradFill>
                <a:gsLst>
                  <a:gs pos="0">
                    <a:srgbClr val="505050"/>
                  </a:gs>
                  <a:gs pos="100000">
                    <a:srgbClr val="505050"/>
                  </a:gs>
                </a:gsLst>
              </a:gradFill>
              <a:latin typeface="Segoe UI"/>
            </a:endParaRPr>
          </a:p>
        </p:txBody>
      </p:sp>
      <p:cxnSp>
        <p:nvCxnSpPr>
          <p:cNvPr id="42" name="Connector: Elbow 41">
            <a:extLst>
              <a:ext uri="{FF2B5EF4-FFF2-40B4-BE49-F238E27FC236}">
                <a16:creationId xmlns:a16="http://schemas.microsoft.com/office/drawing/2014/main" id="{4FB90BD5-5BE6-49FB-AE76-4A010EC61CF7}"/>
              </a:ext>
              <a:ext uri="{C183D7F6-B498-43B3-948B-1728B52AA6E4}">
                <adec:decorative xmlns:adec="http://schemas.microsoft.com/office/drawing/2017/decorative" val="1"/>
              </a:ext>
            </a:extLst>
          </p:cNvPr>
          <p:cNvCxnSpPr>
            <a:cxnSpLocks/>
          </p:cNvCxnSpPr>
          <p:nvPr/>
        </p:nvCxnSpPr>
        <p:spPr>
          <a:xfrm rot="5400000" flipH="1" flipV="1">
            <a:off x="6105275" y="4485411"/>
            <a:ext cx="12450" cy="1516663"/>
          </a:xfrm>
          <a:prstGeom prst="bentConnector3">
            <a:avLst>
              <a:gd name="adj1" fmla="val 1800000"/>
            </a:avLst>
          </a:prstGeom>
          <a:noFill/>
          <a:ln w="57150" cap="rnd" cmpd="sng" algn="ctr">
            <a:solidFill>
              <a:schemeClr val="bg1">
                <a:lumMod val="85000"/>
              </a:schemeClr>
            </a:solidFill>
            <a:prstDash val="solid"/>
            <a:headEnd type="none" w="med" len="med"/>
            <a:tailEnd type="none" w="med" len="med"/>
          </a:ln>
          <a:effectLst/>
        </p:spPr>
      </p:cxnSp>
      <p:sp>
        <p:nvSpPr>
          <p:cNvPr id="40" name="Rectangle: Rounded Corners 39">
            <a:extLst>
              <a:ext uri="{FF2B5EF4-FFF2-40B4-BE49-F238E27FC236}">
                <a16:creationId xmlns:a16="http://schemas.microsoft.com/office/drawing/2014/main" id="{519AB279-870C-4FC2-B1D2-7FDA48CCD07F}"/>
              </a:ext>
              <a:ext uri="{C183D7F6-B498-43B3-948B-1728B52AA6E4}">
                <adec:decorative xmlns:adec="http://schemas.microsoft.com/office/drawing/2017/decorative" val="1"/>
              </a:ext>
            </a:extLst>
          </p:cNvPr>
          <p:cNvSpPr/>
          <p:nvPr/>
        </p:nvSpPr>
        <p:spPr bwMode="auto">
          <a:xfrm>
            <a:off x="6181974" y="5243742"/>
            <a:ext cx="1363266" cy="1061432"/>
          </a:xfrm>
          <a:prstGeom prst="roundRect">
            <a:avLst/>
          </a:prstGeom>
          <a:solidFill>
            <a:schemeClr val="bg1"/>
          </a:solidFill>
          <a:ln w="28575">
            <a:solidFill>
              <a:schemeClr val="bg1">
                <a:lumMod val="8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89642" numCol="1" spcCol="0" rtlCol="0" fromWordArt="0" anchor="t" anchorCtr="0" forceAA="0" compatLnSpc="1">
            <a:prstTxWarp prst="textNoShape">
              <a:avLst/>
            </a:prstTxWarp>
            <a:noAutofit/>
          </a:bodyPr>
          <a:lstStyle/>
          <a:p>
            <a:pPr algn="ctr" defTabSz="914225"/>
            <a:endParaRPr lang="en-US" sz="1176" b="1" err="1">
              <a:gradFill>
                <a:gsLst>
                  <a:gs pos="0">
                    <a:srgbClr val="000000"/>
                  </a:gs>
                  <a:gs pos="100000">
                    <a:srgbClr val="000000"/>
                  </a:gs>
                </a:gsLst>
                <a:lin ang="5400000" scaled="1"/>
              </a:gradFill>
              <a:latin typeface="Segoe UI Semibold"/>
              <a:cs typeface="Segoe UI" panose="020B0502040204020203" pitchFamily="34" charset="0"/>
            </a:endParaRPr>
          </a:p>
        </p:txBody>
      </p:sp>
      <p:sp>
        <p:nvSpPr>
          <p:cNvPr id="2" name="Title 1">
            <a:extLst>
              <a:ext uri="{FF2B5EF4-FFF2-40B4-BE49-F238E27FC236}">
                <a16:creationId xmlns:a16="http://schemas.microsoft.com/office/drawing/2014/main" id="{587F66D3-2AD2-45F9-BADB-C37F7606DBC3}"/>
              </a:ext>
            </a:extLst>
          </p:cNvPr>
          <p:cNvSpPr>
            <a:spLocks noGrp="1"/>
          </p:cNvSpPr>
          <p:nvPr>
            <p:ph type="title"/>
          </p:nvPr>
        </p:nvSpPr>
        <p:spPr>
          <a:xfrm>
            <a:off x="569106" y="214921"/>
            <a:ext cx="11018520" cy="460132"/>
          </a:xfrm>
        </p:spPr>
        <p:txBody>
          <a:bodyPr/>
          <a:lstStyle/>
          <a:p>
            <a:r>
              <a:rPr lang="en-US" dirty="0"/>
              <a:t>Unified identity management</a:t>
            </a:r>
          </a:p>
        </p:txBody>
      </p:sp>
      <p:sp>
        <p:nvSpPr>
          <p:cNvPr id="6" name="Text Placeholder 5">
            <a:extLst>
              <a:ext uri="{FF2B5EF4-FFF2-40B4-BE49-F238E27FC236}">
                <a16:creationId xmlns:a16="http://schemas.microsoft.com/office/drawing/2014/main" id="{52E74BF6-00C5-45B3-B49E-502FA62EC4F9}"/>
              </a:ext>
            </a:extLst>
          </p:cNvPr>
          <p:cNvSpPr>
            <a:spLocks noGrp="1"/>
          </p:cNvSpPr>
          <p:nvPr>
            <p:ph type="body" sz="quarter" idx="10"/>
          </p:nvPr>
        </p:nvSpPr>
        <p:spPr>
          <a:xfrm>
            <a:off x="588263" y="993714"/>
            <a:ext cx="11018520" cy="271549"/>
          </a:xfrm>
        </p:spPr>
        <p:txBody>
          <a:bodyPr/>
          <a:lstStyle/>
          <a:p>
            <a:r>
              <a:rPr lang="en-US" dirty="0"/>
              <a:t>Manage all your identities and access to all your applications across your hybrid environment </a:t>
            </a:r>
          </a:p>
        </p:txBody>
      </p:sp>
      <p:sp>
        <p:nvSpPr>
          <p:cNvPr id="14" name="Freeform 13" descr="Employees&#10;">
            <a:extLst>
              <a:ext uri="{FF2B5EF4-FFF2-40B4-BE49-F238E27FC236}">
                <a16:creationId xmlns:a16="http://schemas.microsoft.com/office/drawing/2014/main" id="{5CD8B71D-E96E-429E-B0FA-3A9999E7B7F3}"/>
              </a:ext>
            </a:extLst>
          </p:cNvPr>
          <p:cNvSpPr>
            <a:spLocks noChangeAspect="1"/>
          </p:cNvSpPr>
          <p:nvPr/>
        </p:nvSpPr>
        <p:spPr bwMode="auto">
          <a:xfrm>
            <a:off x="587761" y="1809256"/>
            <a:ext cx="1918980" cy="924533"/>
          </a:xfrm>
          <a:prstGeom prst="roundRect">
            <a:avLst/>
          </a:prstGeom>
          <a:solidFill>
            <a:schemeClr val="bg1"/>
          </a:solidFill>
          <a:ln w="28575">
            <a:solidFill>
              <a:schemeClr val="bg1">
                <a:lumMod val="8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89642" numCol="1" spcCol="0" rtlCol="0" fromWordArt="0" anchor="t" anchorCtr="0" forceAA="0" compatLnSpc="1">
            <a:prstTxWarp prst="textNoShape">
              <a:avLst/>
            </a:prstTxWarp>
            <a:noAutofit/>
          </a:bodyPr>
          <a:lstStyle/>
          <a:p>
            <a:pPr algn="ctr" defTabSz="914225"/>
            <a:r>
              <a:rPr lang="en-US" sz="1176" b="1">
                <a:gradFill>
                  <a:gsLst>
                    <a:gs pos="0">
                      <a:srgbClr val="000000"/>
                    </a:gs>
                    <a:gs pos="100000">
                      <a:srgbClr val="000000"/>
                    </a:gs>
                  </a:gsLst>
                  <a:lin ang="5400000" scaled="1"/>
                </a:gradFill>
                <a:latin typeface="Segoe UI Semibold"/>
                <a:cs typeface="Segoe UI" panose="020B0502040204020203" pitchFamily="34" charset="0"/>
              </a:rPr>
              <a:t>Employees</a:t>
            </a:r>
          </a:p>
        </p:txBody>
      </p:sp>
      <p:sp>
        <p:nvSpPr>
          <p:cNvPr id="19" name="Freeform 13" descr="Frontline workers&#10;">
            <a:extLst>
              <a:ext uri="{FF2B5EF4-FFF2-40B4-BE49-F238E27FC236}">
                <a16:creationId xmlns:a16="http://schemas.microsoft.com/office/drawing/2014/main" id="{384D1904-2A0E-4848-BD6C-22342A58B3D9}"/>
              </a:ext>
            </a:extLst>
          </p:cNvPr>
          <p:cNvSpPr>
            <a:spLocks/>
          </p:cNvSpPr>
          <p:nvPr/>
        </p:nvSpPr>
        <p:spPr bwMode="auto">
          <a:xfrm>
            <a:off x="587761" y="3000839"/>
            <a:ext cx="1918980" cy="923413"/>
          </a:xfrm>
          <a:prstGeom prst="roundRect">
            <a:avLst/>
          </a:prstGeom>
          <a:solidFill>
            <a:schemeClr val="bg1"/>
          </a:solidFill>
          <a:ln w="28575">
            <a:solidFill>
              <a:schemeClr val="bg1">
                <a:lumMod val="8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89642" numCol="1" spcCol="0" rtlCol="0" fromWordArt="0" anchor="t" anchorCtr="0" forceAA="0" compatLnSpc="1">
            <a:prstTxWarp prst="textNoShape">
              <a:avLst/>
            </a:prstTxWarp>
            <a:noAutofit/>
          </a:bodyPr>
          <a:lstStyle/>
          <a:p>
            <a:pPr algn="ctr" defTabSz="914225"/>
            <a:r>
              <a:rPr lang="en-US" sz="1176" b="1">
                <a:gradFill>
                  <a:gsLst>
                    <a:gs pos="0">
                      <a:srgbClr val="000000"/>
                    </a:gs>
                    <a:gs pos="100000">
                      <a:srgbClr val="000000"/>
                    </a:gs>
                  </a:gsLst>
                  <a:lin ang="5400000" scaled="1"/>
                </a:gradFill>
                <a:latin typeface="Segoe UI Semibold"/>
                <a:cs typeface="Segoe UI" panose="020B0502040204020203" pitchFamily="34" charset="0"/>
              </a:rPr>
              <a:t>Frontline workers</a:t>
            </a:r>
          </a:p>
        </p:txBody>
      </p:sp>
      <p:sp>
        <p:nvSpPr>
          <p:cNvPr id="16" name="Freeform 13" descr="Customers">
            <a:extLst>
              <a:ext uri="{FF2B5EF4-FFF2-40B4-BE49-F238E27FC236}">
                <a16:creationId xmlns:a16="http://schemas.microsoft.com/office/drawing/2014/main" id="{F9A9B1CC-18AA-464E-A59D-7984AB5E8ACA}"/>
              </a:ext>
            </a:extLst>
          </p:cNvPr>
          <p:cNvSpPr>
            <a:spLocks/>
          </p:cNvSpPr>
          <p:nvPr/>
        </p:nvSpPr>
        <p:spPr bwMode="auto">
          <a:xfrm>
            <a:off x="587761" y="4191301"/>
            <a:ext cx="1918980" cy="923413"/>
          </a:xfrm>
          <a:prstGeom prst="roundRect">
            <a:avLst/>
          </a:prstGeom>
          <a:solidFill>
            <a:schemeClr val="bg1"/>
          </a:solidFill>
          <a:ln w="28575">
            <a:solidFill>
              <a:schemeClr val="bg1">
                <a:lumMod val="8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89642" numCol="1" spcCol="0" rtlCol="0" fromWordArt="0" anchor="t" anchorCtr="0" forceAA="0" compatLnSpc="1">
            <a:prstTxWarp prst="textNoShape">
              <a:avLst/>
            </a:prstTxWarp>
            <a:noAutofit/>
          </a:bodyPr>
          <a:lstStyle/>
          <a:p>
            <a:pPr algn="ctr" defTabSz="914225"/>
            <a:r>
              <a:rPr lang="en-US" sz="1176" b="1">
                <a:gradFill>
                  <a:gsLst>
                    <a:gs pos="0">
                      <a:srgbClr val="000000"/>
                    </a:gs>
                    <a:gs pos="100000">
                      <a:srgbClr val="000000"/>
                    </a:gs>
                  </a:gsLst>
                  <a:lin ang="5400000" scaled="1"/>
                </a:gradFill>
                <a:latin typeface="Segoe UI Semibold"/>
                <a:cs typeface="Segoe UI" panose="020B0502040204020203" pitchFamily="34" charset="0"/>
              </a:rPr>
              <a:t>Customers</a:t>
            </a:r>
          </a:p>
        </p:txBody>
      </p:sp>
      <p:sp>
        <p:nvSpPr>
          <p:cNvPr id="15" name="Freeform 13" descr="Partners&#10;">
            <a:extLst>
              <a:ext uri="{FF2B5EF4-FFF2-40B4-BE49-F238E27FC236}">
                <a16:creationId xmlns:a16="http://schemas.microsoft.com/office/drawing/2014/main" id="{77F19D62-4067-49BF-B4BC-0D30DDFE24D0}"/>
              </a:ext>
            </a:extLst>
          </p:cNvPr>
          <p:cNvSpPr>
            <a:spLocks/>
          </p:cNvSpPr>
          <p:nvPr/>
        </p:nvSpPr>
        <p:spPr bwMode="auto">
          <a:xfrm>
            <a:off x="587761" y="5381761"/>
            <a:ext cx="1918980" cy="923413"/>
          </a:xfrm>
          <a:prstGeom prst="roundRect">
            <a:avLst/>
          </a:prstGeom>
          <a:solidFill>
            <a:schemeClr val="bg1"/>
          </a:solidFill>
          <a:ln w="28575">
            <a:solidFill>
              <a:schemeClr val="bg1">
                <a:lumMod val="8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89642" numCol="1" spcCol="0" rtlCol="0" fromWordArt="0" anchor="t" anchorCtr="0" forceAA="0" compatLnSpc="1">
            <a:prstTxWarp prst="textNoShape">
              <a:avLst/>
            </a:prstTxWarp>
            <a:noAutofit/>
          </a:bodyPr>
          <a:lstStyle/>
          <a:p>
            <a:pPr algn="ctr" defTabSz="914225"/>
            <a:r>
              <a:rPr lang="en-US" sz="1176" b="1">
                <a:gradFill>
                  <a:gsLst>
                    <a:gs pos="0">
                      <a:srgbClr val="000000"/>
                    </a:gs>
                    <a:gs pos="100000">
                      <a:srgbClr val="000000"/>
                    </a:gs>
                  </a:gsLst>
                  <a:lin ang="5400000" scaled="1"/>
                </a:gradFill>
                <a:latin typeface="Segoe UI Semibold"/>
                <a:cs typeface="Segoe UI" panose="020B0502040204020203" pitchFamily="34" charset="0"/>
              </a:rPr>
              <a:t>Partners</a:t>
            </a:r>
          </a:p>
        </p:txBody>
      </p:sp>
      <p:sp>
        <p:nvSpPr>
          <p:cNvPr id="95" name="TextBox 94">
            <a:extLst>
              <a:ext uri="{FF2B5EF4-FFF2-40B4-BE49-F238E27FC236}">
                <a16:creationId xmlns:a16="http://schemas.microsoft.com/office/drawing/2014/main" id="{8B2459C8-D06F-4EE8-8B4D-0F423880FC1A}"/>
              </a:ext>
            </a:extLst>
          </p:cNvPr>
          <p:cNvSpPr txBox="1"/>
          <p:nvPr/>
        </p:nvSpPr>
        <p:spPr>
          <a:xfrm>
            <a:off x="5155075" y="3693182"/>
            <a:ext cx="1721883" cy="543226"/>
          </a:xfrm>
          <a:prstGeom prst="rect">
            <a:avLst/>
          </a:prstGeom>
          <a:noFill/>
        </p:spPr>
        <p:txBody>
          <a:bodyPr wrap="none" lIns="0" tIns="0" rIns="0" bIns="0" rtlCol="0">
            <a:spAutoFit/>
          </a:bodyPr>
          <a:lstStyle/>
          <a:p>
            <a:pPr algn="ctr" defTabSz="1218701">
              <a:defRPr/>
            </a:pPr>
            <a:r>
              <a:rPr lang="en-US" b="1">
                <a:ln w="3175">
                  <a:noFill/>
                </a:ln>
                <a:gradFill>
                  <a:gsLst>
                    <a:gs pos="0">
                      <a:srgbClr val="FFFFFF"/>
                    </a:gs>
                    <a:gs pos="100000">
                      <a:srgbClr val="FFFFFF"/>
                    </a:gs>
                  </a:gsLst>
                  <a:lin ang="0" scaled="0"/>
                </a:gradFill>
                <a:latin typeface="Segoe UI"/>
                <a:ea typeface="ＭＳ Ｐゴシック" charset="0"/>
                <a:cs typeface="Segoe UI" panose="020B0502040204020203" pitchFamily="34" charset="0"/>
              </a:rPr>
              <a:t>Azure</a:t>
            </a:r>
          </a:p>
          <a:p>
            <a:pPr algn="ctr" defTabSz="1218701">
              <a:defRPr/>
            </a:pPr>
            <a:r>
              <a:rPr lang="en-US" b="1">
                <a:ln w="3175">
                  <a:noFill/>
                </a:ln>
                <a:gradFill>
                  <a:gsLst>
                    <a:gs pos="0">
                      <a:srgbClr val="FFFFFF"/>
                    </a:gs>
                    <a:gs pos="100000">
                      <a:srgbClr val="FFFFFF"/>
                    </a:gs>
                  </a:gsLst>
                  <a:lin ang="0" scaled="0"/>
                </a:gradFill>
                <a:latin typeface="Segoe UI"/>
                <a:ea typeface="ＭＳ Ｐゴシック" charset="0"/>
                <a:cs typeface="Segoe UI" panose="020B0502040204020203" pitchFamily="34" charset="0"/>
              </a:rPr>
              <a:t>Active Directory</a:t>
            </a:r>
          </a:p>
        </p:txBody>
      </p:sp>
      <p:sp>
        <p:nvSpPr>
          <p:cNvPr id="39" name="Rectangle: Rounded Corners 38">
            <a:extLst>
              <a:ext uri="{FF2B5EF4-FFF2-40B4-BE49-F238E27FC236}">
                <a16:creationId xmlns:a16="http://schemas.microsoft.com/office/drawing/2014/main" id="{EDCDE968-7EF7-496B-BBD6-0CD7E89F9E34}"/>
              </a:ext>
              <a:ext uri="{C183D7F6-B498-43B3-948B-1728B52AA6E4}">
                <adec:decorative xmlns:adec="http://schemas.microsoft.com/office/drawing/2017/decorative" val="1"/>
              </a:ext>
            </a:extLst>
          </p:cNvPr>
          <p:cNvSpPr/>
          <p:nvPr/>
        </p:nvSpPr>
        <p:spPr bwMode="auto">
          <a:xfrm>
            <a:off x="4665311" y="5243742"/>
            <a:ext cx="1363266" cy="1061432"/>
          </a:xfrm>
          <a:prstGeom prst="roundRect">
            <a:avLst/>
          </a:prstGeom>
          <a:solidFill>
            <a:schemeClr val="bg1"/>
          </a:solidFill>
          <a:ln w="28575">
            <a:solidFill>
              <a:schemeClr val="bg1">
                <a:lumMod val="8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4821" numCol="1" spcCol="0" rtlCol="0" fromWordArt="0" anchor="b" anchorCtr="0" forceAA="0" compatLnSpc="1">
            <a:prstTxWarp prst="textNoShape">
              <a:avLst/>
            </a:prstTxWarp>
            <a:noAutofit/>
          </a:bodyPr>
          <a:lstStyle/>
          <a:p>
            <a:pPr algn="ctr" defTabSz="914225"/>
            <a:r>
              <a:rPr lang="en-US" sz="1176" b="1">
                <a:gradFill>
                  <a:gsLst>
                    <a:gs pos="0">
                      <a:srgbClr val="000000"/>
                    </a:gs>
                    <a:gs pos="100000">
                      <a:srgbClr val="000000"/>
                    </a:gs>
                  </a:gsLst>
                  <a:lin ang="5400000" scaled="1"/>
                </a:gradFill>
                <a:latin typeface="Segoe UI Semibold"/>
                <a:cs typeface="Segoe UI" panose="020B0502040204020203" pitchFamily="34" charset="0"/>
              </a:rPr>
              <a:t>HR user data</a:t>
            </a:r>
          </a:p>
        </p:txBody>
      </p:sp>
      <p:pic>
        <p:nvPicPr>
          <p:cNvPr id="174" name="Picture 173" descr="Workday logo">
            <a:extLst>
              <a:ext uri="{FF2B5EF4-FFF2-40B4-BE49-F238E27FC236}">
                <a16:creationId xmlns:a16="http://schemas.microsoft.com/office/drawing/2014/main" id="{B252D1B8-52FC-4FC6-8907-94C5F57702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64687" y="5446517"/>
            <a:ext cx="440443" cy="440442"/>
          </a:xfrm>
          <a:prstGeom prst="rect">
            <a:avLst/>
          </a:prstGeom>
        </p:spPr>
      </p:pic>
      <p:pic>
        <p:nvPicPr>
          <p:cNvPr id="173" name="Picture 172" descr="SF logo">
            <a:extLst>
              <a:ext uri="{FF2B5EF4-FFF2-40B4-BE49-F238E27FC236}">
                <a16:creationId xmlns:a16="http://schemas.microsoft.com/office/drawing/2014/main" id="{CC29E65D-4688-4A39-98AA-A741C7B67CB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83307" y="5446517"/>
            <a:ext cx="440443" cy="440442"/>
          </a:xfrm>
          <a:prstGeom prst="ellipse">
            <a:avLst/>
          </a:prstGeom>
        </p:spPr>
      </p:pic>
      <p:sp>
        <p:nvSpPr>
          <p:cNvPr id="128" name="Text">
            <a:extLst>
              <a:ext uri="{FF2B5EF4-FFF2-40B4-BE49-F238E27FC236}">
                <a16:creationId xmlns:a16="http://schemas.microsoft.com/office/drawing/2014/main" id="{34CB4F94-5BEF-4DE7-93AD-0B3A33D617C5}"/>
              </a:ext>
            </a:extLst>
          </p:cNvPr>
          <p:cNvSpPr/>
          <p:nvPr/>
        </p:nvSpPr>
        <p:spPr bwMode="auto">
          <a:xfrm>
            <a:off x="6246865" y="6046849"/>
            <a:ext cx="1233484" cy="162932"/>
          </a:xfrm>
          <a:prstGeom prst="rect">
            <a:avLst/>
          </a:prstGeom>
          <a:noFill/>
          <a:ln w="10795" cap="flat" cmpd="sng" algn="ctr">
            <a:noFill/>
            <a:prstDash val="solid"/>
            <a:headEnd type="none" w="med" len="med"/>
            <a:tailEnd type="none" w="med" len="med"/>
          </a:ln>
          <a:effectLst/>
        </p:spPr>
        <p:txBody>
          <a:bodyPr wrap="square" lIns="0" tIns="0" rIns="0" bIns="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913983" fontAlgn="base">
              <a:lnSpc>
                <a:spcPct val="90000"/>
              </a:lnSpc>
              <a:spcBef>
                <a:spcPct val="0"/>
              </a:spcBef>
              <a:spcAft>
                <a:spcPct val="0"/>
              </a:spcAft>
              <a:defRPr/>
            </a:pPr>
            <a:r>
              <a:rPr lang="en-US" sz="1176" b="1">
                <a:ln w="3175">
                  <a:noFill/>
                </a:ln>
                <a:gradFill>
                  <a:gsLst>
                    <a:gs pos="0">
                      <a:srgbClr val="282828"/>
                    </a:gs>
                    <a:gs pos="100000">
                      <a:srgbClr val="282828"/>
                    </a:gs>
                  </a:gsLst>
                  <a:lin ang="0" scaled="0"/>
                </a:gradFill>
                <a:latin typeface="+mj-lt"/>
                <a:ea typeface="ＭＳ Ｐゴシック"/>
                <a:cs typeface="Segoe UI"/>
              </a:rPr>
              <a:t>Active Directory</a:t>
            </a:r>
          </a:p>
        </p:txBody>
      </p:sp>
      <p:sp>
        <p:nvSpPr>
          <p:cNvPr id="64" name="Freeform 13">
            <a:extLst>
              <a:ext uri="{FF2B5EF4-FFF2-40B4-BE49-F238E27FC236}">
                <a16:creationId xmlns:a16="http://schemas.microsoft.com/office/drawing/2014/main" id="{C716353E-A02D-42FE-8108-AB9AEC78CEED}"/>
              </a:ext>
              <a:ext uri="{C183D7F6-B498-43B3-948B-1728B52AA6E4}">
                <adec:decorative xmlns:adec="http://schemas.microsoft.com/office/drawing/2017/decorative" val="1"/>
              </a:ext>
            </a:extLst>
          </p:cNvPr>
          <p:cNvSpPr>
            <a:spLocks noChangeAspect="1"/>
          </p:cNvSpPr>
          <p:nvPr/>
        </p:nvSpPr>
        <p:spPr bwMode="auto">
          <a:xfrm flipH="1">
            <a:off x="9648597" y="1809256"/>
            <a:ext cx="1939029" cy="1160647"/>
          </a:xfrm>
          <a:prstGeom prst="roundRect">
            <a:avLst/>
          </a:prstGeom>
          <a:solidFill>
            <a:schemeClr val="bg1"/>
          </a:solidFill>
          <a:ln w="28575">
            <a:solidFill>
              <a:schemeClr val="bg1">
                <a:lumMod val="8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89642" numCol="1" spcCol="0" rtlCol="0" fromWordArt="0" anchor="t" anchorCtr="0" forceAA="0" compatLnSpc="1">
            <a:prstTxWarp prst="textNoShape">
              <a:avLst/>
            </a:prstTxWarp>
            <a:noAutofit/>
          </a:bodyPr>
          <a:lstStyle/>
          <a:p>
            <a:pPr algn="ctr" defTabSz="914225"/>
            <a:r>
              <a:rPr lang="en-US" sz="1176" b="1">
                <a:gradFill>
                  <a:gsLst>
                    <a:gs pos="0">
                      <a:srgbClr val="000000"/>
                    </a:gs>
                    <a:gs pos="100000">
                      <a:srgbClr val="000000"/>
                    </a:gs>
                  </a:gsLst>
                  <a:lin ang="5400000" scaled="1"/>
                </a:gradFill>
                <a:latin typeface="Segoe UI Semibold"/>
                <a:cs typeface="Segoe UI" panose="020B0502040204020203" pitchFamily="34" charset="0"/>
              </a:rPr>
              <a:t>SaaS apps</a:t>
            </a:r>
          </a:p>
        </p:txBody>
      </p:sp>
      <p:grpSp>
        <p:nvGrpSpPr>
          <p:cNvPr id="25" name="Group 24" descr="Salesforce, workplace, servicenow, Office, zoom, ">
            <a:extLst>
              <a:ext uri="{FF2B5EF4-FFF2-40B4-BE49-F238E27FC236}">
                <a16:creationId xmlns:a16="http://schemas.microsoft.com/office/drawing/2014/main" id="{4BBC20CB-78FC-49C5-B217-3C58A1FA0486}"/>
              </a:ext>
              <a:ext uri="{C183D7F6-B498-43B3-948B-1728B52AA6E4}">
                <adec:decorative xmlns:adec="http://schemas.microsoft.com/office/drawing/2017/decorative" val="0"/>
              </a:ext>
            </a:extLst>
          </p:cNvPr>
          <p:cNvGrpSpPr/>
          <p:nvPr/>
        </p:nvGrpSpPr>
        <p:grpSpPr>
          <a:xfrm>
            <a:off x="9888960" y="2175446"/>
            <a:ext cx="1458300" cy="724939"/>
            <a:chOff x="10125110" y="2199724"/>
            <a:chExt cx="1487542" cy="739476"/>
          </a:xfrm>
        </p:grpSpPr>
        <p:pic>
          <p:nvPicPr>
            <p:cNvPr id="8" name="Graphic 7">
              <a:extLst>
                <a:ext uri="{FF2B5EF4-FFF2-40B4-BE49-F238E27FC236}">
                  <a16:creationId xmlns:a16="http://schemas.microsoft.com/office/drawing/2014/main" id="{FD424C96-A3D0-4715-8448-FE0348416C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63106" y="2601556"/>
              <a:ext cx="308096" cy="308097"/>
            </a:xfrm>
            <a:prstGeom prst="rect">
              <a:avLst/>
            </a:prstGeom>
          </p:spPr>
        </p:pic>
        <p:pic>
          <p:nvPicPr>
            <p:cNvPr id="9" name="Picture 8">
              <a:extLst>
                <a:ext uri="{FF2B5EF4-FFF2-40B4-BE49-F238E27FC236}">
                  <a16:creationId xmlns:a16="http://schemas.microsoft.com/office/drawing/2014/main" id="{439D65AF-D111-4BD9-B93D-BCCBA7CBD9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25110" y="2218570"/>
              <a:ext cx="380933" cy="266786"/>
            </a:xfrm>
            <a:prstGeom prst="rect">
              <a:avLst/>
            </a:prstGeom>
          </p:spPr>
        </p:pic>
        <p:pic>
          <p:nvPicPr>
            <p:cNvPr id="1026" name="Picture 2" descr="Tips: Working with Date and Time in servicenow REST API using PowerShell –  Chen V PowerShell Blog">
              <a:extLst>
                <a:ext uri="{FF2B5EF4-FFF2-40B4-BE49-F238E27FC236}">
                  <a16:creationId xmlns:a16="http://schemas.microsoft.com/office/drawing/2014/main" id="{04F80A14-58CC-41B2-8DAD-4E76E4BFBF4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732379" y="2561592"/>
              <a:ext cx="372189" cy="3721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oom Video Conferencing - Shining Waters">
              <a:extLst>
                <a:ext uri="{FF2B5EF4-FFF2-40B4-BE49-F238E27FC236}">
                  <a16:creationId xmlns:a16="http://schemas.microsoft.com/office/drawing/2014/main" id="{97C3DA18-8ED2-4456-AAD3-E44B1A0F4074}"/>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1249701" y="2576249"/>
              <a:ext cx="362951" cy="3629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con request: facebook-workplace · Issue #10185 · FortAwesome/Font-Awesome  · GitHub">
              <a:extLst>
                <a:ext uri="{FF2B5EF4-FFF2-40B4-BE49-F238E27FC236}">
                  <a16:creationId xmlns:a16="http://schemas.microsoft.com/office/drawing/2014/main" id="{374F8484-32C4-450C-B52C-9E0BD32B9563}"/>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0746203" y="2199724"/>
              <a:ext cx="286165" cy="304479"/>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Freeform 13">
            <a:extLst>
              <a:ext uri="{FF2B5EF4-FFF2-40B4-BE49-F238E27FC236}">
                <a16:creationId xmlns:a16="http://schemas.microsoft.com/office/drawing/2014/main" id="{88D9F8BD-462B-4506-9C66-F38619E8BA2B}"/>
              </a:ext>
              <a:ext uri="{C183D7F6-B498-43B3-948B-1728B52AA6E4}">
                <adec:decorative xmlns:adec="http://schemas.microsoft.com/office/drawing/2017/decorative" val="0"/>
              </a:ext>
            </a:extLst>
          </p:cNvPr>
          <p:cNvSpPr>
            <a:spLocks noChangeAspect="1"/>
          </p:cNvSpPr>
          <p:nvPr/>
        </p:nvSpPr>
        <p:spPr bwMode="auto">
          <a:xfrm flipH="1">
            <a:off x="9633015" y="3473730"/>
            <a:ext cx="1954611" cy="1161123"/>
          </a:xfrm>
          <a:prstGeom prst="roundRect">
            <a:avLst/>
          </a:prstGeom>
          <a:solidFill>
            <a:schemeClr val="bg1"/>
          </a:solidFill>
          <a:ln w="28575">
            <a:solidFill>
              <a:schemeClr val="bg1">
                <a:lumMod val="8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89642" numCol="1" spcCol="0" rtlCol="0" fromWordArt="0" anchor="t" anchorCtr="0" forceAA="0" compatLnSpc="1">
            <a:prstTxWarp prst="textNoShape">
              <a:avLst/>
            </a:prstTxWarp>
            <a:noAutofit/>
          </a:bodyPr>
          <a:lstStyle/>
          <a:p>
            <a:pPr algn="ctr" defTabSz="914225"/>
            <a:r>
              <a:rPr lang="en-US" sz="1176" b="1">
                <a:gradFill>
                  <a:gsLst>
                    <a:gs pos="0">
                      <a:srgbClr val="000000"/>
                    </a:gs>
                    <a:gs pos="100000">
                      <a:srgbClr val="000000"/>
                    </a:gs>
                  </a:gsLst>
                  <a:lin ang="5400000" scaled="1"/>
                </a:gradFill>
                <a:latin typeface="Segoe UI Semibold"/>
                <a:cs typeface="Segoe UI" panose="020B0502040204020203" pitchFamily="34" charset="0"/>
              </a:rPr>
              <a:t>Cloud-hosted apps</a:t>
            </a:r>
          </a:p>
        </p:txBody>
      </p:sp>
      <p:pic>
        <p:nvPicPr>
          <p:cNvPr id="260" name="Graphic 259" descr="Azure">
            <a:extLst>
              <a:ext uri="{FF2B5EF4-FFF2-40B4-BE49-F238E27FC236}">
                <a16:creationId xmlns:a16="http://schemas.microsoft.com/office/drawing/2014/main" id="{12B354B0-6231-405C-8696-1C62B5488861}"/>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10800000" flipV="1">
            <a:off x="9847785" y="3986078"/>
            <a:ext cx="285092" cy="285092"/>
          </a:xfrm>
          <a:prstGeom prst="rect">
            <a:avLst/>
          </a:prstGeom>
        </p:spPr>
      </p:pic>
      <p:pic>
        <p:nvPicPr>
          <p:cNvPr id="105" name="Picture 2" descr="AWS">
            <a:extLst>
              <a:ext uri="{FF2B5EF4-FFF2-40B4-BE49-F238E27FC236}">
                <a16:creationId xmlns:a16="http://schemas.microsoft.com/office/drawing/2014/main" id="{AF1F3FA7-5B52-45DF-BBCB-76E58A41387B}"/>
              </a:ext>
            </a:extLst>
          </p:cNvPr>
          <p:cNvPicPr>
            <a:picLocks noChangeAspect="1" noChangeArrowheads="1"/>
          </p:cNvPicPr>
          <p:nvPr/>
        </p:nvPicPr>
        <p:blipFill>
          <a:blip r:embed="rId13"/>
          <a:srcRect/>
          <a:stretch/>
        </p:blipFill>
        <p:spPr bwMode="auto">
          <a:xfrm>
            <a:off x="10420375" y="4031026"/>
            <a:ext cx="379888" cy="227414"/>
          </a:xfrm>
          <a:prstGeom prst="rect">
            <a:avLst/>
          </a:prstGeom>
          <a:solidFill>
            <a:schemeClr val="bg1"/>
          </a:solidFill>
        </p:spPr>
      </p:pic>
      <p:pic>
        <p:nvPicPr>
          <p:cNvPr id="101" name="Picture 4" descr="Google Cloud&#10;">
            <a:extLst>
              <a:ext uri="{FF2B5EF4-FFF2-40B4-BE49-F238E27FC236}">
                <a16:creationId xmlns:a16="http://schemas.microsoft.com/office/drawing/2014/main" id="{1A84EFE6-E892-4C06-95DF-CB36340D3DB8}"/>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27156" t="9388" r="27156" b="39903"/>
          <a:stretch/>
        </p:blipFill>
        <p:spPr bwMode="auto">
          <a:xfrm>
            <a:off x="11029713" y="3998810"/>
            <a:ext cx="415871" cy="259631"/>
          </a:xfrm>
          <a:prstGeom prst="rect">
            <a:avLst/>
          </a:prstGeom>
          <a:solidFill>
            <a:schemeClr val="bg1"/>
          </a:solidFill>
        </p:spPr>
      </p:pic>
      <p:sp>
        <p:nvSpPr>
          <p:cNvPr id="27" name="Rectangle: Rounded Corners 26">
            <a:extLst>
              <a:ext uri="{FF2B5EF4-FFF2-40B4-BE49-F238E27FC236}">
                <a16:creationId xmlns:a16="http://schemas.microsoft.com/office/drawing/2014/main" id="{63E4B52C-0B51-4E16-A5FC-EBEFCB212873}"/>
              </a:ext>
            </a:extLst>
          </p:cNvPr>
          <p:cNvSpPr/>
          <p:nvPr/>
        </p:nvSpPr>
        <p:spPr bwMode="auto">
          <a:xfrm>
            <a:off x="9648597" y="5100785"/>
            <a:ext cx="1939029" cy="1204389"/>
          </a:xfrm>
          <a:prstGeom prst="roundRect">
            <a:avLst/>
          </a:prstGeom>
          <a:solidFill>
            <a:schemeClr val="bg1"/>
          </a:solidFill>
          <a:ln w="28575">
            <a:solidFill>
              <a:schemeClr val="bg1">
                <a:lumMod val="8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89642" numCol="1" spcCol="0" rtlCol="0" fromWordArt="0" anchor="t" anchorCtr="0" forceAA="0" compatLnSpc="1">
            <a:prstTxWarp prst="textNoShape">
              <a:avLst/>
            </a:prstTxWarp>
            <a:noAutofit/>
          </a:bodyPr>
          <a:lstStyle/>
          <a:p>
            <a:pPr algn="ctr" defTabSz="914225"/>
            <a:r>
              <a:rPr lang="en-US" sz="1176" b="1">
                <a:gradFill>
                  <a:gsLst>
                    <a:gs pos="0">
                      <a:srgbClr val="000000"/>
                    </a:gs>
                    <a:gs pos="100000">
                      <a:srgbClr val="000000"/>
                    </a:gs>
                  </a:gsLst>
                  <a:lin ang="5400000" scaled="1"/>
                </a:gradFill>
                <a:latin typeface="Segoe UI Semibold"/>
                <a:cs typeface="Segoe UI" panose="020B0502040204020203" pitchFamily="34" charset="0"/>
              </a:rPr>
              <a:t>On-premises </a:t>
            </a:r>
            <a:br>
              <a:rPr lang="en-US" sz="1176" b="1">
                <a:gradFill>
                  <a:gsLst>
                    <a:gs pos="0">
                      <a:srgbClr val="000000"/>
                    </a:gs>
                    <a:gs pos="100000">
                      <a:srgbClr val="000000"/>
                    </a:gs>
                  </a:gsLst>
                  <a:lin ang="5400000" scaled="1"/>
                </a:gradFill>
                <a:latin typeface="Segoe UI Semibold"/>
                <a:cs typeface="Segoe UI" panose="020B0502040204020203" pitchFamily="34" charset="0"/>
              </a:rPr>
            </a:br>
            <a:r>
              <a:rPr lang="en-US" sz="1176" b="1">
                <a:gradFill>
                  <a:gsLst>
                    <a:gs pos="0">
                      <a:srgbClr val="000000"/>
                    </a:gs>
                    <a:gs pos="100000">
                      <a:srgbClr val="000000"/>
                    </a:gs>
                  </a:gsLst>
                  <a:lin ang="5400000" scaled="1"/>
                </a:gradFill>
                <a:latin typeface="Segoe UI Semibold"/>
                <a:cs typeface="Segoe UI" panose="020B0502040204020203" pitchFamily="34" charset="0"/>
              </a:rPr>
              <a:t>and web apps</a:t>
            </a:r>
          </a:p>
        </p:txBody>
      </p:sp>
      <p:grpSp>
        <p:nvGrpSpPr>
          <p:cNvPr id="34" name="Group 33">
            <a:extLst>
              <a:ext uri="{FF2B5EF4-FFF2-40B4-BE49-F238E27FC236}">
                <a16:creationId xmlns:a16="http://schemas.microsoft.com/office/drawing/2014/main" id="{1925C680-E84E-47B7-AB15-AFB2BA4F542F}"/>
              </a:ext>
              <a:ext uri="{C183D7F6-B498-43B3-948B-1728B52AA6E4}">
                <adec:decorative xmlns:adec="http://schemas.microsoft.com/office/drawing/2017/decorative" val="1"/>
              </a:ext>
            </a:extLst>
          </p:cNvPr>
          <p:cNvGrpSpPr/>
          <p:nvPr/>
        </p:nvGrpSpPr>
        <p:grpSpPr>
          <a:xfrm>
            <a:off x="1212113" y="2176169"/>
            <a:ext cx="670282" cy="482571"/>
            <a:chOff x="1104621" y="2195394"/>
            <a:chExt cx="750135" cy="540060"/>
          </a:xfrm>
          <a:solidFill>
            <a:schemeClr val="accent1"/>
          </a:solidFill>
        </p:grpSpPr>
        <p:sp>
          <p:nvSpPr>
            <p:cNvPr id="32" name="Oval 31">
              <a:extLst>
                <a:ext uri="{FF2B5EF4-FFF2-40B4-BE49-F238E27FC236}">
                  <a16:creationId xmlns:a16="http://schemas.microsoft.com/office/drawing/2014/main" id="{7B1FE4E4-5EDE-452F-AACD-FDD83D8EC75C}"/>
                </a:ext>
              </a:extLst>
            </p:cNvPr>
            <p:cNvSpPr/>
            <p:nvPr/>
          </p:nvSpPr>
          <p:spPr bwMode="auto">
            <a:xfrm>
              <a:off x="1314692" y="2195394"/>
              <a:ext cx="540064" cy="540060"/>
            </a:xfrm>
            <a:prstGeom prst="ellipse">
              <a:avLst/>
            </a:prstGeom>
            <a:grp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192" name="Oval 191">
              <a:extLst>
                <a:ext uri="{FF2B5EF4-FFF2-40B4-BE49-F238E27FC236}">
                  <a16:creationId xmlns:a16="http://schemas.microsoft.com/office/drawing/2014/main" id="{219CC2FF-B239-4032-AD42-01803C4F5539}"/>
                </a:ext>
              </a:extLst>
            </p:cNvPr>
            <p:cNvSpPr/>
            <p:nvPr/>
          </p:nvSpPr>
          <p:spPr bwMode="auto">
            <a:xfrm>
              <a:off x="1104621" y="2250152"/>
              <a:ext cx="301202" cy="301200"/>
            </a:xfrm>
            <a:prstGeom prst="ellipse">
              <a:avLst/>
            </a:prstGeom>
            <a:grp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183" name="people_4">
              <a:extLst>
                <a:ext uri="{FF2B5EF4-FFF2-40B4-BE49-F238E27FC236}">
                  <a16:creationId xmlns:a16="http://schemas.microsoft.com/office/drawing/2014/main" id="{318BD3FC-FF3E-4E0D-B103-640612E486AE}"/>
                </a:ext>
              </a:extLst>
            </p:cNvPr>
            <p:cNvSpPr>
              <a:spLocks noChangeAspect="1" noEditPoints="1"/>
            </p:cNvSpPr>
            <p:nvPr/>
          </p:nvSpPr>
          <p:spPr bwMode="auto">
            <a:xfrm>
              <a:off x="1184089" y="2318082"/>
              <a:ext cx="125786" cy="140626"/>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grpFill/>
            <a:ln w="12700" cap="sq">
              <a:solidFill>
                <a:srgbClr val="FFFFFF"/>
              </a:solidFill>
              <a:prstDash val="solid"/>
              <a:miter lim="800000"/>
              <a:headEnd/>
              <a:tailEnd/>
            </a:ln>
          </p:spPr>
          <p:txBody>
            <a:bodyPr vert="horz" wrap="square" lIns="87880" tIns="43940" rIns="87880" bIns="43940" numCol="1" anchor="t" anchorCtr="0" compatLnSpc="1">
              <a:prstTxWarp prst="textNoShape">
                <a:avLst/>
              </a:prstTxWarp>
            </a:bodyPr>
            <a:lstStyle/>
            <a:p>
              <a:pPr>
                <a:defRPr/>
              </a:pPr>
              <a:endParaRPr lang="en-US" sz="1696">
                <a:solidFill>
                  <a:srgbClr val="000000"/>
                </a:solidFill>
                <a:latin typeface="Segoe UI"/>
              </a:endParaRPr>
            </a:p>
          </p:txBody>
        </p:sp>
        <p:sp>
          <p:nvSpPr>
            <p:cNvPr id="193" name="people_4">
              <a:extLst>
                <a:ext uri="{FF2B5EF4-FFF2-40B4-BE49-F238E27FC236}">
                  <a16:creationId xmlns:a16="http://schemas.microsoft.com/office/drawing/2014/main" id="{E36DB955-EE8B-4FD8-9B7C-EEB971CF6B44}"/>
                </a:ext>
              </a:extLst>
            </p:cNvPr>
            <p:cNvSpPr>
              <a:spLocks noChangeAspect="1" noEditPoints="1"/>
            </p:cNvSpPr>
            <p:nvPr/>
          </p:nvSpPr>
          <p:spPr bwMode="auto">
            <a:xfrm>
              <a:off x="1439536" y="2284254"/>
              <a:ext cx="187967" cy="210143"/>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grpFill/>
            <a:ln w="12700" cap="sq">
              <a:solidFill>
                <a:srgbClr val="FFFFFF"/>
              </a:solidFill>
              <a:prstDash val="solid"/>
              <a:miter lim="800000"/>
              <a:headEnd/>
              <a:tailEnd/>
            </a:ln>
          </p:spPr>
          <p:txBody>
            <a:bodyPr vert="horz" wrap="square" lIns="87880" tIns="43940" rIns="87880" bIns="43940" numCol="1" anchor="t" anchorCtr="0" compatLnSpc="1">
              <a:prstTxWarp prst="textNoShape">
                <a:avLst/>
              </a:prstTxWarp>
            </a:bodyPr>
            <a:lstStyle/>
            <a:p>
              <a:pPr>
                <a:defRPr/>
              </a:pPr>
              <a:endParaRPr lang="en-US" sz="1696">
                <a:solidFill>
                  <a:srgbClr val="000000"/>
                </a:solidFill>
                <a:latin typeface="Segoe UI"/>
              </a:endParaRPr>
            </a:p>
          </p:txBody>
        </p:sp>
        <p:sp>
          <p:nvSpPr>
            <p:cNvPr id="33" name="Rectangle 32">
              <a:extLst>
                <a:ext uri="{FF2B5EF4-FFF2-40B4-BE49-F238E27FC236}">
                  <a16:creationId xmlns:a16="http://schemas.microsoft.com/office/drawing/2014/main" id="{AD7563B4-6F7F-4980-94D9-66ADE78861B1}"/>
                </a:ext>
              </a:extLst>
            </p:cNvPr>
            <p:cNvSpPr/>
            <p:nvPr/>
          </p:nvSpPr>
          <p:spPr bwMode="auto">
            <a:xfrm>
              <a:off x="1544918" y="2427921"/>
              <a:ext cx="141944" cy="116199"/>
            </a:xfrm>
            <a:prstGeom prst="rect">
              <a:avLst/>
            </a:prstGeom>
            <a:grp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cs typeface="Segoe UI" pitchFamily="34" charset="0"/>
              </a:endParaRPr>
            </a:p>
          </p:txBody>
        </p:sp>
        <p:sp>
          <p:nvSpPr>
            <p:cNvPr id="191" name="building_8">
              <a:extLst>
                <a:ext uri="{FF2B5EF4-FFF2-40B4-BE49-F238E27FC236}">
                  <a16:creationId xmlns:a16="http://schemas.microsoft.com/office/drawing/2014/main" id="{1425A6EB-0F37-453D-BE6A-80C1A232F6A7}"/>
                </a:ext>
              </a:extLst>
            </p:cNvPr>
            <p:cNvSpPr>
              <a:spLocks noChangeAspect="1" noEditPoints="1"/>
            </p:cNvSpPr>
            <p:nvPr/>
          </p:nvSpPr>
          <p:spPr bwMode="auto">
            <a:xfrm>
              <a:off x="1558405" y="2411567"/>
              <a:ext cx="198319" cy="215389"/>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grpFill/>
            <a:ln w="12700" cap="sq">
              <a:solidFill>
                <a:srgbClr val="FFFFFF"/>
              </a:solidFill>
              <a:prstDash val="solid"/>
              <a:miter lim="800000"/>
              <a:headEnd/>
              <a:tailEnd/>
            </a:ln>
          </p:spPr>
          <p:txBody>
            <a:bodyPr vert="horz" wrap="square" lIns="87880" tIns="43940" rIns="87880" bIns="43940" numCol="1" anchor="t" anchorCtr="0" compatLnSpc="1">
              <a:prstTxWarp prst="textNoShape">
                <a:avLst/>
              </a:prstTxWarp>
            </a:bodyPr>
            <a:lstStyle/>
            <a:p>
              <a:pPr>
                <a:defRPr/>
              </a:pPr>
              <a:endParaRPr lang="en-US" sz="1696">
                <a:solidFill>
                  <a:srgbClr val="000000"/>
                </a:solidFill>
                <a:latin typeface="Segoe UI"/>
              </a:endParaRPr>
            </a:p>
          </p:txBody>
        </p:sp>
      </p:grpSp>
      <p:grpSp>
        <p:nvGrpSpPr>
          <p:cNvPr id="35" name="Group 34">
            <a:extLst>
              <a:ext uri="{FF2B5EF4-FFF2-40B4-BE49-F238E27FC236}">
                <a16:creationId xmlns:a16="http://schemas.microsoft.com/office/drawing/2014/main" id="{9F9A7AC2-A639-403D-93AF-B14DECB5965C}"/>
              </a:ext>
              <a:ext uri="{C183D7F6-B498-43B3-948B-1728B52AA6E4}">
                <adec:decorative xmlns:adec="http://schemas.microsoft.com/office/drawing/2017/decorative" val="1"/>
              </a:ext>
            </a:extLst>
          </p:cNvPr>
          <p:cNvGrpSpPr/>
          <p:nvPr/>
        </p:nvGrpSpPr>
        <p:grpSpPr>
          <a:xfrm>
            <a:off x="1212112" y="3355638"/>
            <a:ext cx="670281" cy="482571"/>
            <a:chOff x="262293" y="3493882"/>
            <a:chExt cx="750134" cy="540064"/>
          </a:xfrm>
          <a:solidFill>
            <a:schemeClr val="accent3"/>
          </a:solidFill>
        </p:grpSpPr>
        <p:sp>
          <p:nvSpPr>
            <p:cNvPr id="196" name="Oval 195">
              <a:extLst>
                <a:ext uri="{FF2B5EF4-FFF2-40B4-BE49-F238E27FC236}">
                  <a16:creationId xmlns:a16="http://schemas.microsoft.com/office/drawing/2014/main" id="{3FC95E7E-6864-47E4-B785-4C5B2CBEA983}"/>
                </a:ext>
              </a:extLst>
            </p:cNvPr>
            <p:cNvSpPr/>
            <p:nvPr/>
          </p:nvSpPr>
          <p:spPr bwMode="auto">
            <a:xfrm>
              <a:off x="472363" y="3493882"/>
              <a:ext cx="540064" cy="540064"/>
            </a:xfrm>
            <a:prstGeom prst="ellipse">
              <a:avLst/>
            </a:prstGeom>
            <a:grp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197" name="Oval 196">
              <a:extLst>
                <a:ext uri="{FF2B5EF4-FFF2-40B4-BE49-F238E27FC236}">
                  <a16:creationId xmlns:a16="http://schemas.microsoft.com/office/drawing/2014/main" id="{753B0DB5-CBF6-436B-B2D8-81537F49601D}"/>
                </a:ext>
              </a:extLst>
            </p:cNvPr>
            <p:cNvSpPr/>
            <p:nvPr/>
          </p:nvSpPr>
          <p:spPr bwMode="auto">
            <a:xfrm>
              <a:off x="262293" y="3548637"/>
              <a:ext cx="301202" cy="301201"/>
            </a:xfrm>
            <a:prstGeom prst="ellipse">
              <a:avLst/>
            </a:prstGeom>
            <a:grp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202" name="people_4">
              <a:extLst>
                <a:ext uri="{FF2B5EF4-FFF2-40B4-BE49-F238E27FC236}">
                  <a16:creationId xmlns:a16="http://schemas.microsoft.com/office/drawing/2014/main" id="{76BC438D-39D3-4193-BA5C-2F3AD9F80889}"/>
                </a:ext>
              </a:extLst>
            </p:cNvPr>
            <p:cNvSpPr>
              <a:spLocks noChangeAspect="1" noEditPoints="1"/>
            </p:cNvSpPr>
            <p:nvPr/>
          </p:nvSpPr>
          <p:spPr bwMode="auto">
            <a:xfrm>
              <a:off x="341762" y="3616568"/>
              <a:ext cx="125786" cy="140627"/>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grpFill/>
            <a:ln w="12700" cap="sq">
              <a:solidFill>
                <a:srgbClr val="FFFFFF"/>
              </a:solidFill>
              <a:prstDash val="solid"/>
              <a:miter lim="800000"/>
              <a:headEnd/>
              <a:tailEnd/>
            </a:ln>
          </p:spPr>
          <p:txBody>
            <a:bodyPr vert="horz" wrap="square" lIns="87880" tIns="43940" rIns="87880" bIns="43940" numCol="1" anchor="t" anchorCtr="0" compatLnSpc="1">
              <a:prstTxWarp prst="textNoShape">
                <a:avLst/>
              </a:prstTxWarp>
            </a:bodyPr>
            <a:lstStyle/>
            <a:p>
              <a:pPr>
                <a:defRPr/>
              </a:pPr>
              <a:endParaRPr lang="en-US" sz="1696">
                <a:solidFill>
                  <a:srgbClr val="000000"/>
                </a:solidFill>
                <a:latin typeface="Segoe UI"/>
              </a:endParaRPr>
            </a:p>
          </p:txBody>
        </p:sp>
        <p:sp>
          <p:nvSpPr>
            <p:cNvPr id="203" name="people_4">
              <a:extLst>
                <a:ext uri="{FF2B5EF4-FFF2-40B4-BE49-F238E27FC236}">
                  <a16:creationId xmlns:a16="http://schemas.microsoft.com/office/drawing/2014/main" id="{73503FA1-9BD2-4A5D-A540-CBADA5419CE9}"/>
                </a:ext>
              </a:extLst>
            </p:cNvPr>
            <p:cNvSpPr>
              <a:spLocks noChangeAspect="1" noEditPoints="1"/>
            </p:cNvSpPr>
            <p:nvPr/>
          </p:nvSpPr>
          <p:spPr bwMode="auto">
            <a:xfrm>
              <a:off x="597209" y="3582734"/>
              <a:ext cx="187967" cy="210143"/>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grpFill/>
            <a:ln w="12700" cap="sq">
              <a:solidFill>
                <a:srgbClr val="FFFFFF"/>
              </a:solidFill>
              <a:prstDash val="solid"/>
              <a:miter lim="800000"/>
              <a:headEnd/>
              <a:tailEnd/>
            </a:ln>
          </p:spPr>
          <p:txBody>
            <a:bodyPr vert="horz" wrap="square" lIns="87880" tIns="43940" rIns="87880" bIns="43940" numCol="1" anchor="t" anchorCtr="0" compatLnSpc="1">
              <a:prstTxWarp prst="textNoShape">
                <a:avLst/>
              </a:prstTxWarp>
            </a:bodyPr>
            <a:lstStyle/>
            <a:p>
              <a:pPr>
                <a:defRPr/>
              </a:pPr>
              <a:endParaRPr lang="en-US" sz="1696">
                <a:solidFill>
                  <a:srgbClr val="000000"/>
                </a:solidFill>
                <a:latin typeface="Segoe UI"/>
              </a:endParaRPr>
            </a:p>
          </p:txBody>
        </p:sp>
        <p:sp>
          <p:nvSpPr>
            <p:cNvPr id="204" name="Rectangle 203">
              <a:extLst>
                <a:ext uri="{FF2B5EF4-FFF2-40B4-BE49-F238E27FC236}">
                  <a16:creationId xmlns:a16="http://schemas.microsoft.com/office/drawing/2014/main" id="{F4E7FD97-F908-4436-AA38-9BCF663C0B25}"/>
                </a:ext>
              </a:extLst>
            </p:cNvPr>
            <p:cNvSpPr/>
            <p:nvPr/>
          </p:nvSpPr>
          <p:spPr bwMode="auto">
            <a:xfrm>
              <a:off x="702589" y="3726402"/>
              <a:ext cx="141943" cy="116200"/>
            </a:xfrm>
            <a:prstGeom prst="rect">
              <a:avLst/>
            </a:prstGeom>
            <a:grp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cs typeface="Segoe UI" pitchFamily="34" charset="0"/>
              </a:endParaRPr>
            </a:p>
          </p:txBody>
        </p:sp>
        <p:sp>
          <p:nvSpPr>
            <p:cNvPr id="182" name="POI_ECAF">
              <a:extLst>
                <a:ext uri="{FF2B5EF4-FFF2-40B4-BE49-F238E27FC236}">
                  <a16:creationId xmlns:a16="http://schemas.microsoft.com/office/drawing/2014/main" id="{09C54A89-B2BA-4983-83ED-6A5FE352D643}"/>
                </a:ext>
              </a:extLst>
            </p:cNvPr>
            <p:cNvSpPr>
              <a:spLocks noChangeAspect="1" noEditPoints="1"/>
            </p:cNvSpPr>
            <p:nvPr/>
          </p:nvSpPr>
          <p:spPr bwMode="auto">
            <a:xfrm>
              <a:off x="755673" y="3747275"/>
              <a:ext cx="119134" cy="190633"/>
            </a:xfrm>
            <a:custGeom>
              <a:avLst/>
              <a:gdLst>
                <a:gd name="T0" fmla="*/ 2132 w 2244"/>
                <a:gd name="T1" fmla="*/ 1570 h 3590"/>
                <a:gd name="T2" fmla="*/ 1122 w 2244"/>
                <a:gd name="T3" fmla="*/ 3590 h 3590"/>
                <a:gd name="T4" fmla="*/ 112 w 2244"/>
                <a:gd name="T5" fmla="*/ 1570 h 3590"/>
                <a:gd name="T6" fmla="*/ 0 w 2244"/>
                <a:gd name="T7" fmla="*/ 1122 h 3590"/>
                <a:gd name="T8" fmla="*/ 1122 w 2244"/>
                <a:gd name="T9" fmla="*/ 0 h 3590"/>
                <a:gd name="T10" fmla="*/ 2244 w 2244"/>
                <a:gd name="T11" fmla="*/ 1122 h 3590"/>
                <a:gd name="T12" fmla="*/ 2132 w 2244"/>
                <a:gd name="T13" fmla="*/ 1570 h 3590"/>
                <a:gd name="T14" fmla="*/ 1122 w 2244"/>
                <a:gd name="T15" fmla="*/ 504 h 3590"/>
                <a:gd name="T16" fmla="*/ 501 w 2244"/>
                <a:gd name="T17" fmla="*/ 1125 h 3590"/>
                <a:gd name="T18" fmla="*/ 1122 w 2244"/>
                <a:gd name="T19" fmla="*/ 1746 h 3590"/>
                <a:gd name="T20" fmla="*/ 1743 w 2244"/>
                <a:gd name="T21" fmla="*/ 1125 h 3590"/>
                <a:gd name="T22" fmla="*/ 1122 w 2244"/>
                <a:gd name="T23" fmla="*/ 504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4" h="3590">
                  <a:moveTo>
                    <a:pt x="2132" y="1570"/>
                  </a:moveTo>
                  <a:cubicBezTo>
                    <a:pt x="1122" y="3590"/>
                    <a:pt x="1122" y="3590"/>
                    <a:pt x="1122" y="3590"/>
                  </a:cubicBezTo>
                  <a:cubicBezTo>
                    <a:pt x="112" y="1570"/>
                    <a:pt x="112" y="1570"/>
                    <a:pt x="112" y="1570"/>
                  </a:cubicBezTo>
                  <a:cubicBezTo>
                    <a:pt x="41" y="1432"/>
                    <a:pt x="0" y="1281"/>
                    <a:pt x="0" y="1122"/>
                  </a:cubicBezTo>
                  <a:cubicBezTo>
                    <a:pt x="0" y="502"/>
                    <a:pt x="502" y="0"/>
                    <a:pt x="1122" y="0"/>
                  </a:cubicBezTo>
                  <a:cubicBezTo>
                    <a:pt x="1742" y="0"/>
                    <a:pt x="2244" y="502"/>
                    <a:pt x="2244" y="1122"/>
                  </a:cubicBezTo>
                  <a:cubicBezTo>
                    <a:pt x="2244" y="1281"/>
                    <a:pt x="2203" y="1432"/>
                    <a:pt x="2132" y="1570"/>
                  </a:cubicBezTo>
                  <a:close/>
                  <a:moveTo>
                    <a:pt x="1122" y="504"/>
                  </a:moveTo>
                  <a:cubicBezTo>
                    <a:pt x="779" y="504"/>
                    <a:pt x="501" y="782"/>
                    <a:pt x="501" y="1125"/>
                  </a:cubicBezTo>
                  <a:cubicBezTo>
                    <a:pt x="501" y="1468"/>
                    <a:pt x="779" y="1746"/>
                    <a:pt x="1122" y="1746"/>
                  </a:cubicBezTo>
                  <a:cubicBezTo>
                    <a:pt x="1465" y="1746"/>
                    <a:pt x="1743" y="1468"/>
                    <a:pt x="1743" y="1125"/>
                  </a:cubicBezTo>
                  <a:cubicBezTo>
                    <a:pt x="1743" y="782"/>
                    <a:pt x="1465" y="504"/>
                    <a:pt x="1122" y="504"/>
                  </a:cubicBezTo>
                  <a:close/>
                </a:path>
              </a:pathLst>
            </a:custGeom>
            <a:grpFill/>
            <a:ln w="12700" cap="sq">
              <a:solidFill>
                <a:srgbClr val="FFFFFF"/>
              </a:solidFill>
              <a:prstDash val="solid"/>
              <a:miter lim="800000"/>
              <a:headEnd/>
              <a:tailEnd/>
            </a:ln>
          </p:spPr>
          <p:txBody>
            <a:bodyPr vert="horz" wrap="square" lIns="87880" tIns="43940" rIns="87880" bIns="43940" numCol="1" anchor="t" anchorCtr="0" compatLnSpc="1">
              <a:prstTxWarp prst="textNoShape">
                <a:avLst/>
              </a:prstTxWarp>
            </a:bodyPr>
            <a:lstStyle/>
            <a:p>
              <a:pPr>
                <a:defRPr/>
              </a:pPr>
              <a:endParaRPr lang="en-US" sz="1696">
                <a:solidFill>
                  <a:srgbClr val="000000"/>
                </a:solidFill>
                <a:latin typeface="Segoe UI"/>
              </a:endParaRPr>
            </a:p>
          </p:txBody>
        </p:sp>
      </p:grpSp>
      <p:grpSp>
        <p:nvGrpSpPr>
          <p:cNvPr id="36" name="Group 35">
            <a:extLst>
              <a:ext uri="{FF2B5EF4-FFF2-40B4-BE49-F238E27FC236}">
                <a16:creationId xmlns:a16="http://schemas.microsoft.com/office/drawing/2014/main" id="{F5C5CC26-F87F-4797-9653-B725FB3F19E8}"/>
              </a:ext>
              <a:ext uri="{C183D7F6-B498-43B3-948B-1728B52AA6E4}">
                <adec:decorative xmlns:adec="http://schemas.microsoft.com/office/drawing/2017/decorative" val="1"/>
              </a:ext>
            </a:extLst>
          </p:cNvPr>
          <p:cNvGrpSpPr/>
          <p:nvPr/>
        </p:nvGrpSpPr>
        <p:grpSpPr>
          <a:xfrm>
            <a:off x="1212112" y="4548122"/>
            <a:ext cx="670280" cy="482571"/>
            <a:chOff x="385280" y="4706179"/>
            <a:chExt cx="750132" cy="540064"/>
          </a:xfrm>
          <a:solidFill>
            <a:schemeClr val="accent2"/>
          </a:solidFill>
        </p:grpSpPr>
        <p:sp>
          <p:nvSpPr>
            <p:cNvPr id="208" name="Oval 207">
              <a:extLst>
                <a:ext uri="{FF2B5EF4-FFF2-40B4-BE49-F238E27FC236}">
                  <a16:creationId xmlns:a16="http://schemas.microsoft.com/office/drawing/2014/main" id="{A7DACED3-581B-4419-83BB-7F16BADFDFB6}"/>
                </a:ext>
              </a:extLst>
            </p:cNvPr>
            <p:cNvSpPr/>
            <p:nvPr/>
          </p:nvSpPr>
          <p:spPr bwMode="auto">
            <a:xfrm>
              <a:off x="595350" y="4706179"/>
              <a:ext cx="540062" cy="540064"/>
            </a:xfrm>
            <a:prstGeom prst="ellipse">
              <a:avLst/>
            </a:prstGeom>
            <a:grp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209" name="Oval 208">
              <a:extLst>
                <a:ext uri="{FF2B5EF4-FFF2-40B4-BE49-F238E27FC236}">
                  <a16:creationId xmlns:a16="http://schemas.microsoft.com/office/drawing/2014/main" id="{78C73684-2789-463E-8227-B0BD22894618}"/>
                </a:ext>
              </a:extLst>
            </p:cNvPr>
            <p:cNvSpPr/>
            <p:nvPr/>
          </p:nvSpPr>
          <p:spPr bwMode="auto">
            <a:xfrm>
              <a:off x="385280" y="4760932"/>
              <a:ext cx="301201" cy="301201"/>
            </a:xfrm>
            <a:prstGeom prst="ellipse">
              <a:avLst/>
            </a:prstGeom>
            <a:grp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210" name="people_4">
              <a:extLst>
                <a:ext uri="{FF2B5EF4-FFF2-40B4-BE49-F238E27FC236}">
                  <a16:creationId xmlns:a16="http://schemas.microsoft.com/office/drawing/2014/main" id="{DE15EE67-4585-4094-BF07-C8F7DAEFE261}"/>
                </a:ext>
              </a:extLst>
            </p:cNvPr>
            <p:cNvSpPr>
              <a:spLocks noChangeAspect="1" noEditPoints="1"/>
            </p:cNvSpPr>
            <p:nvPr/>
          </p:nvSpPr>
          <p:spPr bwMode="auto">
            <a:xfrm>
              <a:off x="464750" y="4828863"/>
              <a:ext cx="125786" cy="140627"/>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grpFill/>
            <a:ln w="12700" cap="sq">
              <a:solidFill>
                <a:schemeClr val="tx1"/>
              </a:solidFill>
              <a:prstDash val="solid"/>
              <a:miter lim="800000"/>
              <a:headEnd/>
              <a:tailEnd/>
            </a:ln>
          </p:spPr>
          <p:txBody>
            <a:bodyPr vert="horz" wrap="square" lIns="87880" tIns="43940" rIns="87880" bIns="43940" numCol="1" anchor="t" anchorCtr="0" compatLnSpc="1">
              <a:prstTxWarp prst="textNoShape">
                <a:avLst/>
              </a:prstTxWarp>
            </a:bodyPr>
            <a:lstStyle/>
            <a:p>
              <a:pPr>
                <a:defRPr/>
              </a:pPr>
              <a:endParaRPr lang="en-US" sz="1696">
                <a:solidFill>
                  <a:srgbClr val="000000"/>
                </a:solidFill>
                <a:latin typeface="Segoe UI"/>
              </a:endParaRPr>
            </a:p>
          </p:txBody>
        </p:sp>
        <p:sp>
          <p:nvSpPr>
            <p:cNvPr id="211" name="people_4">
              <a:extLst>
                <a:ext uri="{FF2B5EF4-FFF2-40B4-BE49-F238E27FC236}">
                  <a16:creationId xmlns:a16="http://schemas.microsoft.com/office/drawing/2014/main" id="{779EDCEC-0B44-4DF0-BD4C-D833ACE96377}"/>
                </a:ext>
              </a:extLst>
            </p:cNvPr>
            <p:cNvSpPr>
              <a:spLocks noChangeAspect="1" noEditPoints="1"/>
            </p:cNvSpPr>
            <p:nvPr/>
          </p:nvSpPr>
          <p:spPr bwMode="auto">
            <a:xfrm>
              <a:off x="720198" y="4795028"/>
              <a:ext cx="187967" cy="210143"/>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grpFill/>
            <a:ln w="12700" cap="sq">
              <a:solidFill>
                <a:schemeClr val="tx1"/>
              </a:solidFill>
              <a:prstDash val="solid"/>
              <a:miter lim="800000"/>
              <a:headEnd/>
              <a:tailEnd/>
            </a:ln>
          </p:spPr>
          <p:txBody>
            <a:bodyPr vert="horz" wrap="square" lIns="87880" tIns="43940" rIns="87880" bIns="43940" numCol="1" anchor="t" anchorCtr="0" compatLnSpc="1">
              <a:prstTxWarp prst="textNoShape">
                <a:avLst/>
              </a:prstTxWarp>
            </a:bodyPr>
            <a:lstStyle/>
            <a:p>
              <a:pPr>
                <a:defRPr/>
              </a:pPr>
              <a:endParaRPr lang="en-US" sz="1696">
                <a:solidFill>
                  <a:srgbClr val="000000"/>
                </a:solidFill>
                <a:latin typeface="Segoe UI"/>
              </a:endParaRPr>
            </a:p>
          </p:txBody>
        </p:sp>
        <p:sp>
          <p:nvSpPr>
            <p:cNvPr id="212" name="Rectangle 211">
              <a:extLst>
                <a:ext uri="{FF2B5EF4-FFF2-40B4-BE49-F238E27FC236}">
                  <a16:creationId xmlns:a16="http://schemas.microsoft.com/office/drawing/2014/main" id="{8F69C1BF-4BB8-410E-895F-1DFFA7F331B9}"/>
                </a:ext>
              </a:extLst>
            </p:cNvPr>
            <p:cNvSpPr/>
            <p:nvPr/>
          </p:nvSpPr>
          <p:spPr bwMode="auto">
            <a:xfrm>
              <a:off x="825579" y="4947045"/>
              <a:ext cx="141944" cy="116200"/>
            </a:xfrm>
            <a:prstGeom prst="rect">
              <a:avLst/>
            </a:prstGeom>
            <a:grp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cs typeface="Segoe UI" pitchFamily="34" charset="0"/>
              </a:endParaRPr>
            </a:p>
          </p:txBody>
        </p:sp>
        <p:sp>
          <p:nvSpPr>
            <p:cNvPr id="214" name="ShoppingCart_E7BF">
              <a:extLst>
                <a:ext uri="{FF2B5EF4-FFF2-40B4-BE49-F238E27FC236}">
                  <a16:creationId xmlns:a16="http://schemas.microsoft.com/office/drawing/2014/main" id="{C30F2360-B361-40A7-89E4-C54FECB0BC6C}"/>
                </a:ext>
              </a:extLst>
            </p:cNvPr>
            <p:cNvSpPr>
              <a:spLocks noChangeAspect="1" noEditPoints="1"/>
            </p:cNvSpPr>
            <p:nvPr/>
          </p:nvSpPr>
          <p:spPr bwMode="auto">
            <a:xfrm>
              <a:off x="815759" y="4963654"/>
              <a:ext cx="209604" cy="178237"/>
            </a:xfrm>
            <a:custGeom>
              <a:avLst/>
              <a:gdLst>
                <a:gd name="T0" fmla="*/ 3368 w 3817"/>
                <a:gd name="T1" fmla="*/ 2994 h 3244"/>
                <a:gd name="T2" fmla="*/ 3119 w 3817"/>
                <a:gd name="T3" fmla="*/ 3244 h 3244"/>
                <a:gd name="T4" fmla="*/ 2869 w 3817"/>
                <a:gd name="T5" fmla="*/ 2994 h 3244"/>
                <a:gd name="T6" fmla="*/ 3119 w 3817"/>
                <a:gd name="T7" fmla="*/ 2745 h 3244"/>
                <a:gd name="T8" fmla="*/ 3368 w 3817"/>
                <a:gd name="T9" fmla="*/ 2994 h 3244"/>
                <a:gd name="T10" fmla="*/ 1372 w 3817"/>
                <a:gd name="T11" fmla="*/ 2745 h 3244"/>
                <a:gd name="T12" fmla="*/ 1123 w 3817"/>
                <a:gd name="T13" fmla="*/ 2994 h 3244"/>
                <a:gd name="T14" fmla="*/ 1372 w 3817"/>
                <a:gd name="T15" fmla="*/ 3244 h 3244"/>
                <a:gd name="T16" fmla="*/ 1622 w 3817"/>
                <a:gd name="T17" fmla="*/ 2994 h 3244"/>
                <a:gd name="T18" fmla="*/ 1372 w 3817"/>
                <a:gd name="T19" fmla="*/ 2745 h 3244"/>
                <a:gd name="T20" fmla="*/ 0 w 3817"/>
                <a:gd name="T21" fmla="*/ 0 h 3244"/>
                <a:gd name="T22" fmla="*/ 457 w 3817"/>
                <a:gd name="T23" fmla="*/ 0 h 3244"/>
                <a:gd name="T24" fmla="*/ 1372 w 3817"/>
                <a:gd name="T25" fmla="*/ 2745 h 3244"/>
                <a:gd name="T26" fmla="*/ 3119 w 3817"/>
                <a:gd name="T27" fmla="*/ 2745 h 3244"/>
                <a:gd name="T28" fmla="*/ 1123 w 3817"/>
                <a:gd name="T29" fmla="*/ 1996 h 3244"/>
                <a:gd name="T30" fmla="*/ 3318 w 3817"/>
                <a:gd name="T31" fmla="*/ 1996 h 3244"/>
                <a:gd name="T32" fmla="*/ 3817 w 3817"/>
                <a:gd name="T33" fmla="*/ 499 h 3244"/>
                <a:gd name="T34" fmla="*/ 624 w 3817"/>
                <a:gd name="T35" fmla="*/ 499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7" h="3244">
                  <a:moveTo>
                    <a:pt x="3368" y="2994"/>
                  </a:moveTo>
                  <a:cubicBezTo>
                    <a:pt x="3368" y="3132"/>
                    <a:pt x="3257" y="3244"/>
                    <a:pt x="3119" y="3244"/>
                  </a:cubicBezTo>
                  <a:cubicBezTo>
                    <a:pt x="2981" y="3244"/>
                    <a:pt x="2869" y="3132"/>
                    <a:pt x="2869" y="2994"/>
                  </a:cubicBezTo>
                  <a:cubicBezTo>
                    <a:pt x="2869" y="2856"/>
                    <a:pt x="2981" y="2745"/>
                    <a:pt x="3119" y="2745"/>
                  </a:cubicBezTo>
                  <a:cubicBezTo>
                    <a:pt x="3257" y="2745"/>
                    <a:pt x="3368" y="2856"/>
                    <a:pt x="3368" y="2994"/>
                  </a:cubicBezTo>
                  <a:close/>
                  <a:moveTo>
                    <a:pt x="1372" y="2745"/>
                  </a:moveTo>
                  <a:cubicBezTo>
                    <a:pt x="1234" y="2745"/>
                    <a:pt x="1123" y="2856"/>
                    <a:pt x="1123" y="2994"/>
                  </a:cubicBezTo>
                  <a:cubicBezTo>
                    <a:pt x="1123" y="3132"/>
                    <a:pt x="1234" y="3244"/>
                    <a:pt x="1372" y="3244"/>
                  </a:cubicBezTo>
                  <a:cubicBezTo>
                    <a:pt x="1510" y="3244"/>
                    <a:pt x="1622" y="3132"/>
                    <a:pt x="1622" y="2994"/>
                  </a:cubicBezTo>
                  <a:cubicBezTo>
                    <a:pt x="1622" y="2856"/>
                    <a:pt x="1510" y="2745"/>
                    <a:pt x="1372" y="2745"/>
                  </a:cubicBezTo>
                  <a:close/>
                  <a:moveTo>
                    <a:pt x="0" y="0"/>
                  </a:moveTo>
                  <a:cubicBezTo>
                    <a:pt x="457" y="0"/>
                    <a:pt x="457" y="0"/>
                    <a:pt x="457" y="0"/>
                  </a:cubicBezTo>
                  <a:cubicBezTo>
                    <a:pt x="1372" y="2745"/>
                    <a:pt x="1372" y="2745"/>
                    <a:pt x="1372" y="2745"/>
                  </a:cubicBezTo>
                  <a:cubicBezTo>
                    <a:pt x="3119" y="2745"/>
                    <a:pt x="3119" y="2745"/>
                    <a:pt x="3119" y="2745"/>
                  </a:cubicBezTo>
                  <a:moveTo>
                    <a:pt x="1123" y="1996"/>
                  </a:moveTo>
                  <a:cubicBezTo>
                    <a:pt x="3318" y="1996"/>
                    <a:pt x="3318" y="1996"/>
                    <a:pt x="3318" y="1996"/>
                  </a:cubicBezTo>
                  <a:cubicBezTo>
                    <a:pt x="3817" y="499"/>
                    <a:pt x="3817" y="499"/>
                    <a:pt x="3817" y="499"/>
                  </a:cubicBezTo>
                  <a:cubicBezTo>
                    <a:pt x="624" y="499"/>
                    <a:pt x="624" y="499"/>
                    <a:pt x="624" y="499"/>
                  </a:cubicBezTo>
                </a:path>
              </a:pathLst>
            </a:custGeom>
            <a:grpFill/>
            <a:ln w="12700" cap="sq">
              <a:solidFill>
                <a:schemeClr val="tx1"/>
              </a:solidFill>
              <a:prstDash val="solid"/>
              <a:miter lim="800000"/>
              <a:headEnd/>
              <a:tailEnd/>
            </a:ln>
          </p:spPr>
          <p:txBody>
            <a:bodyPr vert="horz" wrap="square" lIns="87880" tIns="43940" rIns="87880" bIns="43940" numCol="1" anchor="t" anchorCtr="0" compatLnSpc="1">
              <a:prstTxWarp prst="textNoShape">
                <a:avLst/>
              </a:prstTxWarp>
            </a:bodyPr>
            <a:lstStyle/>
            <a:p>
              <a:pPr>
                <a:defRPr/>
              </a:pPr>
              <a:endParaRPr lang="en-US" sz="1696">
                <a:solidFill>
                  <a:srgbClr val="000000"/>
                </a:solidFill>
                <a:latin typeface="Segoe UI"/>
              </a:endParaRPr>
            </a:p>
          </p:txBody>
        </p:sp>
      </p:grpSp>
      <p:grpSp>
        <p:nvGrpSpPr>
          <p:cNvPr id="37" name="Group 36">
            <a:extLst>
              <a:ext uri="{FF2B5EF4-FFF2-40B4-BE49-F238E27FC236}">
                <a16:creationId xmlns:a16="http://schemas.microsoft.com/office/drawing/2014/main" id="{121C8E38-AC2C-48E9-BA20-7076EA49F557}"/>
              </a:ext>
              <a:ext uri="{C183D7F6-B498-43B3-948B-1728B52AA6E4}">
                <adec:decorative xmlns:adec="http://schemas.microsoft.com/office/drawing/2017/decorative" val="1"/>
              </a:ext>
            </a:extLst>
          </p:cNvPr>
          <p:cNvGrpSpPr/>
          <p:nvPr/>
        </p:nvGrpSpPr>
        <p:grpSpPr>
          <a:xfrm>
            <a:off x="1212112" y="5724246"/>
            <a:ext cx="670280" cy="482571"/>
            <a:chOff x="200346" y="5354769"/>
            <a:chExt cx="750133" cy="540065"/>
          </a:xfrm>
          <a:solidFill>
            <a:schemeClr val="accent4"/>
          </a:solidFill>
        </p:grpSpPr>
        <p:sp>
          <p:nvSpPr>
            <p:cNvPr id="216" name="Oval 215">
              <a:extLst>
                <a:ext uri="{FF2B5EF4-FFF2-40B4-BE49-F238E27FC236}">
                  <a16:creationId xmlns:a16="http://schemas.microsoft.com/office/drawing/2014/main" id="{27509B7E-CBEC-42C1-8197-69244745EE64}"/>
                </a:ext>
              </a:extLst>
            </p:cNvPr>
            <p:cNvSpPr/>
            <p:nvPr/>
          </p:nvSpPr>
          <p:spPr bwMode="auto">
            <a:xfrm>
              <a:off x="410416" y="5354769"/>
              <a:ext cx="540063" cy="540065"/>
            </a:xfrm>
            <a:prstGeom prst="ellipse">
              <a:avLst/>
            </a:prstGeom>
            <a:grp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217" name="Oval 216">
              <a:extLst>
                <a:ext uri="{FF2B5EF4-FFF2-40B4-BE49-F238E27FC236}">
                  <a16:creationId xmlns:a16="http://schemas.microsoft.com/office/drawing/2014/main" id="{23E187BC-2EAE-4285-8560-23CBAD4378A5}"/>
                </a:ext>
              </a:extLst>
            </p:cNvPr>
            <p:cNvSpPr/>
            <p:nvPr/>
          </p:nvSpPr>
          <p:spPr bwMode="auto">
            <a:xfrm>
              <a:off x="200346" y="5409520"/>
              <a:ext cx="301201" cy="301202"/>
            </a:xfrm>
            <a:prstGeom prst="ellipse">
              <a:avLst/>
            </a:prstGeom>
            <a:grp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218" name="people_4">
              <a:extLst>
                <a:ext uri="{FF2B5EF4-FFF2-40B4-BE49-F238E27FC236}">
                  <a16:creationId xmlns:a16="http://schemas.microsoft.com/office/drawing/2014/main" id="{12F259E4-B5AA-458B-93C1-494ADAE74C61}"/>
                </a:ext>
              </a:extLst>
            </p:cNvPr>
            <p:cNvSpPr>
              <a:spLocks noChangeAspect="1" noEditPoints="1"/>
            </p:cNvSpPr>
            <p:nvPr/>
          </p:nvSpPr>
          <p:spPr bwMode="auto">
            <a:xfrm>
              <a:off x="279814" y="5477451"/>
              <a:ext cx="125786" cy="140627"/>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grpFill/>
            <a:ln w="12700" cap="sq">
              <a:solidFill>
                <a:schemeClr val="bg1"/>
              </a:solidFill>
              <a:prstDash val="solid"/>
              <a:miter lim="800000"/>
              <a:headEnd/>
              <a:tailEnd/>
            </a:ln>
          </p:spPr>
          <p:txBody>
            <a:bodyPr vert="horz" wrap="square" lIns="87880" tIns="43940" rIns="87880" bIns="43940" numCol="1" anchor="t" anchorCtr="0" compatLnSpc="1">
              <a:prstTxWarp prst="textNoShape">
                <a:avLst/>
              </a:prstTxWarp>
            </a:bodyPr>
            <a:lstStyle/>
            <a:p>
              <a:pPr>
                <a:defRPr/>
              </a:pPr>
              <a:endParaRPr lang="en-US" sz="1696">
                <a:solidFill>
                  <a:srgbClr val="000000"/>
                </a:solidFill>
                <a:latin typeface="Segoe UI"/>
              </a:endParaRPr>
            </a:p>
          </p:txBody>
        </p:sp>
        <p:sp>
          <p:nvSpPr>
            <p:cNvPr id="219" name="people_4">
              <a:extLst>
                <a:ext uri="{FF2B5EF4-FFF2-40B4-BE49-F238E27FC236}">
                  <a16:creationId xmlns:a16="http://schemas.microsoft.com/office/drawing/2014/main" id="{4D964346-0320-46F9-9E03-E6258F768941}"/>
                </a:ext>
              </a:extLst>
            </p:cNvPr>
            <p:cNvSpPr>
              <a:spLocks noChangeAspect="1" noEditPoints="1"/>
            </p:cNvSpPr>
            <p:nvPr/>
          </p:nvSpPr>
          <p:spPr bwMode="auto">
            <a:xfrm>
              <a:off x="535262" y="5443614"/>
              <a:ext cx="187967" cy="210143"/>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grpFill/>
            <a:ln w="12700" cap="sq">
              <a:solidFill>
                <a:schemeClr val="bg1"/>
              </a:solidFill>
              <a:prstDash val="solid"/>
              <a:miter lim="800000"/>
              <a:headEnd/>
              <a:tailEnd/>
            </a:ln>
          </p:spPr>
          <p:txBody>
            <a:bodyPr vert="horz" wrap="square" lIns="87880" tIns="43940" rIns="87880" bIns="43940" numCol="1" anchor="t" anchorCtr="0" compatLnSpc="1">
              <a:prstTxWarp prst="textNoShape">
                <a:avLst/>
              </a:prstTxWarp>
            </a:bodyPr>
            <a:lstStyle/>
            <a:p>
              <a:pPr>
                <a:defRPr/>
              </a:pPr>
              <a:endParaRPr lang="en-US" sz="1696">
                <a:solidFill>
                  <a:srgbClr val="000000"/>
                </a:solidFill>
                <a:latin typeface="Segoe UI"/>
              </a:endParaRPr>
            </a:p>
          </p:txBody>
        </p:sp>
        <p:sp>
          <p:nvSpPr>
            <p:cNvPr id="220" name="Rectangle 219">
              <a:extLst>
                <a:ext uri="{FF2B5EF4-FFF2-40B4-BE49-F238E27FC236}">
                  <a16:creationId xmlns:a16="http://schemas.microsoft.com/office/drawing/2014/main" id="{188BD615-1EBD-42C5-9C32-D02720FFD3C7}"/>
                </a:ext>
              </a:extLst>
            </p:cNvPr>
            <p:cNvSpPr/>
            <p:nvPr/>
          </p:nvSpPr>
          <p:spPr bwMode="auto">
            <a:xfrm>
              <a:off x="640646" y="5587280"/>
              <a:ext cx="141944" cy="116200"/>
            </a:xfrm>
            <a:prstGeom prst="rect">
              <a:avLst/>
            </a:prstGeom>
            <a:grp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cs typeface="Segoe UI" pitchFamily="34" charset="0"/>
              </a:endParaRPr>
            </a:p>
          </p:txBody>
        </p:sp>
        <p:sp>
          <p:nvSpPr>
            <p:cNvPr id="222" name="Commitments_EC4D">
              <a:extLst>
                <a:ext uri="{FF2B5EF4-FFF2-40B4-BE49-F238E27FC236}">
                  <a16:creationId xmlns:a16="http://schemas.microsoft.com/office/drawing/2014/main" id="{20A7CDE2-7753-4E74-BE2C-C882FF6C36E9}"/>
                </a:ext>
              </a:extLst>
            </p:cNvPr>
            <p:cNvSpPr>
              <a:spLocks noChangeAspect="1" noEditPoints="1"/>
            </p:cNvSpPr>
            <p:nvPr/>
          </p:nvSpPr>
          <p:spPr bwMode="auto">
            <a:xfrm>
              <a:off x="641249" y="5606627"/>
              <a:ext cx="208314" cy="195321"/>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grpFill/>
            <a:ln w="12700" cap="sq">
              <a:solidFill>
                <a:schemeClr val="bg1"/>
              </a:solidFill>
              <a:prstDash val="solid"/>
              <a:miter lim="800000"/>
              <a:headEnd/>
              <a:tailEnd/>
            </a:ln>
          </p:spPr>
          <p:txBody>
            <a:bodyPr vert="horz" wrap="square" lIns="87880" tIns="43940" rIns="87880" bIns="43940" numCol="1" anchor="t" anchorCtr="0" compatLnSpc="1">
              <a:prstTxWarp prst="textNoShape">
                <a:avLst/>
              </a:prstTxWarp>
            </a:bodyPr>
            <a:lstStyle/>
            <a:p>
              <a:pPr>
                <a:defRPr/>
              </a:pPr>
              <a:endParaRPr lang="en-US" sz="1696">
                <a:gradFill>
                  <a:gsLst>
                    <a:gs pos="0">
                      <a:srgbClr val="505050"/>
                    </a:gs>
                    <a:gs pos="100000">
                      <a:srgbClr val="505050"/>
                    </a:gs>
                  </a:gsLst>
                  <a:lin ang="5400000" scaled="1"/>
                </a:gradFill>
                <a:latin typeface="Segoe UI"/>
              </a:endParaRPr>
            </a:p>
          </p:txBody>
        </p:sp>
      </p:grpSp>
      <p:grpSp>
        <p:nvGrpSpPr>
          <p:cNvPr id="10" name="Group 9">
            <a:extLst>
              <a:ext uri="{FF2B5EF4-FFF2-40B4-BE49-F238E27FC236}">
                <a16:creationId xmlns:a16="http://schemas.microsoft.com/office/drawing/2014/main" id="{CFDC2780-8207-4F4A-8C72-FE7B8AC17E74}"/>
              </a:ext>
              <a:ext uri="{C183D7F6-B498-43B3-948B-1728B52AA6E4}">
                <adec:decorative xmlns:adec="http://schemas.microsoft.com/office/drawing/2017/decorative" val="1"/>
              </a:ext>
            </a:extLst>
          </p:cNvPr>
          <p:cNvGrpSpPr/>
          <p:nvPr/>
        </p:nvGrpSpPr>
        <p:grpSpPr>
          <a:xfrm>
            <a:off x="6482207" y="5407225"/>
            <a:ext cx="526216" cy="526216"/>
            <a:chOff x="6572325" y="5560739"/>
            <a:chExt cx="475488" cy="475488"/>
          </a:xfrm>
        </p:grpSpPr>
        <p:sp>
          <p:nvSpPr>
            <p:cNvPr id="119" name="Oval 118">
              <a:extLst>
                <a:ext uri="{FF2B5EF4-FFF2-40B4-BE49-F238E27FC236}">
                  <a16:creationId xmlns:a16="http://schemas.microsoft.com/office/drawing/2014/main" id="{1A38E204-2802-4D67-971F-B5D4FDA37729}"/>
                </a:ext>
              </a:extLst>
            </p:cNvPr>
            <p:cNvSpPr/>
            <p:nvPr/>
          </p:nvSpPr>
          <p:spPr bwMode="auto">
            <a:xfrm>
              <a:off x="6572325" y="5560739"/>
              <a:ext cx="475488" cy="47548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259" name="building_4">
              <a:extLst>
                <a:ext uri="{FF2B5EF4-FFF2-40B4-BE49-F238E27FC236}">
                  <a16:creationId xmlns:a16="http://schemas.microsoft.com/office/drawing/2014/main" id="{B03B1673-EB65-42D8-984A-F0F181E72557}"/>
                </a:ext>
              </a:extLst>
            </p:cNvPr>
            <p:cNvSpPr>
              <a:spLocks noChangeAspect="1" noEditPoints="1"/>
            </p:cNvSpPr>
            <p:nvPr/>
          </p:nvSpPr>
          <p:spPr bwMode="auto">
            <a:xfrm>
              <a:off x="6687247" y="5665489"/>
              <a:ext cx="245644" cy="249513"/>
            </a:xfrm>
            <a:custGeom>
              <a:avLst/>
              <a:gdLst>
                <a:gd name="T0" fmla="*/ 200 w 254"/>
                <a:gd name="T1" fmla="*/ 258 h 258"/>
                <a:gd name="T2" fmla="*/ 55 w 254"/>
                <a:gd name="T3" fmla="*/ 44 h 258"/>
                <a:gd name="T4" fmla="*/ 200 w 254"/>
                <a:gd name="T5" fmla="*/ 44 h 258"/>
                <a:gd name="T6" fmla="*/ 55 w 254"/>
                <a:gd name="T7" fmla="*/ 72 h 258"/>
                <a:gd name="T8" fmla="*/ 0 w 254"/>
                <a:gd name="T9" fmla="*/ 258 h 258"/>
                <a:gd name="T10" fmla="*/ 21 w 254"/>
                <a:gd name="T11" fmla="*/ 102 h 258"/>
                <a:gd name="T12" fmla="*/ 21 w 254"/>
                <a:gd name="T13" fmla="*/ 128 h 258"/>
                <a:gd name="T14" fmla="*/ 21 w 254"/>
                <a:gd name="T15" fmla="*/ 155 h 258"/>
                <a:gd name="T16" fmla="*/ 21 w 254"/>
                <a:gd name="T17" fmla="*/ 182 h 258"/>
                <a:gd name="T18" fmla="*/ 21 w 254"/>
                <a:gd name="T19" fmla="*/ 209 h 258"/>
                <a:gd name="T20" fmla="*/ 200 w 254"/>
                <a:gd name="T21" fmla="*/ 258 h 258"/>
                <a:gd name="T22" fmla="*/ 254 w 254"/>
                <a:gd name="T23" fmla="*/ 72 h 258"/>
                <a:gd name="T24" fmla="*/ 234 w 254"/>
                <a:gd name="T25" fmla="*/ 102 h 258"/>
                <a:gd name="T26" fmla="*/ 234 w 254"/>
                <a:gd name="T27" fmla="*/ 128 h 258"/>
                <a:gd name="T28" fmla="*/ 234 w 254"/>
                <a:gd name="T29" fmla="*/ 155 h 258"/>
                <a:gd name="T30" fmla="*/ 234 w 254"/>
                <a:gd name="T31" fmla="*/ 182 h 258"/>
                <a:gd name="T32" fmla="*/ 234 w 254"/>
                <a:gd name="T33" fmla="*/ 209 h 258"/>
                <a:gd name="T34" fmla="*/ 96 w 254"/>
                <a:gd name="T35" fmla="*/ 71 h 258"/>
                <a:gd name="T36" fmla="*/ 87 w 254"/>
                <a:gd name="T37" fmla="*/ 66 h 258"/>
                <a:gd name="T38" fmla="*/ 96 w 254"/>
                <a:gd name="T39" fmla="*/ 76 h 258"/>
                <a:gd name="T40" fmla="*/ 132 w 254"/>
                <a:gd name="T41" fmla="*/ 71 h 258"/>
                <a:gd name="T42" fmla="*/ 122 w 254"/>
                <a:gd name="T43" fmla="*/ 66 h 258"/>
                <a:gd name="T44" fmla="*/ 132 w 254"/>
                <a:gd name="T45" fmla="*/ 76 h 258"/>
                <a:gd name="T46" fmla="*/ 168 w 254"/>
                <a:gd name="T47" fmla="*/ 71 h 258"/>
                <a:gd name="T48" fmla="*/ 158 w 254"/>
                <a:gd name="T49" fmla="*/ 66 h 258"/>
                <a:gd name="T50" fmla="*/ 168 w 254"/>
                <a:gd name="T51" fmla="*/ 76 h 258"/>
                <a:gd name="T52" fmla="*/ 96 w 254"/>
                <a:gd name="T53" fmla="*/ 109 h 258"/>
                <a:gd name="T54" fmla="*/ 87 w 254"/>
                <a:gd name="T55" fmla="*/ 104 h 258"/>
                <a:gd name="T56" fmla="*/ 96 w 254"/>
                <a:gd name="T57" fmla="*/ 114 h 258"/>
                <a:gd name="T58" fmla="*/ 132 w 254"/>
                <a:gd name="T59" fmla="*/ 109 h 258"/>
                <a:gd name="T60" fmla="*/ 122 w 254"/>
                <a:gd name="T61" fmla="*/ 104 h 258"/>
                <a:gd name="T62" fmla="*/ 132 w 254"/>
                <a:gd name="T63" fmla="*/ 114 h 258"/>
                <a:gd name="T64" fmla="*/ 168 w 254"/>
                <a:gd name="T65" fmla="*/ 109 h 258"/>
                <a:gd name="T66" fmla="*/ 158 w 254"/>
                <a:gd name="T67" fmla="*/ 104 h 258"/>
                <a:gd name="T68" fmla="*/ 168 w 254"/>
                <a:gd name="T69" fmla="*/ 114 h 258"/>
                <a:gd name="T70" fmla="*/ 96 w 254"/>
                <a:gd name="T71" fmla="*/ 147 h 258"/>
                <a:gd name="T72" fmla="*/ 87 w 254"/>
                <a:gd name="T73" fmla="*/ 142 h 258"/>
                <a:gd name="T74" fmla="*/ 96 w 254"/>
                <a:gd name="T75" fmla="*/ 152 h 258"/>
                <a:gd name="T76" fmla="*/ 132 w 254"/>
                <a:gd name="T77" fmla="*/ 147 h 258"/>
                <a:gd name="T78" fmla="*/ 122 w 254"/>
                <a:gd name="T79" fmla="*/ 142 h 258"/>
                <a:gd name="T80" fmla="*/ 132 w 254"/>
                <a:gd name="T81" fmla="*/ 152 h 258"/>
                <a:gd name="T82" fmla="*/ 168 w 254"/>
                <a:gd name="T83" fmla="*/ 147 h 258"/>
                <a:gd name="T84" fmla="*/ 158 w 254"/>
                <a:gd name="T85" fmla="*/ 142 h 258"/>
                <a:gd name="T86" fmla="*/ 168 w 254"/>
                <a:gd name="T87" fmla="*/ 152 h 258"/>
                <a:gd name="T88" fmla="*/ 96 w 254"/>
                <a:gd name="T89" fmla="*/ 185 h 258"/>
                <a:gd name="T90" fmla="*/ 87 w 254"/>
                <a:gd name="T91" fmla="*/ 180 h 258"/>
                <a:gd name="T92" fmla="*/ 96 w 254"/>
                <a:gd name="T93" fmla="*/ 190 h 258"/>
                <a:gd name="T94" fmla="*/ 132 w 254"/>
                <a:gd name="T95" fmla="*/ 186 h 258"/>
                <a:gd name="T96" fmla="*/ 122 w 254"/>
                <a:gd name="T97" fmla="*/ 180 h 258"/>
                <a:gd name="T98" fmla="*/ 132 w 254"/>
                <a:gd name="T99" fmla="*/ 190 h 258"/>
                <a:gd name="T100" fmla="*/ 168 w 254"/>
                <a:gd name="T101" fmla="*/ 184 h 258"/>
                <a:gd name="T102" fmla="*/ 158 w 254"/>
                <a:gd name="T103" fmla="*/ 180 h 258"/>
                <a:gd name="T104" fmla="*/ 168 w 254"/>
                <a:gd name="T105" fmla="*/ 190 h 258"/>
                <a:gd name="T106" fmla="*/ 163 w 254"/>
                <a:gd name="T107" fmla="*/ 258 h 258"/>
                <a:gd name="T108" fmla="*/ 92 w 254"/>
                <a:gd name="T109" fmla="*/ 217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4" h="258">
                  <a:moveTo>
                    <a:pt x="200" y="146"/>
                  </a:moveTo>
                  <a:lnTo>
                    <a:pt x="200" y="258"/>
                  </a:lnTo>
                  <a:lnTo>
                    <a:pt x="55" y="258"/>
                  </a:lnTo>
                  <a:lnTo>
                    <a:pt x="55" y="44"/>
                  </a:lnTo>
                  <a:lnTo>
                    <a:pt x="127" y="0"/>
                  </a:lnTo>
                  <a:lnTo>
                    <a:pt x="200" y="44"/>
                  </a:lnTo>
                  <a:lnTo>
                    <a:pt x="200" y="146"/>
                  </a:lnTo>
                  <a:moveTo>
                    <a:pt x="55" y="72"/>
                  </a:moveTo>
                  <a:lnTo>
                    <a:pt x="0" y="72"/>
                  </a:lnTo>
                  <a:lnTo>
                    <a:pt x="0" y="258"/>
                  </a:lnTo>
                  <a:lnTo>
                    <a:pt x="55" y="258"/>
                  </a:lnTo>
                  <a:moveTo>
                    <a:pt x="21" y="102"/>
                  </a:moveTo>
                  <a:lnTo>
                    <a:pt x="55" y="102"/>
                  </a:lnTo>
                  <a:moveTo>
                    <a:pt x="21" y="128"/>
                  </a:moveTo>
                  <a:lnTo>
                    <a:pt x="55" y="128"/>
                  </a:lnTo>
                  <a:moveTo>
                    <a:pt x="21" y="155"/>
                  </a:moveTo>
                  <a:lnTo>
                    <a:pt x="55" y="155"/>
                  </a:lnTo>
                  <a:moveTo>
                    <a:pt x="21" y="182"/>
                  </a:moveTo>
                  <a:lnTo>
                    <a:pt x="55" y="182"/>
                  </a:lnTo>
                  <a:moveTo>
                    <a:pt x="21" y="209"/>
                  </a:moveTo>
                  <a:lnTo>
                    <a:pt x="55" y="209"/>
                  </a:lnTo>
                  <a:moveTo>
                    <a:pt x="200" y="258"/>
                  </a:moveTo>
                  <a:lnTo>
                    <a:pt x="254" y="258"/>
                  </a:lnTo>
                  <a:lnTo>
                    <a:pt x="254" y="72"/>
                  </a:lnTo>
                  <a:lnTo>
                    <a:pt x="200" y="72"/>
                  </a:lnTo>
                  <a:moveTo>
                    <a:pt x="234" y="102"/>
                  </a:moveTo>
                  <a:lnTo>
                    <a:pt x="200" y="102"/>
                  </a:lnTo>
                  <a:moveTo>
                    <a:pt x="234" y="128"/>
                  </a:moveTo>
                  <a:lnTo>
                    <a:pt x="200" y="128"/>
                  </a:lnTo>
                  <a:moveTo>
                    <a:pt x="234" y="155"/>
                  </a:moveTo>
                  <a:lnTo>
                    <a:pt x="200" y="155"/>
                  </a:lnTo>
                  <a:moveTo>
                    <a:pt x="234" y="182"/>
                  </a:moveTo>
                  <a:lnTo>
                    <a:pt x="200" y="182"/>
                  </a:lnTo>
                  <a:moveTo>
                    <a:pt x="234" y="209"/>
                  </a:moveTo>
                  <a:lnTo>
                    <a:pt x="200" y="209"/>
                  </a:lnTo>
                  <a:moveTo>
                    <a:pt x="96" y="71"/>
                  </a:moveTo>
                  <a:lnTo>
                    <a:pt x="96" y="66"/>
                  </a:lnTo>
                  <a:lnTo>
                    <a:pt x="87" y="66"/>
                  </a:lnTo>
                  <a:lnTo>
                    <a:pt x="87" y="76"/>
                  </a:lnTo>
                  <a:lnTo>
                    <a:pt x="96" y="76"/>
                  </a:lnTo>
                  <a:lnTo>
                    <a:pt x="96" y="71"/>
                  </a:lnTo>
                  <a:moveTo>
                    <a:pt x="132" y="71"/>
                  </a:moveTo>
                  <a:lnTo>
                    <a:pt x="132" y="66"/>
                  </a:lnTo>
                  <a:lnTo>
                    <a:pt x="122" y="66"/>
                  </a:lnTo>
                  <a:lnTo>
                    <a:pt x="122" y="76"/>
                  </a:lnTo>
                  <a:lnTo>
                    <a:pt x="132" y="76"/>
                  </a:lnTo>
                  <a:lnTo>
                    <a:pt x="132" y="71"/>
                  </a:lnTo>
                  <a:moveTo>
                    <a:pt x="168" y="71"/>
                  </a:moveTo>
                  <a:lnTo>
                    <a:pt x="168" y="66"/>
                  </a:lnTo>
                  <a:lnTo>
                    <a:pt x="158" y="66"/>
                  </a:lnTo>
                  <a:lnTo>
                    <a:pt x="158" y="76"/>
                  </a:lnTo>
                  <a:lnTo>
                    <a:pt x="168" y="76"/>
                  </a:lnTo>
                  <a:lnTo>
                    <a:pt x="168" y="71"/>
                  </a:lnTo>
                  <a:moveTo>
                    <a:pt x="96" y="109"/>
                  </a:moveTo>
                  <a:lnTo>
                    <a:pt x="96" y="104"/>
                  </a:lnTo>
                  <a:lnTo>
                    <a:pt x="87" y="104"/>
                  </a:lnTo>
                  <a:lnTo>
                    <a:pt x="87" y="114"/>
                  </a:lnTo>
                  <a:lnTo>
                    <a:pt x="96" y="114"/>
                  </a:lnTo>
                  <a:lnTo>
                    <a:pt x="96" y="109"/>
                  </a:lnTo>
                  <a:moveTo>
                    <a:pt x="132" y="109"/>
                  </a:moveTo>
                  <a:lnTo>
                    <a:pt x="132" y="104"/>
                  </a:lnTo>
                  <a:lnTo>
                    <a:pt x="122" y="104"/>
                  </a:lnTo>
                  <a:lnTo>
                    <a:pt x="122" y="114"/>
                  </a:lnTo>
                  <a:lnTo>
                    <a:pt x="132" y="114"/>
                  </a:lnTo>
                  <a:lnTo>
                    <a:pt x="132" y="109"/>
                  </a:lnTo>
                  <a:moveTo>
                    <a:pt x="168" y="109"/>
                  </a:moveTo>
                  <a:lnTo>
                    <a:pt x="168" y="104"/>
                  </a:lnTo>
                  <a:lnTo>
                    <a:pt x="158" y="104"/>
                  </a:lnTo>
                  <a:lnTo>
                    <a:pt x="158" y="114"/>
                  </a:lnTo>
                  <a:lnTo>
                    <a:pt x="168" y="114"/>
                  </a:lnTo>
                  <a:lnTo>
                    <a:pt x="168" y="109"/>
                  </a:lnTo>
                  <a:moveTo>
                    <a:pt x="96" y="147"/>
                  </a:moveTo>
                  <a:lnTo>
                    <a:pt x="96" y="142"/>
                  </a:lnTo>
                  <a:lnTo>
                    <a:pt x="87" y="142"/>
                  </a:lnTo>
                  <a:lnTo>
                    <a:pt x="87" y="152"/>
                  </a:lnTo>
                  <a:lnTo>
                    <a:pt x="96" y="152"/>
                  </a:lnTo>
                  <a:lnTo>
                    <a:pt x="96" y="147"/>
                  </a:lnTo>
                  <a:moveTo>
                    <a:pt x="132" y="147"/>
                  </a:moveTo>
                  <a:lnTo>
                    <a:pt x="132" y="142"/>
                  </a:lnTo>
                  <a:lnTo>
                    <a:pt x="122" y="142"/>
                  </a:lnTo>
                  <a:lnTo>
                    <a:pt x="122" y="152"/>
                  </a:lnTo>
                  <a:lnTo>
                    <a:pt x="132" y="152"/>
                  </a:lnTo>
                  <a:lnTo>
                    <a:pt x="132" y="147"/>
                  </a:lnTo>
                  <a:moveTo>
                    <a:pt x="168" y="147"/>
                  </a:moveTo>
                  <a:lnTo>
                    <a:pt x="168" y="142"/>
                  </a:lnTo>
                  <a:lnTo>
                    <a:pt x="158" y="142"/>
                  </a:lnTo>
                  <a:lnTo>
                    <a:pt x="158" y="152"/>
                  </a:lnTo>
                  <a:lnTo>
                    <a:pt x="168" y="152"/>
                  </a:lnTo>
                  <a:lnTo>
                    <a:pt x="168" y="147"/>
                  </a:lnTo>
                  <a:moveTo>
                    <a:pt x="96" y="185"/>
                  </a:moveTo>
                  <a:lnTo>
                    <a:pt x="96" y="180"/>
                  </a:lnTo>
                  <a:lnTo>
                    <a:pt x="87" y="180"/>
                  </a:lnTo>
                  <a:lnTo>
                    <a:pt x="87" y="190"/>
                  </a:lnTo>
                  <a:lnTo>
                    <a:pt x="96" y="190"/>
                  </a:lnTo>
                  <a:lnTo>
                    <a:pt x="96" y="185"/>
                  </a:lnTo>
                  <a:moveTo>
                    <a:pt x="132" y="186"/>
                  </a:moveTo>
                  <a:lnTo>
                    <a:pt x="132" y="180"/>
                  </a:lnTo>
                  <a:lnTo>
                    <a:pt x="122" y="180"/>
                  </a:lnTo>
                  <a:lnTo>
                    <a:pt x="122" y="190"/>
                  </a:lnTo>
                  <a:lnTo>
                    <a:pt x="132" y="190"/>
                  </a:lnTo>
                  <a:lnTo>
                    <a:pt x="132" y="186"/>
                  </a:lnTo>
                  <a:moveTo>
                    <a:pt x="168" y="184"/>
                  </a:moveTo>
                  <a:lnTo>
                    <a:pt x="168" y="180"/>
                  </a:lnTo>
                  <a:lnTo>
                    <a:pt x="158" y="180"/>
                  </a:lnTo>
                  <a:lnTo>
                    <a:pt x="158" y="190"/>
                  </a:lnTo>
                  <a:lnTo>
                    <a:pt x="168" y="190"/>
                  </a:lnTo>
                  <a:lnTo>
                    <a:pt x="168" y="184"/>
                  </a:lnTo>
                  <a:moveTo>
                    <a:pt x="163" y="258"/>
                  </a:moveTo>
                  <a:lnTo>
                    <a:pt x="163" y="217"/>
                  </a:lnTo>
                  <a:lnTo>
                    <a:pt x="92" y="217"/>
                  </a:lnTo>
                  <a:lnTo>
                    <a:pt x="92" y="258"/>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96354"/>
              <a:endParaRPr lang="en-US" sz="1696" kern="0">
                <a:gradFill>
                  <a:gsLst>
                    <a:gs pos="0">
                      <a:srgbClr val="505050"/>
                    </a:gs>
                    <a:gs pos="100000">
                      <a:srgbClr val="505050"/>
                    </a:gs>
                  </a:gsLst>
                </a:gradFill>
                <a:latin typeface="Segoe UI"/>
              </a:endParaRPr>
            </a:p>
          </p:txBody>
        </p:sp>
      </p:grpSp>
      <p:sp>
        <p:nvSpPr>
          <p:cNvPr id="47" name="Isosceles Triangle 46">
            <a:extLst>
              <a:ext uri="{FF2B5EF4-FFF2-40B4-BE49-F238E27FC236}">
                <a16:creationId xmlns:a16="http://schemas.microsoft.com/office/drawing/2014/main" id="{B990F8EC-2CA9-4D8E-AB6E-F0AEB3AEE8F0}"/>
              </a:ext>
            </a:extLst>
          </p:cNvPr>
          <p:cNvSpPr/>
          <p:nvPr/>
        </p:nvSpPr>
        <p:spPr bwMode="auto">
          <a:xfrm>
            <a:off x="6676990" y="5614520"/>
            <a:ext cx="679456" cy="372422"/>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pic>
        <p:nvPicPr>
          <p:cNvPr id="127" name="Picture 126">
            <a:extLst>
              <a:ext uri="{FF2B5EF4-FFF2-40B4-BE49-F238E27FC236}">
                <a16:creationId xmlns:a16="http://schemas.microsoft.com/office/drawing/2014/main" id="{6110947B-BCC8-451E-8E07-AAA880BA39D8}"/>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813641" y="5673446"/>
            <a:ext cx="422984" cy="280004"/>
          </a:xfrm>
          <a:prstGeom prst="rect">
            <a:avLst/>
          </a:prstGeom>
        </p:spPr>
      </p:pic>
      <p:pic>
        <p:nvPicPr>
          <p:cNvPr id="18" name="Picture 17">
            <a:extLst>
              <a:ext uri="{FF2B5EF4-FFF2-40B4-BE49-F238E27FC236}">
                <a16:creationId xmlns:a16="http://schemas.microsoft.com/office/drawing/2014/main" id="{23BB4858-F8F2-44BC-8726-667C80FA98B7}"/>
              </a:ext>
              <a:ext uri="{C183D7F6-B498-43B3-948B-1728B52AA6E4}">
                <adec:decorative xmlns:adec="http://schemas.microsoft.com/office/drawing/2017/decorative" val="1"/>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0890295" y="2216834"/>
            <a:ext cx="544199" cy="193372"/>
          </a:xfrm>
          <a:prstGeom prst="rect">
            <a:avLst/>
          </a:prstGeom>
        </p:spPr>
      </p:pic>
      <p:sp>
        <p:nvSpPr>
          <p:cNvPr id="231" name="Oval 230">
            <a:extLst>
              <a:ext uri="{FF2B5EF4-FFF2-40B4-BE49-F238E27FC236}">
                <a16:creationId xmlns:a16="http://schemas.microsoft.com/office/drawing/2014/main" id="{3542A545-E55A-4A3D-ABD2-39D5D8CEAB60}"/>
              </a:ext>
            </a:extLst>
          </p:cNvPr>
          <p:cNvSpPr/>
          <p:nvPr/>
        </p:nvSpPr>
        <p:spPr bwMode="auto">
          <a:xfrm>
            <a:off x="10727911" y="5639074"/>
            <a:ext cx="532325" cy="53232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233" name="Oval 232">
            <a:extLst>
              <a:ext uri="{FF2B5EF4-FFF2-40B4-BE49-F238E27FC236}">
                <a16:creationId xmlns:a16="http://schemas.microsoft.com/office/drawing/2014/main" id="{AC8B6A1F-DD31-4CF3-B6D0-0FC8C91641D8}"/>
              </a:ext>
            </a:extLst>
          </p:cNvPr>
          <p:cNvSpPr/>
          <p:nvPr/>
        </p:nvSpPr>
        <p:spPr bwMode="auto">
          <a:xfrm>
            <a:off x="9975986" y="5641132"/>
            <a:ext cx="528643" cy="528643"/>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grpSp>
        <p:nvGrpSpPr>
          <p:cNvPr id="4" name="Group 3">
            <a:extLst>
              <a:ext uri="{FF2B5EF4-FFF2-40B4-BE49-F238E27FC236}">
                <a16:creationId xmlns:a16="http://schemas.microsoft.com/office/drawing/2014/main" id="{E0E5C154-9003-49FD-A738-497376A3BCCF}"/>
              </a:ext>
              <a:ext uri="{C183D7F6-B498-43B3-948B-1728B52AA6E4}">
                <adec:decorative xmlns:adec="http://schemas.microsoft.com/office/drawing/2017/decorative" val="1"/>
              </a:ext>
            </a:extLst>
          </p:cNvPr>
          <p:cNvGrpSpPr/>
          <p:nvPr/>
        </p:nvGrpSpPr>
        <p:grpSpPr>
          <a:xfrm>
            <a:off x="10099052" y="5748229"/>
            <a:ext cx="282511" cy="287675"/>
            <a:chOff x="10302462" y="5862998"/>
            <a:chExt cx="293622" cy="298988"/>
          </a:xfrm>
        </p:grpSpPr>
        <p:sp>
          <p:nvSpPr>
            <p:cNvPr id="258" name="Graphic 7">
              <a:extLst>
                <a:ext uri="{FF2B5EF4-FFF2-40B4-BE49-F238E27FC236}">
                  <a16:creationId xmlns:a16="http://schemas.microsoft.com/office/drawing/2014/main" id="{BA0B9E62-CDD9-43DA-AB24-F280E7147A7C}"/>
                </a:ext>
              </a:extLst>
            </p:cNvPr>
            <p:cNvSpPr/>
            <p:nvPr/>
          </p:nvSpPr>
          <p:spPr>
            <a:xfrm>
              <a:off x="10302462" y="5862998"/>
              <a:ext cx="200711" cy="218893"/>
            </a:xfrm>
            <a:custGeom>
              <a:avLst/>
              <a:gdLst>
                <a:gd name="connsiteX0" fmla="*/ 261502 w 345463"/>
                <a:gd name="connsiteY0" fmla="*/ 124874 h 376759"/>
                <a:gd name="connsiteX1" fmla="*/ 261502 w 345463"/>
                <a:gd name="connsiteY1" fmla="*/ 376759 h 376759"/>
                <a:gd name="connsiteX2" fmla="*/ 211583 w 345463"/>
                <a:gd name="connsiteY2" fmla="*/ 376759 h 376759"/>
                <a:gd name="connsiteX3" fmla="*/ 211583 w 345463"/>
                <a:gd name="connsiteY3" fmla="*/ 292492 h 376759"/>
                <a:gd name="connsiteX4" fmla="*/ 158306 w 345463"/>
                <a:gd name="connsiteY4" fmla="*/ 292492 h 376759"/>
                <a:gd name="connsiteX5" fmla="*/ 158306 w 345463"/>
                <a:gd name="connsiteY5" fmla="*/ 376759 h 376759"/>
                <a:gd name="connsiteX6" fmla="*/ 105944 w 345463"/>
                <a:gd name="connsiteY6" fmla="*/ 376759 h 376759"/>
                <a:gd name="connsiteX7" fmla="*/ 105944 w 345463"/>
                <a:gd name="connsiteY7" fmla="*/ 132507 h 376759"/>
                <a:gd name="connsiteX8" fmla="*/ 184716 w 345463"/>
                <a:gd name="connsiteY8" fmla="*/ 132507 h 376759"/>
                <a:gd name="connsiteX9" fmla="*/ 261655 w 345463"/>
                <a:gd name="connsiteY9" fmla="*/ 132507 h 376759"/>
                <a:gd name="connsiteX10" fmla="*/ 184563 w 345463"/>
                <a:gd name="connsiteY10" fmla="*/ 132660 h 376759"/>
                <a:gd name="connsiteX11" fmla="*/ 184563 w 345463"/>
                <a:gd name="connsiteY11" fmla="*/ 80756 h 376759"/>
                <a:gd name="connsiteX12" fmla="*/ 0 w 345463"/>
                <a:gd name="connsiteY12" fmla="*/ 80756 h 376759"/>
                <a:gd name="connsiteX13" fmla="*/ 0 w 345463"/>
                <a:gd name="connsiteY13" fmla="*/ 376759 h 376759"/>
                <a:gd name="connsiteX14" fmla="*/ 345464 w 345463"/>
                <a:gd name="connsiteY14" fmla="*/ 376759 h 376759"/>
                <a:gd name="connsiteX15" fmla="*/ 345464 w 345463"/>
                <a:gd name="connsiteY15" fmla="*/ 108082 h 376759"/>
                <a:gd name="connsiteX16" fmla="*/ 234329 w 345463"/>
                <a:gd name="connsiteY16" fmla="*/ 0 h 376759"/>
                <a:gd name="connsiteX17" fmla="*/ 234329 w 345463"/>
                <a:gd name="connsiteY17" fmla="*/ 132660 h 376759"/>
                <a:gd name="connsiteX18" fmla="*/ 54346 w 345463"/>
                <a:gd name="connsiteY18" fmla="*/ 132660 h 376759"/>
                <a:gd name="connsiteX19" fmla="*/ 49003 w 345463"/>
                <a:gd name="connsiteY19" fmla="*/ 132660 h 376759"/>
                <a:gd name="connsiteX20" fmla="*/ 49003 w 345463"/>
                <a:gd name="connsiteY20" fmla="*/ 136171 h 376759"/>
                <a:gd name="connsiteX21" fmla="*/ 54193 w 345463"/>
                <a:gd name="connsiteY21" fmla="*/ 136171 h 376759"/>
                <a:gd name="connsiteX22" fmla="*/ 54193 w 345463"/>
                <a:gd name="connsiteY22" fmla="*/ 132660 h 376759"/>
                <a:gd name="connsiteX23" fmla="*/ 54346 w 345463"/>
                <a:gd name="connsiteY23" fmla="*/ 185326 h 376759"/>
                <a:gd name="connsiteX24" fmla="*/ 49003 w 345463"/>
                <a:gd name="connsiteY24" fmla="*/ 185326 h 376759"/>
                <a:gd name="connsiteX25" fmla="*/ 49003 w 345463"/>
                <a:gd name="connsiteY25" fmla="*/ 190669 h 376759"/>
                <a:gd name="connsiteX26" fmla="*/ 54193 w 345463"/>
                <a:gd name="connsiteY26" fmla="*/ 190669 h 376759"/>
                <a:gd name="connsiteX27" fmla="*/ 54193 w 345463"/>
                <a:gd name="connsiteY27" fmla="*/ 185326 h 376759"/>
                <a:gd name="connsiteX28" fmla="*/ 54346 w 345463"/>
                <a:gd name="connsiteY28" fmla="*/ 237993 h 376759"/>
                <a:gd name="connsiteX29" fmla="*/ 49003 w 345463"/>
                <a:gd name="connsiteY29" fmla="*/ 237993 h 376759"/>
                <a:gd name="connsiteX30" fmla="*/ 49003 w 345463"/>
                <a:gd name="connsiteY30" fmla="*/ 243336 h 376759"/>
                <a:gd name="connsiteX31" fmla="*/ 54193 w 345463"/>
                <a:gd name="connsiteY31" fmla="*/ 243336 h 376759"/>
                <a:gd name="connsiteX32" fmla="*/ 54193 w 345463"/>
                <a:gd name="connsiteY32" fmla="*/ 237993 h 376759"/>
                <a:gd name="connsiteX33" fmla="*/ 54346 w 345463"/>
                <a:gd name="connsiteY33" fmla="*/ 291576 h 376759"/>
                <a:gd name="connsiteX34" fmla="*/ 49003 w 345463"/>
                <a:gd name="connsiteY34" fmla="*/ 291576 h 376759"/>
                <a:gd name="connsiteX35" fmla="*/ 49003 w 345463"/>
                <a:gd name="connsiteY35" fmla="*/ 296003 h 376759"/>
                <a:gd name="connsiteX36" fmla="*/ 54193 w 345463"/>
                <a:gd name="connsiteY36" fmla="*/ 296003 h 376759"/>
                <a:gd name="connsiteX37" fmla="*/ 54193 w 345463"/>
                <a:gd name="connsiteY37" fmla="*/ 291576 h 376759"/>
                <a:gd name="connsiteX38" fmla="*/ 54346 w 345463"/>
                <a:gd name="connsiteY38" fmla="*/ 344243 h 376759"/>
                <a:gd name="connsiteX39" fmla="*/ 49003 w 345463"/>
                <a:gd name="connsiteY39" fmla="*/ 344243 h 376759"/>
                <a:gd name="connsiteX40" fmla="*/ 49003 w 345463"/>
                <a:gd name="connsiteY40" fmla="*/ 348670 h 376759"/>
                <a:gd name="connsiteX41" fmla="*/ 54193 w 345463"/>
                <a:gd name="connsiteY41" fmla="*/ 348670 h 376759"/>
                <a:gd name="connsiteX42" fmla="*/ 54193 w 345463"/>
                <a:gd name="connsiteY42" fmla="*/ 344243 h 376759"/>
                <a:gd name="connsiteX43" fmla="*/ 159222 w 345463"/>
                <a:gd name="connsiteY43" fmla="*/ 185326 h 376759"/>
                <a:gd name="connsiteX44" fmla="*/ 154795 w 345463"/>
                <a:gd name="connsiteY44" fmla="*/ 185326 h 376759"/>
                <a:gd name="connsiteX45" fmla="*/ 154795 w 345463"/>
                <a:gd name="connsiteY45" fmla="*/ 190669 h 376759"/>
                <a:gd name="connsiteX46" fmla="*/ 159222 w 345463"/>
                <a:gd name="connsiteY46" fmla="*/ 190669 h 376759"/>
                <a:gd name="connsiteX47" fmla="*/ 159222 w 345463"/>
                <a:gd name="connsiteY47" fmla="*/ 185326 h 376759"/>
                <a:gd name="connsiteX48" fmla="*/ 159222 w 345463"/>
                <a:gd name="connsiteY48" fmla="*/ 239825 h 376759"/>
                <a:gd name="connsiteX49" fmla="*/ 154795 w 345463"/>
                <a:gd name="connsiteY49" fmla="*/ 239825 h 376759"/>
                <a:gd name="connsiteX50" fmla="*/ 154795 w 345463"/>
                <a:gd name="connsiteY50" fmla="*/ 243336 h 376759"/>
                <a:gd name="connsiteX51" fmla="*/ 159222 w 345463"/>
                <a:gd name="connsiteY51" fmla="*/ 243336 h 376759"/>
                <a:gd name="connsiteX52" fmla="*/ 159222 w 345463"/>
                <a:gd name="connsiteY52" fmla="*/ 239825 h 376759"/>
                <a:gd name="connsiteX53" fmla="*/ 212652 w 345463"/>
                <a:gd name="connsiteY53" fmla="*/ 185326 h 376759"/>
                <a:gd name="connsiteX54" fmla="*/ 207462 w 345463"/>
                <a:gd name="connsiteY54" fmla="*/ 185326 h 376759"/>
                <a:gd name="connsiteX55" fmla="*/ 207462 w 345463"/>
                <a:gd name="connsiteY55" fmla="*/ 190669 h 376759"/>
                <a:gd name="connsiteX56" fmla="*/ 212652 w 345463"/>
                <a:gd name="connsiteY56" fmla="*/ 190669 h 376759"/>
                <a:gd name="connsiteX57" fmla="*/ 212652 w 345463"/>
                <a:gd name="connsiteY57" fmla="*/ 185326 h 376759"/>
                <a:gd name="connsiteX58" fmla="*/ 212652 w 345463"/>
                <a:gd name="connsiteY58" fmla="*/ 239825 h 376759"/>
                <a:gd name="connsiteX59" fmla="*/ 207462 w 345463"/>
                <a:gd name="connsiteY59" fmla="*/ 239825 h 376759"/>
                <a:gd name="connsiteX60" fmla="*/ 207462 w 345463"/>
                <a:gd name="connsiteY60" fmla="*/ 243336 h 376759"/>
                <a:gd name="connsiteX61" fmla="*/ 212652 w 345463"/>
                <a:gd name="connsiteY61" fmla="*/ 243336 h 376759"/>
                <a:gd name="connsiteX62" fmla="*/ 212652 w 345463"/>
                <a:gd name="connsiteY62" fmla="*/ 239825 h 376759"/>
                <a:gd name="connsiteX0" fmla="*/ 261502 w 345464"/>
                <a:gd name="connsiteY0" fmla="*/ 124874 h 376759"/>
                <a:gd name="connsiteX1" fmla="*/ 261502 w 345464"/>
                <a:gd name="connsiteY1" fmla="*/ 376759 h 376759"/>
                <a:gd name="connsiteX2" fmla="*/ 211583 w 345464"/>
                <a:gd name="connsiteY2" fmla="*/ 376759 h 376759"/>
                <a:gd name="connsiteX3" fmla="*/ 211583 w 345464"/>
                <a:gd name="connsiteY3" fmla="*/ 292492 h 376759"/>
                <a:gd name="connsiteX4" fmla="*/ 158306 w 345464"/>
                <a:gd name="connsiteY4" fmla="*/ 292492 h 376759"/>
                <a:gd name="connsiteX5" fmla="*/ 158306 w 345464"/>
                <a:gd name="connsiteY5" fmla="*/ 376759 h 376759"/>
                <a:gd name="connsiteX6" fmla="*/ 105944 w 345464"/>
                <a:gd name="connsiteY6" fmla="*/ 376759 h 376759"/>
                <a:gd name="connsiteX7" fmla="*/ 105944 w 345464"/>
                <a:gd name="connsiteY7" fmla="*/ 132507 h 376759"/>
                <a:gd name="connsiteX8" fmla="*/ 184716 w 345464"/>
                <a:gd name="connsiteY8" fmla="*/ 132507 h 376759"/>
                <a:gd name="connsiteX9" fmla="*/ 261655 w 345464"/>
                <a:gd name="connsiteY9" fmla="*/ 132507 h 376759"/>
                <a:gd name="connsiteX10" fmla="*/ 184563 w 345464"/>
                <a:gd name="connsiteY10" fmla="*/ 132660 h 376759"/>
                <a:gd name="connsiteX11" fmla="*/ 184563 w 345464"/>
                <a:gd name="connsiteY11" fmla="*/ 80756 h 376759"/>
                <a:gd name="connsiteX12" fmla="*/ 0 w 345464"/>
                <a:gd name="connsiteY12" fmla="*/ 80756 h 376759"/>
                <a:gd name="connsiteX13" fmla="*/ 0 w 345464"/>
                <a:gd name="connsiteY13" fmla="*/ 376759 h 376759"/>
                <a:gd name="connsiteX14" fmla="*/ 345464 w 345464"/>
                <a:gd name="connsiteY14" fmla="*/ 376759 h 376759"/>
                <a:gd name="connsiteX15" fmla="*/ 345464 w 345464"/>
                <a:gd name="connsiteY15" fmla="*/ 108082 h 376759"/>
                <a:gd name="connsiteX16" fmla="*/ 234329 w 345464"/>
                <a:gd name="connsiteY16" fmla="*/ 0 h 376759"/>
                <a:gd name="connsiteX17" fmla="*/ 234329 w 345464"/>
                <a:gd name="connsiteY17" fmla="*/ 132660 h 376759"/>
                <a:gd name="connsiteX18" fmla="*/ 54346 w 345464"/>
                <a:gd name="connsiteY18" fmla="*/ 132660 h 376759"/>
                <a:gd name="connsiteX19" fmla="*/ 49003 w 345464"/>
                <a:gd name="connsiteY19" fmla="*/ 132660 h 376759"/>
                <a:gd name="connsiteX20" fmla="*/ 49003 w 345464"/>
                <a:gd name="connsiteY20" fmla="*/ 136171 h 376759"/>
                <a:gd name="connsiteX21" fmla="*/ 54193 w 345464"/>
                <a:gd name="connsiteY21" fmla="*/ 136171 h 376759"/>
                <a:gd name="connsiteX22" fmla="*/ 54193 w 345464"/>
                <a:gd name="connsiteY22" fmla="*/ 132660 h 376759"/>
                <a:gd name="connsiteX23" fmla="*/ 54346 w 345464"/>
                <a:gd name="connsiteY23" fmla="*/ 185326 h 376759"/>
                <a:gd name="connsiteX24" fmla="*/ 49003 w 345464"/>
                <a:gd name="connsiteY24" fmla="*/ 185326 h 376759"/>
                <a:gd name="connsiteX25" fmla="*/ 49003 w 345464"/>
                <a:gd name="connsiteY25" fmla="*/ 190669 h 376759"/>
                <a:gd name="connsiteX26" fmla="*/ 54193 w 345464"/>
                <a:gd name="connsiteY26" fmla="*/ 190669 h 376759"/>
                <a:gd name="connsiteX27" fmla="*/ 54193 w 345464"/>
                <a:gd name="connsiteY27" fmla="*/ 185326 h 376759"/>
                <a:gd name="connsiteX28" fmla="*/ 54346 w 345464"/>
                <a:gd name="connsiteY28" fmla="*/ 237993 h 376759"/>
                <a:gd name="connsiteX29" fmla="*/ 49003 w 345464"/>
                <a:gd name="connsiteY29" fmla="*/ 237993 h 376759"/>
                <a:gd name="connsiteX30" fmla="*/ 49003 w 345464"/>
                <a:gd name="connsiteY30" fmla="*/ 243336 h 376759"/>
                <a:gd name="connsiteX31" fmla="*/ 54193 w 345464"/>
                <a:gd name="connsiteY31" fmla="*/ 243336 h 376759"/>
                <a:gd name="connsiteX32" fmla="*/ 54193 w 345464"/>
                <a:gd name="connsiteY32" fmla="*/ 237993 h 376759"/>
                <a:gd name="connsiteX33" fmla="*/ 54346 w 345464"/>
                <a:gd name="connsiteY33" fmla="*/ 291576 h 376759"/>
                <a:gd name="connsiteX34" fmla="*/ 49003 w 345464"/>
                <a:gd name="connsiteY34" fmla="*/ 291576 h 376759"/>
                <a:gd name="connsiteX35" fmla="*/ 49003 w 345464"/>
                <a:gd name="connsiteY35" fmla="*/ 296003 h 376759"/>
                <a:gd name="connsiteX36" fmla="*/ 54193 w 345464"/>
                <a:gd name="connsiteY36" fmla="*/ 296003 h 376759"/>
                <a:gd name="connsiteX37" fmla="*/ 54193 w 345464"/>
                <a:gd name="connsiteY37" fmla="*/ 291576 h 376759"/>
                <a:gd name="connsiteX38" fmla="*/ 54346 w 345464"/>
                <a:gd name="connsiteY38" fmla="*/ 344243 h 376759"/>
                <a:gd name="connsiteX39" fmla="*/ 49003 w 345464"/>
                <a:gd name="connsiteY39" fmla="*/ 344243 h 376759"/>
                <a:gd name="connsiteX40" fmla="*/ 49003 w 345464"/>
                <a:gd name="connsiteY40" fmla="*/ 348670 h 376759"/>
                <a:gd name="connsiteX41" fmla="*/ 54193 w 345464"/>
                <a:gd name="connsiteY41" fmla="*/ 348670 h 376759"/>
                <a:gd name="connsiteX42" fmla="*/ 54193 w 345464"/>
                <a:gd name="connsiteY42" fmla="*/ 344243 h 376759"/>
                <a:gd name="connsiteX43" fmla="*/ 159222 w 345464"/>
                <a:gd name="connsiteY43" fmla="*/ 185326 h 376759"/>
                <a:gd name="connsiteX44" fmla="*/ 154795 w 345464"/>
                <a:gd name="connsiteY44" fmla="*/ 185326 h 376759"/>
                <a:gd name="connsiteX45" fmla="*/ 154795 w 345464"/>
                <a:gd name="connsiteY45" fmla="*/ 190669 h 376759"/>
                <a:gd name="connsiteX46" fmla="*/ 159222 w 345464"/>
                <a:gd name="connsiteY46" fmla="*/ 190669 h 376759"/>
                <a:gd name="connsiteX47" fmla="*/ 159222 w 345464"/>
                <a:gd name="connsiteY47" fmla="*/ 185326 h 376759"/>
                <a:gd name="connsiteX48" fmla="*/ 159222 w 345464"/>
                <a:gd name="connsiteY48" fmla="*/ 239825 h 376759"/>
                <a:gd name="connsiteX49" fmla="*/ 154795 w 345464"/>
                <a:gd name="connsiteY49" fmla="*/ 239825 h 376759"/>
                <a:gd name="connsiteX50" fmla="*/ 154795 w 345464"/>
                <a:gd name="connsiteY50" fmla="*/ 243336 h 376759"/>
                <a:gd name="connsiteX51" fmla="*/ 159222 w 345464"/>
                <a:gd name="connsiteY51" fmla="*/ 243336 h 376759"/>
                <a:gd name="connsiteX52" fmla="*/ 159222 w 345464"/>
                <a:gd name="connsiteY52" fmla="*/ 239825 h 376759"/>
                <a:gd name="connsiteX53" fmla="*/ 212652 w 345464"/>
                <a:gd name="connsiteY53" fmla="*/ 185326 h 376759"/>
                <a:gd name="connsiteX54" fmla="*/ 207462 w 345464"/>
                <a:gd name="connsiteY54" fmla="*/ 185326 h 376759"/>
                <a:gd name="connsiteX55" fmla="*/ 207462 w 345464"/>
                <a:gd name="connsiteY55" fmla="*/ 190669 h 376759"/>
                <a:gd name="connsiteX56" fmla="*/ 212652 w 345464"/>
                <a:gd name="connsiteY56" fmla="*/ 190669 h 376759"/>
                <a:gd name="connsiteX57" fmla="*/ 212652 w 345464"/>
                <a:gd name="connsiteY57" fmla="*/ 185326 h 376759"/>
                <a:gd name="connsiteX58" fmla="*/ 212652 w 345464"/>
                <a:gd name="connsiteY58" fmla="*/ 239825 h 376759"/>
                <a:gd name="connsiteX59" fmla="*/ 207462 w 345464"/>
                <a:gd name="connsiteY59" fmla="*/ 239825 h 376759"/>
                <a:gd name="connsiteX60" fmla="*/ 207462 w 345464"/>
                <a:gd name="connsiteY60" fmla="*/ 243336 h 376759"/>
                <a:gd name="connsiteX61" fmla="*/ 212652 w 345464"/>
                <a:gd name="connsiteY61" fmla="*/ 243336 h 376759"/>
                <a:gd name="connsiteX62" fmla="*/ 212652 w 345464"/>
                <a:gd name="connsiteY62" fmla="*/ 239825 h 3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5464" h="376759">
                  <a:moveTo>
                    <a:pt x="261502" y="124874"/>
                  </a:moveTo>
                  <a:lnTo>
                    <a:pt x="261502" y="376759"/>
                  </a:lnTo>
                  <a:lnTo>
                    <a:pt x="211583" y="376759"/>
                  </a:lnTo>
                  <a:lnTo>
                    <a:pt x="211583" y="292492"/>
                  </a:lnTo>
                  <a:lnTo>
                    <a:pt x="158306" y="292492"/>
                  </a:lnTo>
                  <a:lnTo>
                    <a:pt x="158306" y="376759"/>
                  </a:lnTo>
                  <a:lnTo>
                    <a:pt x="105944" y="376759"/>
                  </a:lnTo>
                  <a:lnTo>
                    <a:pt x="105944" y="132507"/>
                  </a:lnTo>
                  <a:lnTo>
                    <a:pt x="184716" y="132507"/>
                  </a:lnTo>
                  <a:lnTo>
                    <a:pt x="261655" y="132507"/>
                  </a:lnTo>
                  <a:moveTo>
                    <a:pt x="184563" y="132660"/>
                  </a:moveTo>
                  <a:lnTo>
                    <a:pt x="184563" y="80756"/>
                  </a:lnTo>
                  <a:lnTo>
                    <a:pt x="0" y="80756"/>
                  </a:lnTo>
                  <a:lnTo>
                    <a:pt x="0" y="376759"/>
                  </a:lnTo>
                  <a:moveTo>
                    <a:pt x="345464" y="376759"/>
                  </a:moveTo>
                  <a:lnTo>
                    <a:pt x="345464" y="108082"/>
                  </a:lnTo>
                  <a:lnTo>
                    <a:pt x="234329" y="0"/>
                  </a:lnTo>
                  <a:lnTo>
                    <a:pt x="234329" y="132660"/>
                  </a:lnTo>
                  <a:moveTo>
                    <a:pt x="54346" y="132660"/>
                  </a:moveTo>
                  <a:lnTo>
                    <a:pt x="49003" y="132660"/>
                  </a:lnTo>
                  <a:lnTo>
                    <a:pt x="49003" y="136171"/>
                  </a:lnTo>
                  <a:lnTo>
                    <a:pt x="54193" y="136171"/>
                  </a:lnTo>
                  <a:lnTo>
                    <a:pt x="54193" y="132660"/>
                  </a:lnTo>
                  <a:moveTo>
                    <a:pt x="54346" y="185326"/>
                  </a:moveTo>
                  <a:lnTo>
                    <a:pt x="49003" y="185326"/>
                  </a:lnTo>
                  <a:lnTo>
                    <a:pt x="49003" y="190669"/>
                  </a:lnTo>
                  <a:lnTo>
                    <a:pt x="54193" y="190669"/>
                  </a:lnTo>
                  <a:lnTo>
                    <a:pt x="54193" y="185326"/>
                  </a:lnTo>
                  <a:moveTo>
                    <a:pt x="54346" y="237993"/>
                  </a:moveTo>
                  <a:lnTo>
                    <a:pt x="49003" y="237993"/>
                  </a:lnTo>
                  <a:lnTo>
                    <a:pt x="49003" y="243336"/>
                  </a:lnTo>
                  <a:lnTo>
                    <a:pt x="54193" y="243336"/>
                  </a:lnTo>
                  <a:lnTo>
                    <a:pt x="54193" y="237993"/>
                  </a:lnTo>
                  <a:moveTo>
                    <a:pt x="54346" y="291576"/>
                  </a:moveTo>
                  <a:lnTo>
                    <a:pt x="49003" y="291576"/>
                  </a:lnTo>
                  <a:lnTo>
                    <a:pt x="49003" y="296003"/>
                  </a:lnTo>
                  <a:lnTo>
                    <a:pt x="54193" y="296003"/>
                  </a:lnTo>
                  <a:lnTo>
                    <a:pt x="54193" y="291576"/>
                  </a:lnTo>
                  <a:moveTo>
                    <a:pt x="54346" y="344243"/>
                  </a:moveTo>
                  <a:lnTo>
                    <a:pt x="49003" y="344243"/>
                  </a:lnTo>
                  <a:lnTo>
                    <a:pt x="49003" y="348670"/>
                  </a:lnTo>
                  <a:lnTo>
                    <a:pt x="54193" y="348670"/>
                  </a:lnTo>
                  <a:lnTo>
                    <a:pt x="54193" y="344243"/>
                  </a:lnTo>
                  <a:moveTo>
                    <a:pt x="159222" y="185326"/>
                  </a:moveTo>
                  <a:lnTo>
                    <a:pt x="154795" y="185326"/>
                  </a:lnTo>
                  <a:lnTo>
                    <a:pt x="154795" y="190669"/>
                  </a:lnTo>
                  <a:lnTo>
                    <a:pt x="159222" y="190669"/>
                  </a:lnTo>
                  <a:lnTo>
                    <a:pt x="159222" y="185326"/>
                  </a:lnTo>
                  <a:moveTo>
                    <a:pt x="159222" y="239825"/>
                  </a:moveTo>
                  <a:lnTo>
                    <a:pt x="154795" y="239825"/>
                  </a:lnTo>
                  <a:lnTo>
                    <a:pt x="154795" y="243336"/>
                  </a:lnTo>
                  <a:lnTo>
                    <a:pt x="159222" y="243336"/>
                  </a:lnTo>
                  <a:lnTo>
                    <a:pt x="159222" y="239825"/>
                  </a:lnTo>
                  <a:moveTo>
                    <a:pt x="212652" y="185326"/>
                  </a:moveTo>
                  <a:lnTo>
                    <a:pt x="207462" y="185326"/>
                  </a:lnTo>
                  <a:lnTo>
                    <a:pt x="207462" y="190669"/>
                  </a:lnTo>
                  <a:lnTo>
                    <a:pt x="212652" y="190669"/>
                  </a:lnTo>
                  <a:lnTo>
                    <a:pt x="212652" y="185326"/>
                  </a:lnTo>
                  <a:moveTo>
                    <a:pt x="212652" y="239825"/>
                  </a:moveTo>
                  <a:lnTo>
                    <a:pt x="207462" y="239825"/>
                  </a:lnTo>
                  <a:lnTo>
                    <a:pt x="207462" y="243336"/>
                  </a:lnTo>
                  <a:lnTo>
                    <a:pt x="212652" y="243336"/>
                  </a:lnTo>
                  <a:lnTo>
                    <a:pt x="212652" y="239825"/>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96354"/>
              <a:endParaRPr lang="en-US" sz="1696" kern="0">
                <a:gradFill>
                  <a:gsLst>
                    <a:gs pos="0">
                      <a:srgbClr val="505050"/>
                    </a:gs>
                    <a:gs pos="100000">
                      <a:srgbClr val="505050"/>
                    </a:gs>
                  </a:gsLst>
                </a:gradFill>
                <a:latin typeface="Segoe UI"/>
              </a:endParaRPr>
            </a:p>
          </p:txBody>
        </p:sp>
        <p:grpSp>
          <p:nvGrpSpPr>
            <p:cNvPr id="234" name="Group 233">
              <a:extLst>
                <a:ext uri="{FF2B5EF4-FFF2-40B4-BE49-F238E27FC236}">
                  <a16:creationId xmlns:a16="http://schemas.microsoft.com/office/drawing/2014/main" id="{6509C3DF-5DA9-43AB-8F15-DED460589B78}"/>
                </a:ext>
              </a:extLst>
            </p:cNvPr>
            <p:cNvGrpSpPr/>
            <p:nvPr/>
          </p:nvGrpSpPr>
          <p:grpSpPr>
            <a:xfrm>
              <a:off x="10388009" y="5995516"/>
              <a:ext cx="208075" cy="166470"/>
              <a:chOff x="10314239" y="3135645"/>
              <a:chExt cx="437439" cy="349979"/>
            </a:xfrm>
          </p:grpSpPr>
          <p:sp>
            <p:nvSpPr>
              <p:cNvPr id="254" name="Rectangle 253">
                <a:extLst>
                  <a:ext uri="{FF2B5EF4-FFF2-40B4-BE49-F238E27FC236}">
                    <a16:creationId xmlns:a16="http://schemas.microsoft.com/office/drawing/2014/main" id="{D6946357-33D6-4612-B899-F8A4480F5172}"/>
                  </a:ext>
                </a:extLst>
              </p:cNvPr>
              <p:cNvSpPr/>
              <p:nvPr/>
            </p:nvSpPr>
            <p:spPr bwMode="auto">
              <a:xfrm>
                <a:off x="10314239" y="3135645"/>
                <a:ext cx="376971" cy="249506"/>
              </a:xfrm>
              <a:prstGeom prst="rect">
                <a:avLst/>
              </a:prstGeom>
              <a:solidFill>
                <a:schemeClr val="accent1"/>
              </a:solidFill>
              <a:ln w="15875" cap="flat">
                <a:noFill/>
                <a:prstDash val="solid"/>
                <a:miter lim="800000"/>
                <a:headEnd/>
                <a:tailEnd/>
              </a:ln>
            </p:spPr>
            <p:txBody>
              <a:bodyPr vert="horz" wrap="square" lIns="87880" tIns="43940" rIns="87880" bIns="43940" numCol="1" anchor="t" anchorCtr="0" compatLnSpc="1">
                <a:prstTxWarp prst="textNoShape">
                  <a:avLst/>
                </a:prstTxWarp>
              </a:bodyPr>
              <a:lstStyle/>
              <a:p>
                <a:pPr defTabSz="896354"/>
                <a:endParaRPr lang="en-US" sz="1696" kern="0" err="1">
                  <a:gradFill>
                    <a:gsLst>
                      <a:gs pos="0">
                        <a:srgbClr val="505050"/>
                      </a:gs>
                      <a:gs pos="100000">
                        <a:srgbClr val="505050"/>
                      </a:gs>
                    </a:gsLst>
                  </a:gradFill>
                  <a:latin typeface="Segoe UI"/>
                </a:endParaRPr>
              </a:p>
            </p:txBody>
          </p:sp>
          <p:grpSp>
            <p:nvGrpSpPr>
              <p:cNvPr id="255" name="Group 254">
                <a:extLst>
                  <a:ext uri="{FF2B5EF4-FFF2-40B4-BE49-F238E27FC236}">
                    <a16:creationId xmlns:a16="http://schemas.microsoft.com/office/drawing/2014/main" id="{BD7D91DD-8B53-4555-81CD-0A74AD986B2F}"/>
                  </a:ext>
                </a:extLst>
              </p:cNvPr>
              <p:cNvGrpSpPr/>
              <p:nvPr/>
            </p:nvGrpSpPr>
            <p:grpSpPr>
              <a:xfrm>
                <a:off x="10314239" y="3135645"/>
                <a:ext cx="437439" cy="349979"/>
                <a:chOff x="9971998" y="2762984"/>
                <a:chExt cx="437439" cy="349979"/>
              </a:xfrm>
            </p:grpSpPr>
            <p:sp>
              <p:nvSpPr>
                <p:cNvPr id="256" name="Freeform: Shape 255">
                  <a:extLst>
                    <a:ext uri="{FF2B5EF4-FFF2-40B4-BE49-F238E27FC236}">
                      <a16:creationId xmlns:a16="http://schemas.microsoft.com/office/drawing/2014/main" id="{786AD178-EC1D-4E98-AD18-52A4066A0C17}"/>
                    </a:ext>
                  </a:extLst>
                </p:cNvPr>
                <p:cNvSpPr/>
                <p:nvPr/>
              </p:nvSpPr>
              <p:spPr>
                <a:xfrm>
                  <a:off x="10136513" y="2916542"/>
                  <a:ext cx="108409" cy="134426"/>
                </a:xfrm>
                <a:custGeom>
                  <a:avLst/>
                  <a:gdLst>
                    <a:gd name="connsiteX0" fmla="*/ 1475 w 108408"/>
                    <a:gd name="connsiteY0" fmla="*/ 1475 h 134426"/>
                    <a:gd name="connsiteX1" fmla="*/ 55812 w 108408"/>
                    <a:gd name="connsiteY1" fmla="*/ 40986 h 134426"/>
                    <a:gd name="connsiteX2" fmla="*/ 110003 w 108408"/>
                    <a:gd name="connsiteY2" fmla="*/ 80350 h 134426"/>
                    <a:gd name="connsiteX3" fmla="*/ 60852 w 108408"/>
                    <a:gd name="connsiteY3" fmla="*/ 94811 h 134426"/>
                    <a:gd name="connsiteX4" fmla="*/ 26818 w 108408"/>
                    <a:gd name="connsiteY4" fmla="*/ 133154 h 134426"/>
                    <a:gd name="connsiteX5" fmla="*/ 14183 w 108408"/>
                    <a:gd name="connsiteY5" fmla="*/ 67278 h 134426"/>
                    <a:gd name="connsiteX6" fmla="*/ 1475 w 108408"/>
                    <a:gd name="connsiteY6" fmla="*/ 1475 h 13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8" h="134426">
                      <a:moveTo>
                        <a:pt x="1475" y="1475"/>
                      </a:moveTo>
                      <a:lnTo>
                        <a:pt x="55812" y="40986"/>
                      </a:lnTo>
                      <a:lnTo>
                        <a:pt x="110003" y="80350"/>
                      </a:lnTo>
                      <a:lnTo>
                        <a:pt x="60852" y="94811"/>
                      </a:lnTo>
                      <a:lnTo>
                        <a:pt x="26818" y="133154"/>
                      </a:lnTo>
                      <a:lnTo>
                        <a:pt x="14183" y="67278"/>
                      </a:lnTo>
                      <a:lnTo>
                        <a:pt x="1475" y="1475"/>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96354"/>
                  <a:endParaRPr lang="en-US" sz="1696" kern="0">
                    <a:gradFill>
                      <a:gsLst>
                        <a:gs pos="0">
                          <a:srgbClr val="505050"/>
                        </a:gs>
                        <a:gs pos="100000">
                          <a:srgbClr val="505050"/>
                        </a:gs>
                      </a:gsLst>
                    </a:gradFill>
                    <a:latin typeface="Segoe UI"/>
                  </a:endParaRPr>
                </a:p>
              </p:txBody>
            </p:sp>
            <p:sp>
              <p:nvSpPr>
                <p:cNvPr id="257" name="Graphic 25">
                  <a:extLst>
                    <a:ext uri="{FF2B5EF4-FFF2-40B4-BE49-F238E27FC236}">
                      <a16:creationId xmlns:a16="http://schemas.microsoft.com/office/drawing/2014/main" id="{F950A612-E908-4BCF-A002-A317485EF969}"/>
                    </a:ext>
                  </a:extLst>
                </p:cNvPr>
                <p:cNvSpPr/>
                <p:nvPr/>
              </p:nvSpPr>
              <p:spPr>
                <a:xfrm flipH="1">
                  <a:off x="9971998" y="2762984"/>
                  <a:ext cx="437439" cy="349979"/>
                </a:xfrm>
                <a:custGeom>
                  <a:avLst/>
                  <a:gdLst>
                    <a:gd name="connsiteX0" fmla="*/ 446211 w 446210"/>
                    <a:gd name="connsiteY0" fmla="*/ 356997 h 356997"/>
                    <a:gd name="connsiteX1" fmla="*/ 0 w 446210"/>
                    <a:gd name="connsiteY1" fmla="*/ 356997 h 356997"/>
                    <a:gd name="connsiteX2" fmla="*/ 0 w 446210"/>
                    <a:gd name="connsiteY2" fmla="*/ 0 h 356997"/>
                    <a:gd name="connsiteX3" fmla="*/ 446211 w 446210"/>
                    <a:gd name="connsiteY3" fmla="*/ 0 h 356997"/>
                    <a:gd name="connsiteX4" fmla="*/ 446211 w 446210"/>
                    <a:gd name="connsiteY4" fmla="*/ 356997 h 356997"/>
                    <a:gd name="connsiteX5" fmla="*/ 446211 w 446210"/>
                    <a:gd name="connsiteY5" fmla="*/ 356997 h 356997"/>
                    <a:gd name="connsiteX6" fmla="*/ 446211 w 446210"/>
                    <a:gd name="connsiteY6" fmla="*/ 356997 h 356997"/>
                    <a:gd name="connsiteX7" fmla="*/ 0 w 446210"/>
                    <a:gd name="connsiteY7" fmla="*/ 89358 h 356997"/>
                    <a:gd name="connsiteX8" fmla="*/ 446211 w 446210"/>
                    <a:gd name="connsiteY8" fmla="*/ 89358 h 356997"/>
                    <a:gd name="connsiteX9" fmla="*/ 396905 w 446210"/>
                    <a:gd name="connsiteY9" fmla="*/ 44679 h 356997"/>
                    <a:gd name="connsiteX10" fmla="*/ 401676 w 446210"/>
                    <a:gd name="connsiteY10" fmla="*/ 49450 h 356997"/>
                    <a:gd name="connsiteX11" fmla="*/ 406303 w 446210"/>
                    <a:gd name="connsiteY11" fmla="*/ 44679 h 356997"/>
                    <a:gd name="connsiteX12" fmla="*/ 401676 w 446210"/>
                    <a:gd name="connsiteY12" fmla="*/ 40052 h 356997"/>
                    <a:gd name="connsiteX13" fmla="*/ 396905 w 446210"/>
                    <a:gd name="connsiteY13" fmla="*/ 44679 h 356997"/>
                    <a:gd name="connsiteX14" fmla="*/ 396905 w 446210"/>
                    <a:gd name="connsiteY14" fmla="*/ 44679 h 356997"/>
                    <a:gd name="connsiteX15" fmla="*/ 343406 w 446210"/>
                    <a:gd name="connsiteY15" fmla="*/ 44679 h 356997"/>
                    <a:gd name="connsiteX16" fmla="*/ 348033 w 446210"/>
                    <a:gd name="connsiteY16" fmla="*/ 49450 h 356997"/>
                    <a:gd name="connsiteX17" fmla="*/ 352804 w 446210"/>
                    <a:gd name="connsiteY17" fmla="*/ 44679 h 356997"/>
                    <a:gd name="connsiteX18" fmla="*/ 348033 w 446210"/>
                    <a:gd name="connsiteY18" fmla="*/ 40052 h 356997"/>
                    <a:gd name="connsiteX19" fmla="*/ 343406 w 446210"/>
                    <a:gd name="connsiteY19" fmla="*/ 44679 h 356997"/>
                    <a:gd name="connsiteX20" fmla="*/ 343406 w 446210"/>
                    <a:gd name="connsiteY20" fmla="*/ 44679 h 356997"/>
                    <a:gd name="connsiteX21" fmla="*/ 290051 w 446210"/>
                    <a:gd name="connsiteY21" fmla="*/ 44679 h 356997"/>
                    <a:gd name="connsiteX22" fmla="*/ 294678 w 446210"/>
                    <a:gd name="connsiteY22" fmla="*/ 49450 h 356997"/>
                    <a:gd name="connsiteX23" fmla="*/ 299450 w 446210"/>
                    <a:gd name="connsiteY23" fmla="*/ 44679 h 356997"/>
                    <a:gd name="connsiteX24" fmla="*/ 294678 w 446210"/>
                    <a:gd name="connsiteY24" fmla="*/ 40052 h 356997"/>
                    <a:gd name="connsiteX25" fmla="*/ 290051 w 446210"/>
                    <a:gd name="connsiteY25" fmla="*/ 44679 h 356997"/>
                    <a:gd name="connsiteX26" fmla="*/ 290051 w 446210"/>
                    <a:gd name="connsiteY26" fmla="*/ 44679 h 356997"/>
                    <a:gd name="connsiteX0" fmla="*/ 446211 w 446211"/>
                    <a:gd name="connsiteY0" fmla="*/ 356997 h 356997"/>
                    <a:gd name="connsiteX1" fmla="*/ 0 w 446211"/>
                    <a:gd name="connsiteY1" fmla="*/ 356997 h 356997"/>
                    <a:gd name="connsiteX2" fmla="*/ 0 w 446211"/>
                    <a:gd name="connsiteY2" fmla="*/ 0 h 356997"/>
                    <a:gd name="connsiteX3" fmla="*/ 446211 w 446211"/>
                    <a:gd name="connsiteY3" fmla="*/ 0 h 356997"/>
                    <a:gd name="connsiteX4" fmla="*/ 446211 w 446211"/>
                    <a:gd name="connsiteY4" fmla="*/ 356997 h 356997"/>
                    <a:gd name="connsiteX5" fmla="*/ 446211 w 446211"/>
                    <a:gd name="connsiteY5" fmla="*/ 356997 h 356997"/>
                    <a:gd name="connsiteX6" fmla="*/ 446211 w 446211"/>
                    <a:gd name="connsiteY6" fmla="*/ 356997 h 356997"/>
                    <a:gd name="connsiteX7" fmla="*/ 0 w 446211"/>
                    <a:gd name="connsiteY7" fmla="*/ 89358 h 356997"/>
                    <a:gd name="connsiteX8" fmla="*/ 446211 w 446211"/>
                    <a:gd name="connsiteY8" fmla="*/ 89358 h 356997"/>
                    <a:gd name="connsiteX9" fmla="*/ 396905 w 446211"/>
                    <a:gd name="connsiteY9" fmla="*/ 44679 h 356997"/>
                    <a:gd name="connsiteX10" fmla="*/ 401676 w 446211"/>
                    <a:gd name="connsiteY10" fmla="*/ 49450 h 356997"/>
                    <a:gd name="connsiteX11" fmla="*/ 406303 w 446211"/>
                    <a:gd name="connsiteY11" fmla="*/ 44679 h 356997"/>
                    <a:gd name="connsiteX12" fmla="*/ 401676 w 446211"/>
                    <a:gd name="connsiteY12" fmla="*/ 40052 h 356997"/>
                    <a:gd name="connsiteX13" fmla="*/ 396905 w 446211"/>
                    <a:gd name="connsiteY13" fmla="*/ 44679 h 356997"/>
                    <a:gd name="connsiteX14" fmla="*/ 396905 w 446211"/>
                    <a:gd name="connsiteY14" fmla="*/ 44679 h 356997"/>
                    <a:gd name="connsiteX15" fmla="*/ 343406 w 446211"/>
                    <a:gd name="connsiteY15" fmla="*/ 44679 h 356997"/>
                    <a:gd name="connsiteX16" fmla="*/ 348033 w 446211"/>
                    <a:gd name="connsiteY16" fmla="*/ 49450 h 356997"/>
                    <a:gd name="connsiteX17" fmla="*/ 352804 w 446211"/>
                    <a:gd name="connsiteY17" fmla="*/ 44679 h 356997"/>
                    <a:gd name="connsiteX18" fmla="*/ 348033 w 446211"/>
                    <a:gd name="connsiteY18" fmla="*/ 40052 h 356997"/>
                    <a:gd name="connsiteX19" fmla="*/ 343406 w 446211"/>
                    <a:gd name="connsiteY19" fmla="*/ 44679 h 356997"/>
                    <a:gd name="connsiteX20" fmla="*/ 343406 w 446211"/>
                    <a:gd name="connsiteY20" fmla="*/ 44679 h 356997"/>
                    <a:gd name="connsiteX21" fmla="*/ 290051 w 446211"/>
                    <a:gd name="connsiteY21" fmla="*/ 44679 h 356997"/>
                    <a:gd name="connsiteX22" fmla="*/ 294678 w 446211"/>
                    <a:gd name="connsiteY22" fmla="*/ 49450 h 356997"/>
                    <a:gd name="connsiteX23" fmla="*/ 299450 w 446211"/>
                    <a:gd name="connsiteY23" fmla="*/ 44679 h 356997"/>
                    <a:gd name="connsiteX24" fmla="*/ 294678 w 446211"/>
                    <a:gd name="connsiteY24" fmla="*/ 40052 h 356997"/>
                    <a:gd name="connsiteX25" fmla="*/ 290051 w 446211"/>
                    <a:gd name="connsiteY25" fmla="*/ 44679 h 356997"/>
                    <a:gd name="connsiteX26" fmla="*/ 290051 w 446211"/>
                    <a:gd name="connsiteY26" fmla="*/ 44679 h 35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211" h="356997">
                      <a:moveTo>
                        <a:pt x="446211" y="356997"/>
                      </a:moveTo>
                      <a:lnTo>
                        <a:pt x="0" y="356997"/>
                      </a:lnTo>
                      <a:lnTo>
                        <a:pt x="0" y="0"/>
                      </a:lnTo>
                      <a:lnTo>
                        <a:pt x="446211" y="0"/>
                      </a:lnTo>
                      <a:lnTo>
                        <a:pt x="446211" y="356997"/>
                      </a:lnTo>
                      <a:lnTo>
                        <a:pt x="446211" y="356997"/>
                      </a:lnTo>
                      <a:lnTo>
                        <a:pt x="446211" y="356997"/>
                      </a:lnTo>
                      <a:close/>
                      <a:moveTo>
                        <a:pt x="0" y="89358"/>
                      </a:moveTo>
                      <a:lnTo>
                        <a:pt x="446211" y="89358"/>
                      </a:lnTo>
                      <a:moveTo>
                        <a:pt x="396905" y="44679"/>
                      </a:moveTo>
                      <a:cubicBezTo>
                        <a:pt x="396905" y="47282"/>
                        <a:pt x="399074" y="49450"/>
                        <a:pt x="401676" y="49450"/>
                      </a:cubicBezTo>
                      <a:cubicBezTo>
                        <a:pt x="404279" y="49450"/>
                        <a:pt x="406303" y="47282"/>
                        <a:pt x="406303" y="44679"/>
                      </a:cubicBezTo>
                      <a:cubicBezTo>
                        <a:pt x="406303" y="42076"/>
                        <a:pt x="404279" y="40052"/>
                        <a:pt x="401676" y="40052"/>
                      </a:cubicBezTo>
                      <a:cubicBezTo>
                        <a:pt x="398929" y="40052"/>
                        <a:pt x="396905" y="42076"/>
                        <a:pt x="396905" y="44679"/>
                      </a:cubicBezTo>
                      <a:lnTo>
                        <a:pt x="396905" y="44679"/>
                      </a:lnTo>
                      <a:close/>
                      <a:moveTo>
                        <a:pt x="343406" y="44679"/>
                      </a:moveTo>
                      <a:cubicBezTo>
                        <a:pt x="343406" y="47282"/>
                        <a:pt x="345575" y="49450"/>
                        <a:pt x="348033" y="49450"/>
                      </a:cubicBezTo>
                      <a:cubicBezTo>
                        <a:pt x="350635" y="49450"/>
                        <a:pt x="352804" y="47282"/>
                        <a:pt x="352804" y="44679"/>
                      </a:cubicBezTo>
                      <a:cubicBezTo>
                        <a:pt x="352804" y="42076"/>
                        <a:pt x="350635" y="40052"/>
                        <a:pt x="348033" y="40052"/>
                      </a:cubicBezTo>
                      <a:cubicBezTo>
                        <a:pt x="345575" y="40052"/>
                        <a:pt x="343406" y="42076"/>
                        <a:pt x="343406" y="44679"/>
                      </a:cubicBezTo>
                      <a:lnTo>
                        <a:pt x="343406" y="44679"/>
                      </a:lnTo>
                      <a:close/>
                      <a:moveTo>
                        <a:pt x="290051" y="44679"/>
                      </a:moveTo>
                      <a:cubicBezTo>
                        <a:pt x="290051" y="47282"/>
                        <a:pt x="292076" y="49450"/>
                        <a:pt x="294678" y="49450"/>
                      </a:cubicBezTo>
                      <a:cubicBezTo>
                        <a:pt x="297281" y="49450"/>
                        <a:pt x="299450" y="47282"/>
                        <a:pt x="299450" y="44679"/>
                      </a:cubicBezTo>
                      <a:cubicBezTo>
                        <a:pt x="299450" y="42076"/>
                        <a:pt x="297281" y="40052"/>
                        <a:pt x="294678" y="40052"/>
                      </a:cubicBezTo>
                      <a:cubicBezTo>
                        <a:pt x="292076" y="40052"/>
                        <a:pt x="290051" y="42076"/>
                        <a:pt x="290051" y="44679"/>
                      </a:cubicBezTo>
                      <a:lnTo>
                        <a:pt x="290051" y="44679"/>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96354"/>
                  <a:endParaRPr lang="en-US" sz="1696" kern="0">
                    <a:gradFill>
                      <a:gsLst>
                        <a:gs pos="0">
                          <a:srgbClr val="505050"/>
                        </a:gs>
                        <a:gs pos="100000">
                          <a:srgbClr val="505050"/>
                        </a:gs>
                      </a:gsLst>
                    </a:gradFill>
                    <a:latin typeface="Segoe UI"/>
                  </a:endParaRPr>
                </a:p>
              </p:txBody>
            </p:sp>
          </p:grpSp>
        </p:grpSp>
      </p:grpSp>
      <p:sp>
        <p:nvSpPr>
          <p:cNvPr id="46" name="Oval 45">
            <a:extLst>
              <a:ext uri="{FF2B5EF4-FFF2-40B4-BE49-F238E27FC236}">
                <a16:creationId xmlns:a16="http://schemas.microsoft.com/office/drawing/2014/main" id="{0E9C0F4C-04AE-4E73-B9F3-8610610B1DD3}"/>
              </a:ext>
              <a:ext uri="{C183D7F6-B498-43B3-948B-1728B52AA6E4}">
                <adec:decorative xmlns:adec="http://schemas.microsoft.com/office/drawing/2017/decorative" val="1"/>
              </a:ext>
            </a:extLst>
          </p:cNvPr>
          <p:cNvSpPr/>
          <p:nvPr/>
        </p:nvSpPr>
        <p:spPr bwMode="auto">
          <a:xfrm>
            <a:off x="5917376" y="4840210"/>
            <a:ext cx="357248" cy="357178"/>
          </a:xfrm>
          <a:prstGeom prst="ellipse">
            <a:avLst/>
          </a:prstGeom>
          <a:solidFill>
            <a:schemeClr val="bg2"/>
          </a:solid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34957" rIns="0" bIns="34957" numCol="1" rtlCol="0" anchor="ctr" anchorCtr="0" compatLnSpc="1">
            <a:prstTxWarp prst="textNoShape">
              <a:avLst/>
            </a:prstTxWarp>
          </a:bodyPr>
          <a:lstStyle/>
          <a:p>
            <a:pPr algn="ctr" defTabSz="698889" fontAlgn="base">
              <a:spcBef>
                <a:spcPct val="0"/>
              </a:spcBef>
              <a:spcAft>
                <a:spcPct val="0"/>
              </a:spcAft>
              <a:defRPr/>
            </a:pPr>
            <a:endParaRPr lang="en-US" sz="2800" b="1">
              <a:gradFill>
                <a:gsLst>
                  <a:gs pos="40075">
                    <a:srgbClr val="FFFFFF"/>
                  </a:gs>
                  <a:gs pos="30000">
                    <a:srgbClr val="FFFFFF"/>
                  </a:gs>
                </a:gsLst>
                <a:lin ang="5400000" scaled="0"/>
              </a:gradFill>
              <a:latin typeface="Segoe UI"/>
            </a:endParaRPr>
          </a:p>
        </p:txBody>
      </p:sp>
      <p:grpSp>
        <p:nvGrpSpPr>
          <p:cNvPr id="5" name="Group 4">
            <a:extLst>
              <a:ext uri="{FF2B5EF4-FFF2-40B4-BE49-F238E27FC236}">
                <a16:creationId xmlns:a16="http://schemas.microsoft.com/office/drawing/2014/main" id="{1E931845-2D48-44EA-9D42-BAF4D235AA44}"/>
              </a:ext>
              <a:ext uri="{C183D7F6-B498-43B3-948B-1728B52AA6E4}">
                <adec:decorative xmlns:adec="http://schemas.microsoft.com/office/drawing/2017/decorative" val="1"/>
              </a:ext>
            </a:extLst>
          </p:cNvPr>
          <p:cNvGrpSpPr/>
          <p:nvPr/>
        </p:nvGrpSpPr>
        <p:grpSpPr>
          <a:xfrm>
            <a:off x="10765249" y="5744378"/>
            <a:ext cx="385472" cy="291457"/>
            <a:chOff x="10984138" y="5859067"/>
            <a:chExt cx="400632" cy="302919"/>
          </a:xfrm>
        </p:grpSpPr>
        <p:sp>
          <p:nvSpPr>
            <p:cNvPr id="240" name="Freeform 163">
              <a:extLst>
                <a:ext uri="{FF2B5EF4-FFF2-40B4-BE49-F238E27FC236}">
                  <a16:creationId xmlns:a16="http://schemas.microsoft.com/office/drawing/2014/main" id="{DAB69835-2C43-4420-8EA4-6E1B69067970}"/>
                </a:ext>
              </a:extLst>
            </p:cNvPr>
            <p:cNvSpPr>
              <a:spLocks/>
            </p:cNvSpPr>
            <p:nvPr/>
          </p:nvSpPr>
          <p:spPr bwMode="auto">
            <a:xfrm flipH="1">
              <a:off x="10984138" y="5859067"/>
              <a:ext cx="308123" cy="169944"/>
            </a:xfrm>
            <a:custGeom>
              <a:avLst/>
              <a:gdLst>
                <a:gd name="T0" fmla="*/ 270 w 313"/>
                <a:gd name="T1" fmla="*/ 60 h 172"/>
                <a:gd name="T2" fmla="*/ 270 w 313"/>
                <a:gd name="T3" fmla="*/ 60 h 172"/>
                <a:gd name="T4" fmla="*/ 260 w 313"/>
                <a:gd name="T5" fmla="*/ 43 h 172"/>
                <a:gd name="T6" fmla="*/ 243 w 313"/>
                <a:gd name="T7" fmla="*/ 31 h 172"/>
                <a:gd name="T8" fmla="*/ 207 w 313"/>
                <a:gd name="T9" fmla="*/ 29 h 172"/>
                <a:gd name="T10" fmla="*/ 193 w 313"/>
                <a:gd name="T11" fmla="*/ 34 h 172"/>
                <a:gd name="T12" fmla="*/ 187 w 313"/>
                <a:gd name="T13" fmla="*/ 37 h 172"/>
                <a:gd name="T14" fmla="*/ 183 w 313"/>
                <a:gd name="T15" fmla="*/ 31 h 172"/>
                <a:gd name="T16" fmla="*/ 159 w 313"/>
                <a:gd name="T17" fmla="*/ 8 h 172"/>
                <a:gd name="T18" fmla="*/ 127 w 313"/>
                <a:gd name="T19" fmla="*/ 0 h 172"/>
                <a:gd name="T20" fmla="*/ 108 w 313"/>
                <a:gd name="T21" fmla="*/ 3 h 172"/>
                <a:gd name="T22" fmla="*/ 89 w 313"/>
                <a:gd name="T23" fmla="*/ 11 h 172"/>
                <a:gd name="T24" fmla="*/ 74 w 313"/>
                <a:gd name="T25" fmla="*/ 25 h 172"/>
                <a:gd name="T26" fmla="*/ 63 w 313"/>
                <a:gd name="T27" fmla="*/ 44 h 172"/>
                <a:gd name="T28" fmla="*/ 58 w 313"/>
                <a:gd name="T29" fmla="*/ 65 h 172"/>
                <a:gd name="T30" fmla="*/ 58 w 313"/>
                <a:gd name="T31" fmla="*/ 71 h 172"/>
                <a:gd name="T32" fmla="*/ 51 w 313"/>
                <a:gd name="T33" fmla="*/ 72 h 172"/>
                <a:gd name="T34" fmla="*/ 31 w 313"/>
                <a:gd name="T35" fmla="*/ 75 h 172"/>
                <a:gd name="T36" fmla="*/ 15 w 313"/>
                <a:gd name="T37" fmla="*/ 85 h 172"/>
                <a:gd name="T38" fmla="*/ 4 w 313"/>
                <a:gd name="T39" fmla="*/ 99 h 172"/>
                <a:gd name="T40" fmla="*/ 0 w 313"/>
                <a:gd name="T41" fmla="*/ 118 h 172"/>
                <a:gd name="T42" fmla="*/ 4 w 313"/>
                <a:gd name="T43" fmla="*/ 141 h 172"/>
                <a:gd name="T44" fmla="*/ 14 w 313"/>
                <a:gd name="T45" fmla="*/ 158 h 172"/>
                <a:gd name="T46" fmla="*/ 30 w 313"/>
                <a:gd name="T47" fmla="*/ 168 h 172"/>
                <a:gd name="T48" fmla="*/ 53 w 313"/>
                <a:gd name="T49" fmla="*/ 172 h 172"/>
                <a:gd name="T50" fmla="*/ 279 w 313"/>
                <a:gd name="T51" fmla="*/ 172 h 172"/>
                <a:gd name="T52" fmla="*/ 292 w 313"/>
                <a:gd name="T53" fmla="*/ 169 h 172"/>
                <a:gd name="T54" fmla="*/ 303 w 313"/>
                <a:gd name="T55" fmla="*/ 160 h 172"/>
                <a:gd name="T56" fmla="*/ 311 w 313"/>
                <a:gd name="T57" fmla="*/ 147 h 172"/>
                <a:gd name="T58" fmla="*/ 313 w 313"/>
                <a:gd name="T59" fmla="*/ 133 h 172"/>
                <a:gd name="T60" fmla="*/ 311 w 313"/>
                <a:gd name="T61" fmla="*/ 119 h 172"/>
                <a:gd name="T62" fmla="*/ 304 w 313"/>
                <a:gd name="T63" fmla="*/ 107 h 172"/>
                <a:gd name="T64" fmla="*/ 294 w 313"/>
                <a:gd name="T65" fmla="*/ 98 h 172"/>
                <a:gd name="T66" fmla="*/ 281 w 313"/>
                <a:gd name="T67" fmla="*/ 94 h 172"/>
                <a:gd name="T68" fmla="*/ 273 w 313"/>
                <a:gd name="T69" fmla="*/ 94 h 172"/>
                <a:gd name="T70" fmla="*/ 274 w 313"/>
                <a:gd name="T71" fmla="*/ 82 h 172"/>
                <a:gd name="T72" fmla="*/ 270 w 313"/>
                <a:gd name="T73" fmla="*/ 6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3" h="172">
                  <a:moveTo>
                    <a:pt x="270" y="60"/>
                  </a:moveTo>
                  <a:lnTo>
                    <a:pt x="270" y="60"/>
                  </a:lnTo>
                  <a:cubicBezTo>
                    <a:pt x="268" y="53"/>
                    <a:pt x="264" y="47"/>
                    <a:pt x="260" y="43"/>
                  </a:cubicBezTo>
                  <a:cubicBezTo>
                    <a:pt x="255" y="38"/>
                    <a:pt x="250" y="34"/>
                    <a:pt x="243" y="31"/>
                  </a:cubicBezTo>
                  <a:cubicBezTo>
                    <a:pt x="233" y="27"/>
                    <a:pt x="222" y="25"/>
                    <a:pt x="207" y="29"/>
                  </a:cubicBezTo>
                  <a:cubicBezTo>
                    <a:pt x="201" y="30"/>
                    <a:pt x="197" y="32"/>
                    <a:pt x="193" y="34"/>
                  </a:cubicBezTo>
                  <a:lnTo>
                    <a:pt x="187" y="37"/>
                  </a:lnTo>
                  <a:lnTo>
                    <a:pt x="183" y="31"/>
                  </a:lnTo>
                  <a:cubicBezTo>
                    <a:pt x="176" y="21"/>
                    <a:pt x="168" y="14"/>
                    <a:pt x="159" y="8"/>
                  </a:cubicBezTo>
                  <a:cubicBezTo>
                    <a:pt x="150" y="3"/>
                    <a:pt x="139" y="0"/>
                    <a:pt x="127" y="0"/>
                  </a:cubicBezTo>
                  <a:cubicBezTo>
                    <a:pt x="121" y="0"/>
                    <a:pt x="114" y="1"/>
                    <a:pt x="108" y="3"/>
                  </a:cubicBezTo>
                  <a:cubicBezTo>
                    <a:pt x="101" y="4"/>
                    <a:pt x="94" y="7"/>
                    <a:pt x="89" y="11"/>
                  </a:cubicBezTo>
                  <a:cubicBezTo>
                    <a:pt x="83" y="15"/>
                    <a:pt x="78" y="20"/>
                    <a:pt x="74" y="25"/>
                  </a:cubicBezTo>
                  <a:cubicBezTo>
                    <a:pt x="69" y="31"/>
                    <a:pt x="66" y="37"/>
                    <a:pt x="63" y="44"/>
                  </a:cubicBezTo>
                  <a:cubicBezTo>
                    <a:pt x="60" y="50"/>
                    <a:pt x="59" y="57"/>
                    <a:pt x="58" y="65"/>
                  </a:cubicBezTo>
                  <a:lnTo>
                    <a:pt x="58" y="71"/>
                  </a:lnTo>
                  <a:lnTo>
                    <a:pt x="51" y="72"/>
                  </a:lnTo>
                  <a:cubicBezTo>
                    <a:pt x="44" y="72"/>
                    <a:pt x="37" y="73"/>
                    <a:pt x="31" y="75"/>
                  </a:cubicBezTo>
                  <a:cubicBezTo>
                    <a:pt x="25" y="77"/>
                    <a:pt x="20" y="81"/>
                    <a:pt x="15" y="85"/>
                  </a:cubicBezTo>
                  <a:cubicBezTo>
                    <a:pt x="11" y="89"/>
                    <a:pt x="7" y="93"/>
                    <a:pt x="4" y="99"/>
                  </a:cubicBezTo>
                  <a:cubicBezTo>
                    <a:pt x="2" y="104"/>
                    <a:pt x="0" y="111"/>
                    <a:pt x="0" y="118"/>
                  </a:cubicBezTo>
                  <a:cubicBezTo>
                    <a:pt x="0" y="127"/>
                    <a:pt x="2" y="134"/>
                    <a:pt x="4" y="141"/>
                  </a:cubicBezTo>
                  <a:cubicBezTo>
                    <a:pt x="6" y="147"/>
                    <a:pt x="10" y="153"/>
                    <a:pt x="14" y="158"/>
                  </a:cubicBezTo>
                  <a:cubicBezTo>
                    <a:pt x="18" y="162"/>
                    <a:pt x="24" y="166"/>
                    <a:pt x="30" y="168"/>
                  </a:cubicBezTo>
                  <a:cubicBezTo>
                    <a:pt x="37" y="171"/>
                    <a:pt x="44" y="172"/>
                    <a:pt x="53" y="172"/>
                  </a:cubicBezTo>
                  <a:lnTo>
                    <a:pt x="279" y="172"/>
                  </a:lnTo>
                  <a:cubicBezTo>
                    <a:pt x="284" y="172"/>
                    <a:pt x="288" y="171"/>
                    <a:pt x="292" y="169"/>
                  </a:cubicBezTo>
                  <a:cubicBezTo>
                    <a:pt x="296" y="166"/>
                    <a:pt x="300" y="164"/>
                    <a:pt x="303" y="160"/>
                  </a:cubicBezTo>
                  <a:cubicBezTo>
                    <a:pt x="306" y="156"/>
                    <a:pt x="309" y="152"/>
                    <a:pt x="311" y="147"/>
                  </a:cubicBezTo>
                  <a:cubicBezTo>
                    <a:pt x="312" y="143"/>
                    <a:pt x="313" y="138"/>
                    <a:pt x="313" y="133"/>
                  </a:cubicBezTo>
                  <a:cubicBezTo>
                    <a:pt x="313" y="128"/>
                    <a:pt x="312" y="123"/>
                    <a:pt x="311" y="119"/>
                  </a:cubicBezTo>
                  <a:cubicBezTo>
                    <a:pt x="309" y="114"/>
                    <a:pt x="307" y="110"/>
                    <a:pt x="304" y="107"/>
                  </a:cubicBezTo>
                  <a:cubicBezTo>
                    <a:pt x="302" y="103"/>
                    <a:pt x="298" y="100"/>
                    <a:pt x="294" y="98"/>
                  </a:cubicBezTo>
                  <a:cubicBezTo>
                    <a:pt x="290" y="96"/>
                    <a:pt x="286" y="95"/>
                    <a:pt x="281" y="94"/>
                  </a:cubicBezTo>
                  <a:lnTo>
                    <a:pt x="273" y="94"/>
                  </a:lnTo>
                  <a:lnTo>
                    <a:pt x="274" y="82"/>
                  </a:lnTo>
                  <a:cubicBezTo>
                    <a:pt x="274" y="74"/>
                    <a:pt x="273" y="67"/>
                    <a:pt x="270" y="60"/>
                  </a:cubicBez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96354"/>
              <a:endParaRPr lang="en-US" sz="1696" kern="0">
                <a:gradFill>
                  <a:gsLst>
                    <a:gs pos="0">
                      <a:srgbClr val="505050"/>
                    </a:gs>
                    <a:gs pos="100000">
                      <a:srgbClr val="505050"/>
                    </a:gs>
                  </a:gsLst>
                </a:gradFill>
                <a:latin typeface="Segoe UI"/>
              </a:endParaRPr>
            </a:p>
          </p:txBody>
        </p:sp>
        <p:grpSp>
          <p:nvGrpSpPr>
            <p:cNvPr id="103" name="Group 102">
              <a:extLst>
                <a:ext uri="{FF2B5EF4-FFF2-40B4-BE49-F238E27FC236}">
                  <a16:creationId xmlns:a16="http://schemas.microsoft.com/office/drawing/2014/main" id="{DB6143B1-231D-4326-8AC7-67BD3D8E0332}"/>
                </a:ext>
              </a:extLst>
            </p:cNvPr>
            <p:cNvGrpSpPr/>
            <p:nvPr/>
          </p:nvGrpSpPr>
          <p:grpSpPr>
            <a:xfrm>
              <a:off x="11176695" y="5995516"/>
              <a:ext cx="208075" cy="166470"/>
              <a:chOff x="10314239" y="3135645"/>
              <a:chExt cx="437439" cy="349979"/>
            </a:xfrm>
          </p:grpSpPr>
          <p:sp>
            <p:nvSpPr>
              <p:cNvPr id="104" name="Rectangle 103">
                <a:extLst>
                  <a:ext uri="{FF2B5EF4-FFF2-40B4-BE49-F238E27FC236}">
                    <a16:creationId xmlns:a16="http://schemas.microsoft.com/office/drawing/2014/main" id="{2C95FA0D-82DA-40FE-8D67-A4E2BBDB7DBD}"/>
                  </a:ext>
                </a:extLst>
              </p:cNvPr>
              <p:cNvSpPr/>
              <p:nvPr/>
            </p:nvSpPr>
            <p:spPr bwMode="auto">
              <a:xfrm>
                <a:off x="10314239" y="3135645"/>
                <a:ext cx="376971" cy="249506"/>
              </a:xfrm>
              <a:prstGeom prst="rect">
                <a:avLst/>
              </a:prstGeom>
              <a:solidFill>
                <a:schemeClr val="accent1"/>
              </a:solidFill>
              <a:ln w="15875" cap="flat">
                <a:noFill/>
                <a:prstDash val="solid"/>
                <a:miter lim="800000"/>
                <a:headEnd/>
                <a:tailEnd/>
              </a:ln>
            </p:spPr>
            <p:txBody>
              <a:bodyPr vert="horz" wrap="square" lIns="87880" tIns="43940" rIns="87880" bIns="43940" numCol="1" anchor="t" anchorCtr="0" compatLnSpc="1">
                <a:prstTxWarp prst="textNoShape">
                  <a:avLst/>
                </a:prstTxWarp>
              </a:bodyPr>
              <a:lstStyle/>
              <a:p>
                <a:pPr defTabSz="896354"/>
                <a:endParaRPr lang="en-US" sz="1696" kern="0" err="1">
                  <a:gradFill>
                    <a:gsLst>
                      <a:gs pos="0">
                        <a:srgbClr val="505050"/>
                      </a:gs>
                      <a:gs pos="100000">
                        <a:srgbClr val="505050"/>
                      </a:gs>
                    </a:gsLst>
                  </a:gradFill>
                  <a:latin typeface="Segoe UI"/>
                </a:endParaRPr>
              </a:p>
            </p:txBody>
          </p:sp>
          <p:grpSp>
            <p:nvGrpSpPr>
              <p:cNvPr id="106" name="Group 105">
                <a:extLst>
                  <a:ext uri="{FF2B5EF4-FFF2-40B4-BE49-F238E27FC236}">
                    <a16:creationId xmlns:a16="http://schemas.microsoft.com/office/drawing/2014/main" id="{C3A40CFB-9C43-4460-8B14-91ABB8A52C4F}"/>
                  </a:ext>
                </a:extLst>
              </p:cNvPr>
              <p:cNvGrpSpPr/>
              <p:nvPr/>
            </p:nvGrpSpPr>
            <p:grpSpPr>
              <a:xfrm>
                <a:off x="10314239" y="3135645"/>
                <a:ext cx="437439" cy="349979"/>
                <a:chOff x="9971998" y="2762984"/>
                <a:chExt cx="437439" cy="349979"/>
              </a:xfrm>
            </p:grpSpPr>
            <p:sp>
              <p:nvSpPr>
                <p:cNvPr id="107" name="Freeform: Shape 106">
                  <a:extLst>
                    <a:ext uri="{FF2B5EF4-FFF2-40B4-BE49-F238E27FC236}">
                      <a16:creationId xmlns:a16="http://schemas.microsoft.com/office/drawing/2014/main" id="{37D02AB9-7589-4FD2-8D0B-003DEF70BD2E}"/>
                    </a:ext>
                  </a:extLst>
                </p:cNvPr>
                <p:cNvSpPr/>
                <p:nvPr/>
              </p:nvSpPr>
              <p:spPr>
                <a:xfrm>
                  <a:off x="10136513" y="2916542"/>
                  <a:ext cx="108409" cy="134426"/>
                </a:xfrm>
                <a:custGeom>
                  <a:avLst/>
                  <a:gdLst>
                    <a:gd name="connsiteX0" fmla="*/ 1475 w 108408"/>
                    <a:gd name="connsiteY0" fmla="*/ 1475 h 134426"/>
                    <a:gd name="connsiteX1" fmla="*/ 55812 w 108408"/>
                    <a:gd name="connsiteY1" fmla="*/ 40986 h 134426"/>
                    <a:gd name="connsiteX2" fmla="*/ 110003 w 108408"/>
                    <a:gd name="connsiteY2" fmla="*/ 80350 h 134426"/>
                    <a:gd name="connsiteX3" fmla="*/ 60852 w 108408"/>
                    <a:gd name="connsiteY3" fmla="*/ 94811 h 134426"/>
                    <a:gd name="connsiteX4" fmla="*/ 26818 w 108408"/>
                    <a:gd name="connsiteY4" fmla="*/ 133154 h 134426"/>
                    <a:gd name="connsiteX5" fmla="*/ 14183 w 108408"/>
                    <a:gd name="connsiteY5" fmla="*/ 67278 h 134426"/>
                    <a:gd name="connsiteX6" fmla="*/ 1475 w 108408"/>
                    <a:gd name="connsiteY6" fmla="*/ 1475 h 13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8" h="134426">
                      <a:moveTo>
                        <a:pt x="1475" y="1475"/>
                      </a:moveTo>
                      <a:lnTo>
                        <a:pt x="55812" y="40986"/>
                      </a:lnTo>
                      <a:lnTo>
                        <a:pt x="110003" y="80350"/>
                      </a:lnTo>
                      <a:lnTo>
                        <a:pt x="60852" y="94811"/>
                      </a:lnTo>
                      <a:lnTo>
                        <a:pt x="26818" y="133154"/>
                      </a:lnTo>
                      <a:lnTo>
                        <a:pt x="14183" y="67278"/>
                      </a:lnTo>
                      <a:lnTo>
                        <a:pt x="1475" y="1475"/>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96354"/>
                  <a:endParaRPr lang="en-US" sz="1696" kern="0">
                    <a:gradFill>
                      <a:gsLst>
                        <a:gs pos="0">
                          <a:srgbClr val="505050"/>
                        </a:gs>
                        <a:gs pos="100000">
                          <a:srgbClr val="505050"/>
                        </a:gs>
                      </a:gsLst>
                    </a:gradFill>
                    <a:latin typeface="Segoe UI"/>
                  </a:endParaRPr>
                </a:p>
              </p:txBody>
            </p:sp>
            <p:sp>
              <p:nvSpPr>
                <p:cNvPr id="108" name="Graphic 25">
                  <a:extLst>
                    <a:ext uri="{FF2B5EF4-FFF2-40B4-BE49-F238E27FC236}">
                      <a16:creationId xmlns:a16="http://schemas.microsoft.com/office/drawing/2014/main" id="{C2C6486D-D560-4606-8E90-C5FC9E5E5504}"/>
                    </a:ext>
                  </a:extLst>
                </p:cNvPr>
                <p:cNvSpPr/>
                <p:nvPr/>
              </p:nvSpPr>
              <p:spPr>
                <a:xfrm flipH="1">
                  <a:off x="9971998" y="2762984"/>
                  <a:ext cx="437439" cy="349979"/>
                </a:xfrm>
                <a:custGeom>
                  <a:avLst/>
                  <a:gdLst>
                    <a:gd name="connsiteX0" fmla="*/ 446211 w 446210"/>
                    <a:gd name="connsiteY0" fmla="*/ 356997 h 356997"/>
                    <a:gd name="connsiteX1" fmla="*/ 0 w 446210"/>
                    <a:gd name="connsiteY1" fmla="*/ 356997 h 356997"/>
                    <a:gd name="connsiteX2" fmla="*/ 0 w 446210"/>
                    <a:gd name="connsiteY2" fmla="*/ 0 h 356997"/>
                    <a:gd name="connsiteX3" fmla="*/ 446211 w 446210"/>
                    <a:gd name="connsiteY3" fmla="*/ 0 h 356997"/>
                    <a:gd name="connsiteX4" fmla="*/ 446211 w 446210"/>
                    <a:gd name="connsiteY4" fmla="*/ 356997 h 356997"/>
                    <a:gd name="connsiteX5" fmla="*/ 446211 w 446210"/>
                    <a:gd name="connsiteY5" fmla="*/ 356997 h 356997"/>
                    <a:gd name="connsiteX6" fmla="*/ 446211 w 446210"/>
                    <a:gd name="connsiteY6" fmla="*/ 356997 h 356997"/>
                    <a:gd name="connsiteX7" fmla="*/ 0 w 446210"/>
                    <a:gd name="connsiteY7" fmla="*/ 89358 h 356997"/>
                    <a:gd name="connsiteX8" fmla="*/ 446211 w 446210"/>
                    <a:gd name="connsiteY8" fmla="*/ 89358 h 356997"/>
                    <a:gd name="connsiteX9" fmla="*/ 396905 w 446210"/>
                    <a:gd name="connsiteY9" fmla="*/ 44679 h 356997"/>
                    <a:gd name="connsiteX10" fmla="*/ 401676 w 446210"/>
                    <a:gd name="connsiteY10" fmla="*/ 49450 h 356997"/>
                    <a:gd name="connsiteX11" fmla="*/ 406303 w 446210"/>
                    <a:gd name="connsiteY11" fmla="*/ 44679 h 356997"/>
                    <a:gd name="connsiteX12" fmla="*/ 401676 w 446210"/>
                    <a:gd name="connsiteY12" fmla="*/ 40052 h 356997"/>
                    <a:gd name="connsiteX13" fmla="*/ 396905 w 446210"/>
                    <a:gd name="connsiteY13" fmla="*/ 44679 h 356997"/>
                    <a:gd name="connsiteX14" fmla="*/ 396905 w 446210"/>
                    <a:gd name="connsiteY14" fmla="*/ 44679 h 356997"/>
                    <a:gd name="connsiteX15" fmla="*/ 343406 w 446210"/>
                    <a:gd name="connsiteY15" fmla="*/ 44679 h 356997"/>
                    <a:gd name="connsiteX16" fmla="*/ 348033 w 446210"/>
                    <a:gd name="connsiteY16" fmla="*/ 49450 h 356997"/>
                    <a:gd name="connsiteX17" fmla="*/ 352804 w 446210"/>
                    <a:gd name="connsiteY17" fmla="*/ 44679 h 356997"/>
                    <a:gd name="connsiteX18" fmla="*/ 348033 w 446210"/>
                    <a:gd name="connsiteY18" fmla="*/ 40052 h 356997"/>
                    <a:gd name="connsiteX19" fmla="*/ 343406 w 446210"/>
                    <a:gd name="connsiteY19" fmla="*/ 44679 h 356997"/>
                    <a:gd name="connsiteX20" fmla="*/ 343406 w 446210"/>
                    <a:gd name="connsiteY20" fmla="*/ 44679 h 356997"/>
                    <a:gd name="connsiteX21" fmla="*/ 290051 w 446210"/>
                    <a:gd name="connsiteY21" fmla="*/ 44679 h 356997"/>
                    <a:gd name="connsiteX22" fmla="*/ 294678 w 446210"/>
                    <a:gd name="connsiteY22" fmla="*/ 49450 h 356997"/>
                    <a:gd name="connsiteX23" fmla="*/ 299450 w 446210"/>
                    <a:gd name="connsiteY23" fmla="*/ 44679 h 356997"/>
                    <a:gd name="connsiteX24" fmla="*/ 294678 w 446210"/>
                    <a:gd name="connsiteY24" fmla="*/ 40052 h 356997"/>
                    <a:gd name="connsiteX25" fmla="*/ 290051 w 446210"/>
                    <a:gd name="connsiteY25" fmla="*/ 44679 h 356997"/>
                    <a:gd name="connsiteX26" fmla="*/ 290051 w 446210"/>
                    <a:gd name="connsiteY26" fmla="*/ 44679 h 356997"/>
                    <a:gd name="connsiteX0" fmla="*/ 446211 w 446211"/>
                    <a:gd name="connsiteY0" fmla="*/ 356997 h 356997"/>
                    <a:gd name="connsiteX1" fmla="*/ 0 w 446211"/>
                    <a:gd name="connsiteY1" fmla="*/ 356997 h 356997"/>
                    <a:gd name="connsiteX2" fmla="*/ 0 w 446211"/>
                    <a:gd name="connsiteY2" fmla="*/ 0 h 356997"/>
                    <a:gd name="connsiteX3" fmla="*/ 446211 w 446211"/>
                    <a:gd name="connsiteY3" fmla="*/ 0 h 356997"/>
                    <a:gd name="connsiteX4" fmla="*/ 446211 w 446211"/>
                    <a:gd name="connsiteY4" fmla="*/ 356997 h 356997"/>
                    <a:gd name="connsiteX5" fmla="*/ 446211 w 446211"/>
                    <a:gd name="connsiteY5" fmla="*/ 356997 h 356997"/>
                    <a:gd name="connsiteX6" fmla="*/ 446211 w 446211"/>
                    <a:gd name="connsiteY6" fmla="*/ 356997 h 356997"/>
                    <a:gd name="connsiteX7" fmla="*/ 0 w 446211"/>
                    <a:gd name="connsiteY7" fmla="*/ 89358 h 356997"/>
                    <a:gd name="connsiteX8" fmla="*/ 446211 w 446211"/>
                    <a:gd name="connsiteY8" fmla="*/ 89358 h 356997"/>
                    <a:gd name="connsiteX9" fmla="*/ 396905 w 446211"/>
                    <a:gd name="connsiteY9" fmla="*/ 44679 h 356997"/>
                    <a:gd name="connsiteX10" fmla="*/ 401676 w 446211"/>
                    <a:gd name="connsiteY10" fmla="*/ 49450 h 356997"/>
                    <a:gd name="connsiteX11" fmla="*/ 406303 w 446211"/>
                    <a:gd name="connsiteY11" fmla="*/ 44679 h 356997"/>
                    <a:gd name="connsiteX12" fmla="*/ 401676 w 446211"/>
                    <a:gd name="connsiteY12" fmla="*/ 40052 h 356997"/>
                    <a:gd name="connsiteX13" fmla="*/ 396905 w 446211"/>
                    <a:gd name="connsiteY13" fmla="*/ 44679 h 356997"/>
                    <a:gd name="connsiteX14" fmla="*/ 396905 w 446211"/>
                    <a:gd name="connsiteY14" fmla="*/ 44679 h 356997"/>
                    <a:gd name="connsiteX15" fmla="*/ 343406 w 446211"/>
                    <a:gd name="connsiteY15" fmla="*/ 44679 h 356997"/>
                    <a:gd name="connsiteX16" fmla="*/ 348033 w 446211"/>
                    <a:gd name="connsiteY16" fmla="*/ 49450 h 356997"/>
                    <a:gd name="connsiteX17" fmla="*/ 352804 w 446211"/>
                    <a:gd name="connsiteY17" fmla="*/ 44679 h 356997"/>
                    <a:gd name="connsiteX18" fmla="*/ 348033 w 446211"/>
                    <a:gd name="connsiteY18" fmla="*/ 40052 h 356997"/>
                    <a:gd name="connsiteX19" fmla="*/ 343406 w 446211"/>
                    <a:gd name="connsiteY19" fmla="*/ 44679 h 356997"/>
                    <a:gd name="connsiteX20" fmla="*/ 343406 w 446211"/>
                    <a:gd name="connsiteY20" fmla="*/ 44679 h 356997"/>
                    <a:gd name="connsiteX21" fmla="*/ 290051 w 446211"/>
                    <a:gd name="connsiteY21" fmla="*/ 44679 h 356997"/>
                    <a:gd name="connsiteX22" fmla="*/ 294678 w 446211"/>
                    <a:gd name="connsiteY22" fmla="*/ 49450 h 356997"/>
                    <a:gd name="connsiteX23" fmla="*/ 299450 w 446211"/>
                    <a:gd name="connsiteY23" fmla="*/ 44679 h 356997"/>
                    <a:gd name="connsiteX24" fmla="*/ 294678 w 446211"/>
                    <a:gd name="connsiteY24" fmla="*/ 40052 h 356997"/>
                    <a:gd name="connsiteX25" fmla="*/ 290051 w 446211"/>
                    <a:gd name="connsiteY25" fmla="*/ 44679 h 356997"/>
                    <a:gd name="connsiteX26" fmla="*/ 290051 w 446211"/>
                    <a:gd name="connsiteY26" fmla="*/ 44679 h 35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211" h="356997">
                      <a:moveTo>
                        <a:pt x="446211" y="356997"/>
                      </a:moveTo>
                      <a:lnTo>
                        <a:pt x="0" y="356997"/>
                      </a:lnTo>
                      <a:lnTo>
                        <a:pt x="0" y="0"/>
                      </a:lnTo>
                      <a:lnTo>
                        <a:pt x="446211" y="0"/>
                      </a:lnTo>
                      <a:lnTo>
                        <a:pt x="446211" y="356997"/>
                      </a:lnTo>
                      <a:lnTo>
                        <a:pt x="446211" y="356997"/>
                      </a:lnTo>
                      <a:lnTo>
                        <a:pt x="446211" y="356997"/>
                      </a:lnTo>
                      <a:close/>
                      <a:moveTo>
                        <a:pt x="0" y="89358"/>
                      </a:moveTo>
                      <a:lnTo>
                        <a:pt x="446211" y="89358"/>
                      </a:lnTo>
                      <a:moveTo>
                        <a:pt x="396905" y="44679"/>
                      </a:moveTo>
                      <a:cubicBezTo>
                        <a:pt x="396905" y="47282"/>
                        <a:pt x="399074" y="49450"/>
                        <a:pt x="401676" y="49450"/>
                      </a:cubicBezTo>
                      <a:cubicBezTo>
                        <a:pt x="404279" y="49450"/>
                        <a:pt x="406303" y="47282"/>
                        <a:pt x="406303" y="44679"/>
                      </a:cubicBezTo>
                      <a:cubicBezTo>
                        <a:pt x="406303" y="42076"/>
                        <a:pt x="404279" y="40052"/>
                        <a:pt x="401676" y="40052"/>
                      </a:cubicBezTo>
                      <a:cubicBezTo>
                        <a:pt x="398929" y="40052"/>
                        <a:pt x="396905" y="42076"/>
                        <a:pt x="396905" y="44679"/>
                      </a:cubicBezTo>
                      <a:lnTo>
                        <a:pt x="396905" y="44679"/>
                      </a:lnTo>
                      <a:close/>
                      <a:moveTo>
                        <a:pt x="343406" y="44679"/>
                      </a:moveTo>
                      <a:cubicBezTo>
                        <a:pt x="343406" y="47282"/>
                        <a:pt x="345575" y="49450"/>
                        <a:pt x="348033" y="49450"/>
                      </a:cubicBezTo>
                      <a:cubicBezTo>
                        <a:pt x="350635" y="49450"/>
                        <a:pt x="352804" y="47282"/>
                        <a:pt x="352804" y="44679"/>
                      </a:cubicBezTo>
                      <a:cubicBezTo>
                        <a:pt x="352804" y="42076"/>
                        <a:pt x="350635" y="40052"/>
                        <a:pt x="348033" y="40052"/>
                      </a:cubicBezTo>
                      <a:cubicBezTo>
                        <a:pt x="345575" y="40052"/>
                        <a:pt x="343406" y="42076"/>
                        <a:pt x="343406" y="44679"/>
                      </a:cubicBezTo>
                      <a:lnTo>
                        <a:pt x="343406" y="44679"/>
                      </a:lnTo>
                      <a:close/>
                      <a:moveTo>
                        <a:pt x="290051" y="44679"/>
                      </a:moveTo>
                      <a:cubicBezTo>
                        <a:pt x="290051" y="47282"/>
                        <a:pt x="292076" y="49450"/>
                        <a:pt x="294678" y="49450"/>
                      </a:cubicBezTo>
                      <a:cubicBezTo>
                        <a:pt x="297281" y="49450"/>
                        <a:pt x="299450" y="47282"/>
                        <a:pt x="299450" y="44679"/>
                      </a:cubicBezTo>
                      <a:cubicBezTo>
                        <a:pt x="299450" y="42076"/>
                        <a:pt x="297281" y="40052"/>
                        <a:pt x="294678" y="40052"/>
                      </a:cubicBezTo>
                      <a:cubicBezTo>
                        <a:pt x="292076" y="40052"/>
                        <a:pt x="290051" y="42076"/>
                        <a:pt x="290051" y="44679"/>
                      </a:cubicBezTo>
                      <a:lnTo>
                        <a:pt x="290051" y="44679"/>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96354"/>
                  <a:endParaRPr lang="en-US" sz="1696" kern="0">
                    <a:gradFill>
                      <a:gsLst>
                        <a:gs pos="0">
                          <a:srgbClr val="505050"/>
                        </a:gs>
                        <a:gs pos="100000">
                          <a:srgbClr val="505050"/>
                        </a:gs>
                      </a:gsLst>
                    </a:gradFill>
                    <a:latin typeface="Segoe UI"/>
                  </a:endParaRPr>
                </a:p>
              </p:txBody>
            </p:sp>
          </p:grpSp>
        </p:grpSp>
      </p:grpSp>
      <p:grpSp>
        <p:nvGrpSpPr>
          <p:cNvPr id="96" name="Group 95">
            <a:extLst>
              <a:ext uri="{FF2B5EF4-FFF2-40B4-BE49-F238E27FC236}">
                <a16:creationId xmlns:a16="http://schemas.microsoft.com/office/drawing/2014/main" id="{EF942103-15A7-4F10-8764-36FB3E2048C9}"/>
              </a:ext>
              <a:ext uri="{C183D7F6-B498-43B3-948B-1728B52AA6E4}">
                <adec:decorative xmlns:adec="http://schemas.microsoft.com/office/drawing/2017/decorative" val="1"/>
              </a:ext>
            </a:extLst>
          </p:cNvPr>
          <p:cNvGrpSpPr/>
          <p:nvPr/>
        </p:nvGrpSpPr>
        <p:grpSpPr>
          <a:xfrm>
            <a:off x="5988262" y="4911058"/>
            <a:ext cx="205530" cy="205530"/>
            <a:chOff x="5713076" y="3061690"/>
            <a:chExt cx="968415" cy="968415"/>
          </a:xfrm>
        </p:grpSpPr>
        <p:grpSp>
          <p:nvGrpSpPr>
            <p:cNvPr id="97" name="Group 96">
              <a:extLst>
                <a:ext uri="{FF2B5EF4-FFF2-40B4-BE49-F238E27FC236}">
                  <a16:creationId xmlns:a16="http://schemas.microsoft.com/office/drawing/2014/main" id="{BBE72AA8-A5FB-485E-97B9-0220528E5616}"/>
                </a:ext>
              </a:extLst>
            </p:cNvPr>
            <p:cNvGrpSpPr/>
            <p:nvPr/>
          </p:nvGrpSpPr>
          <p:grpSpPr>
            <a:xfrm>
              <a:off x="5713076" y="3061690"/>
              <a:ext cx="968415" cy="968415"/>
              <a:chOff x="4251124" y="2211741"/>
              <a:chExt cx="703035" cy="703035"/>
            </a:xfrm>
          </p:grpSpPr>
          <p:grpSp>
            <p:nvGrpSpPr>
              <p:cNvPr id="99" name="Graphic 301">
                <a:extLst>
                  <a:ext uri="{FF2B5EF4-FFF2-40B4-BE49-F238E27FC236}">
                    <a16:creationId xmlns:a16="http://schemas.microsoft.com/office/drawing/2014/main" id="{813D3BF5-37EB-4CB1-8730-8BC364CA4BF5}"/>
                  </a:ext>
                </a:extLst>
              </p:cNvPr>
              <p:cNvGrpSpPr/>
              <p:nvPr/>
            </p:nvGrpSpPr>
            <p:grpSpPr>
              <a:xfrm>
                <a:off x="4251124" y="2211741"/>
                <a:ext cx="703035" cy="703035"/>
                <a:chOff x="6953927" y="502639"/>
                <a:chExt cx="436530" cy="436530"/>
              </a:xfrm>
              <a:noFill/>
            </p:grpSpPr>
            <p:sp>
              <p:nvSpPr>
                <p:cNvPr id="102" name="Freeform 43">
                  <a:extLst>
                    <a:ext uri="{FF2B5EF4-FFF2-40B4-BE49-F238E27FC236}">
                      <a16:creationId xmlns:a16="http://schemas.microsoft.com/office/drawing/2014/main" id="{4511652A-3132-44A2-9DB9-44F169CA0888}"/>
                    </a:ext>
                  </a:extLst>
                </p:cNvPr>
                <p:cNvSpPr/>
                <p:nvPr/>
              </p:nvSpPr>
              <p:spPr>
                <a:xfrm>
                  <a:off x="6953927" y="502639"/>
                  <a:ext cx="266700" cy="266700"/>
                </a:xfrm>
                <a:custGeom>
                  <a:avLst/>
                  <a:gdLst>
                    <a:gd name="connsiteX0" fmla="*/ 266700 w 266700"/>
                    <a:gd name="connsiteY0" fmla="*/ 152400 h 266700"/>
                    <a:gd name="connsiteX1" fmla="*/ 266700 w 266700"/>
                    <a:gd name="connsiteY1" fmla="*/ 114300 h 266700"/>
                    <a:gd name="connsiteX2" fmla="*/ 238125 w 266700"/>
                    <a:gd name="connsiteY2" fmla="*/ 109728 h 266700"/>
                    <a:gd name="connsiteX3" fmla="*/ 224695 w 266700"/>
                    <a:gd name="connsiteY3" fmla="*/ 76200 h 266700"/>
                    <a:gd name="connsiteX4" fmla="*/ 241364 w 266700"/>
                    <a:gd name="connsiteY4" fmla="*/ 53054 h 266700"/>
                    <a:gd name="connsiteX5" fmla="*/ 213931 w 266700"/>
                    <a:gd name="connsiteY5" fmla="*/ 25337 h 266700"/>
                    <a:gd name="connsiteX6" fmla="*/ 190500 w 266700"/>
                    <a:gd name="connsiteY6" fmla="*/ 42005 h 266700"/>
                    <a:gd name="connsiteX7" fmla="*/ 157353 w 266700"/>
                    <a:gd name="connsiteY7" fmla="*/ 28575 h 266700"/>
                    <a:gd name="connsiteX8" fmla="*/ 152400 w 266700"/>
                    <a:gd name="connsiteY8" fmla="*/ 0 h 266700"/>
                    <a:gd name="connsiteX9" fmla="*/ 114300 w 266700"/>
                    <a:gd name="connsiteY9" fmla="*/ 0 h 266700"/>
                    <a:gd name="connsiteX10" fmla="*/ 109728 w 266700"/>
                    <a:gd name="connsiteY10" fmla="*/ 28575 h 266700"/>
                    <a:gd name="connsiteX11" fmla="*/ 76200 w 266700"/>
                    <a:gd name="connsiteY11" fmla="*/ 42005 h 266700"/>
                    <a:gd name="connsiteX12" fmla="*/ 52769 w 266700"/>
                    <a:gd name="connsiteY12" fmla="*/ 25337 h 266700"/>
                    <a:gd name="connsiteX13" fmla="*/ 25337 w 266700"/>
                    <a:gd name="connsiteY13" fmla="*/ 52769 h 266700"/>
                    <a:gd name="connsiteX14" fmla="*/ 42005 w 266700"/>
                    <a:gd name="connsiteY14" fmla="*/ 76200 h 266700"/>
                    <a:gd name="connsiteX15" fmla="*/ 28575 w 266700"/>
                    <a:gd name="connsiteY15" fmla="*/ 109347 h 266700"/>
                    <a:gd name="connsiteX16" fmla="*/ 0 w 266700"/>
                    <a:gd name="connsiteY16" fmla="*/ 114300 h 266700"/>
                    <a:gd name="connsiteX17" fmla="*/ 0 w 266700"/>
                    <a:gd name="connsiteY17" fmla="*/ 152400 h 266700"/>
                    <a:gd name="connsiteX18" fmla="*/ 28575 w 266700"/>
                    <a:gd name="connsiteY18" fmla="*/ 156972 h 266700"/>
                    <a:gd name="connsiteX19" fmla="*/ 42005 w 266700"/>
                    <a:gd name="connsiteY19" fmla="*/ 190500 h 266700"/>
                    <a:gd name="connsiteX20" fmla="*/ 25337 w 266700"/>
                    <a:gd name="connsiteY20" fmla="*/ 213931 h 266700"/>
                    <a:gd name="connsiteX21" fmla="*/ 52769 w 266700"/>
                    <a:gd name="connsiteY21" fmla="*/ 241364 h 266700"/>
                    <a:gd name="connsiteX22" fmla="*/ 76200 w 266700"/>
                    <a:gd name="connsiteY22" fmla="*/ 224695 h 266700"/>
                    <a:gd name="connsiteX23" fmla="*/ 109347 w 266700"/>
                    <a:gd name="connsiteY23" fmla="*/ 238125 h 266700"/>
                    <a:gd name="connsiteX24" fmla="*/ 114300 w 266700"/>
                    <a:gd name="connsiteY24" fmla="*/ 266700 h 266700"/>
                    <a:gd name="connsiteX25" fmla="*/ 152400 w 266700"/>
                    <a:gd name="connsiteY25" fmla="*/ 266700 h 266700"/>
                    <a:gd name="connsiteX26" fmla="*/ 156972 w 266700"/>
                    <a:gd name="connsiteY26" fmla="*/ 238125 h 266700"/>
                    <a:gd name="connsiteX27" fmla="*/ 190500 w 266700"/>
                    <a:gd name="connsiteY27" fmla="*/ 224695 h 266700"/>
                    <a:gd name="connsiteX28" fmla="*/ 213646 w 266700"/>
                    <a:gd name="connsiteY28" fmla="*/ 241364 h 266700"/>
                    <a:gd name="connsiteX29" fmla="*/ 241078 w 266700"/>
                    <a:gd name="connsiteY29" fmla="*/ 213931 h 266700"/>
                    <a:gd name="connsiteX30" fmla="*/ 224695 w 266700"/>
                    <a:gd name="connsiteY30" fmla="*/ 190500 h 266700"/>
                    <a:gd name="connsiteX31" fmla="*/ 238125 w 266700"/>
                    <a:gd name="connsiteY31" fmla="*/ 157353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6700" h="266700">
                      <a:moveTo>
                        <a:pt x="266700" y="152400"/>
                      </a:moveTo>
                      <a:lnTo>
                        <a:pt x="266700" y="114300"/>
                      </a:lnTo>
                      <a:lnTo>
                        <a:pt x="238125" y="109728"/>
                      </a:lnTo>
                      <a:cubicBezTo>
                        <a:pt x="235590" y="97868"/>
                        <a:pt x="231048" y="86530"/>
                        <a:pt x="224695" y="76200"/>
                      </a:cubicBezTo>
                      <a:lnTo>
                        <a:pt x="241364" y="53054"/>
                      </a:lnTo>
                      <a:lnTo>
                        <a:pt x="213931" y="25337"/>
                      </a:lnTo>
                      <a:lnTo>
                        <a:pt x="190500" y="42005"/>
                      </a:lnTo>
                      <a:cubicBezTo>
                        <a:pt x="180287" y="35692"/>
                        <a:pt x="169080" y="31151"/>
                        <a:pt x="157353" y="28575"/>
                      </a:cubicBezTo>
                      <a:lnTo>
                        <a:pt x="152400" y="0"/>
                      </a:lnTo>
                      <a:lnTo>
                        <a:pt x="114300" y="0"/>
                      </a:lnTo>
                      <a:lnTo>
                        <a:pt x="109728" y="28575"/>
                      </a:lnTo>
                      <a:cubicBezTo>
                        <a:pt x="97868" y="31110"/>
                        <a:pt x="86530" y="35652"/>
                        <a:pt x="76200" y="42005"/>
                      </a:cubicBezTo>
                      <a:lnTo>
                        <a:pt x="52769" y="25337"/>
                      </a:lnTo>
                      <a:lnTo>
                        <a:pt x="25337" y="52769"/>
                      </a:lnTo>
                      <a:lnTo>
                        <a:pt x="42005" y="76200"/>
                      </a:lnTo>
                      <a:cubicBezTo>
                        <a:pt x="35662" y="86397"/>
                        <a:pt x="31119" y="97610"/>
                        <a:pt x="28575" y="109347"/>
                      </a:cubicBezTo>
                      <a:lnTo>
                        <a:pt x="0" y="114300"/>
                      </a:lnTo>
                      <a:lnTo>
                        <a:pt x="0" y="152400"/>
                      </a:lnTo>
                      <a:lnTo>
                        <a:pt x="28575" y="156972"/>
                      </a:lnTo>
                      <a:cubicBezTo>
                        <a:pt x="31110" y="168832"/>
                        <a:pt x="35652" y="180170"/>
                        <a:pt x="42005" y="190500"/>
                      </a:cubicBezTo>
                      <a:lnTo>
                        <a:pt x="25337" y="213931"/>
                      </a:lnTo>
                      <a:lnTo>
                        <a:pt x="52769" y="241364"/>
                      </a:lnTo>
                      <a:lnTo>
                        <a:pt x="76200" y="224695"/>
                      </a:lnTo>
                      <a:cubicBezTo>
                        <a:pt x="86413" y="231008"/>
                        <a:pt x="97620" y="235548"/>
                        <a:pt x="109347" y="238125"/>
                      </a:cubicBezTo>
                      <a:lnTo>
                        <a:pt x="114300" y="266700"/>
                      </a:lnTo>
                      <a:lnTo>
                        <a:pt x="152400" y="266700"/>
                      </a:lnTo>
                      <a:lnTo>
                        <a:pt x="156972" y="238125"/>
                      </a:lnTo>
                      <a:cubicBezTo>
                        <a:pt x="168832" y="235590"/>
                        <a:pt x="180170" y="231048"/>
                        <a:pt x="190500" y="224695"/>
                      </a:cubicBezTo>
                      <a:lnTo>
                        <a:pt x="213646" y="241364"/>
                      </a:lnTo>
                      <a:lnTo>
                        <a:pt x="241078" y="213931"/>
                      </a:lnTo>
                      <a:lnTo>
                        <a:pt x="224695" y="190500"/>
                      </a:lnTo>
                      <a:cubicBezTo>
                        <a:pt x="231008" y="180287"/>
                        <a:pt x="235548" y="169080"/>
                        <a:pt x="238125" y="157353"/>
                      </a:cubicBezTo>
                      <a:close/>
                    </a:path>
                  </a:pathLst>
                </a:custGeom>
                <a:noFill/>
                <a:ln w="63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192"/>
                  <a:endParaRPr lang="en-US" sz="1730">
                    <a:solidFill>
                      <a:srgbClr val="000000"/>
                    </a:solidFill>
                    <a:latin typeface="Segoe UI"/>
                  </a:endParaRPr>
                </a:p>
              </p:txBody>
            </p:sp>
            <p:sp>
              <p:nvSpPr>
                <p:cNvPr id="110" name="Freeform 44">
                  <a:extLst>
                    <a:ext uri="{FF2B5EF4-FFF2-40B4-BE49-F238E27FC236}">
                      <a16:creationId xmlns:a16="http://schemas.microsoft.com/office/drawing/2014/main" id="{14F31649-77CF-42E3-9377-7BEE9A36F7B8}"/>
                    </a:ext>
                  </a:extLst>
                </p:cNvPr>
                <p:cNvSpPr/>
                <p:nvPr/>
              </p:nvSpPr>
              <p:spPr>
                <a:xfrm>
                  <a:off x="7249202" y="797914"/>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noFill/>
                <a:ln w="63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192"/>
                  <a:endParaRPr lang="en-US" sz="1730">
                    <a:solidFill>
                      <a:srgbClr val="000000"/>
                    </a:solidFill>
                    <a:latin typeface="Segoe UI"/>
                  </a:endParaRPr>
                </a:p>
              </p:txBody>
            </p:sp>
            <p:sp>
              <p:nvSpPr>
                <p:cNvPr id="113" name="Freeform 45">
                  <a:extLst>
                    <a:ext uri="{FF2B5EF4-FFF2-40B4-BE49-F238E27FC236}">
                      <a16:creationId xmlns:a16="http://schemas.microsoft.com/office/drawing/2014/main" id="{09714325-C706-49C1-91DB-78AE286D9E3C}"/>
                    </a:ext>
                  </a:extLst>
                </p:cNvPr>
                <p:cNvSpPr/>
                <p:nvPr/>
              </p:nvSpPr>
              <p:spPr>
                <a:xfrm>
                  <a:off x="7165096" y="713808"/>
                  <a:ext cx="225361" cy="225361"/>
                </a:xfrm>
                <a:custGeom>
                  <a:avLst/>
                  <a:gdLst>
                    <a:gd name="connsiteX0" fmla="*/ 225362 w 225361"/>
                    <a:gd name="connsiteY0" fmla="*/ 87249 h 225361"/>
                    <a:gd name="connsiteX1" fmla="*/ 213455 w 225361"/>
                    <a:gd name="connsiteY1" fmla="*/ 56197 h 225361"/>
                    <a:gd name="connsiteX2" fmla="*/ 188405 w 225361"/>
                    <a:gd name="connsiteY2" fmla="*/ 61913 h 225361"/>
                    <a:gd name="connsiteX3" fmla="*/ 167354 w 225361"/>
                    <a:gd name="connsiteY3" fmla="*/ 39719 h 225361"/>
                    <a:gd name="connsiteX4" fmla="*/ 174308 w 225361"/>
                    <a:gd name="connsiteY4" fmla="*/ 15049 h 225361"/>
                    <a:gd name="connsiteX5" fmla="*/ 143923 w 225361"/>
                    <a:gd name="connsiteY5" fmla="*/ 1524 h 225361"/>
                    <a:gd name="connsiteX6" fmla="*/ 130302 w 225361"/>
                    <a:gd name="connsiteY6" fmla="*/ 23241 h 225361"/>
                    <a:gd name="connsiteX7" fmla="*/ 99727 w 225361"/>
                    <a:gd name="connsiteY7" fmla="*/ 22479 h 225361"/>
                    <a:gd name="connsiteX8" fmla="*/ 87249 w 225361"/>
                    <a:gd name="connsiteY8" fmla="*/ 0 h 225361"/>
                    <a:gd name="connsiteX9" fmla="*/ 56197 w 225361"/>
                    <a:gd name="connsiteY9" fmla="*/ 11906 h 225361"/>
                    <a:gd name="connsiteX10" fmla="*/ 61913 w 225361"/>
                    <a:gd name="connsiteY10" fmla="*/ 36957 h 225361"/>
                    <a:gd name="connsiteX11" fmla="*/ 39719 w 225361"/>
                    <a:gd name="connsiteY11" fmla="*/ 58007 h 225361"/>
                    <a:gd name="connsiteX12" fmla="*/ 15049 w 225361"/>
                    <a:gd name="connsiteY12" fmla="*/ 51054 h 225361"/>
                    <a:gd name="connsiteX13" fmla="*/ 1524 w 225361"/>
                    <a:gd name="connsiteY13" fmla="*/ 81439 h 225361"/>
                    <a:gd name="connsiteX14" fmla="*/ 23241 w 225361"/>
                    <a:gd name="connsiteY14" fmla="*/ 95060 h 225361"/>
                    <a:gd name="connsiteX15" fmla="*/ 22384 w 225361"/>
                    <a:gd name="connsiteY15" fmla="*/ 125635 h 225361"/>
                    <a:gd name="connsiteX16" fmla="*/ 0 w 225361"/>
                    <a:gd name="connsiteY16" fmla="*/ 138112 h 225361"/>
                    <a:gd name="connsiteX17" fmla="*/ 11906 w 225361"/>
                    <a:gd name="connsiteY17" fmla="*/ 169164 h 225361"/>
                    <a:gd name="connsiteX18" fmla="*/ 36957 w 225361"/>
                    <a:gd name="connsiteY18" fmla="*/ 163449 h 225361"/>
                    <a:gd name="connsiteX19" fmla="*/ 58007 w 225361"/>
                    <a:gd name="connsiteY19" fmla="*/ 185642 h 225361"/>
                    <a:gd name="connsiteX20" fmla="*/ 51054 w 225361"/>
                    <a:gd name="connsiteY20" fmla="*/ 210312 h 225361"/>
                    <a:gd name="connsiteX21" fmla="*/ 81439 w 225361"/>
                    <a:gd name="connsiteY21" fmla="*/ 223837 h 225361"/>
                    <a:gd name="connsiteX22" fmla="*/ 95060 w 225361"/>
                    <a:gd name="connsiteY22" fmla="*/ 202121 h 225361"/>
                    <a:gd name="connsiteX23" fmla="*/ 125635 w 225361"/>
                    <a:gd name="connsiteY23" fmla="*/ 202978 h 225361"/>
                    <a:gd name="connsiteX24" fmla="*/ 138112 w 225361"/>
                    <a:gd name="connsiteY24" fmla="*/ 225362 h 225361"/>
                    <a:gd name="connsiteX25" fmla="*/ 169164 w 225361"/>
                    <a:gd name="connsiteY25" fmla="*/ 213455 h 225361"/>
                    <a:gd name="connsiteX26" fmla="*/ 163449 w 225361"/>
                    <a:gd name="connsiteY26" fmla="*/ 188881 h 225361"/>
                    <a:gd name="connsiteX27" fmla="*/ 185642 w 225361"/>
                    <a:gd name="connsiteY27" fmla="*/ 167831 h 225361"/>
                    <a:gd name="connsiteX28" fmla="*/ 210312 w 225361"/>
                    <a:gd name="connsiteY28" fmla="*/ 174784 h 225361"/>
                    <a:gd name="connsiteX29" fmla="*/ 223837 w 225361"/>
                    <a:gd name="connsiteY29" fmla="*/ 144399 h 225361"/>
                    <a:gd name="connsiteX30" fmla="*/ 202121 w 225361"/>
                    <a:gd name="connsiteY30" fmla="*/ 130778 h 225361"/>
                    <a:gd name="connsiteX31" fmla="*/ 202883 w 225361"/>
                    <a:gd name="connsiteY31" fmla="*/ 100203 h 22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5361" h="225361">
                      <a:moveTo>
                        <a:pt x="225362" y="87249"/>
                      </a:moveTo>
                      <a:lnTo>
                        <a:pt x="213455" y="56197"/>
                      </a:lnTo>
                      <a:lnTo>
                        <a:pt x="188405" y="61913"/>
                      </a:lnTo>
                      <a:cubicBezTo>
                        <a:pt x="182681" y="53388"/>
                        <a:pt x="175565" y="45886"/>
                        <a:pt x="167354" y="39719"/>
                      </a:cubicBezTo>
                      <a:lnTo>
                        <a:pt x="174308" y="15049"/>
                      </a:lnTo>
                      <a:lnTo>
                        <a:pt x="143923" y="1524"/>
                      </a:lnTo>
                      <a:lnTo>
                        <a:pt x="130302" y="23241"/>
                      </a:lnTo>
                      <a:cubicBezTo>
                        <a:pt x="120225" y="21270"/>
                        <a:pt x="109889" y="21013"/>
                        <a:pt x="99727" y="22479"/>
                      </a:cubicBezTo>
                      <a:lnTo>
                        <a:pt x="87249" y="0"/>
                      </a:lnTo>
                      <a:lnTo>
                        <a:pt x="56197" y="11906"/>
                      </a:lnTo>
                      <a:lnTo>
                        <a:pt x="61913" y="36957"/>
                      </a:lnTo>
                      <a:cubicBezTo>
                        <a:pt x="53388" y="42681"/>
                        <a:pt x="45886" y="49797"/>
                        <a:pt x="39719" y="58007"/>
                      </a:cubicBezTo>
                      <a:lnTo>
                        <a:pt x="15049" y="51054"/>
                      </a:lnTo>
                      <a:lnTo>
                        <a:pt x="1524" y="81439"/>
                      </a:lnTo>
                      <a:lnTo>
                        <a:pt x="23241" y="95060"/>
                      </a:lnTo>
                      <a:cubicBezTo>
                        <a:pt x="21239" y="105130"/>
                        <a:pt x="20949" y="115467"/>
                        <a:pt x="22384" y="125635"/>
                      </a:cubicBezTo>
                      <a:lnTo>
                        <a:pt x="0" y="138112"/>
                      </a:lnTo>
                      <a:lnTo>
                        <a:pt x="11906" y="169164"/>
                      </a:lnTo>
                      <a:lnTo>
                        <a:pt x="36957" y="163449"/>
                      </a:lnTo>
                      <a:cubicBezTo>
                        <a:pt x="42681" y="171974"/>
                        <a:pt x="49797" y="179476"/>
                        <a:pt x="58007" y="185642"/>
                      </a:cubicBezTo>
                      <a:lnTo>
                        <a:pt x="51054" y="210312"/>
                      </a:lnTo>
                      <a:lnTo>
                        <a:pt x="81439" y="223837"/>
                      </a:lnTo>
                      <a:lnTo>
                        <a:pt x="95060" y="202121"/>
                      </a:lnTo>
                      <a:cubicBezTo>
                        <a:pt x="105130" y="204125"/>
                        <a:pt x="115468" y="204414"/>
                        <a:pt x="125635" y="202978"/>
                      </a:cubicBezTo>
                      <a:lnTo>
                        <a:pt x="138112" y="225362"/>
                      </a:lnTo>
                      <a:lnTo>
                        <a:pt x="169164" y="213455"/>
                      </a:lnTo>
                      <a:lnTo>
                        <a:pt x="163449" y="188881"/>
                      </a:lnTo>
                      <a:cubicBezTo>
                        <a:pt x="171974" y="183157"/>
                        <a:pt x="179476" y="176041"/>
                        <a:pt x="185642" y="167831"/>
                      </a:cubicBezTo>
                      <a:lnTo>
                        <a:pt x="210312" y="174784"/>
                      </a:lnTo>
                      <a:lnTo>
                        <a:pt x="223837" y="144399"/>
                      </a:lnTo>
                      <a:lnTo>
                        <a:pt x="202121" y="130778"/>
                      </a:lnTo>
                      <a:cubicBezTo>
                        <a:pt x="204091" y="120702"/>
                        <a:pt x="204348" y="110365"/>
                        <a:pt x="202883" y="100203"/>
                      </a:cubicBezTo>
                      <a:close/>
                    </a:path>
                  </a:pathLst>
                </a:custGeom>
                <a:noFill/>
                <a:ln w="63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192"/>
                  <a:endParaRPr lang="en-US" sz="1730">
                    <a:solidFill>
                      <a:srgbClr val="000000"/>
                    </a:solidFill>
                    <a:latin typeface="Segoe UI"/>
                  </a:endParaRPr>
                </a:p>
              </p:txBody>
            </p:sp>
          </p:grpSp>
          <p:sp>
            <p:nvSpPr>
              <p:cNvPr id="100" name="check 3" title="Icon of a checkmark with a circle around it">
                <a:extLst>
                  <a:ext uri="{FF2B5EF4-FFF2-40B4-BE49-F238E27FC236}">
                    <a16:creationId xmlns:a16="http://schemas.microsoft.com/office/drawing/2014/main" id="{B54E33F9-3D26-4C2B-996B-7879ECD9EDBC}"/>
                  </a:ext>
                </a:extLst>
              </p:cNvPr>
              <p:cNvSpPr>
                <a:spLocks noChangeAspect="1" noEditPoints="1"/>
              </p:cNvSpPr>
              <p:nvPr/>
            </p:nvSpPr>
            <p:spPr bwMode="auto">
              <a:xfrm>
                <a:off x="4394050" y="2351926"/>
                <a:ext cx="150020" cy="149152"/>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63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192"/>
                <a:endParaRPr lang="en-US" sz="1730">
                  <a:solidFill>
                    <a:srgbClr val="000000"/>
                  </a:solidFill>
                  <a:latin typeface="Segoe UI"/>
                </a:endParaRPr>
              </a:p>
            </p:txBody>
          </p:sp>
        </p:grpSp>
        <p:sp>
          <p:nvSpPr>
            <p:cNvPr id="98" name="Oval 97">
              <a:extLst>
                <a:ext uri="{FF2B5EF4-FFF2-40B4-BE49-F238E27FC236}">
                  <a16:creationId xmlns:a16="http://schemas.microsoft.com/office/drawing/2014/main" id="{8EAA47B7-5119-4245-BBEC-5F07012C2F4D}"/>
                </a:ext>
              </a:extLst>
            </p:cNvPr>
            <p:cNvSpPr/>
            <p:nvPr/>
          </p:nvSpPr>
          <p:spPr bwMode="auto">
            <a:xfrm>
              <a:off x="5904237" y="3247250"/>
              <a:ext cx="214949" cy="214949"/>
            </a:xfrm>
            <a:prstGeom prst="ellipse">
              <a:avLst/>
            </a:prstGeom>
            <a:solidFill>
              <a:srgbClr val="F2F2F2"/>
            </a:solidFill>
            <a:ln w="6350" cap="flat">
              <a:solidFill>
                <a:schemeClr val="tx1"/>
              </a:solidFill>
              <a:prstDash val="solid"/>
              <a:miter lim="800000"/>
              <a:headEnd/>
              <a:tailEnd/>
            </a:ln>
          </p:spPr>
          <p:txBody>
            <a:bodyPr vert="horz" wrap="square" lIns="91427" tIns="45713" rIns="91427" bIns="45713" numCol="1" anchor="t" anchorCtr="0" compatLnSpc="1">
              <a:prstTxWarp prst="textNoShape">
                <a:avLst/>
              </a:prstTxWarp>
            </a:bodyPr>
            <a:lstStyle/>
            <a:p>
              <a:pPr defTabSz="914192"/>
              <a:endParaRPr lang="en-US" sz="1730" err="1">
                <a:solidFill>
                  <a:srgbClr val="000000"/>
                </a:solidFill>
                <a:latin typeface="Segoe UI"/>
              </a:endParaRPr>
            </a:p>
          </p:txBody>
        </p:sp>
      </p:grpSp>
    </p:spTree>
    <p:extLst>
      <p:ext uri="{BB962C8B-B14F-4D97-AF65-F5344CB8AC3E}">
        <p14:creationId xmlns:p14="http://schemas.microsoft.com/office/powerpoint/2010/main" val="418425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5A275606-9A08-4EA0-8066-9E8768DFF795}"/>
              </a:ext>
              <a:ext uri="{C183D7F6-B498-43B3-948B-1728B52AA6E4}">
                <adec:decorative xmlns:adec="http://schemas.microsoft.com/office/drawing/2017/decorative" val="1"/>
              </a:ext>
            </a:extLst>
          </p:cNvPr>
          <p:cNvSpPr/>
          <p:nvPr/>
        </p:nvSpPr>
        <p:spPr bwMode="auto">
          <a:xfrm rot="5400000">
            <a:off x="1903440" y="4545636"/>
            <a:ext cx="333777" cy="20408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defTabSz="1243265" fontAlgn="base">
              <a:spcBef>
                <a:spcPct val="0"/>
              </a:spcBef>
              <a:spcAft>
                <a:spcPct val="0"/>
              </a:spcAft>
            </a:pPr>
            <a:endParaRPr lang="en-US" sz="2667" err="1">
              <a:solidFill>
                <a:srgbClr val="FFFFFF"/>
              </a:solidFill>
              <a:ea typeface="Segoe UI" pitchFamily="34" charset="0"/>
              <a:cs typeface="Segoe UI" pitchFamily="34" charset="0"/>
            </a:endParaRPr>
          </a:p>
        </p:txBody>
      </p:sp>
      <p:sp>
        <p:nvSpPr>
          <p:cNvPr id="354" name="Rectangle 353">
            <a:extLst>
              <a:ext uri="{FF2B5EF4-FFF2-40B4-BE49-F238E27FC236}">
                <a16:creationId xmlns:a16="http://schemas.microsoft.com/office/drawing/2014/main" id="{28CA4A84-3513-40FF-AF99-D14B806C3C53}"/>
              </a:ext>
              <a:ext uri="{C183D7F6-B498-43B3-948B-1728B52AA6E4}">
                <adec:decorative xmlns:adec="http://schemas.microsoft.com/office/drawing/2017/decorative" val="1"/>
              </a:ext>
            </a:extLst>
          </p:cNvPr>
          <p:cNvSpPr/>
          <p:nvPr/>
        </p:nvSpPr>
        <p:spPr bwMode="auto">
          <a:xfrm>
            <a:off x="3075053" y="3064178"/>
            <a:ext cx="333777" cy="22648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defTabSz="1243265" fontAlgn="base">
              <a:spcBef>
                <a:spcPct val="0"/>
              </a:spcBef>
              <a:spcAft>
                <a:spcPct val="0"/>
              </a:spcAft>
            </a:pPr>
            <a:endParaRPr lang="en-US" sz="2667" err="1">
              <a:solidFill>
                <a:srgbClr val="FFFFFF"/>
              </a:solidFill>
              <a:ea typeface="Segoe UI" pitchFamily="34" charset="0"/>
              <a:cs typeface="Segoe UI" pitchFamily="34" charset="0"/>
            </a:endParaRPr>
          </a:p>
        </p:txBody>
      </p:sp>
      <p:sp>
        <p:nvSpPr>
          <p:cNvPr id="186" name="Title 1">
            <a:extLst>
              <a:ext uri="{FF2B5EF4-FFF2-40B4-BE49-F238E27FC236}">
                <a16:creationId xmlns:a16="http://schemas.microsoft.com/office/drawing/2014/main" id="{3658C596-16E0-4BCF-AA1F-8B1729B22555}"/>
              </a:ext>
            </a:extLst>
          </p:cNvPr>
          <p:cNvSpPr>
            <a:spLocks noGrp="1"/>
          </p:cNvSpPr>
          <p:nvPr>
            <p:ph type="title"/>
          </p:nvPr>
        </p:nvSpPr>
        <p:spPr>
          <a:xfrm>
            <a:off x="588263" y="457200"/>
            <a:ext cx="11018520" cy="553998"/>
          </a:xfrm>
        </p:spPr>
        <p:txBody>
          <a:bodyPr/>
          <a:lstStyle/>
          <a:p>
            <a:r>
              <a:rPr lang="en-US"/>
              <a:t>Connect your workforce to any app</a:t>
            </a:r>
          </a:p>
        </p:txBody>
      </p:sp>
      <p:cxnSp>
        <p:nvCxnSpPr>
          <p:cNvPr id="143" name="Straight Connector 142">
            <a:extLst>
              <a:ext uri="{FF2B5EF4-FFF2-40B4-BE49-F238E27FC236}">
                <a16:creationId xmlns:a16="http://schemas.microsoft.com/office/drawing/2014/main" id="{74F35244-2C32-4B13-8E31-49050B01AC3F}"/>
              </a:ext>
              <a:ext uri="{C183D7F6-B498-43B3-948B-1728B52AA6E4}">
                <adec:decorative xmlns:adec="http://schemas.microsoft.com/office/drawing/2017/decorative" val="1"/>
              </a:ext>
            </a:extLst>
          </p:cNvPr>
          <p:cNvCxnSpPr>
            <a:cxnSpLocks/>
          </p:cNvCxnSpPr>
          <p:nvPr/>
        </p:nvCxnSpPr>
        <p:spPr>
          <a:xfrm>
            <a:off x="6982453" y="3589169"/>
            <a:ext cx="0" cy="365760"/>
          </a:xfrm>
          <a:prstGeom prst="line">
            <a:avLst/>
          </a:prstGeom>
          <a:noFill/>
          <a:ln w="15875" cap="rnd" cmpd="sng" algn="ctr">
            <a:solidFill>
              <a:srgbClr val="F2F2F2">
                <a:lumMod val="90000"/>
              </a:srgbClr>
            </a:solidFill>
            <a:prstDash val="solid"/>
            <a:headEnd type="none"/>
            <a:tailEnd type="arrow" w="med" len="sm"/>
          </a:ln>
          <a:effectLst/>
        </p:spPr>
      </p:cxnSp>
      <p:cxnSp>
        <p:nvCxnSpPr>
          <p:cNvPr id="144" name="Straight Connector 143">
            <a:extLst>
              <a:ext uri="{FF2B5EF4-FFF2-40B4-BE49-F238E27FC236}">
                <a16:creationId xmlns:a16="http://schemas.microsoft.com/office/drawing/2014/main" id="{0AAA2170-3978-46CB-B6DF-5E122B5A530B}"/>
              </a:ext>
              <a:ext uri="{C183D7F6-B498-43B3-948B-1728B52AA6E4}">
                <adec:decorative xmlns:adec="http://schemas.microsoft.com/office/drawing/2017/decorative" val="1"/>
              </a:ext>
            </a:extLst>
          </p:cNvPr>
          <p:cNvCxnSpPr>
            <a:cxnSpLocks/>
          </p:cNvCxnSpPr>
          <p:nvPr/>
        </p:nvCxnSpPr>
        <p:spPr>
          <a:xfrm>
            <a:off x="9958701" y="3589169"/>
            <a:ext cx="0" cy="365760"/>
          </a:xfrm>
          <a:prstGeom prst="line">
            <a:avLst/>
          </a:prstGeom>
          <a:noFill/>
          <a:ln w="15875" cap="rnd" cmpd="sng" algn="ctr">
            <a:solidFill>
              <a:srgbClr val="F2F2F2">
                <a:lumMod val="90000"/>
              </a:srgbClr>
            </a:solidFill>
            <a:prstDash val="solid"/>
            <a:headEnd type="none"/>
            <a:tailEnd type="arrow" w="med" len="sm"/>
          </a:ln>
          <a:effectLst/>
        </p:spPr>
      </p:cxnSp>
      <p:sp>
        <p:nvSpPr>
          <p:cNvPr id="145" name="Arc 144">
            <a:extLst>
              <a:ext uri="{FF2B5EF4-FFF2-40B4-BE49-F238E27FC236}">
                <a16:creationId xmlns:a16="http://schemas.microsoft.com/office/drawing/2014/main" id="{38EF4D54-2C0D-4FB0-A1A0-EAC9BFA2CA02}"/>
              </a:ext>
              <a:ext uri="{C183D7F6-B498-43B3-948B-1728B52AA6E4}">
                <adec:decorative xmlns:adec="http://schemas.microsoft.com/office/drawing/2017/decorative" val="1"/>
              </a:ext>
            </a:extLst>
          </p:cNvPr>
          <p:cNvSpPr/>
          <p:nvPr/>
        </p:nvSpPr>
        <p:spPr>
          <a:xfrm>
            <a:off x="8855827" y="4364152"/>
            <a:ext cx="1096749" cy="1096749"/>
          </a:xfrm>
          <a:prstGeom prst="arc">
            <a:avLst>
              <a:gd name="adj1" fmla="val 21484747"/>
              <a:gd name="adj2" fmla="val 3226241"/>
            </a:avLst>
          </a:prstGeom>
          <a:noFill/>
          <a:ln w="15875" cap="rnd" cmpd="sng" algn="ctr">
            <a:solidFill>
              <a:srgbClr val="F2F2F2">
                <a:lumMod val="90000"/>
              </a:srgbClr>
            </a:solidFill>
            <a:prstDash val="solid"/>
            <a:headEnd type="none"/>
            <a:tailEnd type="arrow" w="med" len="sm"/>
          </a:ln>
          <a:effectLst/>
        </p:spPr>
        <p:txBody>
          <a:bodyPr rtlCol="0" anchor="ctr"/>
          <a:lstStyle/>
          <a:p>
            <a:pPr algn="ctr" defTabSz="914344">
              <a:defRPr/>
            </a:pPr>
            <a:endParaRPr lang="en-US" sz="1765" kern="0">
              <a:solidFill>
                <a:srgbClr val="000000"/>
              </a:solidFill>
              <a:latin typeface="Segoe UI"/>
            </a:endParaRPr>
          </a:p>
        </p:txBody>
      </p:sp>
      <p:sp>
        <p:nvSpPr>
          <p:cNvPr id="146" name="Arc 145">
            <a:extLst>
              <a:ext uri="{FF2B5EF4-FFF2-40B4-BE49-F238E27FC236}">
                <a16:creationId xmlns:a16="http://schemas.microsoft.com/office/drawing/2014/main" id="{0D79A862-89D2-4234-A82B-6D48D153E666}"/>
              </a:ext>
              <a:ext uri="{C183D7F6-B498-43B3-948B-1728B52AA6E4}">
                <adec:decorative xmlns:adec="http://schemas.microsoft.com/office/drawing/2017/decorative" val="1"/>
              </a:ext>
            </a:extLst>
          </p:cNvPr>
          <p:cNvSpPr/>
          <p:nvPr/>
        </p:nvSpPr>
        <p:spPr>
          <a:xfrm rot="18279488" flipV="1">
            <a:off x="6970588" y="4364152"/>
            <a:ext cx="1096749" cy="1096749"/>
          </a:xfrm>
          <a:prstGeom prst="arc">
            <a:avLst>
              <a:gd name="adj1" fmla="val 7293995"/>
              <a:gd name="adj2" fmla="val 10820873"/>
            </a:avLst>
          </a:prstGeom>
          <a:noFill/>
          <a:ln w="15875" cap="rnd" cmpd="sng" algn="ctr">
            <a:solidFill>
              <a:srgbClr val="F2F2F2">
                <a:lumMod val="90000"/>
              </a:srgbClr>
            </a:solidFill>
            <a:prstDash val="solid"/>
            <a:headEnd type="none"/>
            <a:tailEnd type="arrow" w="med" len="sm"/>
          </a:ln>
          <a:effectLst/>
        </p:spPr>
        <p:txBody>
          <a:bodyPr rtlCol="0" anchor="ctr"/>
          <a:lstStyle/>
          <a:p>
            <a:pPr algn="ctr" defTabSz="914344">
              <a:defRPr/>
            </a:pPr>
            <a:endParaRPr lang="en-US" sz="1765" kern="0">
              <a:solidFill>
                <a:srgbClr val="000000"/>
              </a:solidFill>
              <a:latin typeface="Segoe UI"/>
            </a:endParaRPr>
          </a:p>
        </p:txBody>
      </p:sp>
      <p:cxnSp>
        <p:nvCxnSpPr>
          <p:cNvPr id="147" name="Straight Connector 146">
            <a:extLst>
              <a:ext uri="{FF2B5EF4-FFF2-40B4-BE49-F238E27FC236}">
                <a16:creationId xmlns:a16="http://schemas.microsoft.com/office/drawing/2014/main" id="{3928623E-3113-4421-BA03-F9CB10A5C5C6}"/>
              </a:ext>
              <a:ext uri="{C183D7F6-B498-43B3-948B-1728B52AA6E4}">
                <adec:decorative xmlns:adec="http://schemas.microsoft.com/office/drawing/2017/decorative" val="1"/>
              </a:ext>
            </a:extLst>
          </p:cNvPr>
          <p:cNvCxnSpPr>
            <a:cxnSpLocks/>
          </p:cNvCxnSpPr>
          <p:nvPr/>
        </p:nvCxnSpPr>
        <p:spPr>
          <a:xfrm>
            <a:off x="2269873" y="2994711"/>
            <a:ext cx="807899" cy="0"/>
          </a:xfrm>
          <a:prstGeom prst="line">
            <a:avLst/>
          </a:prstGeom>
          <a:noFill/>
          <a:ln w="15875" cap="rnd" cmpd="sng" algn="ctr">
            <a:solidFill>
              <a:srgbClr val="F2F2F2">
                <a:lumMod val="90000"/>
              </a:srgbClr>
            </a:solidFill>
            <a:prstDash val="solid"/>
            <a:headEnd type="none"/>
            <a:tailEnd type="arrow" w="med" len="sm"/>
          </a:ln>
          <a:effectLst/>
        </p:spPr>
      </p:cxnSp>
      <p:cxnSp>
        <p:nvCxnSpPr>
          <p:cNvPr id="148" name="Connector: Elbow 147">
            <a:extLst>
              <a:ext uri="{FF2B5EF4-FFF2-40B4-BE49-F238E27FC236}">
                <a16:creationId xmlns:a16="http://schemas.microsoft.com/office/drawing/2014/main" id="{8D9C4F4A-C0FC-400F-A914-06346A583510}"/>
              </a:ext>
              <a:ext uri="{C183D7F6-B498-43B3-948B-1728B52AA6E4}">
                <adec:decorative xmlns:adec="http://schemas.microsoft.com/office/drawing/2017/decorative" val="1"/>
              </a:ext>
            </a:extLst>
          </p:cNvPr>
          <p:cNvCxnSpPr>
            <a:cxnSpLocks/>
          </p:cNvCxnSpPr>
          <p:nvPr/>
        </p:nvCxnSpPr>
        <p:spPr>
          <a:xfrm>
            <a:off x="5447698" y="2970487"/>
            <a:ext cx="4513529" cy="619596"/>
          </a:xfrm>
          <a:prstGeom prst="bentConnector3">
            <a:avLst>
              <a:gd name="adj1" fmla="val 13451"/>
            </a:avLst>
          </a:prstGeom>
          <a:noFill/>
          <a:ln w="15875" cap="rnd" cmpd="sng" algn="ctr">
            <a:solidFill>
              <a:srgbClr val="F2F2F2">
                <a:lumMod val="90000"/>
              </a:srgbClr>
            </a:solidFill>
            <a:prstDash val="solid"/>
            <a:headEnd type="none"/>
            <a:tailEnd type="none" w="med" len="med"/>
          </a:ln>
          <a:effectLst/>
        </p:spPr>
      </p:cxnSp>
      <p:cxnSp>
        <p:nvCxnSpPr>
          <p:cNvPr id="149" name="Connector: Elbow 148">
            <a:extLst>
              <a:ext uri="{FF2B5EF4-FFF2-40B4-BE49-F238E27FC236}">
                <a16:creationId xmlns:a16="http://schemas.microsoft.com/office/drawing/2014/main" id="{B933C8D9-775E-426C-92DA-255F80386C6B}"/>
              </a:ext>
              <a:ext uri="{C183D7F6-B498-43B3-948B-1728B52AA6E4}">
                <adec:decorative xmlns:adec="http://schemas.microsoft.com/office/drawing/2017/decorative" val="1"/>
              </a:ext>
            </a:extLst>
          </p:cNvPr>
          <p:cNvCxnSpPr>
            <a:cxnSpLocks/>
          </p:cNvCxnSpPr>
          <p:nvPr/>
        </p:nvCxnSpPr>
        <p:spPr>
          <a:xfrm flipV="1">
            <a:off x="5469805" y="2341540"/>
            <a:ext cx="1348263" cy="628949"/>
          </a:xfrm>
          <a:prstGeom prst="bentConnector3">
            <a:avLst>
              <a:gd name="adj1" fmla="val 43272"/>
            </a:avLst>
          </a:prstGeom>
          <a:noFill/>
          <a:ln w="15875" cap="rnd" cmpd="sng" algn="ctr">
            <a:solidFill>
              <a:srgbClr val="F2F2F2">
                <a:lumMod val="90000"/>
              </a:srgbClr>
            </a:solidFill>
            <a:prstDash val="solid"/>
            <a:headEnd type="none"/>
            <a:tailEnd type="arrow" w="med" len="sm"/>
          </a:ln>
          <a:effectLst/>
        </p:spPr>
      </p:cxnSp>
      <p:sp>
        <p:nvSpPr>
          <p:cNvPr id="150" name="Rectangle 149">
            <a:extLst>
              <a:ext uri="{FF2B5EF4-FFF2-40B4-BE49-F238E27FC236}">
                <a16:creationId xmlns:a16="http://schemas.microsoft.com/office/drawing/2014/main" id="{07630C99-7369-4330-AC59-8DB4167CE7DD}"/>
              </a:ext>
              <a:ext uri="{C183D7F6-B498-43B3-948B-1728B52AA6E4}">
                <adec:decorative xmlns:adec="http://schemas.microsoft.com/office/drawing/2017/decorative" val="1"/>
              </a:ext>
            </a:extLst>
          </p:cNvPr>
          <p:cNvSpPr/>
          <p:nvPr/>
        </p:nvSpPr>
        <p:spPr bwMode="auto">
          <a:xfrm>
            <a:off x="8420686" y="4008097"/>
            <a:ext cx="3081081" cy="975360"/>
          </a:xfrm>
          <a:prstGeom prst="rect">
            <a:avLst/>
          </a:prstGeom>
          <a:solidFill>
            <a:srgbClr val="FFFFFF"/>
          </a:solidFill>
          <a:ln w="19050" cap="flat" cmpd="sng" algn="ctr">
            <a:solidFill>
              <a:schemeClr val="bg2"/>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pPr>
            <a:endParaRPr lang="en-US" sz="2353" kern="0">
              <a:gradFill>
                <a:gsLst>
                  <a:gs pos="0">
                    <a:srgbClr val="FFFFFF"/>
                  </a:gs>
                  <a:gs pos="100000">
                    <a:srgbClr val="FFFFFF"/>
                  </a:gs>
                </a:gsLst>
                <a:lin ang="5400000" scaled="0"/>
              </a:gradFill>
              <a:latin typeface="Segoe UI"/>
              <a:cs typeface="Segoe UI" pitchFamily="34" charset="0"/>
            </a:endParaRPr>
          </a:p>
        </p:txBody>
      </p:sp>
      <p:sp>
        <p:nvSpPr>
          <p:cNvPr id="151" name="Rectangle 150">
            <a:extLst>
              <a:ext uri="{FF2B5EF4-FFF2-40B4-BE49-F238E27FC236}">
                <a16:creationId xmlns:a16="http://schemas.microsoft.com/office/drawing/2014/main" id="{DD3BCAD1-424F-4851-BF7D-6234C64A88BC}"/>
              </a:ext>
              <a:ext uri="{C183D7F6-B498-43B3-948B-1728B52AA6E4}">
                <adec:decorative xmlns:adec="http://schemas.microsoft.com/office/drawing/2017/decorative" val="1"/>
              </a:ext>
            </a:extLst>
          </p:cNvPr>
          <p:cNvSpPr/>
          <p:nvPr/>
        </p:nvSpPr>
        <p:spPr bwMode="auto">
          <a:xfrm>
            <a:off x="6014707" y="4008097"/>
            <a:ext cx="1935495" cy="975360"/>
          </a:xfrm>
          <a:prstGeom prst="rect">
            <a:avLst/>
          </a:prstGeom>
          <a:solidFill>
            <a:srgbClr val="FFFFFF"/>
          </a:solidFill>
          <a:ln w="19050" cap="flat" cmpd="sng" algn="ctr">
            <a:solidFill>
              <a:schemeClr val="bg2"/>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pPr>
            <a:endParaRPr lang="en-US" sz="2353" kern="0">
              <a:gradFill>
                <a:gsLst>
                  <a:gs pos="0">
                    <a:srgbClr val="FFFFFF"/>
                  </a:gs>
                  <a:gs pos="100000">
                    <a:srgbClr val="FFFFFF"/>
                  </a:gs>
                </a:gsLst>
                <a:lin ang="5400000" scaled="0"/>
              </a:gradFill>
              <a:latin typeface="Segoe UI"/>
              <a:cs typeface="Segoe UI" pitchFamily="34" charset="0"/>
            </a:endParaRPr>
          </a:p>
        </p:txBody>
      </p:sp>
      <p:sp>
        <p:nvSpPr>
          <p:cNvPr id="152" name="TextBox 151">
            <a:extLst>
              <a:ext uri="{FF2B5EF4-FFF2-40B4-BE49-F238E27FC236}">
                <a16:creationId xmlns:a16="http://schemas.microsoft.com/office/drawing/2014/main" id="{F7C3554D-240C-4871-A709-907DB4B633FB}"/>
              </a:ext>
            </a:extLst>
          </p:cNvPr>
          <p:cNvSpPr txBox="1"/>
          <p:nvPr/>
        </p:nvSpPr>
        <p:spPr>
          <a:xfrm>
            <a:off x="786189" y="3238841"/>
            <a:ext cx="1178145" cy="246221"/>
          </a:xfrm>
          <a:prstGeom prst="rect">
            <a:avLst/>
          </a:prstGeom>
          <a:noFill/>
        </p:spPr>
        <p:txBody>
          <a:bodyPr wrap="square" lIns="0" tIns="0" rIns="0" bIns="0" rtlCol="0">
            <a:spAutoFit/>
          </a:bodyPr>
          <a:lstStyle/>
          <a:p>
            <a:pPr algn="ctr" defTabSz="914344">
              <a:defRPr/>
            </a:pPr>
            <a:r>
              <a:rPr lang="en-US" sz="1600">
                <a:gradFill>
                  <a:gsLst>
                    <a:gs pos="2917">
                      <a:srgbClr val="000000"/>
                    </a:gs>
                    <a:gs pos="100000">
                      <a:srgbClr val="000000"/>
                    </a:gs>
                  </a:gsLst>
                  <a:lin ang="5400000" scaled="0"/>
                </a:gradFill>
                <a:latin typeface="Segoe UI Semibold"/>
                <a:cs typeface="Segoe UI Semilight" panose="020B0402040204020203" pitchFamily="34" charset="0"/>
              </a:rPr>
              <a:t>HR systems</a:t>
            </a:r>
          </a:p>
        </p:txBody>
      </p:sp>
      <p:sp>
        <p:nvSpPr>
          <p:cNvPr id="156" name="TextBox 155">
            <a:extLst>
              <a:ext uri="{FF2B5EF4-FFF2-40B4-BE49-F238E27FC236}">
                <a16:creationId xmlns:a16="http://schemas.microsoft.com/office/drawing/2014/main" id="{3DBE9670-0AE6-48BD-8670-BBE57D2C6B9E}"/>
              </a:ext>
            </a:extLst>
          </p:cNvPr>
          <p:cNvSpPr txBox="1"/>
          <p:nvPr/>
        </p:nvSpPr>
        <p:spPr>
          <a:xfrm>
            <a:off x="997165" y="5719674"/>
            <a:ext cx="1414271" cy="492443"/>
          </a:xfrm>
          <a:prstGeom prst="rect">
            <a:avLst/>
          </a:prstGeom>
          <a:noFill/>
        </p:spPr>
        <p:txBody>
          <a:bodyPr wrap="square" lIns="0" tIns="0" rIns="0" bIns="0" rtlCol="0">
            <a:spAutoFit/>
          </a:bodyPr>
          <a:lstStyle/>
          <a:p>
            <a:pPr algn="ctr" defTabSz="914344">
              <a:defRPr/>
            </a:pPr>
            <a:r>
              <a:rPr lang="en-US" sz="1600">
                <a:gradFill>
                  <a:gsLst>
                    <a:gs pos="2917">
                      <a:srgbClr val="000000"/>
                    </a:gs>
                    <a:gs pos="100000">
                      <a:srgbClr val="000000"/>
                    </a:gs>
                  </a:gsLst>
                  <a:lin ang="5400000" scaled="0"/>
                </a:gradFill>
                <a:latin typeface="Segoe UI Semibold"/>
                <a:cs typeface="Segoe UI Semilight" panose="020B0402040204020203" pitchFamily="34" charset="0"/>
              </a:rPr>
              <a:t>External identities</a:t>
            </a:r>
          </a:p>
        </p:txBody>
      </p:sp>
      <p:sp>
        <p:nvSpPr>
          <p:cNvPr id="153" name="TextBox 152">
            <a:extLst>
              <a:ext uri="{FF2B5EF4-FFF2-40B4-BE49-F238E27FC236}">
                <a16:creationId xmlns:a16="http://schemas.microsoft.com/office/drawing/2014/main" id="{16A84A31-914F-42C0-A6A9-DCC38D49A6A8}"/>
              </a:ext>
            </a:extLst>
          </p:cNvPr>
          <p:cNvSpPr txBox="1"/>
          <p:nvPr/>
        </p:nvSpPr>
        <p:spPr>
          <a:xfrm>
            <a:off x="2992795" y="3206183"/>
            <a:ext cx="1591119" cy="246221"/>
          </a:xfrm>
          <a:prstGeom prst="rect">
            <a:avLst/>
          </a:prstGeom>
          <a:noFill/>
        </p:spPr>
        <p:txBody>
          <a:bodyPr wrap="square" lIns="0" tIns="0" rIns="0" bIns="0" rtlCol="0">
            <a:spAutoFit/>
          </a:bodyPr>
          <a:lstStyle/>
          <a:p>
            <a:pPr algn="ctr" defTabSz="914344">
              <a:defRPr/>
            </a:pPr>
            <a:r>
              <a:rPr lang="en-US" sz="1600">
                <a:gradFill>
                  <a:gsLst>
                    <a:gs pos="2917">
                      <a:srgbClr val="000000"/>
                    </a:gs>
                    <a:gs pos="100000">
                      <a:srgbClr val="000000"/>
                    </a:gs>
                  </a:gsLst>
                  <a:lin ang="5400000" scaled="0"/>
                </a:gradFill>
                <a:latin typeface="Segoe UI Semibold"/>
                <a:cs typeface="Segoe UI Semilight" panose="020B0402040204020203" pitchFamily="34" charset="0"/>
              </a:rPr>
              <a:t>Azure AD</a:t>
            </a:r>
          </a:p>
        </p:txBody>
      </p:sp>
      <p:sp>
        <p:nvSpPr>
          <p:cNvPr id="158" name="Text">
            <a:extLst>
              <a:ext uri="{FF2B5EF4-FFF2-40B4-BE49-F238E27FC236}">
                <a16:creationId xmlns:a16="http://schemas.microsoft.com/office/drawing/2014/main" id="{2183C690-1770-4C52-BDA0-8B20F0BB8A92}"/>
              </a:ext>
            </a:extLst>
          </p:cNvPr>
          <p:cNvSpPr/>
          <p:nvPr/>
        </p:nvSpPr>
        <p:spPr bwMode="auto">
          <a:xfrm>
            <a:off x="3020896" y="5744297"/>
            <a:ext cx="1668699" cy="221599"/>
          </a:xfrm>
          <a:prstGeom prst="rect">
            <a:avLst/>
          </a:prstGeom>
          <a:noFill/>
          <a:ln w="10795" cap="flat" cmpd="sng" algn="ctr">
            <a:noFill/>
            <a:prstDash val="solid"/>
            <a:headEnd type="none" w="med" len="med"/>
            <a:tailEnd type="none" w="med" len="med"/>
          </a:ln>
          <a:effectLst/>
        </p:spPr>
        <p:txBody>
          <a:bodyPr wrap="square" lIns="0" tIns="0" rIns="0" bIns="0">
            <a:spAutoFit/>
          </a:bodyPr>
          <a:lstStyle/>
          <a:p>
            <a:pPr algn="ctr" defTabSz="914344" fontAlgn="base">
              <a:lnSpc>
                <a:spcPct val="90000"/>
              </a:lnSpc>
              <a:spcBef>
                <a:spcPct val="0"/>
              </a:spcBef>
              <a:spcAft>
                <a:spcPct val="0"/>
              </a:spcAft>
              <a:defRPr/>
            </a:pPr>
            <a:r>
              <a:rPr lang="en-US" sz="1600">
                <a:gradFill>
                  <a:gsLst>
                    <a:gs pos="2917">
                      <a:srgbClr val="000000"/>
                    </a:gs>
                    <a:gs pos="100000">
                      <a:srgbClr val="000000"/>
                    </a:gs>
                  </a:gsLst>
                  <a:lin ang="5400000" scaled="0"/>
                </a:gradFill>
                <a:latin typeface="Segoe UI Semibold"/>
                <a:cs typeface="Segoe UI Semilight" panose="020B0402040204020203" pitchFamily="34" charset="0"/>
              </a:rPr>
              <a:t>Active Directory</a:t>
            </a:r>
          </a:p>
        </p:txBody>
      </p:sp>
      <p:sp>
        <p:nvSpPr>
          <p:cNvPr id="154" name="TextBox 153">
            <a:extLst>
              <a:ext uri="{FF2B5EF4-FFF2-40B4-BE49-F238E27FC236}">
                <a16:creationId xmlns:a16="http://schemas.microsoft.com/office/drawing/2014/main" id="{F9DFAD02-F3FC-44D2-9E3F-48DE9451CD50}"/>
              </a:ext>
            </a:extLst>
          </p:cNvPr>
          <p:cNvSpPr txBox="1"/>
          <p:nvPr/>
        </p:nvSpPr>
        <p:spPr>
          <a:xfrm>
            <a:off x="5307251" y="2801993"/>
            <a:ext cx="1534756" cy="361999"/>
          </a:xfrm>
          <a:prstGeom prst="rect">
            <a:avLst/>
          </a:prstGeom>
          <a:solidFill>
            <a:srgbClr val="FFFFFF"/>
          </a:solidFill>
        </p:spPr>
        <p:txBody>
          <a:bodyPr wrap="square" lIns="0" tIns="0" rIns="0" bIns="0" rtlCol="0" anchor="ctr">
            <a:noAutofit/>
          </a:bodyPr>
          <a:lstStyle/>
          <a:p>
            <a:pPr algn="ctr" defTabSz="914344">
              <a:defRPr/>
            </a:pPr>
            <a:r>
              <a:rPr lang="en-US" sz="1600" kern="0">
                <a:gradFill>
                  <a:gsLst>
                    <a:gs pos="2917">
                      <a:srgbClr val="000000"/>
                    </a:gs>
                    <a:gs pos="100000">
                      <a:srgbClr val="000000"/>
                    </a:gs>
                  </a:gsLst>
                  <a:lin ang="5400000" scaled="0"/>
                </a:gradFill>
                <a:latin typeface="Segoe UI Semibold"/>
                <a:cs typeface="Segoe UI Semilight" panose="020B0402040204020203" pitchFamily="34" charset="0"/>
              </a:rPr>
              <a:t>Single sign-on</a:t>
            </a:r>
          </a:p>
        </p:txBody>
      </p:sp>
      <p:sp>
        <p:nvSpPr>
          <p:cNvPr id="155" name="TextBox 154">
            <a:extLst>
              <a:ext uri="{FF2B5EF4-FFF2-40B4-BE49-F238E27FC236}">
                <a16:creationId xmlns:a16="http://schemas.microsoft.com/office/drawing/2014/main" id="{276BC4DD-95CA-4A5E-8197-CFCC397CEDBE}"/>
              </a:ext>
            </a:extLst>
          </p:cNvPr>
          <p:cNvSpPr txBox="1"/>
          <p:nvPr/>
        </p:nvSpPr>
        <p:spPr>
          <a:xfrm>
            <a:off x="6667527" y="1557811"/>
            <a:ext cx="1328720" cy="535803"/>
          </a:xfrm>
          <a:prstGeom prst="rect">
            <a:avLst/>
          </a:prstGeom>
          <a:noFill/>
        </p:spPr>
        <p:txBody>
          <a:bodyPr wrap="square" rtlCol="0" anchor="ctr" anchorCtr="0">
            <a:noAutofit/>
          </a:bodyPr>
          <a:lstStyle>
            <a:defPPr>
              <a:defRPr lang="en-US"/>
            </a:defPPr>
            <a:lvl1pPr marR="0" lvl="0" indent="0" algn="ctr" defTabSz="913400" fontAlgn="base">
              <a:lnSpc>
                <a:spcPct val="100000"/>
              </a:lnSpc>
              <a:spcBef>
                <a:spcPct val="0"/>
              </a:spcBef>
              <a:spcAft>
                <a:spcPct val="0"/>
              </a:spcAft>
              <a:buClrTx/>
              <a:buSzTx/>
              <a:buFontTx/>
              <a:buNone/>
              <a:tabLst/>
              <a:defRPr kumimoji="0" sz="1600" b="0" i="0" u="none" strike="noStrike" kern="0" cap="none" spc="0" normalizeH="0" baseline="0">
                <a:ln>
                  <a:noFill/>
                </a:ln>
                <a:effectLst/>
                <a:uLnTx/>
                <a:uFillTx/>
                <a:latin typeface="+mj-lt"/>
                <a:ea typeface="Segoe UI" charset="0"/>
                <a:cs typeface="Segoe UI" charset="0"/>
              </a:defRPr>
            </a:lvl1pPr>
          </a:lstStyle>
          <a:p>
            <a:pPr algn="l" defTabSz="914136">
              <a:lnSpc>
                <a:spcPct val="90000"/>
              </a:lnSpc>
              <a:defRPr/>
            </a:pPr>
            <a:r>
              <a:rPr lang="en-US" sz="1400" kern="1200">
                <a:ln w="3175">
                  <a:noFill/>
                </a:ln>
                <a:gradFill>
                  <a:gsLst>
                    <a:gs pos="2917">
                      <a:srgbClr val="000000"/>
                    </a:gs>
                    <a:gs pos="100000">
                      <a:srgbClr val="000000"/>
                    </a:gs>
                  </a:gsLst>
                  <a:lin ang="5400000" scaled="0"/>
                </a:gradFill>
                <a:ea typeface="ＭＳ Ｐゴシック"/>
                <a:cs typeface="Segoe UI"/>
              </a:rPr>
              <a:t>SaaS apps</a:t>
            </a:r>
          </a:p>
        </p:txBody>
      </p:sp>
      <p:sp>
        <p:nvSpPr>
          <p:cNvPr id="263" name="TextBox 262">
            <a:extLst>
              <a:ext uri="{FF2B5EF4-FFF2-40B4-BE49-F238E27FC236}">
                <a16:creationId xmlns:a16="http://schemas.microsoft.com/office/drawing/2014/main" id="{619FA294-4B51-43C1-B327-2ED95626995F}"/>
              </a:ext>
            </a:extLst>
          </p:cNvPr>
          <p:cNvSpPr txBox="1"/>
          <p:nvPr/>
        </p:nvSpPr>
        <p:spPr>
          <a:xfrm>
            <a:off x="9157975" y="1458162"/>
            <a:ext cx="1568744" cy="535803"/>
          </a:xfrm>
          <a:prstGeom prst="rect">
            <a:avLst/>
          </a:prstGeom>
          <a:noFill/>
        </p:spPr>
        <p:txBody>
          <a:bodyPr wrap="square" rtlCol="0" anchor="ctr" anchorCtr="0">
            <a:noAutofit/>
          </a:bodyPr>
          <a:lstStyle>
            <a:defPPr>
              <a:defRPr lang="en-US"/>
            </a:defPPr>
            <a:lvl1pPr marR="0" lvl="0" indent="0" algn="ctr" defTabSz="913400" fontAlgn="base">
              <a:lnSpc>
                <a:spcPct val="100000"/>
              </a:lnSpc>
              <a:spcBef>
                <a:spcPct val="0"/>
              </a:spcBef>
              <a:spcAft>
                <a:spcPct val="0"/>
              </a:spcAft>
              <a:buClrTx/>
              <a:buSzTx/>
              <a:buFontTx/>
              <a:buNone/>
              <a:tabLst/>
              <a:defRPr kumimoji="0" sz="1600" b="0" i="0" u="none" strike="noStrike" kern="0" cap="none" spc="0" normalizeH="0" baseline="0">
                <a:ln>
                  <a:noFill/>
                </a:ln>
                <a:effectLst/>
                <a:uLnTx/>
                <a:uFillTx/>
                <a:latin typeface="+mj-lt"/>
                <a:ea typeface="Segoe UI" charset="0"/>
                <a:cs typeface="Segoe UI" charset="0"/>
              </a:defRPr>
            </a:lvl1pPr>
          </a:lstStyle>
          <a:p>
            <a:pPr algn="l" defTabSz="914136">
              <a:lnSpc>
                <a:spcPct val="90000"/>
              </a:lnSpc>
              <a:defRPr/>
            </a:pPr>
            <a:r>
              <a:rPr lang="en-US" sz="1400" kern="1200">
                <a:ln w="3175">
                  <a:noFill/>
                </a:ln>
                <a:gradFill>
                  <a:gsLst>
                    <a:gs pos="0">
                      <a:srgbClr val="000000"/>
                    </a:gs>
                    <a:gs pos="100000">
                      <a:srgbClr val="000000"/>
                    </a:gs>
                  </a:gsLst>
                  <a:lin ang="0" scaled="0"/>
                </a:gradFill>
                <a:latin typeface="Segoe UI Semibold"/>
                <a:ea typeface="ＭＳ Ｐゴシック"/>
                <a:cs typeface="Segoe UI"/>
              </a:rPr>
              <a:t>Cloud-hosted apps</a:t>
            </a:r>
          </a:p>
        </p:txBody>
      </p:sp>
      <p:sp>
        <p:nvSpPr>
          <p:cNvPr id="159" name="Rectangle 158">
            <a:extLst>
              <a:ext uri="{FF2B5EF4-FFF2-40B4-BE49-F238E27FC236}">
                <a16:creationId xmlns:a16="http://schemas.microsoft.com/office/drawing/2014/main" id="{B20CC819-7E9B-4C0A-937A-5D3762A88CE0}"/>
              </a:ext>
            </a:extLst>
          </p:cNvPr>
          <p:cNvSpPr/>
          <p:nvPr/>
        </p:nvSpPr>
        <p:spPr>
          <a:xfrm>
            <a:off x="6454363" y="4329579"/>
            <a:ext cx="1056183" cy="332399"/>
          </a:xfrm>
          <a:prstGeom prst="rect">
            <a:avLst/>
          </a:prstGeom>
          <a:noFill/>
        </p:spPr>
        <p:txBody>
          <a:bodyPr wrap="square" lIns="0" tIns="0" rIns="0" bIns="0" rtlCol="0" anchor="ctr">
            <a:spAutoFit/>
          </a:bodyPr>
          <a:lstStyle/>
          <a:p>
            <a:pPr algn="ctr" defTabSz="914344">
              <a:lnSpc>
                <a:spcPct val="90000"/>
              </a:lnSpc>
              <a:defRPr/>
            </a:pPr>
            <a:r>
              <a:rPr lang="en-US" sz="1200" kern="0">
                <a:gradFill>
                  <a:gsLst>
                    <a:gs pos="2917">
                      <a:srgbClr val="000000"/>
                    </a:gs>
                    <a:gs pos="100000">
                      <a:srgbClr val="000000"/>
                    </a:gs>
                  </a:gsLst>
                  <a:lin ang="5400000" scaled="0"/>
                </a:gradFill>
                <a:latin typeface="Segoe UI Semibold"/>
              </a:rPr>
              <a:t>Azure AD</a:t>
            </a:r>
            <a:br>
              <a:rPr lang="en-US" sz="1200" kern="0">
                <a:gradFill>
                  <a:gsLst>
                    <a:gs pos="2917">
                      <a:srgbClr val="000000"/>
                    </a:gs>
                    <a:gs pos="100000">
                      <a:srgbClr val="000000"/>
                    </a:gs>
                  </a:gsLst>
                  <a:lin ang="5400000" scaled="0"/>
                </a:gradFill>
                <a:latin typeface="Segoe UI Semibold"/>
              </a:rPr>
            </a:br>
            <a:r>
              <a:rPr lang="en-US" sz="1200" kern="0">
                <a:gradFill>
                  <a:gsLst>
                    <a:gs pos="2917">
                      <a:srgbClr val="000000"/>
                    </a:gs>
                    <a:gs pos="100000">
                      <a:srgbClr val="000000"/>
                    </a:gs>
                  </a:gsLst>
                  <a:lin ang="5400000" scaled="0"/>
                </a:gradFill>
                <a:latin typeface="Segoe UI Semibold"/>
              </a:rPr>
              <a:t>App Proxy</a:t>
            </a:r>
          </a:p>
        </p:txBody>
      </p:sp>
      <p:sp>
        <p:nvSpPr>
          <p:cNvPr id="160" name="TextBox 159" descr="App delivery controllers &amp; networks&#10;">
            <a:extLst>
              <a:ext uri="{FF2B5EF4-FFF2-40B4-BE49-F238E27FC236}">
                <a16:creationId xmlns:a16="http://schemas.microsoft.com/office/drawing/2014/main" id="{8BF6D13B-71F8-492C-B61F-6D84E89243E0}"/>
              </a:ext>
            </a:extLst>
          </p:cNvPr>
          <p:cNvSpPr txBox="1"/>
          <p:nvPr/>
        </p:nvSpPr>
        <p:spPr>
          <a:xfrm>
            <a:off x="8605733" y="4181102"/>
            <a:ext cx="2710987" cy="166199"/>
          </a:xfrm>
          <a:prstGeom prst="rect">
            <a:avLst/>
          </a:prstGeom>
          <a:noFill/>
        </p:spPr>
        <p:txBody>
          <a:bodyPr wrap="square" lIns="0" tIns="0" rIns="0" bIns="0" rtlCol="0" anchor="ctr">
            <a:spAutoFit/>
          </a:bodyPr>
          <a:lstStyle/>
          <a:p>
            <a:pPr algn="ctr" defTabSz="914344">
              <a:lnSpc>
                <a:spcPct val="90000"/>
              </a:lnSpc>
              <a:defRPr/>
            </a:pPr>
            <a:r>
              <a:rPr lang="en-US" sz="1200" kern="0">
                <a:gradFill>
                  <a:gsLst>
                    <a:gs pos="2917">
                      <a:srgbClr val="000000"/>
                    </a:gs>
                    <a:gs pos="100000">
                      <a:srgbClr val="000000"/>
                    </a:gs>
                  </a:gsLst>
                  <a:lin ang="5400000" scaled="0"/>
                </a:gradFill>
                <a:latin typeface="Segoe UI Semibold"/>
              </a:rPr>
              <a:t>App delivery controllers &amp; networks</a:t>
            </a:r>
          </a:p>
        </p:txBody>
      </p:sp>
      <p:sp>
        <p:nvSpPr>
          <p:cNvPr id="161" name="Text">
            <a:extLst>
              <a:ext uri="{FF2B5EF4-FFF2-40B4-BE49-F238E27FC236}">
                <a16:creationId xmlns:a16="http://schemas.microsoft.com/office/drawing/2014/main" id="{D274A455-9363-49DE-A14B-86D197F48E5A}"/>
              </a:ext>
            </a:extLst>
          </p:cNvPr>
          <p:cNvSpPr/>
          <p:nvPr/>
        </p:nvSpPr>
        <p:spPr bwMode="auto">
          <a:xfrm>
            <a:off x="6231647" y="5957135"/>
            <a:ext cx="4483740" cy="221599"/>
          </a:xfrm>
          <a:prstGeom prst="rect">
            <a:avLst/>
          </a:prstGeom>
          <a:noFill/>
          <a:ln w="10795" cap="flat" cmpd="sng" algn="ctr">
            <a:noFill/>
            <a:prstDash val="solid"/>
            <a:headEnd type="none" w="med" len="med"/>
            <a:tailEnd type="none" w="med" len="med"/>
          </a:ln>
          <a:effectLst/>
        </p:spPr>
        <p:txBody>
          <a:bodyPr wrap="square" lIns="0" tIns="0" rIns="0" bIns="0" anchor="ctr" anchorCtr="1">
            <a:spAutoFit/>
          </a:bodyPr>
          <a:lstStyle/>
          <a:p>
            <a:pPr algn="ctr" defTabSz="671846" fontAlgn="base">
              <a:lnSpc>
                <a:spcPct val="90000"/>
              </a:lnSpc>
              <a:spcBef>
                <a:spcPct val="0"/>
              </a:spcBef>
              <a:spcAft>
                <a:spcPct val="0"/>
              </a:spcAft>
              <a:defRPr/>
            </a:pPr>
            <a:r>
              <a:rPr lang="en-US" sz="1600">
                <a:gradFill>
                  <a:gsLst>
                    <a:gs pos="2917">
                      <a:srgbClr val="000000"/>
                    </a:gs>
                    <a:gs pos="100000">
                      <a:srgbClr val="000000"/>
                    </a:gs>
                  </a:gsLst>
                  <a:lin ang="5400000" scaled="0"/>
                </a:gradFill>
                <a:latin typeface="Segoe UI Semibold"/>
                <a:cs typeface="Segoe UI Semilight" panose="020B0402040204020203" pitchFamily="34" charset="0"/>
              </a:rPr>
              <a:t>On-premises perimeter-based networks</a:t>
            </a:r>
          </a:p>
        </p:txBody>
      </p:sp>
      <p:pic>
        <p:nvPicPr>
          <p:cNvPr id="162" name="Picture 2">
            <a:extLst>
              <a:ext uri="{FF2B5EF4-FFF2-40B4-BE49-F238E27FC236}">
                <a16:creationId xmlns:a16="http://schemas.microsoft.com/office/drawing/2014/main" id="{D53B9FF6-1AC0-4407-9DCC-F2157BDBA0DD}"/>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58253" y="1922238"/>
            <a:ext cx="544751" cy="544751"/>
          </a:xfrm>
          <a:prstGeom prst="rect">
            <a:avLst/>
          </a:prstGeom>
          <a:extLst>
            <a:ext uri="{909E8E84-426E-40DD-AFC4-6F175D3DCCD1}">
              <a14:hiddenFill xmlns:a14="http://schemas.microsoft.com/office/drawing/2010/main">
                <a:solidFill>
                  <a:srgbClr val="FFFFFF"/>
                </a:solidFill>
              </a14:hiddenFill>
            </a:ext>
          </a:extLst>
        </p:spPr>
      </p:pic>
      <p:pic>
        <p:nvPicPr>
          <p:cNvPr id="163" name="Picture 162">
            <a:extLst>
              <a:ext uri="{FF2B5EF4-FFF2-40B4-BE49-F238E27FC236}">
                <a16:creationId xmlns:a16="http://schemas.microsoft.com/office/drawing/2014/main" id="{59CF9453-D9ED-44EB-82B9-9A1BCFCA35CB}"/>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62190" y="5499678"/>
            <a:ext cx="548335" cy="362983"/>
          </a:xfrm>
          <a:prstGeom prst="rect">
            <a:avLst/>
          </a:prstGeom>
        </p:spPr>
      </p:pic>
      <p:pic>
        <p:nvPicPr>
          <p:cNvPr id="164" name="Picture 163">
            <a:extLst>
              <a:ext uri="{FF2B5EF4-FFF2-40B4-BE49-F238E27FC236}">
                <a16:creationId xmlns:a16="http://schemas.microsoft.com/office/drawing/2014/main" id="{A163C1B4-D5B4-4BD9-BCD8-551512F2CF5A}"/>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15579" y="5011126"/>
            <a:ext cx="879333" cy="582095"/>
          </a:xfrm>
          <a:prstGeom prst="rect">
            <a:avLst/>
          </a:prstGeom>
        </p:spPr>
      </p:pic>
      <p:cxnSp>
        <p:nvCxnSpPr>
          <p:cNvPr id="165" name="Straight Arrow Connector 164">
            <a:extLst>
              <a:ext uri="{FF2B5EF4-FFF2-40B4-BE49-F238E27FC236}">
                <a16:creationId xmlns:a16="http://schemas.microsoft.com/office/drawing/2014/main" id="{5383FAB4-8415-498A-ABC0-AB6C108B6312}"/>
              </a:ext>
              <a:ext uri="{C183D7F6-B498-43B3-948B-1728B52AA6E4}">
                <adec:decorative xmlns:adec="http://schemas.microsoft.com/office/drawing/2017/decorative" val="1"/>
              </a:ext>
            </a:extLst>
          </p:cNvPr>
          <p:cNvCxnSpPr>
            <a:cxnSpLocks/>
          </p:cNvCxnSpPr>
          <p:nvPr/>
        </p:nvCxnSpPr>
        <p:spPr>
          <a:xfrm flipV="1">
            <a:off x="3823396" y="3686333"/>
            <a:ext cx="0" cy="1007505"/>
          </a:xfrm>
          <a:prstGeom prst="straightConnector1">
            <a:avLst/>
          </a:prstGeom>
          <a:noFill/>
          <a:ln w="15875" cap="rnd" cmpd="sng" algn="ctr">
            <a:solidFill>
              <a:srgbClr val="F2F2F2">
                <a:lumMod val="90000"/>
              </a:srgbClr>
            </a:solidFill>
            <a:prstDash val="solid"/>
            <a:headEnd type="arrow" w="med" len="sm"/>
            <a:tailEnd type="arrow" w="med" len="sm"/>
          </a:ln>
          <a:effectLst/>
        </p:spPr>
      </p:cxnSp>
      <p:sp useBgFill="1">
        <p:nvSpPr>
          <p:cNvPr id="166" name="Oval 165">
            <a:extLst>
              <a:ext uri="{FF2B5EF4-FFF2-40B4-BE49-F238E27FC236}">
                <a16:creationId xmlns:a16="http://schemas.microsoft.com/office/drawing/2014/main" id="{A23D842C-9EA3-44EB-BDBF-09D28A175E5B}"/>
              </a:ext>
              <a:ext uri="{C183D7F6-B498-43B3-948B-1728B52AA6E4}">
                <adec:decorative xmlns:adec="http://schemas.microsoft.com/office/drawing/2017/decorative" val="1"/>
              </a:ext>
            </a:extLst>
          </p:cNvPr>
          <p:cNvSpPr/>
          <p:nvPr/>
        </p:nvSpPr>
        <p:spPr bwMode="auto">
          <a:xfrm rot="2187612">
            <a:off x="3636008" y="3962397"/>
            <a:ext cx="374776" cy="426467"/>
          </a:xfrm>
          <a:prstGeom prst="ellipse">
            <a:avLst/>
          </a:prstGeom>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168" name="Graphic 167">
            <a:extLst>
              <a:ext uri="{FF2B5EF4-FFF2-40B4-BE49-F238E27FC236}">
                <a16:creationId xmlns:a16="http://schemas.microsoft.com/office/drawing/2014/main" id="{155E0BC1-5944-4FC2-B29E-287BB2B6C9D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57525" y="2084954"/>
            <a:ext cx="1061660" cy="1061660"/>
          </a:xfrm>
          <a:prstGeom prst="rect">
            <a:avLst/>
          </a:prstGeom>
        </p:spPr>
      </p:pic>
      <p:pic>
        <p:nvPicPr>
          <p:cNvPr id="169" name="Picture 168">
            <a:extLst>
              <a:ext uri="{FF2B5EF4-FFF2-40B4-BE49-F238E27FC236}">
                <a16:creationId xmlns:a16="http://schemas.microsoft.com/office/drawing/2014/main" id="{B9C95BF2-1D5B-4259-A5E3-8DD546E05373}"/>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27541" y="2430995"/>
            <a:ext cx="601184" cy="366619"/>
          </a:xfrm>
          <a:prstGeom prst="rect">
            <a:avLst/>
          </a:prstGeom>
        </p:spPr>
      </p:pic>
      <p:cxnSp>
        <p:nvCxnSpPr>
          <p:cNvPr id="170" name="Straight Connector 169">
            <a:extLst>
              <a:ext uri="{FF2B5EF4-FFF2-40B4-BE49-F238E27FC236}">
                <a16:creationId xmlns:a16="http://schemas.microsoft.com/office/drawing/2014/main" id="{8BA55C0C-FE5A-4F8F-BE61-E3A0694564A5}"/>
              </a:ext>
              <a:ext uri="{C183D7F6-B498-43B3-948B-1728B52AA6E4}">
                <adec:decorative xmlns:adec="http://schemas.microsoft.com/office/drawing/2017/decorative" val="1"/>
              </a:ext>
            </a:extLst>
          </p:cNvPr>
          <p:cNvCxnSpPr>
            <a:cxnSpLocks/>
          </p:cNvCxnSpPr>
          <p:nvPr/>
        </p:nvCxnSpPr>
        <p:spPr>
          <a:xfrm>
            <a:off x="4562308" y="2990304"/>
            <a:ext cx="699411" cy="0"/>
          </a:xfrm>
          <a:prstGeom prst="line">
            <a:avLst/>
          </a:prstGeom>
          <a:noFill/>
          <a:ln w="15875" cap="rnd" cmpd="sng" algn="ctr">
            <a:solidFill>
              <a:srgbClr val="F2F2F2">
                <a:lumMod val="90000"/>
              </a:srgbClr>
            </a:solidFill>
            <a:prstDash val="solid"/>
            <a:headEnd type="none"/>
            <a:tailEnd type="arrow" w="med" len="sm"/>
          </a:ln>
          <a:effectLst/>
        </p:spPr>
      </p:cxnSp>
      <p:grpSp>
        <p:nvGrpSpPr>
          <p:cNvPr id="171" name="Group 170">
            <a:extLst>
              <a:ext uri="{FF2B5EF4-FFF2-40B4-BE49-F238E27FC236}">
                <a16:creationId xmlns:a16="http://schemas.microsoft.com/office/drawing/2014/main" id="{C8009DE2-33AF-4892-9AE9-92E02F146D2C}"/>
              </a:ext>
              <a:ext uri="{C183D7F6-B498-43B3-948B-1728B52AA6E4}">
                <adec:decorative xmlns:adec="http://schemas.microsoft.com/office/drawing/2017/decorative" val="1"/>
              </a:ext>
            </a:extLst>
          </p:cNvPr>
          <p:cNvGrpSpPr/>
          <p:nvPr/>
        </p:nvGrpSpPr>
        <p:grpSpPr>
          <a:xfrm>
            <a:off x="486871" y="4952795"/>
            <a:ext cx="576072" cy="576072"/>
            <a:chOff x="365153" y="3714596"/>
            <a:chExt cx="432054" cy="432054"/>
          </a:xfrm>
        </p:grpSpPr>
        <p:sp>
          <p:nvSpPr>
            <p:cNvPr id="172" name="Oval 171">
              <a:extLst>
                <a:ext uri="{FF2B5EF4-FFF2-40B4-BE49-F238E27FC236}">
                  <a16:creationId xmlns:a16="http://schemas.microsoft.com/office/drawing/2014/main" id="{D7F8D33C-7A70-4F3C-8C48-E6723B434C3E}"/>
                </a:ext>
              </a:extLst>
            </p:cNvPr>
            <p:cNvSpPr/>
            <p:nvPr/>
          </p:nvSpPr>
          <p:spPr bwMode="auto">
            <a:xfrm>
              <a:off x="365153" y="3714596"/>
              <a:ext cx="432054" cy="432054"/>
            </a:xfrm>
            <a:prstGeom prst="ellipse">
              <a:avLst/>
            </a:prstGeom>
            <a:solidFill>
              <a:srgbClr val="FFFFFF"/>
            </a:solidFill>
            <a:ln w="10795" cap="flat" cmpd="sng" algn="ctr">
              <a:noFill/>
              <a:prstDash val="solid"/>
              <a:headEnd type="none" w="med" len="med"/>
              <a:tailEnd type="none" w="med" len="med"/>
            </a:ln>
            <a:effectLst>
              <a:outerShdw blurRad="152400" dist="38100" dir="2700000" algn="ctr" rotWithShape="0">
                <a:prstClr val="black">
                  <a:alpha val="19000"/>
                </a:prstClr>
              </a:outerShdw>
            </a:effectLst>
          </p:spPr>
          <p:txBody>
            <a:bodyPr vert="horz" wrap="square" lIns="134464" tIns="134464" rIns="134464" bIns="46616" numCol="1" rtlCol="0" anchor="t" anchorCtr="0" compatLnSpc="1">
              <a:prstTxWarp prst="textNoShape">
                <a:avLst/>
              </a:prstTxWarp>
            </a:bodyPr>
            <a:lstStyle/>
            <a:p>
              <a:pPr defTabSz="914136" fontAlgn="base">
                <a:lnSpc>
                  <a:spcPct val="90000"/>
                </a:lnSpc>
                <a:spcBef>
                  <a:spcPct val="0"/>
                </a:spcBef>
                <a:spcAft>
                  <a:spcPct val="0"/>
                </a:spcAft>
                <a:defRPr/>
              </a:pPr>
              <a:endParaRPr lang="en-US" sz="1372" kern="0">
                <a:ln w="3175">
                  <a:noFill/>
                </a:ln>
                <a:gradFill>
                  <a:gsLst>
                    <a:gs pos="0">
                      <a:srgbClr val="282828"/>
                    </a:gs>
                    <a:gs pos="100000">
                      <a:srgbClr val="282828"/>
                    </a:gs>
                  </a:gsLst>
                  <a:lin ang="0" scaled="0"/>
                </a:gradFill>
                <a:latin typeface="Segoe UI Semibold"/>
                <a:ea typeface="ＭＳ Ｐゴシック"/>
                <a:cs typeface="Segoe UI"/>
              </a:endParaRPr>
            </a:p>
          </p:txBody>
        </p:sp>
        <p:pic>
          <p:nvPicPr>
            <p:cNvPr id="173" name="Graphic 172">
              <a:extLst>
                <a:ext uri="{FF2B5EF4-FFF2-40B4-BE49-F238E27FC236}">
                  <a16:creationId xmlns:a16="http://schemas.microsoft.com/office/drawing/2014/main" id="{420FBE4B-5AA1-4531-8011-0E423DEBB6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4887" y="3801076"/>
              <a:ext cx="252587" cy="259095"/>
            </a:xfrm>
            <a:prstGeom prst="rect">
              <a:avLst/>
            </a:prstGeom>
          </p:spPr>
        </p:pic>
      </p:grpSp>
      <p:grpSp>
        <p:nvGrpSpPr>
          <p:cNvPr id="187" name="Group 186">
            <a:extLst>
              <a:ext uri="{FF2B5EF4-FFF2-40B4-BE49-F238E27FC236}">
                <a16:creationId xmlns:a16="http://schemas.microsoft.com/office/drawing/2014/main" id="{D57927B5-D51B-4D18-BD12-FF7A2B170576}"/>
              </a:ext>
              <a:ext uri="{C183D7F6-B498-43B3-948B-1728B52AA6E4}">
                <adec:decorative xmlns:adec="http://schemas.microsoft.com/office/drawing/2017/decorative" val="1"/>
              </a:ext>
            </a:extLst>
          </p:cNvPr>
          <p:cNvGrpSpPr/>
          <p:nvPr/>
        </p:nvGrpSpPr>
        <p:grpSpPr>
          <a:xfrm>
            <a:off x="1099313" y="4952795"/>
            <a:ext cx="576072" cy="576072"/>
            <a:chOff x="824485" y="3714596"/>
            <a:chExt cx="432054" cy="432054"/>
          </a:xfrm>
        </p:grpSpPr>
        <p:sp>
          <p:nvSpPr>
            <p:cNvPr id="188" name="Oval 187">
              <a:extLst>
                <a:ext uri="{FF2B5EF4-FFF2-40B4-BE49-F238E27FC236}">
                  <a16:creationId xmlns:a16="http://schemas.microsoft.com/office/drawing/2014/main" id="{D0F1F25A-C648-4C98-A415-D559EF4F4C8E}"/>
                </a:ext>
              </a:extLst>
            </p:cNvPr>
            <p:cNvSpPr/>
            <p:nvPr/>
          </p:nvSpPr>
          <p:spPr bwMode="auto">
            <a:xfrm>
              <a:off x="824485" y="3714596"/>
              <a:ext cx="432054" cy="432054"/>
            </a:xfrm>
            <a:prstGeom prst="ellipse">
              <a:avLst/>
            </a:prstGeom>
            <a:solidFill>
              <a:srgbClr val="FFFFFF"/>
            </a:solidFill>
            <a:ln w="10795" cap="flat" cmpd="sng" algn="ctr">
              <a:noFill/>
              <a:prstDash val="solid"/>
              <a:headEnd type="none" w="med" len="med"/>
              <a:tailEnd type="none" w="med" len="med"/>
            </a:ln>
            <a:effectLst>
              <a:outerShdw blurRad="152400" dist="38100" dir="2700000" algn="ctr" rotWithShape="0">
                <a:prstClr val="black">
                  <a:alpha val="19000"/>
                </a:prstClr>
              </a:outerShdw>
            </a:effectLst>
          </p:spPr>
          <p:txBody>
            <a:bodyPr vert="horz" wrap="square" lIns="134464" tIns="134464" rIns="134464" bIns="46616" numCol="1" rtlCol="0" anchor="t" anchorCtr="0" compatLnSpc="1">
              <a:prstTxWarp prst="textNoShape">
                <a:avLst/>
              </a:prstTxWarp>
            </a:bodyPr>
            <a:lstStyle/>
            <a:p>
              <a:pPr defTabSz="914136" fontAlgn="base">
                <a:lnSpc>
                  <a:spcPct val="90000"/>
                </a:lnSpc>
                <a:spcBef>
                  <a:spcPct val="0"/>
                </a:spcBef>
                <a:spcAft>
                  <a:spcPct val="0"/>
                </a:spcAft>
                <a:defRPr/>
              </a:pPr>
              <a:endParaRPr lang="en-US" sz="1372" kern="0" err="1">
                <a:ln w="3175">
                  <a:noFill/>
                </a:ln>
                <a:gradFill>
                  <a:gsLst>
                    <a:gs pos="0">
                      <a:srgbClr val="282828"/>
                    </a:gs>
                    <a:gs pos="100000">
                      <a:srgbClr val="282828"/>
                    </a:gs>
                  </a:gsLst>
                  <a:lin ang="0" scaled="0"/>
                </a:gradFill>
                <a:latin typeface="Segoe UI Semibold"/>
                <a:ea typeface="ＭＳ Ｐゴシック"/>
                <a:cs typeface="Segoe UI"/>
              </a:endParaRPr>
            </a:p>
          </p:txBody>
        </p:sp>
        <p:pic>
          <p:nvPicPr>
            <p:cNvPr id="189" name="Picture 188">
              <a:extLst>
                <a:ext uri="{FF2B5EF4-FFF2-40B4-BE49-F238E27FC236}">
                  <a16:creationId xmlns:a16="http://schemas.microsoft.com/office/drawing/2014/main" id="{C09545C2-E95F-40BF-AB0E-21CD6CBCD8D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86333" y="3776443"/>
              <a:ext cx="308359" cy="308360"/>
            </a:xfrm>
            <a:prstGeom prst="rect">
              <a:avLst/>
            </a:prstGeom>
          </p:spPr>
        </p:pic>
      </p:grpSp>
      <p:pic>
        <p:nvPicPr>
          <p:cNvPr id="197" name="Picture 196">
            <a:extLst>
              <a:ext uri="{FF2B5EF4-FFF2-40B4-BE49-F238E27FC236}">
                <a16:creationId xmlns:a16="http://schemas.microsoft.com/office/drawing/2014/main" id="{1920FF65-6D01-42E8-90BB-4DBB119AAE11}"/>
              </a:ext>
              <a:ext uri="{C183D7F6-B498-43B3-948B-1728B52AA6E4}">
                <adec:decorative xmlns:adec="http://schemas.microsoft.com/office/drawing/2017/decorative" val="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659891" y="4409980"/>
            <a:ext cx="602671" cy="253029"/>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198">
            <a:extLst>
              <a:ext uri="{FF2B5EF4-FFF2-40B4-BE49-F238E27FC236}">
                <a16:creationId xmlns:a16="http://schemas.microsoft.com/office/drawing/2014/main" id="{AA70DC28-76A8-4F69-A6C4-F4A9F28C144C}"/>
              </a:ext>
              <a:ext uri="{C183D7F6-B498-43B3-948B-1728B52AA6E4}">
                <adec:decorative xmlns:adec="http://schemas.microsoft.com/office/drawing/2017/decorative" val="1"/>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p:blipFill>
        <p:spPr>
          <a:xfrm>
            <a:off x="8699071" y="4438193"/>
            <a:ext cx="505484" cy="190568"/>
          </a:xfrm>
          <a:prstGeom prst="rect">
            <a:avLst/>
          </a:prstGeom>
        </p:spPr>
      </p:pic>
      <p:pic>
        <p:nvPicPr>
          <p:cNvPr id="204" name="Graphic 203">
            <a:extLst>
              <a:ext uri="{FF2B5EF4-FFF2-40B4-BE49-F238E27FC236}">
                <a16:creationId xmlns:a16="http://schemas.microsoft.com/office/drawing/2014/main" id="{55932208-302C-415A-9065-B91A975AEA51}"/>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915741" y="4391933"/>
            <a:ext cx="283089" cy="283089"/>
          </a:xfrm>
          <a:prstGeom prst="rect">
            <a:avLst/>
          </a:prstGeom>
        </p:spPr>
      </p:pic>
      <p:sp>
        <p:nvSpPr>
          <p:cNvPr id="205" name="Freeform 13">
            <a:extLst>
              <a:ext uri="{FF2B5EF4-FFF2-40B4-BE49-F238E27FC236}">
                <a16:creationId xmlns:a16="http://schemas.microsoft.com/office/drawing/2014/main" id="{AA42A170-7088-4662-B7A6-5EC6746E2A45}"/>
              </a:ext>
              <a:ext uri="{C183D7F6-B498-43B3-948B-1728B52AA6E4}">
                <adec:decorative xmlns:adec="http://schemas.microsoft.com/office/drawing/2017/decorative" val="1"/>
              </a:ext>
            </a:extLst>
          </p:cNvPr>
          <p:cNvSpPr>
            <a:spLocks noChangeAspect="1"/>
          </p:cNvSpPr>
          <p:nvPr/>
        </p:nvSpPr>
        <p:spPr bwMode="auto">
          <a:xfrm flipH="1">
            <a:off x="7004432" y="1758843"/>
            <a:ext cx="2191395" cy="1160811"/>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solidFill>
            <a:srgbClr val="FFFFFF"/>
          </a:solidFill>
          <a:ln w="19050" cap="flat" cmpd="sng" algn="ctr">
            <a:solidFill>
              <a:schemeClr val="bg2"/>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pPr>
            <a:endParaRPr lang="en-US" sz="2353" kern="0">
              <a:gradFill>
                <a:gsLst>
                  <a:gs pos="0">
                    <a:srgbClr val="FFFFFF"/>
                  </a:gs>
                  <a:gs pos="100000">
                    <a:srgbClr val="FFFFFF"/>
                  </a:gs>
                </a:gsLst>
                <a:lin ang="5400000" scaled="0"/>
              </a:gradFill>
              <a:latin typeface="Segoe UI"/>
              <a:cs typeface="Segoe UI" pitchFamily="34" charset="0"/>
            </a:endParaRPr>
          </a:p>
        </p:txBody>
      </p:sp>
      <p:cxnSp>
        <p:nvCxnSpPr>
          <p:cNvPr id="13" name="Connector: Elbow 12">
            <a:extLst>
              <a:ext uri="{FF2B5EF4-FFF2-40B4-BE49-F238E27FC236}">
                <a16:creationId xmlns:a16="http://schemas.microsoft.com/office/drawing/2014/main" id="{F856A491-9B97-4B16-9BB7-F5BA28592EFD}"/>
              </a:ext>
              <a:ext uri="{C183D7F6-B498-43B3-948B-1728B52AA6E4}">
                <adec:decorative xmlns:adec="http://schemas.microsoft.com/office/drawing/2017/decorative" val="1"/>
              </a:ext>
            </a:extLst>
          </p:cNvPr>
          <p:cNvCxnSpPr>
            <a:cxnSpLocks/>
            <a:stCxn id="100" idx="0"/>
            <a:endCxn id="354" idx="1"/>
          </p:cNvCxnSpPr>
          <p:nvPr/>
        </p:nvCxnSpPr>
        <p:spPr>
          <a:xfrm flipV="1">
            <a:off x="2172369" y="3177420"/>
            <a:ext cx="902684" cy="1470256"/>
          </a:xfrm>
          <a:prstGeom prst="bentConnector3">
            <a:avLst>
              <a:gd name="adj1" fmla="val 50000"/>
            </a:avLst>
          </a:prstGeom>
          <a:noFill/>
          <a:ln w="15875" cap="rnd" cmpd="sng" algn="ctr">
            <a:solidFill>
              <a:srgbClr val="F2F2F2">
                <a:lumMod val="90000"/>
              </a:srgbClr>
            </a:solidFill>
            <a:prstDash val="solid"/>
            <a:headEnd type="none"/>
            <a:tailEnd type="arrow" w="med" len="sm"/>
          </a:ln>
          <a:effectLst/>
        </p:spPr>
      </p:cxnSp>
      <p:pic>
        <p:nvPicPr>
          <p:cNvPr id="361" name="Picture 2">
            <a:extLst>
              <a:ext uri="{FF2B5EF4-FFF2-40B4-BE49-F238E27FC236}">
                <a16:creationId xmlns:a16="http://schemas.microsoft.com/office/drawing/2014/main" id="{98BDF8B3-8695-4770-8636-3B260B6CCC16}"/>
              </a:ext>
              <a:ext uri="{C183D7F6-B498-43B3-948B-1728B52AA6E4}">
                <adec:decorative xmlns:adec="http://schemas.microsoft.com/office/drawing/2017/decorative" val="1"/>
              </a:ext>
            </a:extLst>
          </p:cNvPr>
          <p:cNvPicPr>
            <a:picLocks noChangeAspect="1" noChangeArrowheads="1"/>
          </p:cNvPicPr>
          <p:nvPr/>
        </p:nvPicPr>
        <p:blipFill>
          <a:blip r:embed="rId14"/>
          <a:srcRect/>
          <a:stretch/>
        </p:blipFill>
        <p:spPr bwMode="auto">
          <a:xfrm>
            <a:off x="9087954" y="4722536"/>
            <a:ext cx="688538" cy="166198"/>
          </a:xfrm>
          <a:prstGeom prst="rect">
            <a:avLst/>
          </a:prstGeom>
          <a:noFill/>
          <a:extLst>
            <a:ext uri="{909E8E84-426E-40DD-AFC4-6F175D3DCCD1}">
              <a14:hiddenFill xmlns:a14="http://schemas.microsoft.com/office/drawing/2010/main">
                <a:solidFill>
                  <a:srgbClr val="FFFFFF"/>
                </a:solidFill>
              </a14:hiddenFill>
            </a:ext>
          </a:extLst>
        </p:spPr>
      </p:pic>
      <p:pic>
        <p:nvPicPr>
          <p:cNvPr id="365" name="Picture 2">
            <a:extLst>
              <a:ext uri="{FF2B5EF4-FFF2-40B4-BE49-F238E27FC236}">
                <a16:creationId xmlns:a16="http://schemas.microsoft.com/office/drawing/2014/main" id="{8CE250A5-EF94-4C96-B68E-5C5D06CB5B70}"/>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03939" y="4722536"/>
            <a:ext cx="570425" cy="16499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D33EEEEF-81B0-4342-9F2F-FC36501D2BC6}"/>
              </a:ext>
              <a:ext uri="{C183D7F6-B498-43B3-948B-1728B52AA6E4}">
                <adec:decorative xmlns:adec="http://schemas.microsoft.com/office/drawing/2017/decorative" val="1"/>
              </a:ext>
            </a:extLst>
          </p:cNvPr>
          <p:cNvGrpSpPr/>
          <p:nvPr/>
        </p:nvGrpSpPr>
        <p:grpSpPr>
          <a:xfrm>
            <a:off x="9393674" y="1788980"/>
            <a:ext cx="2172793" cy="1150957"/>
            <a:chOff x="9393674" y="1788980"/>
            <a:chExt cx="2172793" cy="1150957"/>
          </a:xfrm>
        </p:grpSpPr>
        <p:sp>
          <p:nvSpPr>
            <p:cNvPr id="264" name="Freeform 13" title="Icon of a cloud">
              <a:extLst>
                <a:ext uri="{FF2B5EF4-FFF2-40B4-BE49-F238E27FC236}">
                  <a16:creationId xmlns:a16="http://schemas.microsoft.com/office/drawing/2014/main" id="{9243A1F2-3390-4147-A5FC-B4E749A1A98D}"/>
                </a:ext>
              </a:extLst>
            </p:cNvPr>
            <p:cNvSpPr>
              <a:spLocks noChangeAspect="1"/>
            </p:cNvSpPr>
            <p:nvPr/>
          </p:nvSpPr>
          <p:spPr bwMode="auto">
            <a:xfrm flipH="1">
              <a:off x="9393674" y="1788980"/>
              <a:ext cx="2172793" cy="1150957"/>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solidFill>
              <a:srgbClr val="FFFFFF"/>
            </a:solidFill>
            <a:ln w="19050" cap="flat" cmpd="sng" algn="ctr">
              <a:solidFill>
                <a:schemeClr val="bg2"/>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pPr>
              <a:endParaRPr lang="en-US" sz="2353" kern="0">
                <a:gradFill>
                  <a:gsLst>
                    <a:gs pos="0">
                      <a:srgbClr val="FFFFFF"/>
                    </a:gs>
                    <a:gs pos="100000">
                      <a:srgbClr val="FFFFFF"/>
                    </a:gs>
                  </a:gsLst>
                  <a:lin ang="5400000" scaled="0"/>
                </a:gradFill>
                <a:latin typeface="Segoe UI"/>
                <a:cs typeface="Segoe UI" pitchFamily="34" charset="0"/>
              </a:endParaRPr>
            </a:p>
          </p:txBody>
        </p:sp>
        <p:grpSp>
          <p:nvGrpSpPr>
            <p:cNvPr id="4" name="Group 3">
              <a:extLst>
                <a:ext uri="{FF2B5EF4-FFF2-40B4-BE49-F238E27FC236}">
                  <a16:creationId xmlns:a16="http://schemas.microsoft.com/office/drawing/2014/main" id="{C2B7F260-040A-4EBC-BEF3-15DBAA3C7603}"/>
                </a:ext>
              </a:extLst>
            </p:cNvPr>
            <p:cNvGrpSpPr/>
            <p:nvPr/>
          </p:nvGrpSpPr>
          <p:grpSpPr>
            <a:xfrm>
              <a:off x="9595902" y="1971325"/>
              <a:ext cx="1721345" cy="861111"/>
              <a:chOff x="9595902" y="1971325"/>
              <a:chExt cx="1721345" cy="861111"/>
            </a:xfrm>
          </p:grpSpPr>
          <p:sp>
            <p:nvSpPr>
              <p:cNvPr id="295" name="TextBox 294">
                <a:extLst>
                  <a:ext uri="{FF2B5EF4-FFF2-40B4-BE49-F238E27FC236}">
                    <a16:creationId xmlns:a16="http://schemas.microsoft.com/office/drawing/2014/main" id="{661257B7-ECE5-46C1-B22F-626CFF9E0E8C}"/>
                  </a:ext>
                </a:extLst>
              </p:cNvPr>
              <p:cNvSpPr txBox="1"/>
              <p:nvPr/>
            </p:nvSpPr>
            <p:spPr>
              <a:xfrm>
                <a:off x="9595902" y="2656675"/>
                <a:ext cx="652764" cy="175761"/>
              </a:xfrm>
              <a:prstGeom prst="rect">
                <a:avLst/>
              </a:prstGeom>
              <a:solidFill>
                <a:srgbClr val="FFFFFF"/>
              </a:solidFill>
            </p:spPr>
            <p:txBody>
              <a:bodyPr wrap="square" lIns="0" tIns="0" rIns="0" bIns="0" rtlCol="0" anchor="ctr" anchorCtr="0">
                <a:noAutofit/>
              </a:bodyPr>
              <a:lstStyle>
                <a:defPPr>
                  <a:defRPr lang="en-US"/>
                </a:defPPr>
                <a:lvl1pPr marR="0" lvl="0" indent="0" algn="ctr" defTabSz="913400" fontAlgn="base">
                  <a:lnSpc>
                    <a:spcPct val="100000"/>
                  </a:lnSpc>
                  <a:spcBef>
                    <a:spcPct val="0"/>
                  </a:spcBef>
                  <a:spcAft>
                    <a:spcPct val="0"/>
                  </a:spcAft>
                  <a:buClrTx/>
                  <a:buSzTx/>
                  <a:buFontTx/>
                  <a:buNone/>
                  <a:tabLst/>
                  <a:defRPr kumimoji="0" sz="1600" b="0" i="0" u="none" strike="noStrike" kern="0" cap="none" spc="0" normalizeH="0" baseline="0">
                    <a:ln>
                      <a:noFill/>
                    </a:ln>
                    <a:effectLst/>
                    <a:uLnTx/>
                    <a:uFillTx/>
                    <a:latin typeface="+mj-lt"/>
                    <a:ea typeface="Segoe UI" charset="0"/>
                    <a:cs typeface="Segoe UI" charset="0"/>
                  </a:defRPr>
                </a:lvl1pPr>
              </a:lstStyle>
              <a:p>
                <a:pPr defTabSz="896127">
                  <a:lnSpc>
                    <a:spcPct val="90000"/>
                  </a:lnSpc>
                  <a:defRPr/>
                </a:pPr>
                <a:r>
                  <a:rPr lang="en-US" sz="687" kern="1200" spc="-20">
                    <a:ln w="3175">
                      <a:noFill/>
                    </a:ln>
                    <a:gradFill>
                      <a:gsLst>
                        <a:gs pos="0">
                          <a:srgbClr val="000000"/>
                        </a:gs>
                        <a:gs pos="100000">
                          <a:srgbClr val="000000"/>
                        </a:gs>
                      </a:gsLst>
                      <a:lin ang="0" scaled="0"/>
                    </a:gradFill>
                    <a:latin typeface="Segoe UI Semibold"/>
                    <a:ea typeface="ＭＳ Ｐゴシック"/>
                    <a:cs typeface="Segoe UI"/>
                  </a:rPr>
                  <a:t>Microsoft </a:t>
                </a:r>
                <a:br>
                  <a:rPr lang="en-US" sz="687" kern="1200" spc="-20">
                    <a:ln w="3175">
                      <a:noFill/>
                    </a:ln>
                    <a:gradFill>
                      <a:gsLst>
                        <a:gs pos="0">
                          <a:srgbClr val="000000"/>
                        </a:gs>
                        <a:gs pos="100000">
                          <a:srgbClr val="000000"/>
                        </a:gs>
                      </a:gsLst>
                      <a:lin ang="0" scaled="0"/>
                    </a:gradFill>
                    <a:latin typeface="Segoe UI Semibold"/>
                    <a:ea typeface="ＭＳ Ｐゴシック"/>
                    <a:cs typeface="Segoe UI"/>
                  </a:rPr>
                </a:br>
                <a:r>
                  <a:rPr lang="en-US" sz="687" kern="1200" spc="-20">
                    <a:ln w="3175">
                      <a:noFill/>
                    </a:ln>
                    <a:gradFill>
                      <a:gsLst>
                        <a:gs pos="0">
                          <a:srgbClr val="000000"/>
                        </a:gs>
                        <a:gs pos="100000">
                          <a:srgbClr val="000000"/>
                        </a:gs>
                      </a:gsLst>
                      <a:lin ang="0" scaled="0"/>
                    </a:gradFill>
                    <a:latin typeface="Segoe UI Semibold"/>
                    <a:ea typeface="ＭＳ Ｐゴシック"/>
                    <a:cs typeface="Segoe UI"/>
                  </a:rPr>
                  <a:t>Azure</a:t>
                </a:r>
              </a:p>
            </p:txBody>
          </p:sp>
          <p:grpSp>
            <p:nvGrpSpPr>
              <p:cNvPr id="288" name="Group 287">
                <a:extLst>
                  <a:ext uri="{FF2B5EF4-FFF2-40B4-BE49-F238E27FC236}">
                    <a16:creationId xmlns:a16="http://schemas.microsoft.com/office/drawing/2014/main" id="{558CCA8E-724A-4D51-A29E-AF471732696F}"/>
                  </a:ext>
                </a:extLst>
              </p:cNvPr>
              <p:cNvGrpSpPr/>
              <p:nvPr/>
            </p:nvGrpSpPr>
            <p:grpSpPr>
              <a:xfrm>
                <a:off x="10014598" y="1971325"/>
                <a:ext cx="854106" cy="428431"/>
                <a:chOff x="2407769" y="1765190"/>
                <a:chExt cx="871232" cy="437022"/>
              </a:xfrm>
            </p:grpSpPr>
            <p:sp>
              <p:nvSpPr>
                <p:cNvPr id="292" name="TextBox 291">
                  <a:extLst>
                    <a:ext uri="{FF2B5EF4-FFF2-40B4-BE49-F238E27FC236}">
                      <a16:creationId xmlns:a16="http://schemas.microsoft.com/office/drawing/2014/main" id="{4F86A04E-EDCB-437A-BE63-E3A196EFF6D3}"/>
                    </a:ext>
                  </a:extLst>
                </p:cNvPr>
                <p:cNvSpPr txBox="1"/>
                <p:nvPr/>
              </p:nvSpPr>
              <p:spPr>
                <a:xfrm>
                  <a:off x="2407769" y="2044975"/>
                  <a:ext cx="871232" cy="157237"/>
                </a:xfrm>
                <a:prstGeom prst="rect">
                  <a:avLst/>
                </a:prstGeom>
                <a:solidFill>
                  <a:srgbClr val="FFFFFF"/>
                </a:solidFill>
              </p:spPr>
              <p:txBody>
                <a:bodyPr wrap="square" lIns="0" tIns="0" rIns="0" bIns="0" rtlCol="0" anchor="ctr" anchorCtr="0">
                  <a:noAutofit/>
                </a:bodyPr>
                <a:lstStyle>
                  <a:defPPr>
                    <a:defRPr lang="en-US"/>
                  </a:defPPr>
                  <a:lvl1pPr marR="0" lvl="0" indent="0" algn="ctr" defTabSz="913400" fontAlgn="base">
                    <a:lnSpc>
                      <a:spcPct val="100000"/>
                    </a:lnSpc>
                    <a:spcBef>
                      <a:spcPct val="0"/>
                    </a:spcBef>
                    <a:spcAft>
                      <a:spcPct val="0"/>
                    </a:spcAft>
                    <a:buClrTx/>
                    <a:buSzTx/>
                    <a:buFontTx/>
                    <a:buNone/>
                    <a:tabLst/>
                    <a:defRPr kumimoji="0" sz="1600" b="0" i="0" u="none" strike="noStrike" kern="0" cap="none" spc="0" normalizeH="0" baseline="0">
                      <a:ln>
                        <a:noFill/>
                      </a:ln>
                      <a:effectLst/>
                      <a:uLnTx/>
                      <a:uFillTx/>
                      <a:latin typeface="+mj-lt"/>
                      <a:ea typeface="Segoe UI" charset="0"/>
                      <a:cs typeface="Segoe UI" charset="0"/>
                    </a:defRPr>
                  </a:lvl1pPr>
                </a:lstStyle>
                <a:p>
                  <a:pPr defTabSz="896127">
                    <a:lnSpc>
                      <a:spcPct val="90000"/>
                    </a:lnSpc>
                    <a:defRPr/>
                  </a:pPr>
                  <a:r>
                    <a:rPr lang="en-US" sz="687" kern="1200" spc="-20">
                      <a:ln w="3175">
                        <a:noFill/>
                      </a:ln>
                      <a:gradFill>
                        <a:gsLst>
                          <a:gs pos="0">
                            <a:srgbClr val="000000"/>
                          </a:gs>
                          <a:gs pos="100000">
                            <a:srgbClr val="000000"/>
                          </a:gs>
                        </a:gsLst>
                        <a:lin ang="0" scaled="0"/>
                      </a:gradFill>
                      <a:latin typeface="Segoe UI Semibold"/>
                      <a:ea typeface="ＭＳ Ｐゴシック"/>
                      <a:cs typeface="Segoe UI"/>
                    </a:rPr>
                    <a:t>Amazon </a:t>
                  </a:r>
                  <a:br>
                    <a:rPr lang="en-US" sz="687" kern="1200" spc="-20">
                      <a:ln w="3175">
                        <a:noFill/>
                      </a:ln>
                      <a:gradFill>
                        <a:gsLst>
                          <a:gs pos="0">
                            <a:srgbClr val="000000"/>
                          </a:gs>
                          <a:gs pos="100000">
                            <a:srgbClr val="000000"/>
                          </a:gs>
                        </a:gsLst>
                        <a:lin ang="0" scaled="0"/>
                      </a:gradFill>
                      <a:latin typeface="Segoe UI Semibold"/>
                      <a:ea typeface="ＭＳ Ｐゴシック"/>
                      <a:cs typeface="Segoe UI"/>
                    </a:rPr>
                  </a:br>
                  <a:r>
                    <a:rPr lang="en-US" sz="687" kern="1200" spc="-20">
                      <a:ln w="3175">
                        <a:noFill/>
                      </a:ln>
                      <a:gradFill>
                        <a:gsLst>
                          <a:gs pos="0">
                            <a:srgbClr val="000000"/>
                          </a:gs>
                          <a:gs pos="100000">
                            <a:srgbClr val="000000"/>
                          </a:gs>
                        </a:gsLst>
                        <a:lin ang="0" scaled="0"/>
                      </a:gradFill>
                      <a:latin typeface="Segoe UI Semibold"/>
                      <a:ea typeface="ＭＳ Ｐゴシック"/>
                      <a:cs typeface="Segoe UI"/>
                    </a:rPr>
                    <a:t>Web Services</a:t>
                  </a:r>
                </a:p>
              </p:txBody>
            </p:sp>
            <p:pic>
              <p:nvPicPr>
                <p:cNvPr id="293" name="Picture 2">
                  <a:extLst>
                    <a:ext uri="{FF2B5EF4-FFF2-40B4-BE49-F238E27FC236}">
                      <a16:creationId xmlns:a16="http://schemas.microsoft.com/office/drawing/2014/main" id="{F80E2C93-D5B0-4785-B7CA-916B97756B9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76992" y="1765190"/>
                  <a:ext cx="332787" cy="199139"/>
                </a:xfrm>
                <a:prstGeom prst="rect">
                  <a:avLst/>
                </a:prstGeom>
                <a:solidFill>
                  <a:srgbClr val="FFFFFF"/>
                </a:solidFill>
              </p:spPr>
            </p:pic>
          </p:grpSp>
          <p:pic>
            <p:nvPicPr>
              <p:cNvPr id="290" name="Picture 4" descr="See the source image">
                <a:extLst>
                  <a:ext uri="{FF2B5EF4-FFF2-40B4-BE49-F238E27FC236}">
                    <a16:creationId xmlns:a16="http://schemas.microsoft.com/office/drawing/2014/main" id="{CD05B72A-605C-401E-901B-7B04A33C5A33}"/>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27156" t="9388" r="27156" b="39903"/>
              <a:stretch/>
            </p:blipFill>
            <p:spPr bwMode="auto">
              <a:xfrm>
                <a:off x="10782899" y="2346496"/>
                <a:ext cx="415931" cy="259667"/>
              </a:xfrm>
              <a:prstGeom prst="rect">
                <a:avLst/>
              </a:prstGeom>
              <a:solidFill>
                <a:srgbClr val="FFFFFF"/>
              </a:solidFill>
            </p:spPr>
          </p:pic>
          <p:sp>
            <p:nvSpPr>
              <p:cNvPr id="291" name="TextBox 290">
                <a:extLst>
                  <a:ext uri="{FF2B5EF4-FFF2-40B4-BE49-F238E27FC236}">
                    <a16:creationId xmlns:a16="http://schemas.microsoft.com/office/drawing/2014/main" id="{9AEBEA4F-43D9-4DCA-ACBA-4A16A872D897}"/>
                  </a:ext>
                </a:extLst>
              </p:cNvPr>
              <p:cNvSpPr txBox="1"/>
              <p:nvPr/>
            </p:nvSpPr>
            <p:spPr>
              <a:xfrm>
                <a:off x="10664482" y="2656672"/>
                <a:ext cx="652765" cy="175760"/>
              </a:xfrm>
              <a:prstGeom prst="rect">
                <a:avLst/>
              </a:prstGeom>
              <a:solidFill>
                <a:srgbClr val="FFFFFF"/>
              </a:solidFill>
            </p:spPr>
            <p:txBody>
              <a:bodyPr wrap="square" lIns="0" tIns="0" rIns="0" bIns="0" rtlCol="0" anchor="ctr" anchorCtr="0">
                <a:noAutofit/>
              </a:bodyPr>
              <a:lstStyle>
                <a:defPPr>
                  <a:defRPr lang="en-US"/>
                </a:defPPr>
                <a:lvl1pPr marR="0" lvl="0" indent="0" algn="ctr" defTabSz="913400" fontAlgn="base">
                  <a:lnSpc>
                    <a:spcPct val="100000"/>
                  </a:lnSpc>
                  <a:spcBef>
                    <a:spcPct val="0"/>
                  </a:spcBef>
                  <a:spcAft>
                    <a:spcPct val="0"/>
                  </a:spcAft>
                  <a:buClrTx/>
                  <a:buSzTx/>
                  <a:buFontTx/>
                  <a:buNone/>
                  <a:tabLst/>
                  <a:defRPr kumimoji="0" sz="1600" b="0" i="0" u="none" strike="noStrike" kern="0" cap="none" spc="0" normalizeH="0" baseline="0">
                    <a:ln>
                      <a:noFill/>
                    </a:ln>
                    <a:effectLst/>
                    <a:uLnTx/>
                    <a:uFillTx/>
                    <a:latin typeface="+mj-lt"/>
                    <a:ea typeface="Segoe UI" charset="0"/>
                    <a:cs typeface="Segoe UI" charset="0"/>
                  </a:defRPr>
                </a:lvl1pPr>
              </a:lstStyle>
              <a:p>
                <a:pPr defTabSz="896127">
                  <a:lnSpc>
                    <a:spcPct val="90000"/>
                  </a:lnSpc>
                  <a:defRPr/>
                </a:pPr>
                <a:r>
                  <a:rPr lang="en-US" sz="687" kern="1200" spc="-20">
                    <a:ln w="3175">
                      <a:noFill/>
                    </a:ln>
                    <a:gradFill>
                      <a:gsLst>
                        <a:gs pos="0">
                          <a:srgbClr val="000000"/>
                        </a:gs>
                        <a:gs pos="100000">
                          <a:srgbClr val="000000"/>
                        </a:gs>
                      </a:gsLst>
                      <a:lin ang="0" scaled="0"/>
                    </a:gradFill>
                    <a:latin typeface="Segoe UI Semibold"/>
                    <a:ea typeface="ＭＳ Ｐゴシック"/>
                    <a:cs typeface="Segoe UI"/>
                  </a:rPr>
                  <a:t>Google </a:t>
                </a:r>
                <a:br>
                  <a:rPr lang="en-US" sz="687" kern="1200" spc="-20">
                    <a:ln w="3175">
                      <a:noFill/>
                    </a:ln>
                    <a:gradFill>
                      <a:gsLst>
                        <a:gs pos="0">
                          <a:srgbClr val="000000"/>
                        </a:gs>
                        <a:gs pos="100000">
                          <a:srgbClr val="000000"/>
                        </a:gs>
                      </a:gsLst>
                      <a:lin ang="0" scaled="0"/>
                    </a:gradFill>
                    <a:latin typeface="Segoe UI Semibold"/>
                    <a:ea typeface="ＭＳ Ｐゴシック"/>
                    <a:cs typeface="Segoe UI"/>
                  </a:rPr>
                </a:br>
                <a:r>
                  <a:rPr lang="en-US" sz="687" kern="1200" spc="-20">
                    <a:ln w="3175">
                      <a:noFill/>
                    </a:ln>
                    <a:gradFill>
                      <a:gsLst>
                        <a:gs pos="0">
                          <a:srgbClr val="000000"/>
                        </a:gs>
                        <a:gs pos="100000">
                          <a:srgbClr val="000000"/>
                        </a:gs>
                      </a:gsLst>
                      <a:lin ang="0" scaled="0"/>
                    </a:gradFill>
                    <a:latin typeface="Segoe UI Semibold"/>
                    <a:ea typeface="ＭＳ Ｐゴシック"/>
                    <a:cs typeface="Segoe UI"/>
                  </a:rPr>
                  <a:t>Cloud</a:t>
                </a:r>
              </a:p>
            </p:txBody>
          </p:sp>
          <p:pic>
            <p:nvPicPr>
              <p:cNvPr id="3" name="Graphic 2">
                <a:extLst>
                  <a:ext uri="{FF2B5EF4-FFF2-40B4-BE49-F238E27FC236}">
                    <a16:creationId xmlns:a16="http://schemas.microsoft.com/office/drawing/2014/main" id="{196575DA-5378-4564-91B9-3AF785537F9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09351" y="2366662"/>
                <a:ext cx="219335" cy="219335"/>
              </a:xfrm>
              <a:prstGeom prst="rect">
                <a:avLst/>
              </a:prstGeom>
            </p:spPr>
          </p:pic>
        </p:grpSp>
      </p:grpSp>
      <p:sp>
        <p:nvSpPr>
          <p:cNvPr id="198" name="people_12">
            <a:extLst>
              <a:ext uri="{FF2B5EF4-FFF2-40B4-BE49-F238E27FC236}">
                <a16:creationId xmlns:a16="http://schemas.microsoft.com/office/drawing/2014/main" id="{1814C39E-6D0F-4154-9078-904E7F72F848}"/>
              </a:ext>
              <a:ext uri="{C183D7F6-B498-43B3-948B-1728B52AA6E4}">
                <adec:decorative xmlns:adec="http://schemas.microsoft.com/office/drawing/2017/decorative" val="1"/>
              </a:ext>
            </a:extLst>
          </p:cNvPr>
          <p:cNvSpPr>
            <a:spLocks noChangeAspect="1" noEditPoints="1"/>
          </p:cNvSpPr>
          <p:nvPr/>
        </p:nvSpPr>
        <p:spPr bwMode="auto">
          <a:xfrm>
            <a:off x="1387469" y="4324243"/>
            <a:ext cx="616161" cy="525693"/>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sp>
        <p:nvSpPr>
          <p:cNvPr id="200" name="Graphic 7">
            <a:extLst>
              <a:ext uri="{FF2B5EF4-FFF2-40B4-BE49-F238E27FC236}">
                <a16:creationId xmlns:a16="http://schemas.microsoft.com/office/drawing/2014/main" id="{521A7741-E7C5-44E1-B28F-6418F8195A58}"/>
              </a:ext>
              <a:ext uri="{C183D7F6-B498-43B3-948B-1728B52AA6E4}">
                <adec:decorative xmlns:adec="http://schemas.microsoft.com/office/drawing/2017/decorative" val="1"/>
              </a:ext>
            </a:extLst>
          </p:cNvPr>
          <p:cNvSpPr/>
          <p:nvPr/>
        </p:nvSpPr>
        <p:spPr>
          <a:xfrm>
            <a:off x="8339139" y="5493296"/>
            <a:ext cx="355988" cy="355844"/>
          </a:xfrm>
          <a:custGeom>
            <a:avLst/>
            <a:gdLst>
              <a:gd name="connsiteX0" fmla="*/ 99128 w 363126"/>
              <a:gd name="connsiteY0" fmla="*/ 45152 h 362979"/>
              <a:gd name="connsiteX1" fmla="*/ 99128 w 363126"/>
              <a:gd name="connsiteY1" fmla="*/ 0 h 362979"/>
              <a:gd name="connsiteX2" fmla="*/ 363126 w 363126"/>
              <a:gd name="connsiteY2" fmla="*/ 0 h 362979"/>
              <a:gd name="connsiteX3" fmla="*/ 363126 w 363126"/>
              <a:gd name="connsiteY3" fmla="*/ 166194 h 362979"/>
              <a:gd name="connsiteX4" fmla="*/ 326211 w 363126"/>
              <a:gd name="connsiteY4" fmla="*/ 166194 h 362979"/>
              <a:gd name="connsiteX5" fmla="*/ 268116 w 363126"/>
              <a:gd name="connsiteY5" fmla="*/ 226053 h 362979"/>
              <a:gd name="connsiteX6" fmla="*/ 268116 w 363126"/>
              <a:gd name="connsiteY6" fmla="*/ 168841 h 362979"/>
              <a:gd name="connsiteX7" fmla="*/ 239143 w 363126"/>
              <a:gd name="connsiteY7" fmla="*/ 168841 h 362979"/>
              <a:gd name="connsiteX8" fmla="*/ 121483 w 363126"/>
              <a:gd name="connsiteY8" fmla="*/ 94275 h 362979"/>
              <a:gd name="connsiteX9" fmla="*/ 50152 w 363126"/>
              <a:gd name="connsiteY9" fmla="*/ 167370 h 362979"/>
              <a:gd name="connsiteX10" fmla="*/ 121483 w 363126"/>
              <a:gd name="connsiteY10" fmla="*/ 240466 h 362979"/>
              <a:gd name="connsiteX11" fmla="*/ 194138 w 363126"/>
              <a:gd name="connsiteY11" fmla="*/ 167370 h 362979"/>
              <a:gd name="connsiteX12" fmla="*/ 121483 w 363126"/>
              <a:gd name="connsiteY12" fmla="*/ 94275 h 362979"/>
              <a:gd name="connsiteX13" fmla="*/ 121483 w 363126"/>
              <a:gd name="connsiteY13" fmla="*/ 94275 h 362979"/>
              <a:gd name="connsiteX14" fmla="*/ 244290 w 363126"/>
              <a:gd name="connsiteY14" fmla="*/ 362979 h 362979"/>
              <a:gd name="connsiteX15" fmla="*/ 121483 w 363126"/>
              <a:gd name="connsiteY15" fmla="*/ 240613 h 362979"/>
              <a:gd name="connsiteX16" fmla="*/ 0 w 363126"/>
              <a:gd name="connsiteY16" fmla="*/ 362979 h 362979"/>
              <a:gd name="connsiteX0" fmla="*/ 99128 w 363126"/>
              <a:gd name="connsiteY0" fmla="*/ 45152 h 362979"/>
              <a:gd name="connsiteX1" fmla="*/ 99128 w 363126"/>
              <a:gd name="connsiteY1" fmla="*/ 0 h 362979"/>
              <a:gd name="connsiteX2" fmla="*/ 363126 w 363126"/>
              <a:gd name="connsiteY2" fmla="*/ 0 h 362979"/>
              <a:gd name="connsiteX3" fmla="*/ 363126 w 363126"/>
              <a:gd name="connsiteY3" fmla="*/ 166194 h 362979"/>
              <a:gd name="connsiteX4" fmla="*/ 326211 w 363126"/>
              <a:gd name="connsiteY4" fmla="*/ 166194 h 362979"/>
              <a:gd name="connsiteX5" fmla="*/ 268116 w 363126"/>
              <a:gd name="connsiteY5" fmla="*/ 226053 h 362979"/>
              <a:gd name="connsiteX6" fmla="*/ 268116 w 363126"/>
              <a:gd name="connsiteY6" fmla="*/ 168841 h 362979"/>
              <a:gd name="connsiteX7" fmla="*/ 239143 w 363126"/>
              <a:gd name="connsiteY7" fmla="*/ 168841 h 362979"/>
              <a:gd name="connsiteX8" fmla="*/ 121483 w 363126"/>
              <a:gd name="connsiteY8" fmla="*/ 94275 h 362979"/>
              <a:gd name="connsiteX9" fmla="*/ 50152 w 363126"/>
              <a:gd name="connsiteY9" fmla="*/ 167370 h 362979"/>
              <a:gd name="connsiteX10" fmla="*/ 121483 w 363126"/>
              <a:gd name="connsiteY10" fmla="*/ 240466 h 362979"/>
              <a:gd name="connsiteX11" fmla="*/ 194138 w 363126"/>
              <a:gd name="connsiteY11" fmla="*/ 167370 h 362979"/>
              <a:gd name="connsiteX12" fmla="*/ 121483 w 363126"/>
              <a:gd name="connsiteY12" fmla="*/ 94275 h 362979"/>
              <a:gd name="connsiteX13" fmla="*/ 121483 w 363126"/>
              <a:gd name="connsiteY13" fmla="*/ 94275 h 362979"/>
              <a:gd name="connsiteX14" fmla="*/ 244290 w 363126"/>
              <a:gd name="connsiteY14" fmla="*/ 362979 h 362979"/>
              <a:gd name="connsiteX15" fmla="*/ 121483 w 363126"/>
              <a:gd name="connsiteY15" fmla="*/ 240613 h 362979"/>
              <a:gd name="connsiteX16" fmla="*/ 0 w 363126"/>
              <a:gd name="connsiteY16" fmla="*/ 362979 h 3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126" h="362979">
                <a:moveTo>
                  <a:pt x="99128" y="45152"/>
                </a:moveTo>
                <a:lnTo>
                  <a:pt x="99128" y="0"/>
                </a:lnTo>
                <a:lnTo>
                  <a:pt x="363126" y="0"/>
                </a:lnTo>
                <a:lnTo>
                  <a:pt x="363126" y="166194"/>
                </a:lnTo>
                <a:lnTo>
                  <a:pt x="326211" y="166194"/>
                </a:lnTo>
                <a:lnTo>
                  <a:pt x="268116" y="226053"/>
                </a:lnTo>
                <a:lnTo>
                  <a:pt x="268116" y="168841"/>
                </a:lnTo>
                <a:lnTo>
                  <a:pt x="239143" y="168841"/>
                </a:lnTo>
                <a:moveTo>
                  <a:pt x="121483" y="94275"/>
                </a:moveTo>
                <a:cubicBezTo>
                  <a:pt x="81920" y="94275"/>
                  <a:pt x="50152" y="127513"/>
                  <a:pt x="50152" y="167370"/>
                </a:cubicBezTo>
                <a:cubicBezTo>
                  <a:pt x="50152" y="207228"/>
                  <a:pt x="81773" y="240466"/>
                  <a:pt x="121483" y="240466"/>
                </a:cubicBezTo>
                <a:cubicBezTo>
                  <a:pt x="162370" y="240466"/>
                  <a:pt x="194138" y="207228"/>
                  <a:pt x="194138" y="167370"/>
                </a:cubicBezTo>
                <a:cubicBezTo>
                  <a:pt x="194138" y="127513"/>
                  <a:pt x="162517" y="94275"/>
                  <a:pt x="121483" y="94275"/>
                </a:cubicBezTo>
                <a:lnTo>
                  <a:pt x="121483" y="94275"/>
                </a:lnTo>
                <a:close/>
                <a:moveTo>
                  <a:pt x="244290" y="362979"/>
                </a:moveTo>
                <a:cubicBezTo>
                  <a:pt x="244290" y="295178"/>
                  <a:pt x="190167" y="240613"/>
                  <a:pt x="121483" y="240613"/>
                </a:cubicBezTo>
                <a:cubicBezTo>
                  <a:pt x="54123" y="240613"/>
                  <a:pt x="0" y="295178"/>
                  <a:pt x="0" y="362979"/>
                </a:cubicBez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endParaRPr>
          </a:p>
        </p:txBody>
      </p:sp>
      <p:sp>
        <p:nvSpPr>
          <p:cNvPr id="201" name="Graphic 10">
            <a:extLst>
              <a:ext uri="{FF2B5EF4-FFF2-40B4-BE49-F238E27FC236}">
                <a16:creationId xmlns:a16="http://schemas.microsoft.com/office/drawing/2014/main" id="{6BBD8BB2-EB10-46F0-8BE6-004EFFB7D647}"/>
              </a:ext>
              <a:ext uri="{C183D7F6-B498-43B3-948B-1728B52AA6E4}">
                <adec:decorative xmlns:adec="http://schemas.microsoft.com/office/drawing/2017/decorative" val="1"/>
              </a:ext>
            </a:extLst>
          </p:cNvPr>
          <p:cNvSpPr/>
          <p:nvPr/>
        </p:nvSpPr>
        <p:spPr>
          <a:xfrm>
            <a:off x="7684200" y="5315551"/>
            <a:ext cx="478639" cy="547110"/>
          </a:xfrm>
          <a:custGeom>
            <a:avLst/>
            <a:gdLst>
              <a:gd name="connsiteX0" fmla="*/ 183583 w 303862"/>
              <a:gd name="connsiteY0" fmla="*/ 142084 h 347331"/>
              <a:gd name="connsiteX1" fmla="*/ 217205 w 303862"/>
              <a:gd name="connsiteY1" fmla="*/ 142084 h 347331"/>
              <a:gd name="connsiteX2" fmla="*/ 303862 w 303862"/>
              <a:gd name="connsiteY2" fmla="*/ 227334 h 347331"/>
              <a:gd name="connsiteX3" fmla="*/ 303862 w 303862"/>
              <a:gd name="connsiteY3" fmla="*/ 347331 h 347331"/>
              <a:gd name="connsiteX4" fmla="*/ 183583 w 303862"/>
              <a:gd name="connsiteY4" fmla="*/ 121404 h 347331"/>
              <a:gd name="connsiteX5" fmla="*/ 183583 w 303862"/>
              <a:gd name="connsiteY5" fmla="*/ 92987 h 347331"/>
              <a:gd name="connsiteX6" fmla="*/ 0 w 303862"/>
              <a:gd name="connsiteY6" fmla="*/ 92987 h 347331"/>
              <a:gd name="connsiteX7" fmla="*/ 0 w 303862"/>
              <a:gd name="connsiteY7" fmla="*/ 347331 h 347331"/>
              <a:gd name="connsiteX8" fmla="*/ 69776 w 303862"/>
              <a:gd name="connsiteY8" fmla="*/ 347331 h 347331"/>
              <a:gd name="connsiteX9" fmla="*/ 69776 w 303862"/>
              <a:gd name="connsiteY9" fmla="*/ 277556 h 347331"/>
              <a:gd name="connsiteX10" fmla="*/ 117606 w 303862"/>
              <a:gd name="connsiteY10" fmla="*/ 277556 h 347331"/>
              <a:gd name="connsiteX11" fmla="*/ 117606 w 303862"/>
              <a:gd name="connsiteY11" fmla="*/ 347331 h 347331"/>
              <a:gd name="connsiteX12" fmla="*/ 183583 w 303862"/>
              <a:gd name="connsiteY12" fmla="*/ 347331 h 347331"/>
              <a:gd name="connsiteX13" fmla="*/ 183583 w 303862"/>
              <a:gd name="connsiteY13" fmla="*/ 142084 h 347331"/>
              <a:gd name="connsiteX14" fmla="*/ 183583 w 303862"/>
              <a:gd name="connsiteY14" fmla="*/ 121404 h 347331"/>
              <a:gd name="connsiteX15" fmla="*/ 183583 w 303862"/>
              <a:gd name="connsiteY15" fmla="*/ 121404 h 347331"/>
              <a:gd name="connsiteX16" fmla="*/ 183583 w 303862"/>
              <a:gd name="connsiteY16" fmla="*/ 121404 h 347331"/>
              <a:gd name="connsiteX17" fmla="*/ 164170 w 303862"/>
              <a:gd name="connsiteY17" fmla="*/ 92987 h 347331"/>
              <a:gd name="connsiteX18" fmla="*/ 164170 w 303862"/>
              <a:gd name="connsiteY18" fmla="*/ 47830 h 347331"/>
              <a:gd name="connsiteX19" fmla="*/ 20680 w 303862"/>
              <a:gd name="connsiteY19" fmla="*/ 47830 h 347331"/>
              <a:gd name="connsiteX20" fmla="*/ 20680 w 303862"/>
              <a:gd name="connsiteY20" fmla="*/ 92987 h 347331"/>
              <a:gd name="connsiteX21" fmla="*/ 116340 w 303862"/>
              <a:gd name="connsiteY21" fmla="*/ 47830 h 347331"/>
              <a:gd name="connsiteX22" fmla="*/ 116340 w 303862"/>
              <a:gd name="connsiteY22" fmla="*/ 0 h 347331"/>
              <a:gd name="connsiteX23" fmla="*/ 68510 w 303862"/>
              <a:gd name="connsiteY23" fmla="*/ 0 h 347331"/>
              <a:gd name="connsiteX24" fmla="*/ 68510 w 303862"/>
              <a:gd name="connsiteY24" fmla="*/ 47830 h 347331"/>
              <a:gd name="connsiteX25" fmla="*/ 46423 w 303862"/>
              <a:gd name="connsiteY25" fmla="*/ 136879 h 347331"/>
              <a:gd name="connsiteX26" fmla="*/ 46423 w 303862"/>
              <a:gd name="connsiteY26" fmla="*/ 166561 h 347331"/>
              <a:gd name="connsiteX27" fmla="*/ 91721 w 303862"/>
              <a:gd name="connsiteY27" fmla="*/ 136879 h 347331"/>
              <a:gd name="connsiteX28" fmla="*/ 91721 w 303862"/>
              <a:gd name="connsiteY28" fmla="*/ 166561 h 347331"/>
              <a:gd name="connsiteX29" fmla="*/ 139552 w 303862"/>
              <a:gd name="connsiteY29" fmla="*/ 136879 h 347331"/>
              <a:gd name="connsiteX30" fmla="*/ 139552 w 303862"/>
              <a:gd name="connsiteY30" fmla="*/ 166561 h 347331"/>
              <a:gd name="connsiteX31" fmla="*/ 46423 w 303862"/>
              <a:gd name="connsiteY31" fmla="*/ 206654 h 347331"/>
              <a:gd name="connsiteX32" fmla="*/ 46423 w 303862"/>
              <a:gd name="connsiteY32" fmla="*/ 237603 h 347331"/>
              <a:gd name="connsiteX33" fmla="*/ 91721 w 303862"/>
              <a:gd name="connsiteY33" fmla="*/ 206654 h 347331"/>
              <a:gd name="connsiteX34" fmla="*/ 91721 w 303862"/>
              <a:gd name="connsiteY34" fmla="*/ 237603 h 347331"/>
              <a:gd name="connsiteX35" fmla="*/ 139552 w 303862"/>
              <a:gd name="connsiteY35" fmla="*/ 206654 h 347331"/>
              <a:gd name="connsiteX36" fmla="*/ 139552 w 303862"/>
              <a:gd name="connsiteY36" fmla="*/ 237603 h 347331"/>
              <a:gd name="connsiteX37" fmla="*/ 226209 w 303862"/>
              <a:gd name="connsiteY37" fmla="*/ 347331 h 347331"/>
              <a:gd name="connsiteX38" fmla="*/ 259830 w 303862"/>
              <a:gd name="connsiteY38" fmla="*/ 347331 h 347331"/>
              <a:gd name="connsiteX39" fmla="*/ 226209 w 303862"/>
              <a:gd name="connsiteY39" fmla="*/ 303440 h 347331"/>
              <a:gd name="connsiteX40" fmla="*/ 259830 w 303862"/>
              <a:gd name="connsiteY40" fmla="*/ 303440 h 347331"/>
              <a:gd name="connsiteX41" fmla="*/ 226209 w 303862"/>
              <a:gd name="connsiteY41" fmla="*/ 258283 h 347331"/>
              <a:gd name="connsiteX42" fmla="*/ 259830 w 303862"/>
              <a:gd name="connsiteY42" fmla="*/ 258283 h 347331"/>
              <a:gd name="connsiteX43" fmla="*/ 226209 w 303862"/>
              <a:gd name="connsiteY43" fmla="*/ 214392 h 347331"/>
              <a:gd name="connsiteX44" fmla="*/ 259830 w 303862"/>
              <a:gd name="connsiteY44" fmla="*/ 214392 h 347331"/>
              <a:gd name="connsiteX0" fmla="*/ 183583 w 303862"/>
              <a:gd name="connsiteY0" fmla="*/ 142084 h 347331"/>
              <a:gd name="connsiteX1" fmla="*/ 217205 w 303862"/>
              <a:gd name="connsiteY1" fmla="*/ 142084 h 347331"/>
              <a:gd name="connsiteX2" fmla="*/ 303862 w 303862"/>
              <a:gd name="connsiteY2" fmla="*/ 227334 h 347331"/>
              <a:gd name="connsiteX3" fmla="*/ 303862 w 303862"/>
              <a:gd name="connsiteY3" fmla="*/ 347331 h 347331"/>
              <a:gd name="connsiteX4" fmla="*/ 183583 w 303862"/>
              <a:gd name="connsiteY4" fmla="*/ 121404 h 347331"/>
              <a:gd name="connsiteX5" fmla="*/ 183583 w 303862"/>
              <a:gd name="connsiteY5" fmla="*/ 92987 h 347331"/>
              <a:gd name="connsiteX6" fmla="*/ 0 w 303862"/>
              <a:gd name="connsiteY6" fmla="*/ 92987 h 347331"/>
              <a:gd name="connsiteX7" fmla="*/ 0 w 303862"/>
              <a:gd name="connsiteY7" fmla="*/ 347331 h 347331"/>
              <a:gd name="connsiteX8" fmla="*/ 69776 w 303862"/>
              <a:gd name="connsiteY8" fmla="*/ 347331 h 347331"/>
              <a:gd name="connsiteX9" fmla="*/ 69776 w 303862"/>
              <a:gd name="connsiteY9" fmla="*/ 277556 h 347331"/>
              <a:gd name="connsiteX10" fmla="*/ 117606 w 303862"/>
              <a:gd name="connsiteY10" fmla="*/ 277556 h 347331"/>
              <a:gd name="connsiteX11" fmla="*/ 117606 w 303862"/>
              <a:gd name="connsiteY11" fmla="*/ 347331 h 347331"/>
              <a:gd name="connsiteX12" fmla="*/ 183583 w 303862"/>
              <a:gd name="connsiteY12" fmla="*/ 347331 h 347331"/>
              <a:gd name="connsiteX13" fmla="*/ 183583 w 303862"/>
              <a:gd name="connsiteY13" fmla="*/ 142084 h 347331"/>
              <a:gd name="connsiteX14" fmla="*/ 183583 w 303862"/>
              <a:gd name="connsiteY14" fmla="*/ 121404 h 347331"/>
              <a:gd name="connsiteX15" fmla="*/ 183583 w 303862"/>
              <a:gd name="connsiteY15" fmla="*/ 121404 h 347331"/>
              <a:gd name="connsiteX16" fmla="*/ 183583 w 303862"/>
              <a:gd name="connsiteY16" fmla="*/ 121404 h 347331"/>
              <a:gd name="connsiteX17" fmla="*/ 164170 w 303862"/>
              <a:gd name="connsiteY17" fmla="*/ 92987 h 347331"/>
              <a:gd name="connsiteX18" fmla="*/ 164170 w 303862"/>
              <a:gd name="connsiteY18" fmla="*/ 47830 h 347331"/>
              <a:gd name="connsiteX19" fmla="*/ 20680 w 303862"/>
              <a:gd name="connsiteY19" fmla="*/ 47830 h 347331"/>
              <a:gd name="connsiteX20" fmla="*/ 20680 w 303862"/>
              <a:gd name="connsiteY20" fmla="*/ 92987 h 347331"/>
              <a:gd name="connsiteX21" fmla="*/ 116340 w 303862"/>
              <a:gd name="connsiteY21" fmla="*/ 47830 h 347331"/>
              <a:gd name="connsiteX22" fmla="*/ 116340 w 303862"/>
              <a:gd name="connsiteY22" fmla="*/ 0 h 347331"/>
              <a:gd name="connsiteX23" fmla="*/ 68510 w 303862"/>
              <a:gd name="connsiteY23" fmla="*/ 0 h 347331"/>
              <a:gd name="connsiteX24" fmla="*/ 68510 w 303862"/>
              <a:gd name="connsiteY24" fmla="*/ 47830 h 347331"/>
              <a:gd name="connsiteX25" fmla="*/ 46423 w 303862"/>
              <a:gd name="connsiteY25" fmla="*/ 136879 h 347331"/>
              <a:gd name="connsiteX26" fmla="*/ 46423 w 303862"/>
              <a:gd name="connsiteY26" fmla="*/ 166561 h 347331"/>
              <a:gd name="connsiteX27" fmla="*/ 91721 w 303862"/>
              <a:gd name="connsiteY27" fmla="*/ 136879 h 347331"/>
              <a:gd name="connsiteX28" fmla="*/ 91721 w 303862"/>
              <a:gd name="connsiteY28" fmla="*/ 166561 h 347331"/>
              <a:gd name="connsiteX29" fmla="*/ 139552 w 303862"/>
              <a:gd name="connsiteY29" fmla="*/ 136879 h 347331"/>
              <a:gd name="connsiteX30" fmla="*/ 139552 w 303862"/>
              <a:gd name="connsiteY30" fmla="*/ 166561 h 347331"/>
              <a:gd name="connsiteX31" fmla="*/ 46423 w 303862"/>
              <a:gd name="connsiteY31" fmla="*/ 206654 h 347331"/>
              <a:gd name="connsiteX32" fmla="*/ 46423 w 303862"/>
              <a:gd name="connsiteY32" fmla="*/ 237603 h 347331"/>
              <a:gd name="connsiteX33" fmla="*/ 91721 w 303862"/>
              <a:gd name="connsiteY33" fmla="*/ 206654 h 347331"/>
              <a:gd name="connsiteX34" fmla="*/ 91721 w 303862"/>
              <a:gd name="connsiteY34" fmla="*/ 237603 h 347331"/>
              <a:gd name="connsiteX35" fmla="*/ 139552 w 303862"/>
              <a:gd name="connsiteY35" fmla="*/ 206654 h 347331"/>
              <a:gd name="connsiteX36" fmla="*/ 139552 w 303862"/>
              <a:gd name="connsiteY36" fmla="*/ 237603 h 347331"/>
              <a:gd name="connsiteX37" fmla="*/ 226209 w 303862"/>
              <a:gd name="connsiteY37" fmla="*/ 347331 h 347331"/>
              <a:gd name="connsiteX38" fmla="*/ 259830 w 303862"/>
              <a:gd name="connsiteY38" fmla="*/ 347331 h 347331"/>
              <a:gd name="connsiteX39" fmla="*/ 226209 w 303862"/>
              <a:gd name="connsiteY39" fmla="*/ 303440 h 347331"/>
              <a:gd name="connsiteX40" fmla="*/ 259830 w 303862"/>
              <a:gd name="connsiteY40" fmla="*/ 303440 h 347331"/>
              <a:gd name="connsiteX41" fmla="*/ 226209 w 303862"/>
              <a:gd name="connsiteY41" fmla="*/ 258283 h 347331"/>
              <a:gd name="connsiteX42" fmla="*/ 259830 w 303862"/>
              <a:gd name="connsiteY42" fmla="*/ 258283 h 347331"/>
              <a:gd name="connsiteX43" fmla="*/ 226209 w 303862"/>
              <a:gd name="connsiteY43" fmla="*/ 214392 h 347331"/>
              <a:gd name="connsiteX44" fmla="*/ 259830 w 303862"/>
              <a:gd name="connsiteY44" fmla="*/ 214392 h 34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3862" h="347331">
                <a:moveTo>
                  <a:pt x="183583" y="142084"/>
                </a:moveTo>
                <a:lnTo>
                  <a:pt x="217205" y="142084"/>
                </a:lnTo>
                <a:cubicBezTo>
                  <a:pt x="265035" y="142084"/>
                  <a:pt x="303862" y="180770"/>
                  <a:pt x="303862" y="227334"/>
                </a:cubicBezTo>
                <a:lnTo>
                  <a:pt x="303862" y="347331"/>
                </a:lnTo>
                <a:moveTo>
                  <a:pt x="183583" y="121404"/>
                </a:moveTo>
                <a:lnTo>
                  <a:pt x="183583" y="92987"/>
                </a:lnTo>
                <a:lnTo>
                  <a:pt x="0" y="92987"/>
                </a:lnTo>
                <a:lnTo>
                  <a:pt x="0" y="347331"/>
                </a:lnTo>
                <a:lnTo>
                  <a:pt x="69776" y="347331"/>
                </a:lnTo>
                <a:lnTo>
                  <a:pt x="69776" y="277556"/>
                </a:lnTo>
                <a:lnTo>
                  <a:pt x="117606" y="277556"/>
                </a:lnTo>
                <a:lnTo>
                  <a:pt x="117606" y="347331"/>
                </a:lnTo>
                <a:lnTo>
                  <a:pt x="183583" y="347331"/>
                </a:lnTo>
                <a:lnTo>
                  <a:pt x="183583" y="142084"/>
                </a:lnTo>
                <a:lnTo>
                  <a:pt x="183583" y="121404"/>
                </a:lnTo>
                <a:lnTo>
                  <a:pt x="183583" y="121404"/>
                </a:lnTo>
                <a:lnTo>
                  <a:pt x="183583" y="121404"/>
                </a:lnTo>
                <a:close/>
                <a:moveTo>
                  <a:pt x="164170" y="92987"/>
                </a:moveTo>
                <a:lnTo>
                  <a:pt x="164170" y="47830"/>
                </a:lnTo>
                <a:lnTo>
                  <a:pt x="20680" y="47830"/>
                </a:lnTo>
                <a:lnTo>
                  <a:pt x="20680" y="92987"/>
                </a:lnTo>
                <a:moveTo>
                  <a:pt x="116340" y="47830"/>
                </a:moveTo>
                <a:lnTo>
                  <a:pt x="116340" y="0"/>
                </a:lnTo>
                <a:lnTo>
                  <a:pt x="68510" y="0"/>
                </a:lnTo>
                <a:lnTo>
                  <a:pt x="68510" y="47830"/>
                </a:lnTo>
                <a:moveTo>
                  <a:pt x="46423" y="136879"/>
                </a:moveTo>
                <a:lnTo>
                  <a:pt x="46423" y="166561"/>
                </a:lnTo>
                <a:moveTo>
                  <a:pt x="91721" y="136879"/>
                </a:moveTo>
                <a:lnTo>
                  <a:pt x="91721" y="166561"/>
                </a:lnTo>
                <a:moveTo>
                  <a:pt x="139552" y="136879"/>
                </a:moveTo>
                <a:lnTo>
                  <a:pt x="139552" y="166561"/>
                </a:lnTo>
                <a:moveTo>
                  <a:pt x="46423" y="206654"/>
                </a:moveTo>
                <a:lnTo>
                  <a:pt x="46423" y="237603"/>
                </a:lnTo>
                <a:moveTo>
                  <a:pt x="91721" y="206654"/>
                </a:moveTo>
                <a:lnTo>
                  <a:pt x="91721" y="237603"/>
                </a:lnTo>
                <a:moveTo>
                  <a:pt x="139552" y="206654"/>
                </a:moveTo>
                <a:lnTo>
                  <a:pt x="139552" y="237603"/>
                </a:lnTo>
                <a:moveTo>
                  <a:pt x="226209" y="347331"/>
                </a:moveTo>
                <a:lnTo>
                  <a:pt x="259830" y="347331"/>
                </a:lnTo>
                <a:moveTo>
                  <a:pt x="226209" y="303440"/>
                </a:moveTo>
                <a:lnTo>
                  <a:pt x="259830" y="303440"/>
                </a:lnTo>
                <a:moveTo>
                  <a:pt x="226209" y="258283"/>
                </a:moveTo>
                <a:lnTo>
                  <a:pt x="259830" y="258283"/>
                </a:lnTo>
                <a:moveTo>
                  <a:pt x="226209" y="214392"/>
                </a:moveTo>
                <a:lnTo>
                  <a:pt x="259830" y="214392"/>
                </a:lnTo>
              </a:path>
            </a:pathLst>
          </a:custGeom>
          <a:noFill/>
          <a:ln w="158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gradFill>
              <a:effectLst/>
              <a:uLnTx/>
              <a:uFillTx/>
            </a:endParaRPr>
          </a:p>
        </p:txBody>
      </p:sp>
      <p:grpSp>
        <p:nvGrpSpPr>
          <p:cNvPr id="11" name="Group 10">
            <a:extLst>
              <a:ext uri="{FF2B5EF4-FFF2-40B4-BE49-F238E27FC236}">
                <a16:creationId xmlns:a16="http://schemas.microsoft.com/office/drawing/2014/main" id="{AB941687-7027-48A7-B039-10B8BF0A3571}"/>
              </a:ext>
              <a:ext uri="{C183D7F6-B498-43B3-948B-1728B52AA6E4}">
                <adec:decorative xmlns:adec="http://schemas.microsoft.com/office/drawing/2017/decorative" val="1"/>
              </a:ext>
            </a:extLst>
          </p:cNvPr>
          <p:cNvGrpSpPr/>
          <p:nvPr/>
        </p:nvGrpSpPr>
        <p:grpSpPr>
          <a:xfrm>
            <a:off x="1711755" y="4952795"/>
            <a:ext cx="580031" cy="580028"/>
            <a:chOff x="1711755" y="4952795"/>
            <a:chExt cx="580031" cy="580028"/>
          </a:xfrm>
        </p:grpSpPr>
        <p:sp>
          <p:nvSpPr>
            <p:cNvPr id="191" name="Oval 190">
              <a:extLst>
                <a:ext uri="{FF2B5EF4-FFF2-40B4-BE49-F238E27FC236}">
                  <a16:creationId xmlns:a16="http://schemas.microsoft.com/office/drawing/2014/main" id="{481BAD51-21BA-4E0F-A134-381AD4628A02}"/>
                </a:ext>
              </a:extLst>
            </p:cNvPr>
            <p:cNvSpPr/>
            <p:nvPr/>
          </p:nvSpPr>
          <p:spPr bwMode="auto">
            <a:xfrm>
              <a:off x="1711755" y="4952795"/>
              <a:ext cx="580031" cy="580028"/>
            </a:xfrm>
            <a:prstGeom prst="ellipse">
              <a:avLst/>
            </a:prstGeom>
            <a:solidFill>
              <a:srgbClr val="FFFFFF"/>
            </a:solidFill>
            <a:ln w="10795" cap="flat" cmpd="sng" algn="ctr">
              <a:noFill/>
              <a:prstDash val="solid"/>
              <a:headEnd type="none" w="med" len="med"/>
              <a:tailEnd type="none" w="med" len="med"/>
            </a:ln>
            <a:effectLst>
              <a:outerShdw blurRad="152400" dist="38100" dir="2700000" algn="ctr" rotWithShape="0">
                <a:prstClr val="black">
                  <a:alpha val="19000"/>
                </a:prstClr>
              </a:outerShdw>
            </a:effectLst>
          </p:spPr>
          <p:txBody>
            <a:bodyPr vert="horz" wrap="square" lIns="134464" tIns="134464" rIns="134464" bIns="46616" numCol="1" rtlCol="0" anchor="t" anchorCtr="0" compatLnSpc="1">
              <a:prstTxWarp prst="textNoShape">
                <a:avLst/>
              </a:prstTxWarp>
            </a:bodyPr>
            <a:lstStyle/>
            <a:p>
              <a:pPr defTabSz="914136" fontAlgn="base">
                <a:lnSpc>
                  <a:spcPct val="90000"/>
                </a:lnSpc>
                <a:spcBef>
                  <a:spcPct val="0"/>
                </a:spcBef>
                <a:spcAft>
                  <a:spcPct val="0"/>
                </a:spcAft>
                <a:defRPr/>
              </a:pPr>
              <a:endParaRPr lang="en-US" sz="1372" kern="0">
                <a:ln w="3175">
                  <a:noFill/>
                </a:ln>
                <a:gradFill>
                  <a:gsLst>
                    <a:gs pos="0">
                      <a:srgbClr val="282828"/>
                    </a:gs>
                    <a:gs pos="100000">
                      <a:srgbClr val="282828"/>
                    </a:gs>
                  </a:gsLst>
                  <a:lin ang="0" scaled="0"/>
                </a:gradFill>
                <a:latin typeface="Segoe UI Semibold"/>
                <a:ea typeface="ＭＳ Ｐゴシック"/>
                <a:cs typeface="Segoe UI"/>
              </a:endParaRPr>
            </a:p>
          </p:txBody>
        </p:sp>
        <p:sp>
          <p:nvSpPr>
            <p:cNvPr id="202" name="mail">
              <a:extLst>
                <a:ext uri="{FF2B5EF4-FFF2-40B4-BE49-F238E27FC236}">
                  <a16:creationId xmlns:a16="http://schemas.microsoft.com/office/drawing/2014/main" id="{979A8C56-18C2-4969-8077-638292BC7807}"/>
                </a:ext>
              </a:extLst>
            </p:cNvPr>
            <p:cNvSpPr>
              <a:spLocks noChangeAspect="1" noEditPoints="1"/>
            </p:cNvSpPr>
            <p:nvPr/>
          </p:nvSpPr>
          <p:spPr bwMode="auto">
            <a:xfrm>
              <a:off x="1837254" y="5144099"/>
              <a:ext cx="329033" cy="197420"/>
            </a:xfrm>
            <a:custGeom>
              <a:avLst/>
              <a:gdLst>
                <a:gd name="T0" fmla="*/ 245 w 245"/>
                <a:gd name="T1" fmla="*/ 75 h 147"/>
                <a:gd name="T2" fmla="*/ 245 w 245"/>
                <a:gd name="T3" fmla="*/ 147 h 147"/>
                <a:gd name="T4" fmla="*/ 0 w 245"/>
                <a:gd name="T5" fmla="*/ 147 h 147"/>
                <a:gd name="T6" fmla="*/ 0 w 245"/>
                <a:gd name="T7" fmla="*/ 0 h 147"/>
                <a:gd name="T8" fmla="*/ 245 w 245"/>
                <a:gd name="T9" fmla="*/ 0 h 147"/>
                <a:gd name="T10" fmla="*/ 245 w 245"/>
                <a:gd name="T11" fmla="*/ 75 h 147"/>
                <a:gd name="T12" fmla="*/ 0 w 245"/>
                <a:gd name="T13" fmla="*/ 0 h 147"/>
                <a:gd name="T14" fmla="*/ 123 w 245"/>
                <a:gd name="T15" fmla="*/ 73 h 147"/>
                <a:gd name="T16" fmla="*/ 245 w 245"/>
                <a:gd name="T1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147">
                  <a:moveTo>
                    <a:pt x="245" y="75"/>
                  </a:moveTo>
                  <a:lnTo>
                    <a:pt x="245" y="147"/>
                  </a:lnTo>
                  <a:lnTo>
                    <a:pt x="0" y="147"/>
                  </a:lnTo>
                  <a:lnTo>
                    <a:pt x="0" y="0"/>
                  </a:lnTo>
                  <a:lnTo>
                    <a:pt x="245" y="0"/>
                  </a:lnTo>
                  <a:lnTo>
                    <a:pt x="245" y="75"/>
                  </a:lnTo>
                  <a:moveTo>
                    <a:pt x="0" y="0"/>
                  </a:moveTo>
                  <a:lnTo>
                    <a:pt x="123" y="73"/>
                  </a:lnTo>
                  <a:lnTo>
                    <a:pt x="245" y="0"/>
                  </a:ln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gradFill>
                <a:effectLst/>
                <a:uLnTx/>
                <a:uFillTx/>
              </a:endParaRPr>
            </a:p>
          </p:txBody>
        </p:sp>
      </p:grpSp>
      <p:grpSp>
        <p:nvGrpSpPr>
          <p:cNvPr id="2" name="Group 1">
            <a:extLst>
              <a:ext uri="{FF2B5EF4-FFF2-40B4-BE49-F238E27FC236}">
                <a16:creationId xmlns:a16="http://schemas.microsoft.com/office/drawing/2014/main" id="{343F456A-B2C4-4121-9892-EB7433635C5C}"/>
              </a:ext>
              <a:ext uri="{C183D7F6-B498-43B3-948B-1728B52AA6E4}">
                <adec:decorative xmlns:adec="http://schemas.microsoft.com/office/drawing/2017/decorative" val="1"/>
              </a:ext>
            </a:extLst>
          </p:cNvPr>
          <p:cNvGrpSpPr/>
          <p:nvPr/>
        </p:nvGrpSpPr>
        <p:grpSpPr>
          <a:xfrm>
            <a:off x="1203270" y="2561544"/>
            <a:ext cx="612015" cy="626786"/>
            <a:chOff x="1203270" y="2561544"/>
            <a:chExt cx="612015" cy="626786"/>
          </a:xfrm>
        </p:grpSpPr>
        <p:sp>
          <p:nvSpPr>
            <p:cNvPr id="196" name="people_4">
              <a:extLst>
                <a:ext uri="{FF2B5EF4-FFF2-40B4-BE49-F238E27FC236}">
                  <a16:creationId xmlns:a16="http://schemas.microsoft.com/office/drawing/2014/main" id="{0063A34B-9AAD-4F37-80E1-0AF964672685}"/>
                </a:ext>
              </a:extLst>
            </p:cNvPr>
            <p:cNvSpPr>
              <a:spLocks noChangeAspect="1" noEditPoints="1"/>
            </p:cNvSpPr>
            <p:nvPr/>
          </p:nvSpPr>
          <p:spPr bwMode="auto">
            <a:xfrm>
              <a:off x="1203270" y="2561544"/>
              <a:ext cx="449590" cy="502633"/>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grpSp>
          <p:nvGrpSpPr>
            <p:cNvPr id="210" name="Group 209">
              <a:extLst>
                <a:ext uri="{FF2B5EF4-FFF2-40B4-BE49-F238E27FC236}">
                  <a16:creationId xmlns:a16="http://schemas.microsoft.com/office/drawing/2014/main" id="{FE66ED96-D2C6-4CA3-B3A5-68BEBCB4E0EA}"/>
                </a:ext>
              </a:extLst>
            </p:cNvPr>
            <p:cNvGrpSpPr/>
            <p:nvPr/>
          </p:nvGrpSpPr>
          <p:grpSpPr>
            <a:xfrm>
              <a:off x="1536951" y="2912333"/>
              <a:ext cx="278334" cy="275997"/>
              <a:chOff x="7919361" y="6258105"/>
              <a:chExt cx="349409" cy="346475"/>
            </a:xfrm>
          </p:grpSpPr>
          <p:sp>
            <p:nvSpPr>
              <p:cNvPr id="211" name="Oval 210">
                <a:extLst>
                  <a:ext uri="{FF2B5EF4-FFF2-40B4-BE49-F238E27FC236}">
                    <a16:creationId xmlns:a16="http://schemas.microsoft.com/office/drawing/2014/main" id="{E1EA28B6-AA11-4D25-BE8F-AC01CA5B3451}"/>
                  </a:ext>
                </a:extLst>
              </p:cNvPr>
              <p:cNvSpPr/>
              <p:nvPr/>
            </p:nvSpPr>
            <p:spPr bwMode="auto">
              <a:xfrm>
                <a:off x="7919361" y="6258105"/>
                <a:ext cx="346450" cy="34645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2" name="check 3">
                <a:extLst>
                  <a:ext uri="{FF2B5EF4-FFF2-40B4-BE49-F238E27FC236}">
                    <a16:creationId xmlns:a16="http://schemas.microsoft.com/office/drawing/2014/main" id="{063A8A28-0098-4EAC-BEF0-9F7184DE529B}"/>
                  </a:ext>
                </a:extLst>
              </p:cNvPr>
              <p:cNvSpPr>
                <a:spLocks noChangeAspect="1" noEditPoints="1"/>
              </p:cNvSpPr>
              <p:nvPr/>
            </p:nvSpPr>
            <p:spPr bwMode="auto">
              <a:xfrm>
                <a:off x="7951141" y="6288793"/>
                <a:ext cx="317629" cy="315787"/>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grpSp>
      </p:grpSp>
      <p:grpSp>
        <p:nvGrpSpPr>
          <p:cNvPr id="10" name="Group 9">
            <a:extLst>
              <a:ext uri="{FF2B5EF4-FFF2-40B4-BE49-F238E27FC236}">
                <a16:creationId xmlns:a16="http://schemas.microsoft.com/office/drawing/2014/main" id="{AAD66677-9A92-438B-9E33-160379C87F48}"/>
              </a:ext>
              <a:ext uri="{C183D7F6-B498-43B3-948B-1728B52AA6E4}">
                <adec:decorative xmlns:adec="http://schemas.microsoft.com/office/drawing/2017/decorative" val="1"/>
              </a:ext>
            </a:extLst>
          </p:cNvPr>
          <p:cNvGrpSpPr/>
          <p:nvPr/>
        </p:nvGrpSpPr>
        <p:grpSpPr>
          <a:xfrm>
            <a:off x="804181" y="2409030"/>
            <a:ext cx="290192" cy="476842"/>
            <a:chOff x="804181" y="2409030"/>
            <a:chExt cx="290192" cy="476842"/>
          </a:xfrm>
        </p:grpSpPr>
        <p:sp>
          <p:nvSpPr>
            <p:cNvPr id="298" name="Freeform: Shape 297">
              <a:extLst>
                <a:ext uri="{FF2B5EF4-FFF2-40B4-BE49-F238E27FC236}">
                  <a16:creationId xmlns:a16="http://schemas.microsoft.com/office/drawing/2014/main" id="{6B1E0901-7B75-4BD1-8D93-8CEF38DAADFE}"/>
                </a:ext>
              </a:extLst>
            </p:cNvPr>
            <p:cNvSpPr>
              <a:spLocks noChangeAspect="1"/>
            </p:cNvSpPr>
            <p:nvPr/>
          </p:nvSpPr>
          <p:spPr bwMode="auto">
            <a:xfrm>
              <a:off x="804181" y="2409030"/>
              <a:ext cx="290192" cy="476842"/>
            </a:xfrm>
            <a:custGeom>
              <a:avLst/>
              <a:gdLst>
                <a:gd name="connsiteX0" fmla="*/ 767228 w 1947672"/>
                <a:gd name="connsiteY0" fmla="*/ 197644 h 3200400"/>
                <a:gd name="connsiteX1" fmla="*/ 699516 w 1947672"/>
                <a:gd name="connsiteY1" fmla="*/ 265356 h 3200400"/>
                <a:gd name="connsiteX2" fmla="*/ 699516 w 1947672"/>
                <a:gd name="connsiteY2" fmla="*/ 276236 h 3200400"/>
                <a:gd name="connsiteX3" fmla="*/ 767228 w 1947672"/>
                <a:gd name="connsiteY3" fmla="*/ 343948 h 3200400"/>
                <a:gd name="connsiteX4" fmla="*/ 1180444 w 1947672"/>
                <a:gd name="connsiteY4" fmla="*/ 343948 h 3200400"/>
                <a:gd name="connsiteX5" fmla="*/ 1248156 w 1947672"/>
                <a:gd name="connsiteY5" fmla="*/ 276236 h 3200400"/>
                <a:gd name="connsiteX6" fmla="*/ 1248156 w 1947672"/>
                <a:gd name="connsiteY6" fmla="*/ 265356 h 3200400"/>
                <a:gd name="connsiteX7" fmla="*/ 1180444 w 1947672"/>
                <a:gd name="connsiteY7" fmla="*/ 197644 h 3200400"/>
                <a:gd name="connsiteX8" fmla="*/ 89885 w 1947672"/>
                <a:gd name="connsiteY8" fmla="*/ 0 h 3200400"/>
                <a:gd name="connsiteX9" fmla="*/ 1857787 w 1947672"/>
                <a:gd name="connsiteY9" fmla="*/ 0 h 3200400"/>
                <a:gd name="connsiteX10" fmla="*/ 1947672 w 1947672"/>
                <a:gd name="connsiteY10" fmla="*/ 89885 h 3200400"/>
                <a:gd name="connsiteX11" fmla="*/ 1947672 w 1947672"/>
                <a:gd name="connsiteY11" fmla="*/ 3110515 h 3200400"/>
                <a:gd name="connsiteX12" fmla="*/ 1857787 w 1947672"/>
                <a:gd name="connsiteY12" fmla="*/ 3200400 h 3200400"/>
                <a:gd name="connsiteX13" fmla="*/ 89885 w 1947672"/>
                <a:gd name="connsiteY13" fmla="*/ 3200400 h 3200400"/>
                <a:gd name="connsiteX14" fmla="*/ 0 w 1947672"/>
                <a:gd name="connsiteY14" fmla="*/ 3110515 h 3200400"/>
                <a:gd name="connsiteX15" fmla="*/ 0 w 1947672"/>
                <a:gd name="connsiteY15" fmla="*/ 89885 h 3200400"/>
                <a:gd name="connsiteX16" fmla="*/ 89885 w 1947672"/>
                <a:gd name="connsiteY1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7672" h="3200400">
                  <a:moveTo>
                    <a:pt x="767228" y="197644"/>
                  </a:moveTo>
                  <a:cubicBezTo>
                    <a:pt x="729832" y="197644"/>
                    <a:pt x="699516" y="227960"/>
                    <a:pt x="699516" y="265356"/>
                  </a:cubicBezTo>
                  <a:lnTo>
                    <a:pt x="699516" y="276236"/>
                  </a:lnTo>
                  <a:cubicBezTo>
                    <a:pt x="699516" y="313632"/>
                    <a:pt x="729832" y="343948"/>
                    <a:pt x="767228" y="343948"/>
                  </a:cubicBezTo>
                  <a:lnTo>
                    <a:pt x="1180444" y="343948"/>
                  </a:lnTo>
                  <a:cubicBezTo>
                    <a:pt x="1217840" y="343948"/>
                    <a:pt x="1248156" y="313632"/>
                    <a:pt x="1248156" y="276236"/>
                  </a:cubicBezTo>
                  <a:lnTo>
                    <a:pt x="1248156" y="265356"/>
                  </a:lnTo>
                  <a:cubicBezTo>
                    <a:pt x="1248156" y="227960"/>
                    <a:pt x="1217840" y="197644"/>
                    <a:pt x="1180444" y="197644"/>
                  </a:cubicBezTo>
                  <a:close/>
                  <a:moveTo>
                    <a:pt x="89885" y="0"/>
                  </a:moveTo>
                  <a:lnTo>
                    <a:pt x="1857787" y="0"/>
                  </a:lnTo>
                  <a:cubicBezTo>
                    <a:pt x="1907429" y="0"/>
                    <a:pt x="1947672" y="40243"/>
                    <a:pt x="1947672" y="89885"/>
                  </a:cubicBezTo>
                  <a:lnTo>
                    <a:pt x="1947672" y="3110515"/>
                  </a:lnTo>
                  <a:cubicBezTo>
                    <a:pt x="1947672" y="3160157"/>
                    <a:pt x="1907429" y="3200400"/>
                    <a:pt x="1857787" y="3200400"/>
                  </a:cubicBezTo>
                  <a:lnTo>
                    <a:pt x="89885" y="3200400"/>
                  </a:lnTo>
                  <a:cubicBezTo>
                    <a:pt x="40243" y="3200400"/>
                    <a:pt x="0" y="3160157"/>
                    <a:pt x="0" y="3110515"/>
                  </a:cubicBezTo>
                  <a:lnTo>
                    <a:pt x="0" y="89885"/>
                  </a:lnTo>
                  <a:cubicBezTo>
                    <a:pt x="0" y="40243"/>
                    <a:pt x="40243" y="0"/>
                    <a:pt x="89885" y="0"/>
                  </a:cubicBezTo>
                  <a:close/>
                </a:path>
              </a:pathLst>
            </a:custGeom>
            <a:solidFill>
              <a:schemeClr val="bg1"/>
            </a:solidFill>
            <a:ln w="15875" cap="flat" cmpd="sng" algn="ctr">
              <a:solidFill>
                <a:schemeClr val="tx1"/>
              </a:solid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00" fontAlgn="base">
                <a:lnSpc>
                  <a:spcPct val="90000"/>
                </a:lnSpc>
                <a:spcBef>
                  <a:spcPct val="0"/>
                </a:spcBef>
                <a:spcAft>
                  <a:spcPct val="0"/>
                </a:spcAft>
                <a:defRPr/>
              </a:pPr>
              <a:endParaRPr lang="en-US" sz="2307"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99" name="Oval 298">
              <a:extLst>
                <a:ext uri="{FF2B5EF4-FFF2-40B4-BE49-F238E27FC236}">
                  <a16:creationId xmlns:a16="http://schemas.microsoft.com/office/drawing/2014/main" id="{AFB4A791-0045-4523-984E-FA1DD8D34F5A}"/>
                </a:ext>
              </a:extLst>
            </p:cNvPr>
            <p:cNvSpPr/>
            <p:nvPr/>
          </p:nvSpPr>
          <p:spPr bwMode="auto">
            <a:xfrm>
              <a:off x="834669" y="2501341"/>
              <a:ext cx="229217" cy="229218"/>
            </a:xfrm>
            <a:prstGeom prst="ellipse">
              <a:avLst/>
            </a:prstGeom>
            <a:solidFill>
              <a:schemeClr val="bg1"/>
            </a:solidFill>
            <a:ln w="9525" cap="flat" cmpd="sng" algn="ctr">
              <a:solidFill>
                <a:schemeClr val="tx1"/>
              </a:solid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00" fontAlgn="base">
                <a:lnSpc>
                  <a:spcPct val="90000"/>
                </a:lnSpc>
                <a:spcBef>
                  <a:spcPct val="0"/>
                </a:spcBef>
                <a:spcAft>
                  <a:spcPct val="0"/>
                </a:spcAft>
                <a:defRPr/>
              </a:pPr>
              <a:endParaRPr lang="en-US" sz="2307"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cxnSp>
          <p:nvCxnSpPr>
            <p:cNvPr id="9" name="Straight Connector 8">
              <a:extLst>
                <a:ext uri="{FF2B5EF4-FFF2-40B4-BE49-F238E27FC236}">
                  <a16:creationId xmlns:a16="http://schemas.microsoft.com/office/drawing/2014/main" id="{363DAC54-716D-49B3-A18E-01961C39F24A}"/>
                </a:ext>
              </a:extLst>
            </p:cNvPr>
            <p:cNvCxnSpPr>
              <a:cxnSpLocks/>
            </p:cNvCxnSpPr>
            <p:nvPr/>
          </p:nvCxnSpPr>
          <p:spPr>
            <a:xfrm>
              <a:off x="845220" y="2797151"/>
              <a:ext cx="208114" cy="0"/>
            </a:xfrm>
            <a:prstGeom prst="line">
              <a:avLst/>
            </a:prstGeom>
            <a:noFill/>
            <a:ln w="9525" cap="flat" cmpd="sng" algn="ctr">
              <a:solidFill>
                <a:schemeClr val="tx1"/>
              </a:solidFill>
              <a:prstDash val="solid"/>
              <a:headEnd type="none"/>
              <a:tailEnd type="none"/>
            </a:ln>
            <a:effectLst/>
          </p:spPr>
        </p:cxnSp>
        <p:cxnSp>
          <p:nvCxnSpPr>
            <p:cNvPr id="213" name="Straight Connector 212">
              <a:extLst>
                <a:ext uri="{FF2B5EF4-FFF2-40B4-BE49-F238E27FC236}">
                  <a16:creationId xmlns:a16="http://schemas.microsoft.com/office/drawing/2014/main" id="{15CE955B-8783-4B10-B466-BB7545BBAF01}"/>
                </a:ext>
              </a:extLst>
            </p:cNvPr>
            <p:cNvCxnSpPr>
              <a:cxnSpLocks/>
            </p:cNvCxnSpPr>
            <p:nvPr/>
          </p:nvCxnSpPr>
          <p:spPr>
            <a:xfrm>
              <a:off x="857837" y="2832432"/>
              <a:ext cx="182880" cy="0"/>
            </a:xfrm>
            <a:prstGeom prst="line">
              <a:avLst/>
            </a:prstGeom>
            <a:noFill/>
            <a:ln w="9525" cap="flat" cmpd="sng" algn="ctr">
              <a:solidFill>
                <a:schemeClr val="tx1"/>
              </a:solidFill>
              <a:prstDash val="solid"/>
              <a:headEnd type="none"/>
              <a:tailEnd type="none"/>
            </a:ln>
            <a:effectLst/>
          </p:spPr>
        </p:cxnSp>
        <p:sp>
          <p:nvSpPr>
            <p:cNvPr id="214" name="people_4">
              <a:extLst>
                <a:ext uri="{FF2B5EF4-FFF2-40B4-BE49-F238E27FC236}">
                  <a16:creationId xmlns:a16="http://schemas.microsoft.com/office/drawing/2014/main" id="{E4646277-CE29-42F5-80A1-C0151E7CF939}"/>
                </a:ext>
              </a:extLst>
            </p:cNvPr>
            <p:cNvSpPr>
              <a:spLocks noChangeAspect="1" noEditPoints="1"/>
            </p:cNvSpPr>
            <p:nvPr/>
          </p:nvSpPr>
          <p:spPr bwMode="auto">
            <a:xfrm>
              <a:off x="898846" y="2559569"/>
              <a:ext cx="100863" cy="112763"/>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952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grpSp>
      <p:grpSp>
        <p:nvGrpSpPr>
          <p:cNvPr id="24" name="Group 23">
            <a:extLst>
              <a:ext uri="{FF2B5EF4-FFF2-40B4-BE49-F238E27FC236}">
                <a16:creationId xmlns:a16="http://schemas.microsoft.com/office/drawing/2014/main" id="{621DB280-0258-4445-A272-AAD218D9F755}"/>
              </a:ext>
              <a:ext uri="{C183D7F6-B498-43B3-948B-1728B52AA6E4}">
                <adec:decorative xmlns:adec="http://schemas.microsoft.com/office/drawing/2017/decorative" val="1"/>
              </a:ext>
            </a:extLst>
          </p:cNvPr>
          <p:cNvGrpSpPr/>
          <p:nvPr/>
        </p:nvGrpSpPr>
        <p:grpSpPr>
          <a:xfrm>
            <a:off x="2328155" y="4952795"/>
            <a:ext cx="580031" cy="580028"/>
            <a:chOff x="2328155" y="4952795"/>
            <a:chExt cx="580031" cy="580028"/>
          </a:xfrm>
        </p:grpSpPr>
        <p:sp>
          <p:nvSpPr>
            <p:cNvPr id="175" name="Oval 174">
              <a:extLst>
                <a:ext uri="{FF2B5EF4-FFF2-40B4-BE49-F238E27FC236}">
                  <a16:creationId xmlns:a16="http://schemas.microsoft.com/office/drawing/2014/main" id="{EDCBCD41-3C79-4A56-ABAA-07FD02AF01BB}"/>
                </a:ext>
              </a:extLst>
            </p:cNvPr>
            <p:cNvSpPr/>
            <p:nvPr/>
          </p:nvSpPr>
          <p:spPr bwMode="auto">
            <a:xfrm>
              <a:off x="2328155" y="4952795"/>
              <a:ext cx="580031" cy="580028"/>
            </a:xfrm>
            <a:prstGeom prst="ellipse">
              <a:avLst/>
            </a:prstGeom>
            <a:solidFill>
              <a:srgbClr val="FFFFFF"/>
            </a:solidFill>
            <a:ln w="10795" cap="flat" cmpd="sng" algn="ctr">
              <a:noFill/>
              <a:prstDash val="solid"/>
              <a:headEnd type="none" w="med" len="med"/>
              <a:tailEnd type="none" w="med" len="med"/>
            </a:ln>
            <a:effectLst>
              <a:outerShdw blurRad="152400" dist="38100" dir="2700000" algn="ctr" rotWithShape="0">
                <a:prstClr val="black">
                  <a:alpha val="19000"/>
                </a:prstClr>
              </a:outerShdw>
            </a:effectLst>
          </p:spPr>
          <p:txBody>
            <a:bodyPr vert="horz" wrap="square" lIns="134464" tIns="134464" rIns="134464" bIns="46616" numCol="1" rtlCol="0" anchor="t" anchorCtr="0" compatLnSpc="1">
              <a:prstTxWarp prst="textNoShape">
                <a:avLst/>
              </a:prstTxWarp>
            </a:bodyPr>
            <a:lstStyle/>
            <a:p>
              <a:pPr defTabSz="914136" fontAlgn="base">
                <a:lnSpc>
                  <a:spcPct val="90000"/>
                </a:lnSpc>
                <a:spcBef>
                  <a:spcPct val="0"/>
                </a:spcBef>
                <a:spcAft>
                  <a:spcPct val="0"/>
                </a:spcAft>
                <a:defRPr/>
              </a:pPr>
              <a:endParaRPr lang="en-US" sz="1372" kern="0">
                <a:ln w="3175">
                  <a:noFill/>
                </a:ln>
                <a:gradFill>
                  <a:gsLst>
                    <a:gs pos="0">
                      <a:srgbClr val="282828"/>
                    </a:gs>
                    <a:gs pos="100000">
                      <a:srgbClr val="282828"/>
                    </a:gs>
                  </a:gsLst>
                  <a:lin ang="0" scaled="0"/>
                </a:gradFill>
                <a:latin typeface="Segoe UI Semibold"/>
                <a:ea typeface="ＭＳ Ｐゴシック"/>
                <a:cs typeface="Segoe UI"/>
              </a:endParaRPr>
            </a:p>
          </p:txBody>
        </p:sp>
        <p:grpSp>
          <p:nvGrpSpPr>
            <p:cNvPr id="23" name="Group 22">
              <a:extLst>
                <a:ext uri="{FF2B5EF4-FFF2-40B4-BE49-F238E27FC236}">
                  <a16:creationId xmlns:a16="http://schemas.microsoft.com/office/drawing/2014/main" id="{549EFFE9-BDB3-4D1B-88B4-558ABF3592EB}"/>
                </a:ext>
              </a:extLst>
            </p:cNvPr>
            <p:cNvGrpSpPr/>
            <p:nvPr/>
          </p:nvGrpSpPr>
          <p:grpSpPr>
            <a:xfrm>
              <a:off x="2441840" y="5089992"/>
              <a:ext cx="337046" cy="305635"/>
              <a:chOff x="2441840" y="5053827"/>
              <a:chExt cx="337046" cy="305635"/>
            </a:xfrm>
          </p:grpSpPr>
          <p:grpSp>
            <p:nvGrpSpPr>
              <p:cNvPr id="176" name="Graphic 10">
                <a:extLst>
                  <a:ext uri="{FF2B5EF4-FFF2-40B4-BE49-F238E27FC236}">
                    <a16:creationId xmlns:a16="http://schemas.microsoft.com/office/drawing/2014/main" id="{B869BD3F-6E4D-4A88-97AD-BC25ACC2670A}"/>
                  </a:ext>
                </a:extLst>
              </p:cNvPr>
              <p:cNvGrpSpPr/>
              <p:nvPr/>
            </p:nvGrpSpPr>
            <p:grpSpPr>
              <a:xfrm flipV="1">
                <a:off x="2441840" y="5288267"/>
                <a:ext cx="337046" cy="71195"/>
                <a:chOff x="0" y="1551621"/>
                <a:chExt cx="763343" cy="161554"/>
              </a:xfrm>
              <a:solidFill>
                <a:schemeClr val="tx1"/>
              </a:solidFill>
            </p:grpSpPr>
            <p:sp>
              <p:nvSpPr>
                <p:cNvPr id="182" name="Freeform: Shape 181">
                  <a:extLst>
                    <a:ext uri="{FF2B5EF4-FFF2-40B4-BE49-F238E27FC236}">
                      <a16:creationId xmlns:a16="http://schemas.microsoft.com/office/drawing/2014/main" id="{3B79DA6B-EBD8-48B0-893B-CDA21E6E95FA}"/>
                    </a:ext>
                  </a:extLst>
                </p:cNvPr>
                <p:cNvSpPr/>
                <p:nvPr/>
              </p:nvSpPr>
              <p:spPr>
                <a:xfrm>
                  <a:off x="0" y="1551621"/>
                  <a:ext cx="161554" cy="161554"/>
                </a:xfrm>
                <a:custGeom>
                  <a:avLst/>
                  <a:gdLst>
                    <a:gd name="connsiteX0" fmla="*/ 145399 w 161554"/>
                    <a:gd name="connsiteY0" fmla="*/ 16155 h 161554"/>
                    <a:gd name="connsiteX1" fmla="*/ 96932 w 161554"/>
                    <a:gd name="connsiteY1" fmla="*/ 76738 h 161554"/>
                    <a:gd name="connsiteX2" fmla="*/ 96932 w 161554"/>
                    <a:gd name="connsiteY2" fmla="*/ 76738 h 161554"/>
                    <a:gd name="connsiteX3" fmla="*/ 169632 w 161554"/>
                    <a:gd name="connsiteY3" fmla="*/ 68660 h 161554"/>
                    <a:gd name="connsiteX4" fmla="*/ 169632 w 161554"/>
                    <a:gd name="connsiteY4" fmla="*/ 100971 h 161554"/>
                    <a:gd name="connsiteX5" fmla="*/ 96932 w 161554"/>
                    <a:gd name="connsiteY5" fmla="*/ 92894 h 161554"/>
                    <a:gd name="connsiteX6" fmla="*/ 96932 w 161554"/>
                    <a:gd name="connsiteY6" fmla="*/ 92894 h 161554"/>
                    <a:gd name="connsiteX7" fmla="*/ 145399 w 161554"/>
                    <a:gd name="connsiteY7" fmla="*/ 149437 h 161554"/>
                    <a:gd name="connsiteX8" fmla="*/ 113088 w 161554"/>
                    <a:gd name="connsiteY8" fmla="*/ 169632 h 161554"/>
                    <a:gd name="connsiteX9" fmla="*/ 84816 w 161554"/>
                    <a:gd name="connsiteY9" fmla="*/ 100971 h 161554"/>
                    <a:gd name="connsiteX10" fmla="*/ 84816 w 161554"/>
                    <a:gd name="connsiteY10" fmla="*/ 100971 h 161554"/>
                    <a:gd name="connsiteX11" fmla="*/ 52505 w 161554"/>
                    <a:gd name="connsiteY11" fmla="*/ 169632 h 161554"/>
                    <a:gd name="connsiteX12" fmla="*/ 24233 w 161554"/>
                    <a:gd name="connsiteY12" fmla="*/ 153476 h 161554"/>
                    <a:gd name="connsiteX13" fmla="*/ 68660 w 161554"/>
                    <a:gd name="connsiteY13" fmla="*/ 92894 h 161554"/>
                    <a:gd name="connsiteX14" fmla="*/ 68660 w 161554"/>
                    <a:gd name="connsiteY14" fmla="*/ 92894 h 161554"/>
                    <a:gd name="connsiteX15" fmla="*/ 0 w 161554"/>
                    <a:gd name="connsiteY15" fmla="*/ 100971 h 161554"/>
                    <a:gd name="connsiteX16" fmla="*/ 0 w 161554"/>
                    <a:gd name="connsiteY16" fmla="*/ 68660 h 161554"/>
                    <a:gd name="connsiteX17" fmla="*/ 72699 w 161554"/>
                    <a:gd name="connsiteY17" fmla="*/ 76738 h 161554"/>
                    <a:gd name="connsiteX18" fmla="*/ 72699 w 161554"/>
                    <a:gd name="connsiteY18" fmla="*/ 76738 h 161554"/>
                    <a:gd name="connsiteX19" fmla="*/ 24233 w 161554"/>
                    <a:gd name="connsiteY19" fmla="*/ 16155 h 161554"/>
                    <a:gd name="connsiteX20" fmla="*/ 56544 w 161554"/>
                    <a:gd name="connsiteY20" fmla="*/ 0 h 161554"/>
                    <a:gd name="connsiteX21" fmla="*/ 84816 w 161554"/>
                    <a:gd name="connsiteY21" fmla="*/ 68660 h 161554"/>
                    <a:gd name="connsiteX22" fmla="*/ 84816 w 161554"/>
                    <a:gd name="connsiteY22" fmla="*/ 68660 h 161554"/>
                    <a:gd name="connsiteX23" fmla="*/ 117127 w 161554"/>
                    <a:gd name="connsiteY23" fmla="*/ 0 h 161554"/>
                    <a:gd name="connsiteX24" fmla="*/ 145399 w 161554"/>
                    <a:gd name="connsiteY24" fmla="*/ 16155 h 16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554" h="161554">
                      <a:moveTo>
                        <a:pt x="145399" y="16155"/>
                      </a:moveTo>
                      <a:lnTo>
                        <a:pt x="96932" y="76738"/>
                      </a:lnTo>
                      <a:lnTo>
                        <a:pt x="96932" y="76738"/>
                      </a:lnTo>
                      <a:lnTo>
                        <a:pt x="169632" y="68660"/>
                      </a:lnTo>
                      <a:lnTo>
                        <a:pt x="169632" y="100971"/>
                      </a:lnTo>
                      <a:lnTo>
                        <a:pt x="96932" y="92894"/>
                      </a:lnTo>
                      <a:lnTo>
                        <a:pt x="96932" y="92894"/>
                      </a:lnTo>
                      <a:lnTo>
                        <a:pt x="145399" y="149437"/>
                      </a:lnTo>
                      <a:lnTo>
                        <a:pt x="113088" y="169632"/>
                      </a:lnTo>
                      <a:lnTo>
                        <a:pt x="84816" y="100971"/>
                      </a:lnTo>
                      <a:lnTo>
                        <a:pt x="84816" y="100971"/>
                      </a:lnTo>
                      <a:lnTo>
                        <a:pt x="52505" y="169632"/>
                      </a:lnTo>
                      <a:lnTo>
                        <a:pt x="24233" y="153476"/>
                      </a:lnTo>
                      <a:lnTo>
                        <a:pt x="68660" y="92894"/>
                      </a:lnTo>
                      <a:lnTo>
                        <a:pt x="68660" y="92894"/>
                      </a:lnTo>
                      <a:lnTo>
                        <a:pt x="0" y="100971"/>
                      </a:lnTo>
                      <a:lnTo>
                        <a:pt x="0" y="68660"/>
                      </a:lnTo>
                      <a:lnTo>
                        <a:pt x="72699" y="76738"/>
                      </a:lnTo>
                      <a:lnTo>
                        <a:pt x="72699" y="76738"/>
                      </a:lnTo>
                      <a:lnTo>
                        <a:pt x="24233" y="16155"/>
                      </a:lnTo>
                      <a:lnTo>
                        <a:pt x="56544" y="0"/>
                      </a:lnTo>
                      <a:lnTo>
                        <a:pt x="84816" y="68660"/>
                      </a:lnTo>
                      <a:lnTo>
                        <a:pt x="84816" y="68660"/>
                      </a:lnTo>
                      <a:lnTo>
                        <a:pt x="117127" y="0"/>
                      </a:lnTo>
                      <a:lnTo>
                        <a:pt x="145399" y="16155"/>
                      </a:lnTo>
                      <a:close/>
                    </a:path>
                  </a:pathLst>
                </a:custGeom>
                <a:grpFill/>
                <a:ln w="4007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defRPr/>
                  </a:pPr>
                  <a:endParaRPr lang="en-US" sz="2400" kern="0">
                    <a:solidFill>
                      <a:srgbClr val="1A1A1A"/>
                    </a:solidFill>
                  </a:endParaRPr>
                </a:p>
              </p:txBody>
            </p:sp>
            <p:sp>
              <p:nvSpPr>
                <p:cNvPr id="183" name="Freeform: Shape 182">
                  <a:extLst>
                    <a:ext uri="{FF2B5EF4-FFF2-40B4-BE49-F238E27FC236}">
                      <a16:creationId xmlns:a16="http://schemas.microsoft.com/office/drawing/2014/main" id="{59986E85-8E70-47BB-9D0A-6FD16306106F}"/>
                    </a:ext>
                  </a:extLst>
                </p:cNvPr>
                <p:cNvSpPr/>
                <p:nvPr/>
              </p:nvSpPr>
              <p:spPr>
                <a:xfrm>
                  <a:off x="201943" y="1551621"/>
                  <a:ext cx="161554" cy="161554"/>
                </a:xfrm>
                <a:custGeom>
                  <a:avLst/>
                  <a:gdLst>
                    <a:gd name="connsiteX0" fmla="*/ 145399 w 161554"/>
                    <a:gd name="connsiteY0" fmla="*/ 16155 h 161554"/>
                    <a:gd name="connsiteX1" fmla="*/ 96932 w 161554"/>
                    <a:gd name="connsiteY1" fmla="*/ 76738 h 161554"/>
                    <a:gd name="connsiteX2" fmla="*/ 96932 w 161554"/>
                    <a:gd name="connsiteY2" fmla="*/ 76738 h 161554"/>
                    <a:gd name="connsiteX3" fmla="*/ 169632 w 161554"/>
                    <a:gd name="connsiteY3" fmla="*/ 68660 h 161554"/>
                    <a:gd name="connsiteX4" fmla="*/ 169632 w 161554"/>
                    <a:gd name="connsiteY4" fmla="*/ 100971 h 161554"/>
                    <a:gd name="connsiteX5" fmla="*/ 96932 w 161554"/>
                    <a:gd name="connsiteY5" fmla="*/ 92894 h 161554"/>
                    <a:gd name="connsiteX6" fmla="*/ 96932 w 161554"/>
                    <a:gd name="connsiteY6" fmla="*/ 92894 h 161554"/>
                    <a:gd name="connsiteX7" fmla="*/ 145399 w 161554"/>
                    <a:gd name="connsiteY7" fmla="*/ 149437 h 161554"/>
                    <a:gd name="connsiteX8" fmla="*/ 113088 w 161554"/>
                    <a:gd name="connsiteY8" fmla="*/ 169632 h 161554"/>
                    <a:gd name="connsiteX9" fmla="*/ 84816 w 161554"/>
                    <a:gd name="connsiteY9" fmla="*/ 100971 h 161554"/>
                    <a:gd name="connsiteX10" fmla="*/ 84816 w 161554"/>
                    <a:gd name="connsiteY10" fmla="*/ 100971 h 161554"/>
                    <a:gd name="connsiteX11" fmla="*/ 52505 w 161554"/>
                    <a:gd name="connsiteY11" fmla="*/ 169632 h 161554"/>
                    <a:gd name="connsiteX12" fmla="*/ 24233 w 161554"/>
                    <a:gd name="connsiteY12" fmla="*/ 153476 h 161554"/>
                    <a:gd name="connsiteX13" fmla="*/ 68660 w 161554"/>
                    <a:gd name="connsiteY13" fmla="*/ 92894 h 161554"/>
                    <a:gd name="connsiteX14" fmla="*/ 68660 w 161554"/>
                    <a:gd name="connsiteY14" fmla="*/ 92894 h 161554"/>
                    <a:gd name="connsiteX15" fmla="*/ 0 w 161554"/>
                    <a:gd name="connsiteY15" fmla="*/ 100971 h 161554"/>
                    <a:gd name="connsiteX16" fmla="*/ 0 w 161554"/>
                    <a:gd name="connsiteY16" fmla="*/ 68660 h 161554"/>
                    <a:gd name="connsiteX17" fmla="*/ 72699 w 161554"/>
                    <a:gd name="connsiteY17" fmla="*/ 76738 h 161554"/>
                    <a:gd name="connsiteX18" fmla="*/ 72699 w 161554"/>
                    <a:gd name="connsiteY18" fmla="*/ 76738 h 161554"/>
                    <a:gd name="connsiteX19" fmla="*/ 24233 w 161554"/>
                    <a:gd name="connsiteY19" fmla="*/ 16155 h 161554"/>
                    <a:gd name="connsiteX20" fmla="*/ 52505 w 161554"/>
                    <a:gd name="connsiteY20" fmla="*/ 0 h 161554"/>
                    <a:gd name="connsiteX21" fmla="*/ 80777 w 161554"/>
                    <a:gd name="connsiteY21" fmla="*/ 68660 h 161554"/>
                    <a:gd name="connsiteX22" fmla="*/ 80777 w 161554"/>
                    <a:gd name="connsiteY22" fmla="*/ 68660 h 161554"/>
                    <a:gd name="connsiteX23" fmla="*/ 113088 w 161554"/>
                    <a:gd name="connsiteY23" fmla="*/ 0 h 161554"/>
                    <a:gd name="connsiteX24" fmla="*/ 145399 w 161554"/>
                    <a:gd name="connsiteY24" fmla="*/ 16155 h 16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554" h="161554">
                      <a:moveTo>
                        <a:pt x="145399" y="16155"/>
                      </a:moveTo>
                      <a:lnTo>
                        <a:pt x="96932" y="76738"/>
                      </a:lnTo>
                      <a:lnTo>
                        <a:pt x="96932" y="76738"/>
                      </a:lnTo>
                      <a:lnTo>
                        <a:pt x="169632" y="68660"/>
                      </a:lnTo>
                      <a:lnTo>
                        <a:pt x="169632" y="100971"/>
                      </a:lnTo>
                      <a:lnTo>
                        <a:pt x="96932" y="92894"/>
                      </a:lnTo>
                      <a:lnTo>
                        <a:pt x="96932" y="92894"/>
                      </a:lnTo>
                      <a:lnTo>
                        <a:pt x="145399" y="149437"/>
                      </a:lnTo>
                      <a:lnTo>
                        <a:pt x="113088" y="169632"/>
                      </a:lnTo>
                      <a:lnTo>
                        <a:pt x="84816" y="100971"/>
                      </a:lnTo>
                      <a:lnTo>
                        <a:pt x="84816" y="100971"/>
                      </a:lnTo>
                      <a:lnTo>
                        <a:pt x="52505" y="169632"/>
                      </a:lnTo>
                      <a:lnTo>
                        <a:pt x="24233" y="153476"/>
                      </a:lnTo>
                      <a:lnTo>
                        <a:pt x="68660" y="92894"/>
                      </a:lnTo>
                      <a:lnTo>
                        <a:pt x="68660" y="92894"/>
                      </a:lnTo>
                      <a:lnTo>
                        <a:pt x="0" y="100971"/>
                      </a:lnTo>
                      <a:lnTo>
                        <a:pt x="0" y="68660"/>
                      </a:lnTo>
                      <a:lnTo>
                        <a:pt x="72699" y="76738"/>
                      </a:lnTo>
                      <a:lnTo>
                        <a:pt x="72699" y="76738"/>
                      </a:lnTo>
                      <a:lnTo>
                        <a:pt x="24233" y="16155"/>
                      </a:lnTo>
                      <a:lnTo>
                        <a:pt x="52505" y="0"/>
                      </a:lnTo>
                      <a:lnTo>
                        <a:pt x="80777" y="68660"/>
                      </a:lnTo>
                      <a:lnTo>
                        <a:pt x="80777" y="68660"/>
                      </a:lnTo>
                      <a:lnTo>
                        <a:pt x="113088" y="0"/>
                      </a:lnTo>
                      <a:lnTo>
                        <a:pt x="145399" y="16155"/>
                      </a:lnTo>
                      <a:close/>
                    </a:path>
                  </a:pathLst>
                </a:custGeom>
                <a:grpFill/>
                <a:ln w="4007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defRPr/>
                  </a:pPr>
                  <a:endParaRPr lang="en-US" sz="2400" kern="0">
                    <a:solidFill>
                      <a:srgbClr val="1A1A1A"/>
                    </a:solidFill>
                  </a:endParaRPr>
                </a:p>
              </p:txBody>
            </p:sp>
            <p:sp>
              <p:nvSpPr>
                <p:cNvPr id="184" name="Freeform: Shape 183">
                  <a:extLst>
                    <a:ext uri="{FF2B5EF4-FFF2-40B4-BE49-F238E27FC236}">
                      <a16:creationId xmlns:a16="http://schemas.microsoft.com/office/drawing/2014/main" id="{1A42601B-C321-4ED3-8510-48D959B1BF90}"/>
                    </a:ext>
                  </a:extLst>
                </p:cNvPr>
                <p:cNvSpPr/>
                <p:nvPr/>
              </p:nvSpPr>
              <p:spPr>
                <a:xfrm>
                  <a:off x="403885" y="1551621"/>
                  <a:ext cx="161554" cy="161554"/>
                </a:xfrm>
                <a:custGeom>
                  <a:avLst/>
                  <a:gdLst>
                    <a:gd name="connsiteX0" fmla="*/ 141360 w 161554"/>
                    <a:gd name="connsiteY0" fmla="*/ 16155 h 161554"/>
                    <a:gd name="connsiteX1" fmla="*/ 96932 w 161554"/>
                    <a:gd name="connsiteY1" fmla="*/ 76738 h 161554"/>
                    <a:gd name="connsiteX2" fmla="*/ 96932 w 161554"/>
                    <a:gd name="connsiteY2" fmla="*/ 76738 h 161554"/>
                    <a:gd name="connsiteX3" fmla="*/ 169632 w 161554"/>
                    <a:gd name="connsiteY3" fmla="*/ 68660 h 161554"/>
                    <a:gd name="connsiteX4" fmla="*/ 169632 w 161554"/>
                    <a:gd name="connsiteY4" fmla="*/ 100971 h 161554"/>
                    <a:gd name="connsiteX5" fmla="*/ 96932 w 161554"/>
                    <a:gd name="connsiteY5" fmla="*/ 92894 h 161554"/>
                    <a:gd name="connsiteX6" fmla="*/ 96932 w 161554"/>
                    <a:gd name="connsiteY6" fmla="*/ 92894 h 161554"/>
                    <a:gd name="connsiteX7" fmla="*/ 145399 w 161554"/>
                    <a:gd name="connsiteY7" fmla="*/ 149437 h 161554"/>
                    <a:gd name="connsiteX8" fmla="*/ 113088 w 161554"/>
                    <a:gd name="connsiteY8" fmla="*/ 165593 h 161554"/>
                    <a:gd name="connsiteX9" fmla="*/ 84816 w 161554"/>
                    <a:gd name="connsiteY9" fmla="*/ 96932 h 161554"/>
                    <a:gd name="connsiteX10" fmla="*/ 84816 w 161554"/>
                    <a:gd name="connsiteY10" fmla="*/ 96932 h 161554"/>
                    <a:gd name="connsiteX11" fmla="*/ 52505 w 161554"/>
                    <a:gd name="connsiteY11" fmla="*/ 165593 h 161554"/>
                    <a:gd name="connsiteX12" fmla="*/ 24233 w 161554"/>
                    <a:gd name="connsiteY12" fmla="*/ 149437 h 161554"/>
                    <a:gd name="connsiteX13" fmla="*/ 68660 w 161554"/>
                    <a:gd name="connsiteY13" fmla="*/ 88855 h 161554"/>
                    <a:gd name="connsiteX14" fmla="*/ 68660 w 161554"/>
                    <a:gd name="connsiteY14" fmla="*/ 88855 h 161554"/>
                    <a:gd name="connsiteX15" fmla="*/ 0 w 161554"/>
                    <a:gd name="connsiteY15" fmla="*/ 100971 h 161554"/>
                    <a:gd name="connsiteX16" fmla="*/ 0 w 161554"/>
                    <a:gd name="connsiteY16" fmla="*/ 68660 h 161554"/>
                    <a:gd name="connsiteX17" fmla="*/ 72699 w 161554"/>
                    <a:gd name="connsiteY17" fmla="*/ 76738 h 161554"/>
                    <a:gd name="connsiteX18" fmla="*/ 72699 w 161554"/>
                    <a:gd name="connsiteY18" fmla="*/ 76738 h 161554"/>
                    <a:gd name="connsiteX19" fmla="*/ 28272 w 161554"/>
                    <a:gd name="connsiteY19" fmla="*/ 16155 h 161554"/>
                    <a:gd name="connsiteX20" fmla="*/ 52505 w 161554"/>
                    <a:gd name="connsiteY20" fmla="*/ 0 h 161554"/>
                    <a:gd name="connsiteX21" fmla="*/ 80777 w 161554"/>
                    <a:gd name="connsiteY21" fmla="*/ 68660 h 161554"/>
                    <a:gd name="connsiteX22" fmla="*/ 80777 w 161554"/>
                    <a:gd name="connsiteY22" fmla="*/ 68660 h 161554"/>
                    <a:gd name="connsiteX23" fmla="*/ 113088 w 161554"/>
                    <a:gd name="connsiteY23" fmla="*/ 0 h 161554"/>
                    <a:gd name="connsiteX24" fmla="*/ 141360 w 161554"/>
                    <a:gd name="connsiteY24" fmla="*/ 16155 h 16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554" h="161554">
                      <a:moveTo>
                        <a:pt x="141360" y="16155"/>
                      </a:moveTo>
                      <a:lnTo>
                        <a:pt x="96932" y="76738"/>
                      </a:lnTo>
                      <a:lnTo>
                        <a:pt x="96932" y="76738"/>
                      </a:lnTo>
                      <a:lnTo>
                        <a:pt x="169632" y="68660"/>
                      </a:lnTo>
                      <a:lnTo>
                        <a:pt x="169632" y="100971"/>
                      </a:lnTo>
                      <a:lnTo>
                        <a:pt x="96932" y="92894"/>
                      </a:lnTo>
                      <a:lnTo>
                        <a:pt x="96932" y="92894"/>
                      </a:lnTo>
                      <a:lnTo>
                        <a:pt x="145399" y="149437"/>
                      </a:lnTo>
                      <a:lnTo>
                        <a:pt x="113088" y="165593"/>
                      </a:lnTo>
                      <a:lnTo>
                        <a:pt x="84816" y="96932"/>
                      </a:lnTo>
                      <a:lnTo>
                        <a:pt x="84816" y="96932"/>
                      </a:lnTo>
                      <a:lnTo>
                        <a:pt x="52505" y="165593"/>
                      </a:lnTo>
                      <a:lnTo>
                        <a:pt x="24233" y="149437"/>
                      </a:lnTo>
                      <a:lnTo>
                        <a:pt x="68660" y="88855"/>
                      </a:lnTo>
                      <a:lnTo>
                        <a:pt x="68660" y="88855"/>
                      </a:lnTo>
                      <a:lnTo>
                        <a:pt x="0" y="100971"/>
                      </a:lnTo>
                      <a:lnTo>
                        <a:pt x="0" y="68660"/>
                      </a:lnTo>
                      <a:lnTo>
                        <a:pt x="72699" y="76738"/>
                      </a:lnTo>
                      <a:lnTo>
                        <a:pt x="72699" y="76738"/>
                      </a:lnTo>
                      <a:lnTo>
                        <a:pt x="28272" y="16155"/>
                      </a:lnTo>
                      <a:lnTo>
                        <a:pt x="52505" y="0"/>
                      </a:lnTo>
                      <a:lnTo>
                        <a:pt x="80777" y="68660"/>
                      </a:lnTo>
                      <a:lnTo>
                        <a:pt x="80777" y="68660"/>
                      </a:lnTo>
                      <a:lnTo>
                        <a:pt x="113088" y="0"/>
                      </a:lnTo>
                      <a:lnTo>
                        <a:pt x="141360" y="16155"/>
                      </a:lnTo>
                      <a:close/>
                    </a:path>
                  </a:pathLst>
                </a:custGeom>
                <a:grpFill/>
                <a:ln w="4007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defRPr/>
                  </a:pPr>
                  <a:endParaRPr lang="en-US" sz="2400" kern="0">
                    <a:solidFill>
                      <a:srgbClr val="1A1A1A"/>
                    </a:solidFill>
                  </a:endParaRPr>
                </a:p>
              </p:txBody>
            </p:sp>
            <p:sp>
              <p:nvSpPr>
                <p:cNvPr id="185" name="Freeform: Shape 184">
                  <a:extLst>
                    <a:ext uri="{FF2B5EF4-FFF2-40B4-BE49-F238E27FC236}">
                      <a16:creationId xmlns:a16="http://schemas.microsoft.com/office/drawing/2014/main" id="{78097273-54C5-4EEC-921D-605C6CAABD4F}"/>
                    </a:ext>
                  </a:extLst>
                </p:cNvPr>
                <p:cNvSpPr/>
                <p:nvPr/>
              </p:nvSpPr>
              <p:spPr>
                <a:xfrm>
                  <a:off x="601789" y="1551621"/>
                  <a:ext cx="161554" cy="161554"/>
                </a:xfrm>
                <a:custGeom>
                  <a:avLst/>
                  <a:gdLst>
                    <a:gd name="connsiteX0" fmla="*/ 145399 w 161554"/>
                    <a:gd name="connsiteY0" fmla="*/ 16155 h 161554"/>
                    <a:gd name="connsiteX1" fmla="*/ 100971 w 161554"/>
                    <a:gd name="connsiteY1" fmla="*/ 76738 h 161554"/>
                    <a:gd name="connsiteX2" fmla="*/ 100971 w 161554"/>
                    <a:gd name="connsiteY2" fmla="*/ 76738 h 161554"/>
                    <a:gd name="connsiteX3" fmla="*/ 173671 w 161554"/>
                    <a:gd name="connsiteY3" fmla="*/ 68660 h 161554"/>
                    <a:gd name="connsiteX4" fmla="*/ 173671 w 161554"/>
                    <a:gd name="connsiteY4" fmla="*/ 100971 h 161554"/>
                    <a:gd name="connsiteX5" fmla="*/ 100971 w 161554"/>
                    <a:gd name="connsiteY5" fmla="*/ 92894 h 161554"/>
                    <a:gd name="connsiteX6" fmla="*/ 100971 w 161554"/>
                    <a:gd name="connsiteY6" fmla="*/ 92894 h 161554"/>
                    <a:gd name="connsiteX7" fmla="*/ 149438 w 161554"/>
                    <a:gd name="connsiteY7" fmla="*/ 149437 h 161554"/>
                    <a:gd name="connsiteX8" fmla="*/ 117127 w 161554"/>
                    <a:gd name="connsiteY8" fmla="*/ 165593 h 161554"/>
                    <a:gd name="connsiteX9" fmla="*/ 88855 w 161554"/>
                    <a:gd name="connsiteY9" fmla="*/ 96932 h 161554"/>
                    <a:gd name="connsiteX10" fmla="*/ 88855 w 161554"/>
                    <a:gd name="connsiteY10" fmla="*/ 96932 h 161554"/>
                    <a:gd name="connsiteX11" fmla="*/ 56544 w 161554"/>
                    <a:gd name="connsiteY11" fmla="*/ 165593 h 161554"/>
                    <a:gd name="connsiteX12" fmla="*/ 28272 w 161554"/>
                    <a:gd name="connsiteY12" fmla="*/ 149437 h 161554"/>
                    <a:gd name="connsiteX13" fmla="*/ 72699 w 161554"/>
                    <a:gd name="connsiteY13" fmla="*/ 88855 h 161554"/>
                    <a:gd name="connsiteX14" fmla="*/ 72699 w 161554"/>
                    <a:gd name="connsiteY14" fmla="*/ 88855 h 161554"/>
                    <a:gd name="connsiteX15" fmla="*/ 0 w 161554"/>
                    <a:gd name="connsiteY15" fmla="*/ 96932 h 161554"/>
                    <a:gd name="connsiteX16" fmla="*/ 0 w 161554"/>
                    <a:gd name="connsiteY16" fmla="*/ 68660 h 161554"/>
                    <a:gd name="connsiteX17" fmla="*/ 72699 w 161554"/>
                    <a:gd name="connsiteY17" fmla="*/ 76738 h 161554"/>
                    <a:gd name="connsiteX18" fmla="*/ 72699 w 161554"/>
                    <a:gd name="connsiteY18" fmla="*/ 76738 h 161554"/>
                    <a:gd name="connsiteX19" fmla="*/ 28272 w 161554"/>
                    <a:gd name="connsiteY19" fmla="*/ 16155 h 161554"/>
                    <a:gd name="connsiteX20" fmla="*/ 56544 w 161554"/>
                    <a:gd name="connsiteY20" fmla="*/ 0 h 161554"/>
                    <a:gd name="connsiteX21" fmla="*/ 84816 w 161554"/>
                    <a:gd name="connsiteY21" fmla="*/ 68660 h 161554"/>
                    <a:gd name="connsiteX22" fmla="*/ 84816 w 161554"/>
                    <a:gd name="connsiteY22" fmla="*/ 68660 h 161554"/>
                    <a:gd name="connsiteX23" fmla="*/ 117127 w 161554"/>
                    <a:gd name="connsiteY23" fmla="*/ 0 h 161554"/>
                    <a:gd name="connsiteX24" fmla="*/ 145399 w 161554"/>
                    <a:gd name="connsiteY24" fmla="*/ 16155 h 16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554" h="161554">
                      <a:moveTo>
                        <a:pt x="145399" y="16155"/>
                      </a:moveTo>
                      <a:lnTo>
                        <a:pt x="100971" y="76738"/>
                      </a:lnTo>
                      <a:lnTo>
                        <a:pt x="100971" y="76738"/>
                      </a:lnTo>
                      <a:lnTo>
                        <a:pt x="173671" y="68660"/>
                      </a:lnTo>
                      <a:lnTo>
                        <a:pt x="173671" y="100971"/>
                      </a:lnTo>
                      <a:lnTo>
                        <a:pt x="100971" y="92894"/>
                      </a:lnTo>
                      <a:lnTo>
                        <a:pt x="100971" y="92894"/>
                      </a:lnTo>
                      <a:lnTo>
                        <a:pt x="149438" y="149437"/>
                      </a:lnTo>
                      <a:lnTo>
                        <a:pt x="117127" y="165593"/>
                      </a:lnTo>
                      <a:lnTo>
                        <a:pt x="88855" y="96932"/>
                      </a:lnTo>
                      <a:lnTo>
                        <a:pt x="88855" y="96932"/>
                      </a:lnTo>
                      <a:lnTo>
                        <a:pt x="56544" y="165593"/>
                      </a:lnTo>
                      <a:lnTo>
                        <a:pt x="28272" y="149437"/>
                      </a:lnTo>
                      <a:lnTo>
                        <a:pt x="72699" y="88855"/>
                      </a:lnTo>
                      <a:lnTo>
                        <a:pt x="72699" y="88855"/>
                      </a:lnTo>
                      <a:lnTo>
                        <a:pt x="0" y="96932"/>
                      </a:lnTo>
                      <a:lnTo>
                        <a:pt x="0" y="68660"/>
                      </a:lnTo>
                      <a:lnTo>
                        <a:pt x="72699" y="76738"/>
                      </a:lnTo>
                      <a:lnTo>
                        <a:pt x="72699" y="76738"/>
                      </a:lnTo>
                      <a:lnTo>
                        <a:pt x="28272" y="16155"/>
                      </a:lnTo>
                      <a:lnTo>
                        <a:pt x="56544" y="0"/>
                      </a:lnTo>
                      <a:lnTo>
                        <a:pt x="84816" y="68660"/>
                      </a:lnTo>
                      <a:lnTo>
                        <a:pt x="84816" y="68660"/>
                      </a:lnTo>
                      <a:lnTo>
                        <a:pt x="117127" y="0"/>
                      </a:lnTo>
                      <a:lnTo>
                        <a:pt x="145399" y="16155"/>
                      </a:lnTo>
                      <a:close/>
                    </a:path>
                  </a:pathLst>
                </a:custGeom>
                <a:grpFill/>
                <a:ln w="4007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defRPr/>
                  </a:pPr>
                  <a:endParaRPr lang="en-US" sz="2400" kern="0">
                    <a:solidFill>
                      <a:srgbClr val="1A1A1A"/>
                    </a:solidFill>
                  </a:endParaRPr>
                </a:p>
              </p:txBody>
            </p:sp>
          </p:grpSp>
          <p:grpSp>
            <p:nvGrpSpPr>
              <p:cNvPr id="12" name="Group 11">
                <a:extLst>
                  <a:ext uri="{FF2B5EF4-FFF2-40B4-BE49-F238E27FC236}">
                    <a16:creationId xmlns:a16="http://schemas.microsoft.com/office/drawing/2014/main" id="{C0B09914-EE9D-4D98-8BF7-68C7EA5F90D2}"/>
                  </a:ext>
                </a:extLst>
              </p:cNvPr>
              <p:cNvGrpSpPr/>
              <p:nvPr/>
            </p:nvGrpSpPr>
            <p:grpSpPr>
              <a:xfrm>
                <a:off x="2519926" y="5053827"/>
                <a:ext cx="196489" cy="196490"/>
                <a:chOff x="987069" y="2653741"/>
                <a:chExt cx="229217" cy="229218"/>
              </a:xfrm>
            </p:grpSpPr>
            <p:sp>
              <p:nvSpPr>
                <p:cNvPr id="215" name="Oval 214">
                  <a:extLst>
                    <a:ext uri="{FF2B5EF4-FFF2-40B4-BE49-F238E27FC236}">
                      <a16:creationId xmlns:a16="http://schemas.microsoft.com/office/drawing/2014/main" id="{FC6D71BD-08EF-467B-9871-682E8352F438}"/>
                    </a:ext>
                  </a:extLst>
                </p:cNvPr>
                <p:cNvSpPr/>
                <p:nvPr/>
              </p:nvSpPr>
              <p:spPr bwMode="auto">
                <a:xfrm>
                  <a:off x="987069" y="2653741"/>
                  <a:ext cx="229217" cy="229218"/>
                </a:xfrm>
                <a:prstGeom prst="ellipse">
                  <a:avLst/>
                </a:prstGeom>
                <a:solidFill>
                  <a:schemeClr val="bg1"/>
                </a:solidFill>
                <a:ln w="9525" cap="flat" cmpd="sng" algn="ctr">
                  <a:solidFill>
                    <a:schemeClr val="tx1"/>
                  </a:solid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00" fontAlgn="base">
                    <a:lnSpc>
                      <a:spcPct val="90000"/>
                    </a:lnSpc>
                    <a:spcBef>
                      <a:spcPct val="0"/>
                    </a:spcBef>
                    <a:spcAft>
                      <a:spcPct val="0"/>
                    </a:spcAft>
                    <a:defRPr/>
                  </a:pPr>
                  <a:endParaRPr lang="en-US" sz="2307"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16" name="people_4">
                  <a:extLst>
                    <a:ext uri="{FF2B5EF4-FFF2-40B4-BE49-F238E27FC236}">
                      <a16:creationId xmlns:a16="http://schemas.microsoft.com/office/drawing/2014/main" id="{F39E7E0B-7A86-4E19-8D69-1BC20A797157}"/>
                    </a:ext>
                  </a:extLst>
                </p:cNvPr>
                <p:cNvSpPr>
                  <a:spLocks noChangeAspect="1" noEditPoints="1"/>
                </p:cNvSpPr>
                <p:nvPr/>
              </p:nvSpPr>
              <p:spPr bwMode="auto">
                <a:xfrm>
                  <a:off x="1051246" y="2711969"/>
                  <a:ext cx="100863" cy="112763"/>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952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grpSp>
        </p:grpSp>
      </p:grpSp>
      <p:sp>
        <p:nvSpPr>
          <p:cNvPr id="223" name="arrow_11">
            <a:extLst>
              <a:ext uri="{FF2B5EF4-FFF2-40B4-BE49-F238E27FC236}">
                <a16:creationId xmlns:a16="http://schemas.microsoft.com/office/drawing/2014/main" id="{410A8F08-A87E-46B1-8785-AD6F8DD0949D}"/>
              </a:ext>
              <a:ext uri="{C183D7F6-B498-43B3-948B-1728B52AA6E4}">
                <adec:decorative xmlns:adec="http://schemas.microsoft.com/office/drawing/2017/decorative" val="1"/>
              </a:ext>
            </a:extLst>
          </p:cNvPr>
          <p:cNvSpPr>
            <a:spLocks noChangeAspect="1" noEditPoints="1"/>
          </p:cNvSpPr>
          <p:nvPr/>
        </p:nvSpPr>
        <p:spPr bwMode="auto">
          <a:xfrm>
            <a:off x="3696571" y="4020506"/>
            <a:ext cx="265824" cy="277692"/>
          </a:xfrm>
          <a:custGeom>
            <a:avLst/>
            <a:gdLst>
              <a:gd name="T0" fmla="*/ 310 w 310"/>
              <a:gd name="T1" fmla="*/ 199 h 322"/>
              <a:gd name="T2" fmla="*/ 154 w 310"/>
              <a:gd name="T3" fmla="*/ 322 h 322"/>
              <a:gd name="T4" fmla="*/ 1 w 310"/>
              <a:gd name="T5" fmla="*/ 211 h 322"/>
              <a:gd name="T6" fmla="*/ 304 w 310"/>
              <a:gd name="T7" fmla="*/ 104 h 322"/>
              <a:gd name="T8" fmla="*/ 154 w 310"/>
              <a:gd name="T9" fmla="*/ 0 h 322"/>
              <a:gd name="T10" fmla="*/ 0 w 310"/>
              <a:gd name="T11" fmla="*/ 114 h 322"/>
              <a:gd name="T12" fmla="*/ 299 w 310"/>
              <a:gd name="T13" fmla="*/ 104 h 322"/>
              <a:gd name="T14" fmla="*/ 230 w 310"/>
              <a:gd name="T15" fmla="*/ 104 h 322"/>
              <a:gd name="T16" fmla="*/ 295 w 310"/>
              <a:gd name="T17" fmla="*/ 104 h 322"/>
              <a:gd name="T18" fmla="*/ 304 w 310"/>
              <a:gd name="T19" fmla="*/ 104 h 322"/>
              <a:gd name="T20" fmla="*/ 304 w 310"/>
              <a:gd name="T21" fmla="*/ 29 h 322"/>
              <a:gd name="T22" fmla="*/ 9 w 310"/>
              <a:gd name="T23" fmla="*/ 211 h 322"/>
              <a:gd name="T24" fmla="*/ 75 w 310"/>
              <a:gd name="T25" fmla="*/ 211 h 322"/>
              <a:gd name="T26" fmla="*/ 9 w 310"/>
              <a:gd name="T27" fmla="*/ 211 h 322"/>
              <a:gd name="T28" fmla="*/ 1 w 310"/>
              <a:gd name="T29" fmla="*/ 211 h 322"/>
              <a:gd name="T30" fmla="*/ 1 w 310"/>
              <a:gd name="T31" fmla="*/ 28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322">
                <a:moveTo>
                  <a:pt x="310" y="199"/>
                </a:moveTo>
                <a:cubicBezTo>
                  <a:pt x="293" y="270"/>
                  <a:pt x="229" y="322"/>
                  <a:pt x="154" y="322"/>
                </a:cubicBezTo>
                <a:cubicBezTo>
                  <a:pt x="83" y="322"/>
                  <a:pt x="22" y="275"/>
                  <a:pt x="1" y="211"/>
                </a:cubicBezTo>
                <a:moveTo>
                  <a:pt x="304" y="104"/>
                </a:moveTo>
                <a:cubicBezTo>
                  <a:pt x="281" y="43"/>
                  <a:pt x="223" y="0"/>
                  <a:pt x="154" y="0"/>
                </a:cubicBezTo>
                <a:cubicBezTo>
                  <a:pt x="82" y="0"/>
                  <a:pt x="20" y="48"/>
                  <a:pt x="0" y="114"/>
                </a:cubicBezTo>
                <a:moveTo>
                  <a:pt x="299" y="104"/>
                </a:moveTo>
                <a:cubicBezTo>
                  <a:pt x="230" y="104"/>
                  <a:pt x="230" y="104"/>
                  <a:pt x="230" y="104"/>
                </a:cubicBezTo>
                <a:moveTo>
                  <a:pt x="295" y="104"/>
                </a:moveTo>
                <a:cubicBezTo>
                  <a:pt x="304" y="104"/>
                  <a:pt x="304" y="104"/>
                  <a:pt x="304" y="104"/>
                </a:cubicBezTo>
                <a:cubicBezTo>
                  <a:pt x="304" y="29"/>
                  <a:pt x="304" y="29"/>
                  <a:pt x="304" y="29"/>
                </a:cubicBezTo>
                <a:moveTo>
                  <a:pt x="9" y="211"/>
                </a:moveTo>
                <a:cubicBezTo>
                  <a:pt x="75" y="211"/>
                  <a:pt x="75" y="211"/>
                  <a:pt x="75" y="211"/>
                </a:cubicBezTo>
                <a:moveTo>
                  <a:pt x="9" y="211"/>
                </a:moveTo>
                <a:cubicBezTo>
                  <a:pt x="1" y="211"/>
                  <a:pt x="1" y="211"/>
                  <a:pt x="1" y="211"/>
                </a:cubicBezTo>
                <a:cubicBezTo>
                  <a:pt x="1" y="286"/>
                  <a:pt x="1" y="286"/>
                  <a:pt x="1" y="286"/>
                </a:cubicBezTo>
              </a:path>
            </a:pathLst>
          </a:custGeom>
          <a:noFill/>
          <a:ln w="15875" cap="sq">
            <a:solidFill>
              <a:srgbClr val="000000"/>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endParaRPr>
          </a:p>
        </p:txBody>
      </p:sp>
      <p:grpSp>
        <p:nvGrpSpPr>
          <p:cNvPr id="28" name="Group 27">
            <a:extLst>
              <a:ext uri="{FF2B5EF4-FFF2-40B4-BE49-F238E27FC236}">
                <a16:creationId xmlns:a16="http://schemas.microsoft.com/office/drawing/2014/main" id="{9C93CC9A-3463-4151-9752-FD5BAC45443C}"/>
              </a:ext>
              <a:ext uri="{C183D7F6-B498-43B3-948B-1728B52AA6E4}">
                <adec:decorative xmlns:adec="http://schemas.microsoft.com/office/drawing/2017/decorative" val="1"/>
              </a:ext>
            </a:extLst>
          </p:cNvPr>
          <p:cNvGrpSpPr/>
          <p:nvPr/>
        </p:nvGrpSpPr>
        <p:grpSpPr>
          <a:xfrm>
            <a:off x="8909846" y="5479776"/>
            <a:ext cx="382885" cy="382885"/>
            <a:chOff x="10862397" y="5717102"/>
            <a:chExt cx="547109" cy="547109"/>
          </a:xfrm>
        </p:grpSpPr>
        <p:sp>
          <p:nvSpPr>
            <p:cNvPr id="224" name="graph_4">
              <a:extLst>
                <a:ext uri="{FF2B5EF4-FFF2-40B4-BE49-F238E27FC236}">
                  <a16:creationId xmlns:a16="http://schemas.microsoft.com/office/drawing/2014/main" id="{BEA87EBD-D356-494C-A75B-AB045B8213DC}"/>
                </a:ext>
              </a:extLst>
            </p:cNvPr>
            <p:cNvSpPr>
              <a:spLocks noChangeAspect="1" noEditPoints="1"/>
            </p:cNvSpPr>
            <p:nvPr/>
          </p:nvSpPr>
          <p:spPr bwMode="auto">
            <a:xfrm>
              <a:off x="10893481" y="6051617"/>
              <a:ext cx="182824" cy="182069"/>
            </a:xfrm>
            <a:custGeom>
              <a:avLst/>
              <a:gdLst>
                <a:gd name="T0" fmla="*/ 310 w 334"/>
                <a:gd name="T1" fmla="*/ 178 h 333"/>
                <a:gd name="T2" fmla="*/ 155 w 334"/>
                <a:gd name="T3" fmla="*/ 333 h 333"/>
                <a:gd name="T4" fmla="*/ 0 w 334"/>
                <a:gd name="T5" fmla="*/ 178 h 333"/>
                <a:gd name="T6" fmla="*/ 155 w 334"/>
                <a:gd name="T7" fmla="*/ 23 h 333"/>
                <a:gd name="T8" fmla="*/ 155 w 334"/>
                <a:gd name="T9" fmla="*/ 178 h 333"/>
                <a:gd name="T10" fmla="*/ 310 w 334"/>
                <a:gd name="T11" fmla="*/ 178 h 333"/>
                <a:gd name="T12" fmla="*/ 334 w 334"/>
                <a:gd name="T13" fmla="*/ 139 h 333"/>
                <a:gd name="T14" fmla="*/ 195 w 334"/>
                <a:gd name="T15" fmla="*/ 0 h 333"/>
                <a:gd name="T16" fmla="*/ 195 w 334"/>
                <a:gd name="T17" fmla="*/ 139 h 333"/>
                <a:gd name="T18" fmla="*/ 334 w 334"/>
                <a:gd name="T19" fmla="*/ 139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4" h="333">
                  <a:moveTo>
                    <a:pt x="310" y="178"/>
                  </a:moveTo>
                  <a:cubicBezTo>
                    <a:pt x="310" y="264"/>
                    <a:pt x="241" y="333"/>
                    <a:pt x="155" y="333"/>
                  </a:cubicBezTo>
                  <a:cubicBezTo>
                    <a:pt x="69" y="333"/>
                    <a:pt x="0" y="264"/>
                    <a:pt x="0" y="178"/>
                  </a:cubicBezTo>
                  <a:cubicBezTo>
                    <a:pt x="0" y="93"/>
                    <a:pt x="69" y="23"/>
                    <a:pt x="155" y="23"/>
                  </a:cubicBezTo>
                  <a:cubicBezTo>
                    <a:pt x="155" y="178"/>
                    <a:pt x="155" y="178"/>
                    <a:pt x="155" y="178"/>
                  </a:cubicBezTo>
                  <a:lnTo>
                    <a:pt x="310" y="178"/>
                  </a:lnTo>
                  <a:close/>
                  <a:moveTo>
                    <a:pt x="334" y="139"/>
                  </a:moveTo>
                  <a:cubicBezTo>
                    <a:pt x="334" y="62"/>
                    <a:pt x="272" y="0"/>
                    <a:pt x="195" y="0"/>
                  </a:cubicBezTo>
                  <a:cubicBezTo>
                    <a:pt x="195" y="139"/>
                    <a:pt x="195" y="139"/>
                    <a:pt x="195" y="139"/>
                  </a:cubicBezTo>
                  <a:lnTo>
                    <a:pt x="334" y="139"/>
                  </a:lnTo>
                  <a:close/>
                </a:path>
              </a:pathLst>
            </a:custGeom>
            <a:noFill/>
            <a:ln w="952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gradFill>
                <a:effectLst/>
                <a:uLnTx/>
                <a:uFillTx/>
              </a:endParaRPr>
            </a:p>
          </p:txBody>
        </p:sp>
        <p:sp>
          <p:nvSpPr>
            <p:cNvPr id="225" name="Market_EAFC">
              <a:extLst>
                <a:ext uri="{FF2B5EF4-FFF2-40B4-BE49-F238E27FC236}">
                  <a16:creationId xmlns:a16="http://schemas.microsoft.com/office/drawing/2014/main" id="{16CA434C-6E9C-4BAB-BC38-F99EA76A49B4}"/>
                </a:ext>
              </a:extLst>
            </p:cNvPr>
            <p:cNvSpPr>
              <a:spLocks noChangeAspect="1" noEditPoints="1"/>
            </p:cNvSpPr>
            <p:nvPr/>
          </p:nvSpPr>
          <p:spPr bwMode="auto">
            <a:xfrm>
              <a:off x="11181338" y="6077420"/>
              <a:ext cx="226501" cy="137357"/>
            </a:xfrm>
            <a:custGeom>
              <a:avLst/>
              <a:gdLst>
                <a:gd name="T0" fmla="*/ 4688 w 6657"/>
                <a:gd name="T1" fmla="*/ 0 h 4037"/>
                <a:gd name="T2" fmla="*/ 6657 w 6657"/>
                <a:gd name="T3" fmla="*/ 0 h 4037"/>
                <a:gd name="T4" fmla="*/ 6657 w 6657"/>
                <a:gd name="T5" fmla="*/ 1970 h 4037"/>
                <a:gd name="T6" fmla="*/ 0 w 6657"/>
                <a:gd name="T7" fmla="*/ 4037 h 4037"/>
                <a:gd name="T8" fmla="*/ 2501 w 6657"/>
                <a:gd name="T9" fmla="*/ 1532 h 4037"/>
                <a:gd name="T10" fmla="*/ 3813 w 6657"/>
                <a:gd name="T11" fmla="*/ 2846 h 4037"/>
                <a:gd name="T12" fmla="*/ 6657 w 6657"/>
                <a:gd name="T13" fmla="*/ 0 h 4037"/>
              </a:gdLst>
              <a:ahLst/>
              <a:cxnLst>
                <a:cxn ang="0">
                  <a:pos x="T0" y="T1"/>
                </a:cxn>
                <a:cxn ang="0">
                  <a:pos x="T2" y="T3"/>
                </a:cxn>
                <a:cxn ang="0">
                  <a:pos x="T4" y="T5"/>
                </a:cxn>
                <a:cxn ang="0">
                  <a:pos x="T6" y="T7"/>
                </a:cxn>
                <a:cxn ang="0">
                  <a:pos x="T8" y="T9"/>
                </a:cxn>
                <a:cxn ang="0">
                  <a:pos x="T10" y="T11"/>
                </a:cxn>
                <a:cxn ang="0">
                  <a:pos x="T12" y="T13"/>
                </a:cxn>
              </a:cxnLst>
              <a:rect l="0" t="0" r="r" b="b"/>
              <a:pathLst>
                <a:path w="6657" h="4037">
                  <a:moveTo>
                    <a:pt x="4688" y="0"/>
                  </a:moveTo>
                  <a:lnTo>
                    <a:pt x="6657" y="0"/>
                  </a:lnTo>
                  <a:lnTo>
                    <a:pt x="6657" y="1970"/>
                  </a:lnTo>
                  <a:moveTo>
                    <a:pt x="0" y="4037"/>
                  </a:moveTo>
                  <a:lnTo>
                    <a:pt x="2501" y="1532"/>
                  </a:lnTo>
                  <a:lnTo>
                    <a:pt x="3813" y="2846"/>
                  </a:lnTo>
                  <a:lnTo>
                    <a:pt x="6657" y="0"/>
                  </a:lnTo>
                </a:path>
              </a:pathLst>
            </a:custGeom>
            <a:noFill/>
            <a:ln w="9525" cap="flat">
              <a:solidFill>
                <a:srgbClr val="000000"/>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endParaRPr>
            </a:p>
          </p:txBody>
        </p:sp>
        <p:sp>
          <p:nvSpPr>
            <p:cNvPr id="226" name="plus">
              <a:extLst>
                <a:ext uri="{FF2B5EF4-FFF2-40B4-BE49-F238E27FC236}">
                  <a16:creationId xmlns:a16="http://schemas.microsoft.com/office/drawing/2014/main" id="{2AF60A4B-A89B-4D56-89C5-F654EF11647B}"/>
                </a:ext>
              </a:extLst>
            </p:cNvPr>
            <p:cNvSpPr>
              <a:spLocks noChangeAspect="1" noEditPoints="1"/>
            </p:cNvSpPr>
            <p:nvPr/>
          </p:nvSpPr>
          <p:spPr bwMode="auto">
            <a:xfrm>
              <a:off x="10862397" y="5717102"/>
              <a:ext cx="547109" cy="547109"/>
            </a:xfrm>
            <a:custGeom>
              <a:avLst/>
              <a:gdLst>
                <a:gd name="T0" fmla="*/ 0 w 256"/>
                <a:gd name="T1" fmla="*/ 128 h 256"/>
                <a:gd name="T2" fmla="*/ 256 w 256"/>
                <a:gd name="T3" fmla="*/ 128 h 256"/>
                <a:gd name="T4" fmla="*/ 128 w 256"/>
                <a:gd name="T5" fmla="*/ 0 h 256"/>
                <a:gd name="T6" fmla="*/ 128 w 256"/>
                <a:gd name="T7" fmla="*/ 256 h 256"/>
              </a:gdLst>
              <a:ahLst/>
              <a:cxnLst>
                <a:cxn ang="0">
                  <a:pos x="T0" y="T1"/>
                </a:cxn>
                <a:cxn ang="0">
                  <a:pos x="T2" y="T3"/>
                </a:cxn>
                <a:cxn ang="0">
                  <a:pos x="T4" y="T5"/>
                </a:cxn>
                <a:cxn ang="0">
                  <a:pos x="T6" y="T7"/>
                </a:cxn>
              </a:cxnLst>
              <a:rect l="0" t="0" r="r" b="b"/>
              <a:pathLst>
                <a:path w="256" h="256">
                  <a:moveTo>
                    <a:pt x="0" y="128"/>
                  </a:moveTo>
                  <a:lnTo>
                    <a:pt x="256" y="128"/>
                  </a:lnTo>
                  <a:moveTo>
                    <a:pt x="128" y="0"/>
                  </a:moveTo>
                  <a:lnTo>
                    <a:pt x="128" y="256"/>
                  </a:ln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lin ang="5400000" scaled="1"/>
                </a:gradFill>
                <a:effectLst/>
                <a:uLnTx/>
                <a:uFillTx/>
              </a:endParaRPr>
            </a:p>
          </p:txBody>
        </p:sp>
        <p:grpSp>
          <p:nvGrpSpPr>
            <p:cNvPr id="27" name="Group 26">
              <a:extLst>
                <a:ext uri="{FF2B5EF4-FFF2-40B4-BE49-F238E27FC236}">
                  <a16:creationId xmlns:a16="http://schemas.microsoft.com/office/drawing/2014/main" id="{86433E40-EB20-4774-881B-877158DF9CC4}"/>
                </a:ext>
              </a:extLst>
            </p:cNvPr>
            <p:cNvGrpSpPr/>
            <p:nvPr/>
          </p:nvGrpSpPr>
          <p:grpSpPr>
            <a:xfrm>
              <a:off x="10920911" y="5744297"/>
              <a:ext cx="150498" cy="199510"/>
              <a:chOff x="10635497" y="5546736"/>
              <a:chExt cx="150498" cy="360223"/>
            </a:xfrm>
          </p:grpSpPr>
          <p:cxnSp>
            <p:nvCxnSpPr>
              <p:cNvPr id="26" name="Straight Connector 25">
                <a:extLst>
                  <a:ext uri="{FF2B5EF4-FFF2-40B4-BE49-F238E27FC236}">
                    <a16:creationId xmlns:a16="http://schemas.microsoft.com/office/drawing/2014/main" id="{A3582530-CCF1-418A-9269-7D088EDD8357}"/>
                  </a:ext>
                </a:extLst>
              </p:cNvPr>
              <p:cNvCxnSpPr>
                <a:cxnSpLocks/>
              </p:cNvCxnSpPr>
              <p:nvPr/>
            </p:nvCxnSpPr>
            <p:spPr>
              <a:xfrm>
                <a:off x="10635497" y="5632638"/>
                <a:ext cx="0" cy="274321"/>
              </a:xfrm>
              <a:prstGeom prst="line">
                <a:avLst/>
              </a:prstGeom>
              <a:noFill/>
              <a:ln w="9525" cap="flat" cmpd="sng" algn="ctr">
                <a:solidFill>
                  <a:schemeClr val="tx1"/>
                </a:solidFill>
                <a:prstDash val="solid"/>
                <a:headEnd type="none"/>
                <a:tailEnd type="none"/>
              </a:ln>
              <a:effectLst/>
            </p:spPr>
          </p:cxnSp>
          <p:cxnSp>
            <p:nvCxnSpPr>
              <p:cNvPr id="227" name="Straight Connector 226">
                <a:extLst>
                  <a:ext uri="{FF2B5EF4-FFF2-40B4-BE49-F238E27FC236}">
                    <a16:creationId xmlns:a16="http://schemas.microsoft.com/office/drawing/2014/main" id="{C24F26B6-BFEB-4752-BAAB-3A30B8284D7F}"/>
                  </a:ext>
                </a:extLst>
              </p:cNvPr>
              <p:cNvCxnSpPr>
                <a:cxnSpLocks/>
              </p:cNvCxnSpPr>
              <p:nvPr/>
            </p:nvCxnSpPr>
            <p:spPr>
              <a:xfrm>
                <a:off x="10710746" y="5724080"/>
                <a:ext cx="0" cy="182879"/>
              </a:xfrm>
              <a:prstGeom prst="line">
                <a:avLst/>
              </a:prstGeom>
              <a:noFill/>
              <a:ln w="9525" cap="flat" cmpd="sng" algn="ctr">
                <a:solidFill>
                  <a:schemeClr val="tx1"/>
                </a:solidFill>
                <a:prstDash val="solid"/>
                <a:headEnd type="none"/>
                <a:tailEnd type="none"/>
              </a:ln>
              <a:effectLst/>
            </p:spPr>
          </p:cxnSp>
          <p:cxnSp>
            <p:nvCxnSpPr>
              <p:cNvPr id="228" name="Straight Connector 227">
                <a:extLst>
                  <a:ext uri="{FF2B5EF4-FFF2-40B4-BE49-F238E27FC236}">
                    <a16:creationId xmlns:a16="http://schemas.microsoft.com/office/drawing/2014/main" id="{A25A8A63-9D9D-4EAA-8B91-771405AA4E66}"/>
                  </a:ext>
                </a:extLst>
              </p:cNvPr>
              <p:cNvCxnSpPr>
                <a:cxnSpLocks/>
              </p:cNvCxnSpPr>
              <p:nvPr/>
            </p:nvCxnSpPr>
            <p:spPr>
              <a:xfrm>
                <a:off x="10785995" y="5546736"/>
                <a:ext cx="0" cy="360223"/>
              </a:xfrm>
              <a:prstGeom prst="line">
                <a:avLst/>
              </a:prstGeom>
              <a:noFill/>
              <a:ln w="9525" cap="flat" cmpd="sng" algn="ctr">
                <a:solidFill>
                  <a:schemeClr val="tx1"/>
                </a:solidFill>
                <a:prstDash val="solid"/>
                <a:headEnd type="none"/>
                <a:tailEnd type="none"/>
              </a:ln>
              <a:effectLst/>
            </p:spPr>
          </p:cxnSp>
        </p:grpSp>
        <p:grpSp>
          <p:nvGrpSpPr>
            <p:cNvPr id="229" name="Group 228">
              <a:extLst>
                <a:ext uri="{FF2B5EF4-FFF2-40B4-BE49-F238E27FC236}">
                  <a16:creationId xmlns:a16="http://schemas.microsoft.com/office/drawing/2014/main" id="{7605201C-3E2C-44B3-8C1F-4AB966D006BA}"/>
                </a:ext>
              </a:extLst>
            </p:cNvPr>
            <p:cNvGrpSpPr/>
            <p:nvPr/>
          </p:nvGrpSpPr>
          <p:grpSpPr>
            <a:xfrm rot="5400000">
              <a:off x="11207793" y="5748004"/>
              <a:ext cx="150498" cy="199510"/>
              <a:chOff x="10635497" y="5546736"/>
              <a:chExt cx="150498" cy="360223"/>
            </a:xfrm>
          </p:grpSpPr>
          <p:cxnSp>
            <p:nvCxnSpPr>
              <p:cNvPr id="230" name="Straight Connector 229">
                <a:extLst>
                  <a:ext uri="{FF2B5EF4-FFF2-40B4-BE49-F238E27FC236}">
                    <a16:creationId xmlns:a16="http://schemas.microsoft.com/office/drawing/2014/main" id="{A6DDF264-BF9D-4E4F-9910-1E26E4BCD8D4}"/>
                  </a:ext>
                </a:extLst>
              </p:cNvPr>
              <p:cNvCxnSpPr>
                <a:cxnSpLocks/>
              </p:cNvCxnSpPr>
              <p:nvPr/>
            </p:nvCxnSpPr>
            <p:spPr>
              <a:xfrm>
                <a:off x="10635497" y="5632638"/>
                <a:ext cx="0" cy="274321"/>
              </a:xfrm>
              <a:prstGeom prst="line">
                <a:avLst/>
              </a:prstGeom>
              <a:noFill/>
              <a:ln w="9525" cap="flat" cmpd="sng" algn="ctr">
                <a:solidFill>
                  <a:schemeClr val="tx1"/>
                </a:solidFill>
                <a:prstDash val="solid"/>
                <a:headEnd type="none"/>
                <a:tailEnd type="none"/>
              </a:ln>
              <a:effectLst/>
            </p:spPr>
          </p:cxnSp>
          <p:cxnSp>
            <p:nvCxnSpPr>
              <p:cNvPr id="231" name="Straight Connector 230">
                <a:extLst>
                  <a:ext uri="{FF2B5EF4-FFF2-40B4-BE49-F238E27FC236}">
                    <a16:creationId xmlns:a16="http://schemas.microsoft.com/office/drawing/2014/main" id="{38194B58-730E-4F94-9474-919B296A535A}"/>
                  </a:ext>
                </a:extLst>
              </p:cNvPr>
              <p:cNvCxnSpPr>
                <a:cxnSpLocks/>
              </p:cNvCxnSpPr>
              <p:nvPr/>
            </p:nvCxnSpPr>
            <p:spPr>
              <a:xfrm>
                <a:off x="10710746" y="5724080"/>
                <a:ext cx="0" cy="182879"/>
              </a:xfrm>
              <a:prstGeom prst="line">
                <a:avLst/>
              </a:prstGeom>
              <a:noFill/>
              <a:ln w="9525" cap="flat" cmpd="sng" algn="ctr">
                <a:solidFill>
                  <a:schemeClr val="tx1"/>
                </a:solidFill>
                <a:prstDash val="solid"/>
                <a:headEnd type="none"/>
                <a:tailEnd type="none"/>
              </a:ln>
              <a:effectLst/>
            </p:spPr>
          </p:cxnSp>
          <p:cxnSp>
            <p:nvCxnSpPr>
              <p:cNvPr id="232" name="Straight Connector 231">
                <a:extLst>
                  <a:ext uri="{FF2B5EF4-FFF2-40B4-BE49-F238E27FC236}">
                    <a16:creationId xmlns:a16="http://schemas.microsoft.com/office/drawing/2014/main" id="{D0A6852D-0D7B-4374-8F6D-18427DA9A64F}"/>
                  </a:ext>
                </a:extLst>
              </p:cNvPr>
              <p:cNvCxnSpPr>
                <a:cxnSpLocks/>
              </p:cNvCxnSpPr>
              <p:nvPr/>
            </p:nvCxnSpPr>
            <p:spPr>
              <a:xfrm>
                <a:off x="10785995" y="5546736"/>
                <a:ext cx="0" cy="360223"/>
              </a:xfrm>
              <a:prstGeom prst="line">
                <a:avLst/>
              </a:prstGeom>
              <a:noFill/>
              <a:ln w="9525" cap="flat" cmpd="sng" algn="ctr">
                <a:solidFill>
                  <a:schemeClr val="tx1"/>
                </a:solidFill>
                <a:prstDash val="solid"/>
                <a:headEnd type="none"/>
                <a:tailEnd type="none"/>
              </a:ln>
              <a:effectLst/>
            </p:spPr>
          </p:cxnSp>
        </p:grpSp>
      </p:grpSp>
      <p:grpSp>
        <p:nvGrpSpPr>
          <p:cNvPr id="29" name="Group 28">
            <a:extLst>
              <a:ext uri="{FF2B5EF4-FFF2-40B4-BE49-F238E27FC236}">
                <a16:creationId xmlns:a16="http://schemas.microsoft.com/office/drawing/2014/main" id="{0A2CB4F0-698A-4FA4-A92F-A4B3AF1E5809}"/>
              </a:ext>
              <a:ext uri="{C183D7F6-B498-43B3-948B-1728B52AA6E4}">
                <adec:decorative xmlns:adec="http://schemas.microsoft.com/office/drawing/2017/decorative" val="1"/>
              </a:ext>
            </a:extLst>
          </p:cNvPr>
          <p:cNvGrpSpPr/>
          <p:nvPr/>
        </p:nvGrpSpPr>
        <p:grpSpPr>
          <a:xfrm>
            <a:off x="9523065" y="5540584"/>
            <a:ext cx="323096" cy="261269"/>
            <a:chOff x="10154473" y="5495881"/>
            <a:chExt cx="323096" cy="261269"/>
          </a:xfrm>
        </p:grpSpPr>
        <p:sp>
          <p:nvSpPr>
            <p:cNvPr id="235" name="Freeform 25">
              <a:extLst>
                <a:ext uri="{FF2B5EF4-FFF2-40B4-BE49-F238E27FC236}">
                  <a16:creationId xmlns:a16="http://schemas.microsoft.com/office/drawing/2014/main" id="{8235F39B-6B21-4EFD-B10B-F86E675B37FC}"/>
                </a:ext>
              </a:extLst>
            </p:cNvPr>
            <p:cNvSpPr>
              <a:spLocks/>
            </p:cNvSpPr>
            <p:nvPr/>
          </p:nvSpPr>
          <p:spPr bwMode="auto">
            <a:xfrm>
              <a:off x="10256700" y="5605243"/>
              <a:ext cx="220869" cy="151907"/>
            </a:xfrm>
            <a:custGeom>
              <a:avLst/>
              <a:gdLst>
                <a:gd name="T0" fmla="*/ 169 w 169"/>
                <a:gd name="T1" fmla="*/ 0 h 113"/>
                <a:gd name="T2" fmla="*/ 169 w 169"/>
                <a:gd name="T3" fmla="*/ 0 h 113"/>
                <a:gd name="T4" fmla="*/ 0 w 169"/>
                <a:gd name="T5" fmla="*/ 0 h 113"/>
                <a:gd name="T6" fmla="*/ 0 w 169"/>
                <a:gd name="T7" fmla="*/ 113 h 113"/>
                <a:gd name="T8" fmla="*/ 169 w 169"/>
                <a:gd name="T9" fmla="*/ 113 h 113"/>
                <a:gd name="T10" fmla="*/ 169 w 169"/>
                <a:gd name="T11" fmla="*/ 0 h 113"/>
              </a:gdLst>
              <a:ahLst/>
              <a:cxnLst>
                <a:cxn ang="0">
                  <a:pos x="T0" y="T1"/>
                </a:cxn>
                <a:cxn ang="0">
                  <a:pos x="T2" y="T3"/>
                </a:cxn>
                <a:cxn ang="0">
                  <a:pos x="T4" y="T5"/>
                </a:cxn>
                <a:cxn ang="0">
                  <a:pos x="T6" y="T7"/>
                </a:cxn>
                <a:cxn ang="0">
                  <a:pos x="T8" y="T9"/>
                </a:cxn>
                <a:cxn ang="0">
                  <a:pos x="T10" y="T11"/>
                </a:cxn>
              </a:cxnLst>
              <a:rect l="0" t="0" r="r" b="b"/>
              <a:pathLst>
                <a:path w="169" h="113">
                  <a:moveTo>
                    <a:pt x="169" y="0"/>
                  </a:moveTo>
                  <a:lnTo>
                    <a:pt x="169" y="0"/>
                  </a:lnTo>
                  <a:lnTo>
                    <a:pt x="0" y="0"/>
                  </a:lnTo>
                  <a:lnTo>
                    <a:pt x="0" y="113"/>
                  </a:lnTo>
                  <a:lnTo>
                    <a:pt x="169" y="113"/>
                  </a:lnTo>
                  <a:lnTo>
                    <a:pt x="169" y="0"/>
                  </a:lnTo>
                  <a:close/>
                </a:path>
              </a:pathLst>
            </a:custGeom>
            <a:solidFill>
              <a:schemeClr val="bg1"/>
            </a:solidFill>
            <a:ln w="15875">
              <a:solidFill>
                <a:schemeClr val="tx1"/>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000000"/>
                </a:solidFill>
              </a:endParaRPr>
            </a:p>
          </p:txBody>
        </p:sp>
        <p:sp>
          <p:nvSpPr>
            <p:cNvPr id="234" name="Freeform 25">
              <a:extLst>
                <a:ext uri="{FF2B5EF4-FFF2-40B4-BE49-F238E27FC236}">
                  <a16:creationId xmlns:a16="http://schemas.microsoft.com/office/drawing/2014/main" id="{134FD9FA-2684-410D-B895-D7D2447ED63A}"/>
                </a:ext>
              </a:extLst>
            </p:cNvPr>
            <p:cNvSpPr>
              <a:spLocks/>
            </p:cNvSpPr>
            <p:nvPr/>
          </p:nvSpPr>
          <p:spPr bwMode="auto">
            <a:xfrm>
              <a:off x="10205586" y="5550562"/>
              <a:ext cx="220869" cy="151907"/>
            </a:xfrm>
            <a:custGeom>
              <a:avLst/>
              <a:gdLst>
                <a:gd name="T0" fmla="*/ 169 w 169"/>
                <a:gd name="T1" fmla="*/ 0 h 113"/>
                <a:gd name="T2" fmla="*/ 169 w 169"/>
                <a:gd name="T3" fmla="*/ 0 h 113"/>
                <a:gd name="T4" fmla="*/ 0 w 169"/>
                <a:gd name="T5" fmla="*/ 0 h 113"/>
                <a:gd name="T6" fmla="*/ 0 w 169"/>
                <a:gd name="T7" fmla="*/ 113 h 113"/>
                <a:gd name="T8" fmla="*/ 169 w 169"/>
                <a:gd name="T9" fmla="*/ 113 h 113"/>
                <a:gd name="T10" fmla="*/ 169 w 169"/>
                <a:gd name="T11" fmla="*/ 0 h 113"/>
              </a:gdLst>
              <a:ahLst/>
              <a:cxnLst>
                <a:cxn ang="0">
                  <a:pos x="T0" y="T1"/>
                </a:cxn>
                <a:cxn ang="0">
                  <a:pos x="T2" y="T3"/>
                </a:cxn>
                <a:cxn ang="0">
                  <a:pos x="T4" y="T5"/>
                </a:cxn>
                <a:cxn ang="0">
                  <a:pos x="T6" y="T7"/>
                </a:cxn>
                <a:cxn ang="0">
                  <a:pos x="T8" y="T9"/>
                </a:cxn>
                <a:cxn ang="0">
                  <a:pos x="T10" y="T11"/>
                </a:cxn>
              </a:cxnLst>
              <a:rect l="0" t="0" r="r" b="b"/>
              <a:pathLst>
                <a:path w="169" h="113">
                  <a:moveTo>
                    <a:pt x="169" y="0"/>
                  </a:moveTo>
                  <a:lnTo>
                    <a:pt x="169" y="0"/>
                  </a:lnTo>
                  <a:lnTo>
                    <a:pt x="0" y="0"/>
                  </a:lnTo>
                  <a:lnTo>
                    <a:pt x="0" y="113"/>
                  </a:lnTo>
                  <a:lnTo>
                    <a:pt x="169" y="113"/>
                  </a:lnTo>
                  <a:lnTo>
                    <a:pt x="169" y="0"/>
                  </a:lnTo>
                  <a:close/>
                </a:path>
              </a:pathLst>
            </a:custGeom>
            <a:solidFill>
              <a:schemeClr val="bg1"/>
            </a:solidFill>
            <a:ln w="15875">
              <a:solidFill>
                <a:schemeClr val="tx1"/>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000000"/>
                </a:solidFill>
              </a:endParaRPr>
            </a:p>
          </p:txBody>
        </p:sp>
        <p:sp>
          <p:nvSpPr>
            <p:cNvPr id="233" name="Freeform 25">
              <a:extLst>
                <a:ext uri="{FF2B5EF4-FFF2-40B4-BE49-F238E27FC236}">
                  <a16:creationId xmlns:a16="http://schemas.microsoft.com/office/drawing/2014/main" id="{640941D6-D172-4D50-B473-F0986C019698}"/>
                </a:ext>
              </a:extLst>
            </p:cNvPr>
            <p:cNvSpPr>
              <a:spLocks/>
            </p:cNvSpPr>
            <p:nvPr/>
          </p:nvSpPr>
          <p:spPr bwMode="auto">
            <a:xfrm>
              <a:off x="10154473" y="5495881"/>
              <a:ext cx="220869" cy="151907"/>
            </a:xfrm>
            <a:custGeom>
              <a:avLst/>
              <a:gdLst>
                <a:gd name="T0" fmla="*/ 169 w 169"/>
                <a:gd name="T1" fmla="*/ 0 h 113"/>
                <a:gd name="T2" fmla="*/ 169 w 169"/>
                <a:gd name="T3" fmla="*/ 0 h 113"/>
                <a:gd name="T4" fmla="*/ 0 w 169"/>
                <a:gd name="T5" fmla="*/ 0 h 113"/>
                <a:gd name="T6" fmla="*/ 0 w 169"/>
                <a:gd name="T7" fmla="*/ 113 h 113"/>
                <a:gd name="T8" fmla="*/ 169 w 169"/>
                <a:gd name="T9" fmla="*/ 113 h 113"/>
                <a:gd name="T10" fmla="*/ 169 w 169"/>
                <a:gd name="T11" fmla="*/ 0 h 113"/>
              </a:gdLst>
              <a:ahLst/>
              <a:cxnLst>
                <a:cxn ang="0">
                  <a:pos x="T0" y="T1"/>
                </a:cxn>
                <a:cxn ang="0">
                  <a:pos x="T2" y="T3"/>
                </a:cxn>
                <a:cxn ang="0">
                  <a:pos x="T4" y="T5"/>
                </a:cxn>
                <a:cxn ang="0">
                  <a:pos x="T6" y="T7"/>
                </a:cxn>
                <a:cxn ang="0">
                  <a:pos x="T8" y="T9"/>
                </a:cxn>
                <a:cxn ang="0">
                  <a:pos x="T10" y="T11"/>
                </a:cxn>
              </a:cxnLst>
              <a:rect l="0" t="0" r="r" b="b"/>
              <a:pathLst>
                <a:path w="169" h="113">
                  <a:moveTo>
                    <a:pt x="169" y="0"/>
                  </a:moveTo>
                  <a:lnTo>
                    <a:pt x="169" y="0"/>
                  </a:lnTo>
                  <a:lnTo>
                    <a:pt x="0" y="0"/>
                  </a:lnTo>
                  <a:lnTo>
                    <a:pt x="0" y="113"/>
                  </a:lnTo>
                  <a:lnTo>
                    <a:pt x="169" y="113"/>
                  </a:lnTo>
                  <a:lnTo>
                    <a:pt x="169" y="0"/>
                  </a:lnTo>
                  <a:close/>
                </a:path>
              </a:pathLst>
            </a:custGeom>
            <a:solidFill>
              <a:schemeClr val="bg1"/>
            </a:solidFill>
            <a:ln w="15875">
              <a:solidFill>
                <a:schemeClr val="tx1"/>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000000"/>
                </a:solidFill>
              </a:endParaRPr>
            </a:p>
          </p:txBody>
        </p:sp>
      </p:grpSp>
      <p:grpSp>
        <p:nvGrpSpPr>
          <p:cNvPr id="117" name="Group 116">
            <a:extLst>
              <a:ext uri="{FF2B5EF4-FFF2-40B4-BE49-F238E27FC236}">
                <a16:creationId xmlns:a16="http://schemas.microsoft.com/office/drawing/2014/main" id="{F42BDD58-D18F-48D1-AFC3-32FCE3CBC0BF}"/>
              </a:ext>
              <a:ext uri="{C183D7F6-B498-43B3-948B-1728B52AA6E4}">
                <adec:decorative xmlns:adec="http://schemas.microsoft.com/office/drawing/2017/decorative" val="1"/>
              </a:ext>
            </a:extLst>
          </p:cNvPr>
          <p:cNvGrpSpPr/>
          <p:nvPr/>
        </p:nvGrpSpPr>
        <p:grpSpPr>
          <a:xfrm>
            <a:off x="7394786" y="2167234"/>
            <a:ext cx="1400406" cy="657048"/>
            <a:chOff x="9963596" y="2217418"/>
            <a:chExt cx="1400406" cy="657048"/>
          </a:xfrm>
        </p:grpSpPr>
        <p:pic>
          <p:nvPicPr>
            <p:cNvPr id="118" name="Graphic 117">
              <a:extLst>
                <a:ext uri="{FF2B5EF4-FFF2-40B4-BE49-F238E27FC236}">
                  <a16:creationId xmlns:a16="http://schemas.microsoft.com/office/drawing/2014/main" id="{0EB25FCC-85EA-4DF4-8697-3298D29CF1E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963596" y="2545491"/>
              <a:ext cx="302082" cy="302083"/>
            </a:xfrm>
            <a:prstGeom prst="rect">
              <a:avLst/>
            </a:prstGeom>
          </p:spPr>
        </p:pic>
        <p:pic>
          <p:nvPicPr>
            <p:cNvPr id="119" name="Picture 118">
              <a:extLst>
                <a:ext uri="{FF2B5EF4-FFF2-40B4-BE49-F238E27FC236}">
                  <a16:creationId xmlns:a16="http://schemas.microsoft.com/office/drawing/2014/main" id="{8262195B-0BED-4189-B1E9-EFDB4BA59417}"/>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0196542" y="2245233"/>
              <a:ext cx="373497" cy="261579"/>
            </a:xfrm>
            <a:prstGeom prst="rect">
              <a:avLst/>
            </a:prstGeom>
          </p:spPr>
        </p:pic>
        <p:pic>
          <p:nvPicPr>
            <p:cNvPr id="120" name="Picture 4" descr="Zoom Video Conferencing - Shining Waters">
              <a:extLst>
                <a:ext uri="{FF2B5EF4-FFF2-40B4-BE49-F238E27FC236}">
                  <a16:creationId xmlns:a16="http://schemas.microsoft.com/office/drawing/2014/main" id="{67CEA080-259E-4649-8AC3-4464E49E283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008136" y="2518599"/>
              <a:ext cx="355866" cy="355867"/>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6" descr="Icon request: facebook-workplace · Issue #10185 · FortAwesome/Font-Awesome  · GitHub">
              <a:extLst>
                <a:ext uri="{FF2B5EF4-FFF2-40B4-BE49-F238E27FC236}">
                  <a16:creationId xmlns:a16="http://schemas.microsoft.com/office/drawing/2014/main" id="{0BE83089-2065-4B0C-AA1B-0EF108821FC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96692" y="2217418"/>
              <a:ext cx="280579" cy="298536"/>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a:extLst>
                <a:ext uri="{FF2B5EF4-FFF2-40B4-BE49-F238E27FC236}">
                  <a16:creationId xmlns:a16="http://schemas.microsoft.com/office/drawing/2014/main" id="{363DA714-F082-4A45-8FF3-ED02FF0281BE}"/>
                </a:ext>
                <a:ext uri="{C183D7F6-B498-43B3-948B-1728B52AA6E4}">
                  <adec:decorative xmlns:adec="http://schemas.microsoft.com/office/drawing/2017/decorative" val="1"/>
                </a:ext>
              </a:extLst>
            </p:cNvPr>
            <p:cNvPicPr>
              <a:picLocks noChangeAspect="1"/>
            </p:cNvPicPr>
            <p:nvPr/>
          </p:nvPicPr>
          <p:blipFill rotWithShape="1">
            <a:blip r:embed="rId25"/>
            <a:srcRect l="17702" t="36300" r="14211" b="39506"/>
            <a:stretch/>
          </p:blipFill>
          <p:spPr>
            <a:xfrm>
              <a:off x="10374263" y="2603206"/>
              <a:ext cx="525288" cy="186653"/>
            </a:xfrm>
            <a:prstGeom prst="rect">
              <a:avLst/>
            </a:prstGeom>
          </p:spPr>
        </p:pic>
      </p:grpSp>
    </p:spTree>
    <p:extLst>
      <p:ext uri="{BB962C8B-B14F-4D97-AF65-F5344CB8AC3E}">
        <p14:creationId xmlns:p14="http://schemas.microsoft.com/office/powerpoint/2010/main" val="360477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8" name="Straight Connector 87">
            <a:extLst>
              <a:ext uri="{FF2B5EF4-FFF2-40B4-BE49-F238E27FC236}">
                <a16:creationId xmlns:a16="http://schemas.microsoft.com/office/drawing/2014/main" id="{A2F67DF3-7EAA-4CBD-874A-27480DA5F43F}"/>
              </a:ext>
              <a:ext uri="{C183D7F6-B498-43B3-948B-1728B52AA6E4}">
                <adec:decorative xmlns:adec="http://schemas.microsoft.com/office/drawing/2017/decorative" val="1"/>
              </a:ext>
            </a:extLst>
          </p:cNvPr>
          <p:cNvCxnSpPr>
            <a:cxnSpLocks/>
          </p:cNvCxnSpPr>
          <p:nvPr/>
        </p:nvCxnSpPr>
        <p:spPr>
          <a:xfrm>
            <a:off x="9159690" y="2502044"/>
            <a:ext cx="794805" cy="0"/>
          </a:xfrm>
          <a:prstGeom prst="line">
            <a:avLst/>
          </a:prstGeom>
          <a:noFill/>
          <a:ln w="25400" cap="flat" cmpd="sng" algn="ctr">
            <a:solidFill>
              <a:schemeClr val="bg2"/>
            </a:solidFill>
            <a:prstDash val="solid"/>
            <a:headEnd type="none" w="med" len="med"/>
            <a:tailEnd type="none" w="med" len="med"/>
          </a:ln>
          <a:effectLst/>
        </p:spPr>
      </p:cxnSp>
      <p:sp>
        <p:nvSpPr>
          <p:cNvPr id="2" name="Title 1">
            <a:extLst>
              <a:ext uri="{FF2B5EF4-FFF2-40B4-BE49-F238E27FC236}">
                <a16:creationId xmlns:a16="http://schemas.microsoft.com/office/drawing/2014/main" id="{4D042392-484E-4E8F-8E39-D6AA416158E7}"/>
              </a:ext>
            </a:extLst>
          </p:cNvPr>
          <p:cNvSpPr>
            <a:spLocks noGrp="1"/>
          </p:cNvSpPr>
          <p:nvPr>
            <p:ph type="title"/>
          </p:nvPr>
        </p:nvSpPr>
        <p:spPr/>
        <p:txBody>
          <a:bodyPr/>
          <a:lstStyle/>
          <a:p>
            <a:r>
              <a:rPr lang="en-US"/>
              <a:t>Provide a common identity for your users</a:t>
            </a:r>
          </a:p>
        </p:txBody>
      </p:sp>
      <p:sp>
        <p:nvSpPr>
          <p:cNvPr id="3" name="Text Placeholder 2">
            <a:extLst>
              <a:ext uri="{FF2B5EF4-FFF2-40B4-BE49-F238E27FC236}">
                <a16:creationId xmlns:a16="http://schemas.microsoft.com/office/drawing/2014/main" id="{02692E22-967A-4E2E-9599-79B86AC0723D}"/>
              </a:ext>
            </a:extLst>
          </p:cNvPr>
          <p:cNvSpPr>
            <a:spLocks noGrp="1"/>
          </p:cNvSpPr>
          <p:nvPr>
            <p:ph type="body" sz="quarter" idx="10"/>
          </p:nvPr>
        </p:nvSpPr>
        <p:spPr/>
        <p:txBody>
          <a:bodyPr/>
          <a:lstStyle/>
          <a:p>
            <a:r>
              <a:rPr lang="en-US"/>
              <a:t>Manage your hybrid identity from the cloud for greater security and control</a:t>
            </a:r>
          </a:p>
        </p:txBody>
      </p:sp>
      <p:sp>
        <p:nvSpPr>
          <p:cNvPr id="5" name="Rectangle 4">
            <a:extLst>
              <a:ext uri="{FF2B5EF4-FFF2-40B4-BE49-F238E27FC236}">
                <a16:creationId xmlns:a16="http://schemas.microsoft.com/office/drawing/2014/main" id="{99D110C1-589C-462D-9BA8-5E0668D95DF0}"/>
              </a:ext>
              <a:ext uri="{C183D7F6-B498-43B3-948B-1728B52AA6E4}">
                <adec:decorative xmlns:adec="http://schemas.microsoft.com/office/drawing/2017/decorative" val="1"/>
              </a:ext>
            </a:extLst>
          </p:cNvPr>
          <p:cNvSpPr/>
          <p:nvPr/>
        </p:nvSpPr>
        <p:spPr bwMode="auto">
          <a:xfrm>
            <a:off x="7790041" y="2920655"/>
            <a:ext cx="333777" cy="22648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marL="0" marR="0" lvl="0" indent="0" algn="l" defTabSz="1243265"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55" name="Straight Connector 54">
            <a:extLst>
              <a:ext uri="{FF2B5EF4-FFF2-40B4-BE49-F238E27FC236}">
                <a16:creationId xmlns:a16="http://schemas.microsoft.com/office/drawing/2014/main" id="{9D596E34-25BE-45BC-8FF4-19C708A8F9BF}"/>
              </a:ext>
              <a:ext uri="{C183D7F6-B498-43B3-948B-1728B52AA6E4}">
                <adec:decorative xmlns:adec="http://schemas.microsoft.com/office/drawing/2017/decorative" val="1"/>
              </a:ext>
            </a:extLst>
          </p:cNvPr>
          <p:cNvCxnSpPr>
            <a:cxnSpLocks/>
          </p:cNvCxnSpPr>
          <p:nvPr/>
        </p:nvCxnSpPr>
        <p:spPr>
          <a:xfrm>
            <a:off x="6950501" y="5231482"/>
            <a:ext cx="1121236" cy="2072"/>
          </a:xfrm>
          <a:prstGeom prst="line">
            <a:avLst/>
          </a:prstGeom>
          <a:noFill/>
          <a:ln w="25400" cap="flat" cmpd="sng" algn="ctr">
            <a:solidFill>
              <a:schemeClr val="bg2"/>
            </a:solidFill>
            <a:prstDash val="solid"/>
            <a:headEnd type="none" w="med" len="med"/>
            <a:tailEnd type="none" w="med" len="med"/>
          </a:ln>
          <a:effectLst/>
        </p:spPr>
      </p:cxnSp>
      <p:cxnSp>
        <p:nvCxnSpPr>
          <p:cNvPr id="46" name="Straight Connector 45">
            <a:extLst>
              <a:ext uri="{FF2B5EF4-FFF2-40B4-BE49-F238E27FC236}">
                <a16:creationId xmlns:a16="http://schemas.microsoft.com/office/drawing/2014/main" id="{C65D92F5-7AC6-4A5B-92B3-6BC6014DAA63}"/>
              </a:ext>
              <a:ext uri="{C183D7F6-B498-43B3-948B-1728B52AA6E4}">
                <adec:decorative xmlns:adec="http://schemas.microsoft.com/office/drawing/2017/decorative" val="1"/>
              </a:ext>
            </a:extLst>
          </p:cNvPr>
          <p:cNvCxnSpPr>
            <a:cxnSpLocks/>
          </p:cNvCxnSpPr>
          <p:nvPr/>
        </p:nvCxnSpPr>
        <p:spPr>
          <a:xfrm>
            <a:off x="6950501" y="2543710"/>
            <a:ext cx="922132" cy="0"/>
          </a:xfrm>
          <a:prstGeom prst="line">
            <a:avLst/>
          </a:prstGeom>
          <a:noFill/>
          <a:ln w="25400" cap="flat" cmpd="sng" algn="ctr">
            <a:solidFill>
              <a:schemeClr val="bg2"/>
            </a:solidFill>
            <a:prstDash val="solid"/>
            <a:headEnd type="none" w="med" len="med"/>
            <a:tailEnd type="none" w="med" len="med"/>
          </a:ln>
          <a:effectLst/>
        </p:spPr>
      </p:cxnSp>
      <p:sp>
        <p:nvSpPr>
          <p:cNvPr id="68" name="Rectangle 67">
            <a:extLst>
              <a:ext uri="{FF2B5EF4-FFF2-40B4-BE49-F238E27FC236}">
                <a16:creationId xmlns:a16="http://schemas.microsoft.com/office/drawing/2014/main" id="{CBC91D22-6933-4D87-B8A9-3A19B59DF86E}"/>
              </a:ext>
            </a:extLst>
          </p:cNvPr>
          <p:cNvSpPr/>
          <p:nvPr/>
        </p:nvSpPr>
        <p:spPr>
          <a:xfrm>
            <a:off x="902995" y="1962988"/>
            <a:ext cx="3757076" cy="1077218"/>
          </a:xfrm>
          <a:prstGeom prst="rect">
            <a:avLst/>
          </a:prstGeom>
          <a:solidFill>
            <a:srgbClr val="FFFFFF"/>
          </a:solidFill>
        </p:spPr>
        <p:txBody>
          <a:bodyPr wrap="square" lIns="0">
            <a:spAutoFit/>
          </a:bodyPr>
          <a:lstStyle/>
          <a:p>
            <a:pPr marL="0" marR="0" lvl="0" indent="0" algn="l" defTabSz="914296" rtl="0" eaLnBrk="1" fontAlgn="auto" latinLnBrk="0" hangingPunct="1">
              <a:lnSpc>
                <a:spcPct val="100000"/>
              </a:lnSpc>
              <a:spcBef>
                <a:spcPts val="0"/>
              </a:spcBef>
              <a:spcAft>
                <a:spcPts val="2941"/>
              </a:spcAft>
              <a:buClrTx/>
              <a:buSzTx/>
              <a:buFontTx/>
              <a:buNone/>
              <a:tabLst/>
              <a:defRPr/>
            </a:pPr>
            <a:r>
              <a:rPr kumimoji="0" lang="en-US" sz="1600" b="0" i="0" u="none" strike="noStrike" kern="0" cap="none" spc="0" normalizeH="0" baseline="0" noProof="0" dirty="0">
                <a:ln w="3175">
                  <a:noFill/>
                </a:ln>
                <a:gradFill>
                  <a:gsLst>
                    <a:gs pos="0">
                      <a:srgbClr val="000000"/>
                    </a:gs>
                    <a:gs pos="100000">
                      <a:srgbClr val="000000"/>
                    </a:gs>
                  </a:gsLst>
                  <a:lin ang="5400000" scaled="0"/>
                </a:gradFill>
                <a:effectLst/>
                <a:uLnTx/>
                <a:uFillTx/>
                <a:latin typeface="Segoe UI Semibold"/>
                <a:ea typeface="+mn-ea"/>
                <a:cs typeface="Segoe UI Semilight" panose="020B0402040204020203" pitchFamily="34" charset="0"/>
              </a:rPr>
              <a:t>Sync identities with </a:t>
            </a:r>
            <a:r>
              <a:rPr kumimoji="0" lang="en-US" sz="1600" b="0" i="0" u="none" strike="noStrike" kern="0" cap="none" spc="0" normalizeH="0" baseline="0" noProof="0" dirty="0">
                <a:ln w="3175">
                  <a:noFill/>
                </a:ln>
                <a:solidFill>
                  <a:schemeClr val="accent1"/>
                </a:solidFill>
                <a:effectLst/>
                <a:uLnTx/>
                <a:uFillTx/>
                <a:latin typeface="Segoe UI Semibold"/>
                <a:ea typeface="+mn-ea"/>
                <a:cs typeface="Segoe UI Semilight" panose="020B0402040204020203" pitchFamily="34" charset="0"/>
              </a:rPr>
              <a:t>Azure AD Connect </a:t>
            </a:r>
            <a:r>
              <a:rPr kumimoji="0" lang="en-US" sz="1600" b="0" i="0" u="none" strike="noStrike" kern="0" cap="none" spc="0" normalizeH="0" baseline="0" noProof="0" dirty="0">
                <a:ln w="3175">
                  <a:noFill/>
                </a:ln>
                <a:gradFill>
                  <a:gsLst>
                    <a:gs pos="0">
                      <a:srgbClr val="000000"/>
                    </a:gs>
                    <a:gs pos="100000">
                      <a:srgbClr val="000000"/>
                    </a:gs>
                  </a:gsLst>
                  <a:lin ang="5400000" scaled="0"/>
                </a:gradFill>
                <a:effectLst/>
                <a:uLnTx/>
                <a:uFillTx/>
                <a:latin typeface="Segoe UI Semibold"/>
                <a:ea typeface="+mn-ea"/>
                <a:cs typeface="Segoe UI Semilight" panose="020B0402040204020203" pitchFamily="34" charset="0"/>
              </a:rPr>
              <a:t>so users gain a common identity for access to resources no matter where they are</a:t>
            </a:r>
          </a:p>
        </p:txBody>
      </p:sp>
      <p:sp>
        <p:nvSpPr>
          <p:cNvPr id="70" name="Rectangle 69">
            <a:extLst>
              <a:ext uri="{FF2B5EF4-FFF2-40B4-BE49-F238E27FC236}">
                <a16:creationId xmlns:a16="http://schemas.microsoft.com/office/drawing/2014/main" id="{A02FC1F6-6437-4F43-A18F-6E910CB88EAD}"/>
              </a:ext>
            </a:extLst>
          </p:cNvPr>
          <p:cNvSpPr/>
          <p:nvPr/>
        </p:nvSpPr>
        <p:spPr>
          <a:xfrm>
            <a:off x="902995" y="3237341"/>
            <a:ext cx="3757076" cy="830997"/>
          </a:xfrm>
          <a:prstGeom prst="rect">
            <a:avLst/>
          </a:prstGeom>
          <a:solidFill>
            <a:srgbClr val="FFFFFF"/>
          </a:solidFill>
        </p:spPr>
        <p:txBody>
          <a:bodyPr wrap="square" lIns="0">
            <a:spAutoFit/>
          </a:bodyPr>
          <a:lstStyle/>
          <a:p>
            <a:pPr marL="0" marR="0" lvl="0" indent="0" algn="l" defTabSz="914296" rtl="0" eaLnBrk="1" fontAlgn="auto" latinLnBrk="0" hangingPunct="1">
              <a:lnSpc>
                <a:spcPct val="100000"/>
              </a:lnSpc>
              <a:spcBef>
                <a:spcPts val="0"/>
              </a:spcBef>
              <a:spcAft>
                <a:spcPts val="2941"/>
              </a:spcAft>
              <a:buClrTx/>
              <a:buSzTx/>
              <a:buFontTx/>
              <a:buNone/>
              <a:tabLst/>
              <a:defRPr/>
            </a:pPr>
            <a:r>
              <a:rPr kumimoji="0" lang="en-US" sz="1600" b="0" i="0" u="none" strike="noStrike" kern="0" cap="none" spc="0" normalizeH="0" baseline="0" noProof="0" dirty="0">
                <a:ln w="3175">
                  <a:noFill/>
                </a:ln>
                <a:gradFill>
                  <a:gsLst>
                    <a:gs pos="0">
                      <a:srgbClr val="000000"/>
                    </a:gs>
                    <a:gs pos="100000">
                      <a:srgbClr val="000000"/>
                    </a:gs>
                  </a:gsLst>
                  <a:lin ang="5400000" scaled="0"/>
                </a:gradFill>
                <a:effectLst/>
                <a:uLnTx/>
                <a:uFillTx/>
                <a:latin typeface="Segoe UI Semibold"/>
                <a:ea typeface="+mn-ea"/>
                <a:cs typeface="Segoe UI Semilight" panose="020B0402040204020203" pitchFamily="34" charset="0"/>
              </a:rPr>
              <a:t>Embrace cloud authentication and upgrade from AD FS, reducing your </a:t>
            </a:r>
            <a:br>
              <a:rPr kumimoji="0" lang="en-US" sz="1600" b="0" i="0" u="none" strike="noStrike" kern="0" cap="none" spc="0" normalizeH="0" baseline="0" noProof="0" dirty="0">
                <a:ln w="3175">
                  <a:noFill/>
                </a:ln>
                <a:gradFill>
                  <a:gsLst>
                    <a:gs pos="0">
                      <a:srgbClr val="000000"/>
                    </a:gs>
                    <a:gs pos="100000">
                      <a:srgbClr val="000000"/>
                    </a:gs>
                  </a:gsLst>
                  <a:lin ang="5400000" scaled="0"/>
                </a:gradFill>
                <a:effectLst/>
                <a:uLnTx/>
                <a:uFillTx/>
                <a:latin typeface="Segoe UI Semibold"/>
                <a:ea typeface="+mn-ea"/>
                <a:cs typeface="Segoe UI Semilight" panose="020B0402040204020203" pitchFamily="34" charset="0"/>
              </a:rPr>
            </a:br>
            <a:r>
              <a:rPr kumimoji="0" lang="en-US" sz="1600" b="0" i="0" u="none" strike="noStrike" kern="0" cap="none" spc="0" normalizeH="0" baseline="0" noProof="0" dirty="0">
                <a:ln w="3175">
                  <a:noFill/>
                </a:ln>
                <a:gradFill>
                  <a:gsLst>
                    <a:gs pos="0">
                      <a:srgbClr val="000000"/>
                    </a:gs>
                    <a:gs pos="100000">
                      <a:srgbClr val="000000"/>
                    </a:gs>
                  </a:gsLst>
                  <a:lin ang="5400000" scaled="0"/>
                </a:gradFill>
                <a:effectLst/>
                <a:uLnTx/>
                <a:uFillTx/>
                <a:latin typeface="Segoe UI Semibold"/>
                <a:ea typeface="+mn-ea"/>
                <a:cs typeface="Segoe UI Semilight" panose="020B0402040204020203" pitchFamily="34" charset="0"/>
              </a:rPr>
              <a:t>on-premises footprint</a:t>
            </a:r>
          </a:p>
        </p:txBody>
      </p:sp>
      <p:sp>
        <p:nvSpPr>
          <p:cNvPr id="72" name="Rectangle 71">
            <a:extLst>
              <a:ext uri="{FF2B5EF4-FFF2-40B4-BE49-F238E27FC236}">
                <a16:creationId xmlns:a16="http://schemas.microsoft.com/office/drawing/2014/main" id="{5C9DF39A-D9B4-412E-AF94-D1F2DB700E51}"/>
              </a:ext>
            </a:extLst>
          </p:cNvPr>
          <p:cNvSpPr/>
          <p:nvPr/>
        </p:nvSpPr>
        <p:spPr>
          <a:xfrm>
            <a:off x="902995" y="4302143"/>
            <a:ext cx="3757076" cy="1077218"/>
          </a:xfrm>
          <a:prstGeom prst="rect">
            <a:avLst/>
          </a:prstGeom>
          <a:solidFill>
            <a:srgbClr val="FFFFFF"/>
          </a:solidFill>
        </p:spPr>
        <p:txBody>
          <a:bodyPr wrap="square" lIns="0">
            <a:spAutoFit/>
          </a:bodyPr>
          <a:lstStyle/>
          <a:p>
            <a:pPr marL="0" marR="0" lvl="0" indent="0" algn="l" defTabSz="914296" rtl="0" eaLnBrk="1" fontAlgn="auto" latinLnBrk="0" hangingPunct="1">
              <a:lnSpc>
                <a:spcPct val="100000"/>
              </a:lnSpc>
              <a:spcBef>
                <a:spcPts val="0"/>
              </a:spcBef>
              <a:spcAft>
                <a:spcPts val="2941"/>
              </a:spcAft>
              <a:buClrTx/>
              <a:buSzTx/>
              <a:buFontTx/>
              <a:buNone/>
              <a:tabLst/>
              <a:defRPr/>
            </a:pPr>
            <a:r>
              <a:rPr kumimoji="0" lang="en-US" sz="1600" b="0" i="0" u="none" strike="noStrike" kern="0" cap="none" spc="0" normalizeH="0" baseline="0" noProof="0" dirty="0">
                <a:ln w="3175">
                  <a:noFill/>
                </a:ln>
                <a:gradFill>
                  <a:gsLst>
                    <a:gs pos="0">
                      <a:srgbClr val="000000"/>
                    </a:gs>
                    <a:gs pos="100000">
                      <a:srgbClr val="000000"/>
                    </a:gs>
                  </a:gsLst>
                  <a:lin ang="5400000" scaled="0"/>
                </a:gradFill>
                <a:effectLst/>
                <a:uLnTx/>
                <a:uFillTx/>
                <a:latin typeface="Segoe UI Semibold"/>
                <a:ea typeface="+mn-ea"/>
                <a:cs typeface="Segoe UI Semilight" panose="020B0402040204020203" pitchFamily="34" charset="0"/>
              </a:rPr>
              <a:t>Identify &amp; resolve vulnerabilities </a:t>
            </a:r>
            <a:br>
              <a:rPr kumimoji="0" lang="en-US" sz="1600" b="0" i="0" u="none" strike="noStrike" kern="0" cap="none" spc="0" normalizeH="0" baseline="0" noProof="0" dirty="0">
                <a:ln w="3175">
                  <a:noFill/>
                </a:ln>
                <a:gradFill>
                  <a:gsLst>
                    <a:gs pos="0">
                      <a:srgbClr val="000000"/>
                    </a:gs>
                    <a:gs pos="100000">
                      <a:srgbClr val="000000"/>
                    </a:gs>
                  </a:gsLst>
                  <a:lin ang="5400000" scaled="0"/>
                </a:gradFill>
                <a:effectLst/>
                <a:uLnTx/>
                <a:uFillTx/>
                <a:latin typeface="Segoe UI Semibold"/>
                <a:ea typeface="+mn-ea"/>
                <a:cs typeface="Segoe UI Semilight" panose="020B0402040204020203" pitchFamily="34" charset="0"/>
              </a:rPr>
            </a:br>
            <a:r>
              <a:rPr kumimoji="0" lang="en-US" sz="1600" b="0" i="0" u="none" strike="noStrike" kern="0" cap="none" spc="0" normalizeH="0" baseline="0" noProof="0" dirty="0">
                <a:ln w="3175">
                  <a:noFill/>
                </a:ln>
                <a:gradFill>
                  <a:gsLst>
                    <a:gs pos="0">
                      <a:srgbClr val="000000"/>
                    </a:gs>
                    <a:gs pos="100000">
                      <a:srgbClr val="000000"/>
                    </a:gs>
                  </a:gsLst>
                  <a:lin ang="5400000" scaled="0"/>
                </a:gradFill>
                <a:effectLst/>
                <a:uLnTx/>
                <a:uFillTx/>
                <a:latin typeface="Segoe UI Semibold"/>
                <a:ea typeface="+mn-ea"/>
                <a:cs typeface="Segoe UI Semilight" panose="020B0402040204020203" pitchFamily="34" charset="0"/>
              </a:rPr>
              <a:t>and assess threats efficiently with </a:t>
            </a:r>
            <a:r>
              <a:rPr kumimoji="0" lang="en-US" sz="1600" b="0" i="0" u="none" strike="noStrike" kern="0" cap="none" spc="0" normalizeH="0" baseline="0" noProof="0" dirty="0">
                <a:ln w="3175">
                  <a:noFill/>
                </a:ln>
                <a:solidFill>
                  <a:schemeClr val="accent1"/>
                </a:solidFill>
                <a:effectLst/>
                <a:uLnTx/>
                <a:uFillTx/>
                <a:latin typeface="Segoe UI Semibold"/>
                <a:ea typeface="+mn-ea"/>
                <a:cs typeface="Segoe UI Semilight" panose="020B0402040204020203" pitchFamily="34" charset="0"/>
              </a:rPr>
              <a:t>Microsoft Defender for Identity </a:t>
            </a:r>
            <a:r>
              <a:rPr kumimoji="0" lang="en-US" sz="1600" b="0" i="0" u="none" strike="noStrike" kern="0" cap="none" spc="0" normalizeH="0" baseline="0" noProof="0" dirty="0">
                <a:ln w="3175">
                  <a:noFill/>
                </a:ln>
                <a:gradFill>
                  <a:gsLst>
                    <a:gs pos="0">
                      <a:srgbClr val="000000"/>
                    </a:gs>
                    <a:gs pos="100000">
                      <a:srgbClr val="000000"/>
                    </a:gs>
                  </a:gsLst>
                  <a:lin ang="5400000" scaled="0"/>
                </a:gradFill>
                <a:effectLst/>
                <a:uLnTx/>
                <a:uFillTx/>
                <a:latin typeface="Segoe UI Semibold"/>
                <a:ea typeface="+mn-ea"/>
                <a:cs typeface="Segoe UI Semilight" panose="020B0402040204020203" pitchFamily="34" charset="0"/>
              </a:rPr>
              <a:t>and advanced protection with Azure AD </a:t>
            </a:r>
          </a:p>
        </p:txBody>
      </p:sp>
      <p:sp>
        <p:nvSpPr>
          <p:cNvPr id="28" name="Freeform 13">
            <a:extLst>
              <a:ext uri="{FF2B5EF4-FFF2-40B4-BE49-F238E27FC236}">
                <a16:creationId xmlns:a16="http://schemas.microsoft.com/office/drawing/2014/main" id="{F08EEF36-B19A-4D6D-A6EA-D95165152E81}"/>
              </a:ext>
            </a:extLst>
          </p:cNvPr>
          <p:cNvSpPr>
            <a:spLocks noChangeAspect="1"/>
          </p:cNvSpPr>
          <p:nvPr/>
        </p:nvSpPr>
        <p:spPr bwMode="auto">
          <a:xfrm>
            <a:off x="5090699" y="1941430"/>
            <a:ext cx="1876392" cy="1204559"/>
          </a:xfrm>
          <a:prstGeom prst="rect">
            <a:avLst/>
          </a:prstGeom>
          <a:solidFill>
            <a:srgbClr val="FFFFFF"/>
          </a:solidFill>
          <a:ln w="19050" cap="flat" cmpd="sng" algn="ctr">
            <a:solidFill>
              <a:schemeClr val="accent2"/>
            </a:solidFill>
            <a:prstDash val="solid"/>
            <a:headEnd type="none" w="med" len="med"/>
            <a:tailEnd type="none" w="med" len="med"/>
          </a:ln>
          <a:effectLst/>
        </p:spPr>
        <p:txBody>
          <a:bodyPr vert="horz" wrap="square" lIns="134464" tIns="134464" rIns="134464" bIns="46616" numCol="1" rtlCol="0" anchor="t" anchorCtr="0" compatLnSpc="1">
            <a:prstTxWarp prst="textNoShape">
              <a:avLst/>
            </a:prstTxWarp>
          </a:bodyPr>
          <a:lstStyle/>
          <a:p>
            <a:pPr marL="0" marR="0" lvl="0" indent="0" algn="l" defTabSz="914229"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w="3175">
                  <a:noFill/>
                </a:ln>
                <a:gradFill>
                  <a:gsLst>
                    <a:gs pos="0">
                      <a:srgbClr val="000000"/>
                    </a:gs>
                    <a:gs pos="100000">
                      <a:srgbClr val="000000"/>
                    </a:gs>
                  </a:gsLst>
                  <a:lin ang="0" scaled="0"/>
                </a:gradFill>
                <a:effectLst/>
                <a:uLnTx/>
                <a:uFillTx/>
                <a:latin typeface="Segoe UI Semibold"/>
                <a:ea typeface="ＭＳ Ｐゴシック"/>
                <a:cs typeface="Segoe UI"/>
              </a:rPr>
              <a:t>Cloud identities</a:t>
            </a:r>
          </a:p>
        </p:txBody>
      </p:sp>
      <p:sp>
        <p:nvSpPr>
          <p:cNvPr id="21" name="Freeform 13">
            <a:extLst>
              <a:ext uri="{FF2B5EF4-FFF2-40B4-BE49-F238E27FC236}">
                <a16:creationId xmlns:a16="http://schemas.microsoft.com/office/drawing/2014/main" id="{0AE73384-D013-4748-A6B6-47910BFABF5A}"/>
              </a:ext>
            </a:extLst>
          </p:cNvPr>
          <p:cNvSpPr>
            <a:spLocks noChangeAspect="1"/>
          </p:cNvSpPr>
          <p:nvPr/>
        </p:nvSpPr>
        <p:spPr bwMode="auto">
          <a:xfrm>
            <a:off x="5090699" y="4627864"/>
            <a:ext cx="1876392" cy="1209308"/>
          </a:xfrm>
          <a:prstGeom prst="rect">
            <a:avLst/>
          </a:prstGeom>
          <a:solidFill>
            <a:srgbClr val="FFFFFF"/>
          </a:solidFill>
          <a:ln w="19050" cap="flat" cmpd="sng" algn="ctr">
            <a:solidFill>
              <a:schemeClr val="accent3"/>
            </a:solidFill>
            <a:prstDash val="solid"/>
            <a:headEnd type="none" w="med" len="med"/>
            <a:tailEnd type="none" w="med" len="med"/>
          </a:ln>
          <a:effectLst/>
        </p:spPr>
        <p:txBody>
          <a:bodyPr vert="horz" wrap="square" lIns="134464" tIns="134464" rIns="134464" bIns="46616" numCol="1" rtlCol="0" anchor="t" anchorCtr="0" compatLnSpc="1">
            <a:prstTxWarp prst="textNoShape">
              <a:avLst/>
            </a:prstTxWarp>
          </a:bodyPr>
          <a:lstStyle/>
          <a:p>
            <a:pPr marL="0" marR="0" lvl="0" indent="0" algn="l" defTabSz="914229"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w="3175">
                  <a:noFill/>
                </a:ln>
                <a:gradFill>
                  <a:gsLst>
                    <a:gs pos="0">
                      <a:srgbClr val="000000"/>
                    </a:gs>
                    <a:gs pos="100000">
                      <a:srgbClr val="000000"/>
                    </a:gs>
                  </a:gsLst>
                  <a:lin ang="0" scaled="0"/>
                </a:gradFill>
                <a:effectLst/>
                <a:uLnTx/>
                <a:uFillTx/>
                <a:latin typeface="Segoe UI Semibold"/>
                <a:ea typeface="ＭＳ Ｐゴシック"/>
                <a:cs typeface="Segoe UI"/>
              </a:rPr>
              <a:t>On-prem identities</a:t>
            </a:r>
          </a:p>
        </p:txBody>
      </p:sp>
      <p:sp>
        <p:nvSpPr>
          <p:cNvPr id="7" name="TextBox 6">
            <a:extLst>
              <a:ext uri="{FF2B5EF4-FFF2-40B4-BE49-F238E27FC236}">
                <a16:creationId xmlns:a16="http://schemas.microsoft.com/office/drawing/2014/main" id="{03CEB31E-3AF2-4B22-B9EE-A9B21F8CFA06}"/>
              </a:ext>
            </a:extLst>
          </p:cNvPr>
          <p:cNvSpPr txBox="1"/>
          <p:nvPr/>
        </p:nvSpPr>
        <p:spPr>
          <a:xfrm>
            <a:off x="7782140" y="3062660"/>
            <a:ext cx="1591119" cy="246221"/>
          </a:xfrm>
          <a:prstGeom prst="rect">
            <a:avLst/>
          </a:prstGeom>
          <a:noFill/>
        </p:spPr>
        <p:txBody>
          <a:bodyPr wrap="square" lIns="0" tIns="0" rIns="0" bIns="0" rtlCol="0">
            <a:spAutoFit/>
          </a:bodyPr>
          <a:lstStyle/>
          <a:p>
            <a:pPr marL="0" marR="0" lvl="0" indent="0" algn="ctr" defTabSz="91434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100000">
                      <a:srgbClr val="000000"/>
                    </a:gs>
                  </a:gsLst>
                  <a:lin ang="5400000" scaled="0"/>
                </a:gradFill>
                <a:effectLst/>
                <a:uLnTx/>
                <a:uFillTx/>
                <a:latin typeface="Segoe UI Semibold"/>
                <a:ea typeface="+mn-ea"/>
                <a:cs typeface="Segoe UI Semilight" panose="020B0402040204020203" pitchFamily="34" charset="0"/>
              </a:rPr>
              <a:t>Azure AD</a:t>
            </a:r>
          </a:p>
        </p:txBody>
      </p:sp>
      <p:sp>
        <p:nvSpPr>
          <p:cNvPr id="60" name="Text">
            <a:extLst>
              <a:ext uri="{FF2B5EF4-FFF2-40B4-BE49-F238E27FC236}">
                <a16:creationId xmlns:a16="http://schemas.microsoft.com/office/drawing/2014/main" id="{F6E34FD6-ECE3-4D2B-9485-37CE751A89DB}"/>
              </a:ext>
            </a:extLst>
          </p:cNvPr>
          <p:cNvSpPr/>
          <p:nvPr/>
        </p:nvSpPr>
        <p:spPr bwMode="auto">
          <a:xfrm>
            <a:off x="6654035" y="3963463"/>
            <a:ext cx="1876392" cy="166199"/>
          </a:xfrm>
          <a:prstGeom prst="rect">
            <a:avLst/>
          </a:prstGeom>
          <a:noFill/>
          <a:ln w="10795" cap="flat" cmpd="sng" algn="ctr">
            <a:noFill/>
            <a:prstDash val="solid"/>
            <a:headEnd type="none" w="med" len="med"/>
            <a:tailEnd type="none" w="med" len="med"/>
          </a:ln>
          <a:effectLst/>
        </p:spPr>
        <p:txBody>
          <a:bodyPr wrap="square" lIns="0" tIns="0" rIns="0" bIns="0">
            <a:spAutoFit/>
          </a:bodyPr>
          <a:lstStyle/>
          <a:p>
            <a:pPr marL="0" marR="0" lvl="0" indent="0" algn="ctr" defTabSz="914344"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2917">
                      <a:srgbClr val="000000"/>
                    </a:gs>
                    <a:gs pos="100000">
                      <a:srgbClr val="000000"/>
                    </a:gs>
                  </a:gsLst>
                  <a:lin ang="5400000" scaled="0"/>
                </a:gradFill>
                <a:effectLst/>
                <a:uLnTx/>
                <a:uFillTx/>
                <a:latin typeface="Segoe UI Semibold"/>
                <a:ea typeface="+mn-ea"/>
                <a:cs typeface="Segoe UI Semilight" panose="020B0402040204020203" pitchFamily="34" charset="0"/>
              </a:rPr>
              <a:t>Azure AD Connect</a:t>
            </a:r>
          </a:p>
        </p:txBody>
      </p:sp>
      <p:sp>
        <p:nvSpPr>
          <p:cNvPr id="9" name="Text">
            <a:extLst>
              <a:ext uri="{FF2B5EF4-FFF2-40B4-BE49-F238E27FC236}">
                <a16:creationId xmlns:a16="http://schemas.microsoft.com/office/drawing/2014/main" id="{54C0C858-525C-47A4-A4A5-E9D6DB919713}"/>
              </a:ext>
            </a:extLst>
          </p:cNvPr>
          <p:cNvSpPr/>
          <p:nvPr/>
        </p:nvSpPr>
        <p:spPr bwMode="auto">
          <a:xfrm>
            <a:off x="7743350" y="5605160"/>
            <a:ext cx="1668699" cy="221599"/>
          </a:xfrm>
          <a:prstGeom prst="rect">
            <a:avLst/>
          </a:prstGeom>
          <a:noFill/>
          <a:ln w="10795" cap="flat" cmpd="sng" algn="ctr">
            <a:noFill/>
            <a:prstDash val="solid"/>
            <a:headEnd type="none" w="med" len="med"/>
            <a:tailEnd type="none" w="med" len="med"/>
          </a:ln>
          <a:effectLst/>
        </p:spPr>
        <p:txBody>
          <a:bodyPr wrap="square" lIns="0" tIns="0" rIns="0" bIns="0">
            <a:spAutoFit/>
          </a:bodyPr>
          <a:lstStyle/>
          <a:p>
            <a:pPr marL="0" marR="0" lvl="0" indent="0" algn="ctr" defTabSz="914344"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2917">
                      <a:srgbClr val="000000"/>
                    </a:gs>
                    <a:gs pos="100000">
                      <a:srgbClr val="000000"/>
                    </a:gs>
                  </a:gsLst>
                  <a:lin ang="5400000" scaled="0"/>
                </a:gradFill>
                <a:effectLst/>
                <a:uLnTx/>
                <a:uFillTx/>
                <a:latin typeface="Segoe UI Semibold"/>
                <a:ea typeface="+mn-ea"/>
                <a:cs typeface="Segoe UI Semilight" panose="020B0402040204020203" pitchFamily="34" charset="0"/>
              </a:rPr>
              <a:t>Active Directory</a:t>
            </a:r>
          </a:p>
        </p:txBody>
      </p:sp>
      <p:pic>
        <p:nvPicPr>
          <p:cNvPr id="11" name="Picture 10">
            <a:extLst>
              <a:ext uri="{FF2B5EF4-FFF2-40B4-BE49-F238E27FC236}">
                <a16:creationId xmlns:a16="http://schemas.microsoft.com/office/drawing/2014/main" id="{4EDD6F67-5954-4C40-96EA-84B4036EA86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93085" y="4940490"/>
            <a:ext cx="769228" cy="509208"/>
          </a:xfrm>
          <a:prstGeom prst="rect">
            <a:avLst/>
          </a:prstGeom>
        </p:spPr>
      </p:pic>
      <p:cxnSp>
        <p:nvCxnSpPr>
          <p:cNvPr id="13" name="Straight Arrow Connector 12">
            <a:extLst>
              <a:ext uri="{FF2B5EF4-FFF2-40B4-BE49-F238E27FC236}">
                <a16:creationId xmlns:a16="http://schemas.microsoft.com/office/drawing/2014/main" id="{0DD30AE6-9067-4744-8B8C-3DCF43F59CBD}"/>
              </a:ext>
              <a:ext uri="{C183D7F6-B498-43B3-948B-1728B52AA6E4}">
                <adec:decorative xmlns:adec="http://schemas.microsoft.com/office/drawing/2017/decorative" val="1"/>
              </a:ext>
            </a:extLst>
          </p:cNvPr>
          <p:cNvCxnSpPr>
            <a:cxnSpLocks/>
          </p:cNvCxnSpPr>
          <p:nvPr/>
        </p:nvCxnSpPr>
        <p:spPr>
          <a:xfrm flipV="1">
            <a:off x="8556183" y="3542810"/>
            <a:ext cx="0" cy="1007505"/>
          </a:xfrm>
          <a:prstGeom prst="straightConnector1">
            <a:avLst/>
          </a:prstGeom>
          <a:noFill/>
          <a:ln w="15875" cap="rnd" cmpd="sng" algn="ctr">
            <a:solidFill>
              <a:srgbClr val="F2F2F2">
                <a:lumMod val="90000"/>
              </a:srgbClr>
            </a:solidFill>
            <a:prstDash val="solid"/>
            <a:headEnd type="arrow" w="med" len="sm"/>
            <a:tailEnd type="arrow" w="med" len="sm"/>
          </a:ln>
          <a:effectLst/>
        </p:spPr>
      </p:cxnSp>
      <p:sp useBgFill="1">
        <p:nvSpPr>
          <p:cNvPr id="15" name="Oval 14">
            <a:extLst>
              <a:ext uri="{FF2B5EF4-FFF2-40B4-BE49-F238E27FC236}">
                <a16:creationId xmlns:a16="http://schemas.microsoft.com/office/drawing/2014/main" id="{809F0C63-A7B1-41FE-89DB-1623302C4511}"/>
              </a:ext>
              <a:ext uri="{C183D7F6-B498-43B3-948B-1728B52AA6E4}">
                <adec:decorative xmlns:adec="http://schemas.microsoft.com/office/drawing/2017/decorative" val="1"/>
              </a:ext>
            </a:extLst>
          </p:cNvPr>
          <p:cNvSpPr/>
          <p:nvPr/>
        </p:nvSpPr>
        <p:spPr bwMode="auto">
          <a:xfrm rot="2187612">
            <a:off x="8368795" y="3833329"/>
            <a:ext cx="374776" cy="426467"/>
          </a:xfrm>
          <a:prstGeom prst="ellipse">
            <a:avLst/>
          </a:prstGeom>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49"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9" name="arrow_11">
            <a:extLst>
              <a:ext uri="{FF2B5EF4-FFF2-40B4-BE49-F238E27FC236}">
                <a16:creationId xmlns:a16="http://schemas.microsoft.com/office/drawing/2014/main" id="{6193394C-744F-4FAC-A142-DF23A28DB40B}"/>
              </a:ext>
              <a:ext uri="{C183D7F6-B498-43B3-948B-1728B52AA6E4}">
                <adec:decorative xmlns:adec="http://schemas.microsoft.com/office/drawing/2017/decorative" val="1"/>
              </a:ext>
            </a:extLst>
          </p:cNvPr>
          <p:cNvSpPr>
            <a:spLocks noChangeAspect="1" noEditPoints="1"/>
          </p:cNvSpPr>
          <p:nvPr/>
        </p:nvSpPr>
        <p:spPr bwMode="auto">
          <a:xfrm>
            <a:off x="8423271" y="3907716"/>
            <a:ext cx="265824" cy="277692"/>
          </a:xfrm>
          <a:custGeom>
            <a:avLst/>
            <a:gdLst>
              <a:gd name="T0" fmla="*/ 310 w 310"/>
              <a:gd name="T1" fmla="*/ 199 h 322"/>
              <a:gd name="T2" fmla="*/ 154 w 310"/>
              <a:gd name="T3" fmla="*/ 322 h 322"/>
              <a:gd name="T4" fmla="*/ 1 w 310"/>
              <a:gd name="T5" fmla="*/ 211 h 322"/>
              <a:gd name="T6" fmla="*/ 304 w 310"/>
              <a:gd name="T7" fmla="*/ 104 h 322"/>
              <a:gd name="T8" fmla="*/ 154 w 310"/>
              <a:gd name="T9" fmla="*/ 0 h 322"/>
              <a:gd name="T10" fmla="*/ 0 w 310"/>
              <a:gd name="T11" fmla="*/ 114 h 322"/>
              <a:gd name="T12" fmla="*/ 299 w 310"/>
              <a:gd name="T13" fmla="*/ 104 h 322"/>
              <a:gd name="T14" fmla="*/ 230 w 310"/>
              <a:gd name="T15" fmla="*/ 104 h 322"/>
              <a:gd name="T16" fmla="*/ 295 w 310"/>
              <a:gd name="T17" fmla="*/ 104 h 322"/>
              <a:gd name="T18" fmla="*/ 304 w 310"/>
              <a:gd name="T19" fmla="*/ 104 h 322"/>
              <a:gd name="T20" fmla="*/ 304 w 310"/>
              <a:gd name="T21" fmla="*/ 29 h 322"/>
              <a:gd name="T22" fmla="*/ 9 w 310"/>
              <a:gd name="T23" fmla="*/ 211 h 322"/>
              <a:gd name="T24" fmla="*/ 75 w 310"/>
              <a:gd name="T25" fmla="*/ 211 h 322"/>
              <a:gd name="T26" fmla="*/ 9 w 310"/>
              <a:gd name="T27" fmla="*/ 211 h 322"/>
              <a:gd name="T28" fmla="*/ 1 w 310"/>
              <a:gd name="T29" fmla="*/ 211 h 322"/>
              <a:gd name="T30" fmla="*/ 1 w 310"/>
              <a:gd name="T31" fmla="*/ 28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322">
                <a:moveTo>
                  <a:pt x="310" y="199"/>
                </a:moveTo>
                <a:cubicBezTo>
                  <a:pt x="293" y="270"/>
                  <a:pt x="229" y="322"/>
                  <a:pt x="154" y="322"/>
                </a:cubicBezTo>
                <a:cubicBezTo>
                  <a:pt x="83" y="322"/>
                  <a:pt x="22" y="275"/>
                  <a:pt x="1" y="211"/>
                </a:cubicBezTo>
                <a:moveTo>
                  <a:pt x="304" y="104"/>
                </a:moveTo>
                <a:cubicBezTo>
                  <a:pt x="281" y="43"/>
                  <a:pt x="223" y="0"/>
                  <a:pt x="154" y="0"/>
                </a:cubicBezTo>
                <a:cubicBezTo>
                  <a:pt x="82" y="0"/>
                  <a:pt x="20" y="48"/>
                  <a:pt x="0" y="114"/>
                </a:cubicBezTo>
                <a:moveTo>
                  <a:pt x="299" y="104"/>
                </a:moveTo>
                <a:cubicBezTo>
                  <a:pt x="230" y="104"/>
                  <a:pt x="230" y="104"/>
                  <a:pt x="230" y="104"/>
                </a:cubicBezTo>
                <a:moveTo>
                  <a:pt x="295" y="104"/>
                </a:moveTo>
                <a:cubicBezTo>
                  <a:pt x="304" y="104"/>
                  <a:pt x="304" y="104"/>
                  <a:pt x="304" y="104"/>
                </a:cubicBezTo>
                <a:cubicBezTo>
                  <a:pt x="304" y="29"/>
                  <a:pt x="304" y="29"/>
                  <a:pt x="304" y="29"/>
                </a:cubicBezTo>
                <a:moveTo>
                  <a:pt x="9" y="211"/>
                </a:moveTo>
                <a:cubicBezTo>
                  <a:pt x="75" y="211"/>
                  <a:pt x="75" y="211"/>
                  <a:pt x="75" y="211"/>
                </a:cubicBezTo>
                <a:moveTo>
                  <a:pt x="9" y="211"/>
                </a:moveTo>
                <a:cubicBezTo>
                  <a:pt x="1" y="211"/>
                  <a:pt x="1" y="211"/>
                  <a:pt x="1" y="211"/>
                </a:cubicBezTo>
                <a:cubicBezTo>
                  <a:pt x="1" y="286"/>
                  <a:pt x="1" y="286"/>
                  <a:pt x="1" y="286"/>
                </a:cubicBezTo>
              </a:path>
            </a:pathLst>
          </a:custGeom>
          <a:noFill/>
          <a:ln w="15875" cap="sq">
            <a:solidFill>
              <a:srgbClr val="000000"/>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pic>
        <p:nvPicPr>
          <p:cNvPr id="17" name="Graphic 16">
            <a:extLst>
              <a:ext uri="{FF2B5EF4-FFF2-40B4-BE49-F238E27FC236}">
                <a16:creationId xmlns:a16="http://schemas.microsoft.com/office/drawing/2014/main" id="{1D3303D9-3B6A-45F2-83D3-F0ECFFCB81D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46869" y="1941431"/>
            <a:ext cx="1061660" cy="1061660"/>
          </a:xfrm>
          <a:prstGeom prst="rect">
            <a:avLst/>
          </a:prstGeom>
        </p:spPr>
      </p:pic>
      <p:cxnSp>
        <p:nvCxnSpPr>
          <p:cNvPr id="58" name="Straight Connector 57">
            <a:extLst>
              <a:ext uri="{FF2B5EF4-FFF2-40B4-BE49-F238E27FC236}">
                <a16:creationId xmlns:a16="http://schemas.microsoft.com/office/drawing/2014/main" id="{8324F365-4C24-402D-B7A2-B7E031074D23}"/>
              </a:ext>
              <a:ext uri="{C183D7F6-B498-43B3-948B-1728B52AA6E4}">
                <adec:decorative xmlns:adec="http://schemas.microsoft.com/office/drawing/2017/decorative" val="1"/>
              </a:ext>
            </a:extLst>
          </p:cNvPr>
          <p:cNvCxnSpPr>
            <a:cxnSpLocks/>
          </p:cNvCxnSpPr>
          <p:nvPr/>
        </p:nvCxnSpPr>
        <p:spPr>
          <a:xfrm>
            <a:off x="9105900" y="5231482"/>
            <a:ext cx="1053266" cy="0"/>
          </a:xfrm>
          <a:prstGeom prst="line">
            <a:avLst/>
          </a:prstGeom>
          <a:noFill/>
          <a:ln w="25400" cap="flat" cmpd="sng" algn="ctr">
            <a:solidFill>
              <a:schemeClr val="bg2"/>
            </a:solidFill>
            <a:prstDash val="solid"/>
            <a:headEnd type="none" w="med" len="med"/>
            <a:tailEnd type="none" w="med" len="med"/>
          </a:ln>
          <a:effectLst/>
        </p:spPr>
      </p:cxnSp>
      <p:sp>
        <p:nvSpPr>
          <p:cNvPr id="79" name="Rectangle 78">
            <a:extLst>
              <a:ext uri="{FF2B5EF4-FFF2-40B4-BE49-F238E27FC236}">
                <a16:creationId xmlns:a16="http://schemas.microsoft.com/office/drawing/2014/main" id="{C97A80A2-E12C-495A-8887-A0DB96C46A06}"/>
              </a:ext>
            </a:extLst>
          </p:cNvPr>
          <p:cNvSpPr/>
          <p:nvPr/>
        </p:nvSpPr>
        <p:spPr bwMode="auto">
          <a:xfrm>
            <a:off x="9909971" y="1941430"/>
            <a:ext cx="1696242" cy="1204558"/>
          </a:xfrm>
          <a:prstGeom prst="rect">
            <a:avLst/>
          </a:prstGeom>
          <a:solidFill>
            <a:schemeClr val="bg1"/>
          </a:solidFill>
          <a:ln w="19050" cap="flat" cmpd="sng" algn="ctr">
            <a:solidFill>
              <a:schemeClr val="bg2"/>
            </a:solidFill>
            <a:prstDash val="solid"/>
            <a:headEnd type="none" w="med" len="med"/>
            <a:tailEnd type="none" w="med" len="med"/>
          </a:ln>
          <a:effectLst/>
        </p:spPr>
        <p:txBody>
          <a:bodyPr vert="horz" wrap="square" lIns="134464" tIns="134464" rIns="134464" bIns="46616" numCol="1" rtlCol="0" anchor="t" anchorCtr="0" compatLnSpc="1">
            <a:prstTxWarp prst="textNoShape">
              <a:avLst/>
            </a:prstTxWarp>
          </a:bodyPr>
          <a:lstStyle/>
          <a:p>
            <a:pPr marL="0" marR="0" lvl="0" indent="0" algn="l" defTabSz="914229"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w="3175">
                  <a:noFill/>
                </a:ln>
                <a:gradFill>
                  <a:gsLst>
                    <a:gs pos="0">
                      <a:srgbClr val="000000"/>
                    </a:gs>
                    <a:gs pos="100000">
                      <a:srgbClr val="000000"/>
                    </a:gs>
                  </a:gsLst>
                  <a:lin ang="0" scaled="0"/>
                </a:gradFill>
                <a:effectLst/>
                <a:uLnTx/>
                <a:uFillTx/>
                <a:latin typeface="Segoe UI Semibold"/>
                <a:ea typeface="ＭＳ Ｐゴシック"/>
                <a:cs typeface="Segoe UI"/>
              </a:rPr>
              <a:t>Apps &amp; resources</a:t>
            </a:r>
          </a:p>
        </p:txBody>
      </p:sp>
      <p:sp>
        <p:nvSpPr>
          <p:cNvPr id="66" name="Text">
            <a:extLst>
              <a:ext uri="{FF2B5EF4-FFF2-40B4-BE49-F238E27FC236}">
                <a16:creationId xmlns:a16="http://schemas.microsoft.com/office/drawing/2014/main" id="{A0D82C28-9344-4066-9C2A-DA7BB2D66638}"/>
              </a:ext>
            </a:extLst>
          </p:cNvPr>
          <p:cNvSpPr/>
          <p:nvPr/>
        </p:nvSpPr>
        <p:spPr bwMode="auto">
          <a:xfrm>
            <a:off x="9909971" y="4461664"/>
            <a:ext cx="1696241" cy="332399"/>
          </a:xfrm>
          <a:prstGeom prst="rect">
            <a:avLst/>
          </a:prstGeom>
          <a:noFill/>
          <a:ln w="10795" cap="flat" cmpd="sng" algn="ctr">
            <a:noFill/>
            <a:prstDash val="solid"/>
            <a:headEnd type="none" w="med" len="med"/>
            <a:tailEnd type="none" w="med" len="med"/>
          </a:ln>
          <a:effectLst/>
        </p:spPr>
        <p:txBody>
          <a:bodyPr wrap="square" lIns="0" tIns="0" rIns="0" bIns="0">
            <a:spAutoFit/>
          </a:bodyPr>
          <a:lstStyle/>
          <a:p>
            <a:pPr marL="0" marR="0" lvl="0" indent="0" algn="ctr" defTabSz="914344"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2917">
                      <a:srgbClr val="000000"/>
                    </a:gs>
                    <a:gs pos="100000">
                      <a:srgbClr val="000000"/>
                    </a:gs>
                  </a:gsLst>
                  <a:lin ang="5400000" scaled="0"/>
                </a:gradFill>
                <a:effectLst/>
                <a:uLnTx/>
                <a:uFillTx/>
                <a:latin typeface="Segoe UI Semibold"/>
                <a:ea typeface="+mn-ea"/>
                <a:cs typeface="Segoe UI Semilight" panose="020B0402040204020203" pitchFamily="34" charset="0"/>
              </a:rPr>
              <a:t>Microsoft Defender</a:t>
            </a:r>
          </a:p>
          <a:p>
            <a:pPr marL="0" marR="0" lvl="0" indent="0" algn="ctr" defTabSz="914344"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2917">
                      <a:srgbClr val="000000"/>
                    </a:gs>
                    <a:gs pos="100000">
                      <a:srgbClr val="000000"/>
                    </a:gs>
                  </a:gsLst>
                  <a:lin ang="5400000" scaled="0"/>
                </a:gradFill>
                <a:effectLst/>
                <a:uLnTx/>
                <a:uFillTx/>
                <a:latin typeface="Segoe UI Semibold"/>
                <a:ea typeface="+mn-ea"/>
                <a:cs typeface="Segoe UI Semilight" panose="020B0402040204020203" pitchFamily="34" charset="0"/>
              </a:rPr>
              <a:t>for Identity</a:t>
            </a:r>
          </a:p>
        </p:txBody>
      </p:sp>
      <p:pic>
        <p:nvPicPr>
          <p:cNvPr id="74" name="Picture 73">
            <a:extLst>
              <a:ext uri="{FF2B5EF4-FFF2-40B4-BE49-F238E27FC236}">
                <a16:creationId xmlns:a16="http://schemas.microsoft.com/office/drawing/2014/main" id="{F7A4BF59-769B-4B1F-B4AC-3EB72393CE9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03767" y="1993770"/>
            <a:ext cx="398411" cy="398411"/>
          </a:xfrm>
          <a:prstGeom prst="rect">
            <a:avLst/>
          </a:prstGeom>
        </p:spPr>
      </p:pic>
      <p:pic>
        <p:nvPicPr>
          <p:cNvPr id="76" name="Picture 75">
            <a:extLst>
              <a:ext uri="{FF2B5EF4-FFF2-40B4-BE49-F238E27FC236}">
                <a16:creationId xmlns:a16="http://schemas.microsoft.com/office/drawing/2014/main" id="{A8318C16-A1C4-4550-A632-11836D3835D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03767" y="3268123"/>
            <a:ext cx="398411" cy="398411"/>
          </a:xfrm>
          <a:prstGeom prst="rect">
            <a:avLst/>
          </a:prstGeom>
        </p:spPr>
      </p:pic>
      <p:pic>
        <p:nvPicPr>
          <p:cNvPr id="78" name="Picture 77">
            <a:extLst>
              <a:ext uri="{FF2B5EF4-FFF2-40B4-BE49-F238E27FC236}">
                <a16:creationId xmlns:a16="http://schemas.microsoft.com/office/drawing/2014/main" id="{78B2E848-FB25-47BB-A057-06A0D3D3AC7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03767" y="4332925"/>
            <a:ext cx="398411" cy="398411"/>
          </a:xfrm>
          <a:prstGeom prst="rect">
            <a:avLst/>
          </a:prstGeom>
        </p:spPr>
      </p:pic>
      <p:grpSp>
        <p:nvGrpSpPr>
          <p:cNvPr id="80" name="Group 79">
            <a:extLst>
              <a:ext uri="{FF2B5EF4-FFF2-40B4-BE49-F238E27FC236}">
                <a16:creationId xmlns:a16="http://schemas.microsoft.com/office/drawing/2014/main" id="{CFFA86CE-7F2F-47CA-B41D-EB73E280F431}"/>
              </a:ext>
              <a:ext uri="{C183D7F6-B498-43B3-948B-1728B52AA6E4}">
                <adec:decorative xmlns:adec="http://schemas.microsoft.com/office/drawing/2017/decorative" val="1"/>
              </a:ext>
            </a:extLst>
          </p:cNvPr>
          <p:cNvGrpSpPr/>
          <p:nvPr/>
        </p:nvGrpSpPr>
        <p:grpSpPr>
          <a:xfrm>
            <a:off x="10159166" y="2504233"/>
            <a:ext cx="623158" cy="397011"/>
            <a:chOff x="10864956" y="2506980"/>
            <a:chExt cx="623158" cy="397011"/>
          </a:xfrm>
        </p:grpSpPr>
        <p:sp>
          <p:nvSpPr>
            <p:cNvPr id="81" name="cloud">
              <a:extLst>
                <a:ext uri="{FF2B5EF4-FFF2-40B4-BE49-F238E27FC236}">
                  <a16:creationId xmlns:a16="http://schemas.microsoft.com/office/drawing/2014/main" id="{9F47C334-6516-42A0-A9EA-2A304F033149}"/>
                </a:ext>
              </a:extLst>
            </p:cNvPr>
            <p:cNvSpPr>
              <a:spLocks noChangeAspect="1"/>
            </p:cNvSpPr>
            <p:nvPr/>
          </p:nvSpPr>
          <p:spPr bwMode="auto">
            <a:xfrm>
              <a:off x="10864956" y="2506980"/>
              <a:ext cx="623158" cy="397011"/>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1"/>
            </a:solidFill>
            <a:ln w="15875" cap="sq">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pic>
          <p:nvPicPr>
            <p:cNvPr id="82" name="Graphic 81">
              <a:extLst>
                <a:ext uri="{FF2B5EF4-FFF2-40B4-BE49-F238E27FC236}">
                  <a16:creationId xmlns:a16="http://schemas.microsoft.com/office/drawing/2014/main" id="{E40C35E1-BA54-40B0-B1FD-3450F9C28A9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50390" y="2590160"/>
              <a:ext cx="259911" cy="261131"/>
            </a:xfrm>
            <a:prstGeom prst="rect">
              <a:avLst/>
            </a:prstGeom>
          </p:spPr>
        </p:pic>
      </p:grpSp>
      <p:sp>
        <p:nvSpPr>
          <p:cNvPr id="84" name="GenericApp_EB3B">
            <a:extLst>
              <a:ext uri="{FF2B5EF4-FFF2-40B4-BE49-F238E27FC236}">
                <a16:creationId xmlns:a16="http://schemas.microsoft.com/office/drawing/2014/main" id="{EE388AD3-5770-47ED-B29D-9FCB6FB2ADCB}"/>
              </a:ext>
              <a:ext uri="{C183D7F6-B498-43B3-948B-1728B52AA6E4}">
                <adec:decorative xmlns:adec="http://schemas.microsoft.com/office/drawing/2017/decorative" val="1"/>
              </a:ext>
            </a:extLst>
          </p:cNvPr>
          <p:cNvSpPr>
            <a:spLocks noChangeAspect="1" noEditPoints="1"/>
          </p:cNvSpPr>
          <p:nvPr/>
        </p:nvSpPr>
        <p:spPr bwMode="auto">
          <a:xfrm>
            <a:off x="10935260" y="2540804"/>
            <a:ext cx="409878" cy="328032"/>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Segoe UI"/>
              <a:ea typeface="+mn-ea"/>
              <a:cs typeface="+mn-cs"/>
            </a:endParaRPr>
          </a:p>
        </p:txBody>
      </p:sp>
      <p:grpSp>
        <p:nvGrpSpPr>
          <p:cNvPr id="29" name="Group 28">
            <a:extLst>
              <a:ext uri="{FF2B5EF4-FFF2-40B4-BE49-F238E27FC236}">
                <a16:creationId xmlns:a16="http://schemas.microsoft.com/office/drawing/2014/main" id="{11D50C11-539A-44C3-A345-CAFDDEA21014}"/>
              </a:ext>
              <a:ext uri="{C183D7F6-B498-43B3-948B-1728B52AA6E4}">
                <adec:decorative xmlns:adec="http://schemas.microsoft.com/office/drawing/2017/decorative" val="1"/>
              </a:ext>
            </a:extLst>
          </p:cNvPr>
          <p:cNvGrpSpPr/>
          <p:nvPr/>
        </p:nvGrpSpPr>
        <p:grpSpPr>
          <a:xfrm>
            <a:off x="5441679" y="2421857"/>
            <a:ext cx="518991" cy="518991"/>
            <a:chOff x="727696" y="5640539"/>
            <a:chExt cx="518991" cy="518991"/>
          </a:xfrm>
        </p:grpSpPr>
        <p:sp>
          <p:nvSpPr>
            <p:cNvPr id="30" name="Oval 29">
              <a:extLst>
                <a:ext uri="{FF2B5EF4-FFF2-40B4-BE49-F238E27FC236}">
                  <a16:creationId xmlns:a16="http://schemas.microsoft.com/office/drawing/2014/main" id="{F0EFE2A9-AA18-4E2C-AB0B-C103794CF582}"/>
                </a:ext>
              </a:extLst>
            </p:cNvPr>
            <p:cNvSpPr/>
            <p:nvPr/>
          </p:nvSpPr>
          <p:spPr bwMode="auto">
            <a:xfrm>
              <a:off x="727696" y="5640539"/>
              <a:ext cx="518991" cy="518991"/>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3" name="people_4">
              <a:extLst>
                <a:ext uri="{FF2B5EF4-FFF2-40B4-BE49-F238E27FC236}">
                  <a16:creationId xmlns:a16="http://schemas.microsoft.com/office/drawing/2014/main" id="{308AD052-C24A-49CF-83B5-BB867783C3DB}"/>
                </a:ext>
              </a:extLst>
            </p:cNvPr>
            <p:cNvSpPr>
              <a:spLocks noChangeAspect="1" noEditPoints="1"/>
            </p:cNvSpPr>
            <p:nvPr/>
          </p:nvSpPr>
          <p:spPr bwMode="auto">
            <a:xfrm>
              <a:off x="882604" y="5787924"/>
              <a:ext cx="194148" cy="217053"/>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952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37" name="Group 36">
            <a:extLst>
              <a:ext uri="{FF2B5EF4-FFF2-40B4-BE49-F238E27FC236}">
                <a16:creationId xmlns:a16="http://schemas.microsoft.com/office/drawing/2014/main" id="{0E56C71D-6C20-4A83-9F72-74BF62E10F24}"/>
              </a:ext>
              <a:ext uri="{C183D7F6-B498-43B3-948B-1728B52AA6E4}">
                <adec:decorative xmlns:adec="http://schemas.microsoft.com/office/drawing/2017/decorative" val="1"/>
              </a:ext>
            </a:extLst>
          </p:cNvPr>
          <p:cNvGrpSpPr/>
          <p:nvPr/>
        </p:nvGrpSpPr>
        <p:grpSpPr>
          <a:xfrm>
            <a:off x="6070734" y="2421857"/>
            <a:ext cx="518991" cy="518991"/>
            <a:chOff x="1283752" y="5648306"/>
            <a:chExt cx="518991" cy="518991"/>
          </a:xfrm>
        </p:grpSpPr>
        <p:sp>
          <p:nvSpPr>
            <p:cNvPr id="38" name="Oval 37">
              <a:extLst>
                <a:ext uri="{FF2B5EF4-FFF2-40B4-BE49-F238E27FC236}">
                  <a16:creationId xmlns:a16="http://schemas.microsoft.com/office/drawing/2014/main" id="{D2F7B5F3-B78D-42BB-A59A-059F8318B939}"/>
                </a:ext>
              </a:extLst>
            </p:cNvPr>
            <p:cNvSpPr/>
            <p:nvPr/>
          </p:nvSpPr>
          <p:spPr bwMode="auto">
            <a:xfrm>
              <a:off x="1283752" y="5648306"/>
              <a:ext cx="518991" cy="518991"/>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1" name="people_12">
              <a:extLst>
                <a:ext uri="{FF2B5EF4-FFF2-40B4-BE49-F238E27FC236}">
                  <a16:creationId xmlns:a16="http://schemas.microsoft.com/office/drawing/2014/main" id="{761117AE-8B19-4CD6-BB55-93FCAB8B3C8E}"/>
                </a:ext>
                <a:ext uri="{C183D7F6-B498-43B3-948B-1728B52AA6E4}">
                  <adec:decorative xmlns:adec="http://schemas.microsoft.com/office/drawing/2017/decorative" val="1"/>
                </a:ext>
              </a:extLst>
            </p:cNvPr>
            <p:cNvSpPr>
              <a:spLocks noChangeAspect="1" noEditPoints="1"/>
            </p:cNvSpPr>
            <p:nvPr/>
          </p:nvSpPr>
          <p:spPr bwMode="auto">
            <a:xfrm>
              <a:off x="1366434" y="5789300"/>
              <a:ext cx="340047" cy="290119"/>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952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22" name="Group 21">
            <a:extLst>
              <a:ext uri="{FF2B5EF4-FFF2-40B4-BE49-F238E27FC236}">
                <a16:creationId xmlns:a16="http://schemas.microsoft.com/office/drawing/2014/main" id="{58AE9929-5788-45D1-A545-233E634A645E}"/>
              </a:ext>
              <a:ext uri="{C183D7F6-B498-43B3-948B-1728B52AA6E4}">
                <adec:decorative xmlns:adec="http://schemas.microsoft.com/office/drawing/2017/decorative" val="1"/>
              </a:ext>
            </a:extLst>
          </p:cNvPr>
          <p:cNvGrpSpPr/>
          <p:nvPr/>
        </p:nvGrpSpPr>
        <p:grpSpPr>
          <a:xfrm>
            <a:off x="5441679" y="5109376"/>
            <a:ext cx="518991" cy="518991"/>
            <a:chOff x="727697" y="2377110"/>
            <a:chExt cx="518991" cy="518991"/>
          </a:xfrm>
        </p:grpSpPr>
        <p:sp>
          <p:nvSpPr>
            <p:cNvPr id="23" name="Oval 22">
              <a:extLst>
                <a:ext uri="{FF2B5EF4-FFF2-40B4-BE49-F238E27FC236}">
                  <a16:creationId xmlns:a16="http://schemas.microsoft.com/office/drawing/2014/main" id="{B2A25069-2226-46FA-8BFC-65A80A502E81}"/>
                </a:ext>
              </a:extLst>
            </p:cNvPr>
            <p:cNvSpPr/>
            <p:nvPr/>
          </p:nvSpPr>
          <p:spPr bwMode="auto">
            <a:xfrm>
              <a:off x="727697" y="2377110"/>
              <a:ext cx="518991" cy="518991"/>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people_12">
              <a:extLst>
                <a:ext uri="{FF2B5EF4-FFF2-40B4-BE49-F238E27FC236}">
                  <a16:creationId xmlns:a16="http://schemas.microsoft.com/office/drawing/2014/main" id="{7C1AB711-F143-48AA-97DC-7A7FC1CB291A}"/>
                </a:ext>
                <a:ext uri="{C183D7F6-B498-43B3-948B-1728B52AA6E4}">
                  <adec:decorative xmlns:adec="http://schemas.microsoft.com/office/drawing/2017/decorative" val="1"/>
                </a:ext>
              </a:extLst>
            </p:cNvPr>
            <p:cNvSpPr>
              <a:spLocks noChangeAspect="1" noEditPoints="1"/>
            </p:cNvSpPr>
            <p:nvPr/>
          </p:nvSpPr>
          <p:spPr bwMode="auto">
            <a:xfrm>
              <a:off x="813771" y="2488647"/>
              <a:ext cx="346842" cy="295916"/>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25" name="Group 24">
            <a:extLst>
              <a:ext uri="{FF2B5EF4-FFF2-40B4-BE49-F238E27FC236}">
                <a16:creationId xmlns:a16="http://schemas.microsoft.com/office/drawing/2014/main" id="{E71A0110-D05E-496E-80CA-2B7BEDB0D1C3}"/>
              </a:ext>
              <a:ext uri="{C183D7F6-B498-43B3-948B-1728B52AA6E4}">
                <adec:decorative xmlns:adec="http://schemas.microsoft.com/office/drawing/2017/decorative" val="1"/>
              </a:ext>
            </a:extLst>
          </p:cNvPr>
          <p:cNvGrpSpPr/>
          <p:nvPr/>
        </p:nvGrpSpPr>
        <p:grpSpPr>
          <a:xfrm>
            <a:off x="6070734" y="5109376"/>
            <a:ext cx="518991" cy="518991"/>
            <a:chOff x="1354534" y="2377110"/>
            <a:chExt cx="518991" cy="518991"/>
          </a:xfrm>
        </p:grpSpPr>
        <p:sp>
          <p:nvSpPr>
            <p:cNvPr id="26" name="Oval 25">
              <a:extLst>
                <a:ext uri="{FF2B5EF4-FFF2-40B4-BE49-F238E27FC236}">
                  <a16:creationId xmlns:a16="http://schemas.microsoft.com/office/drawing/2014/main" id="{F7AD73F9-3F4C-4B5D-B1FF-124804239B53}"/>
                </a:ext>
              </a:extLst>
            </p:cNvPr>
            <p:cNvSpPr/>
            <p:nvPr/>
          </p:nvSpPr>
          <p:spPr bwMode="auto">
            <a:xfrm>
              <a:off x="1354534" y="2377110"/>
              <a:ext cx="518991" cy="518991"/>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Graphic 7">
              <a:extLst>
                <a:ext uri="{FF2B5EF4-FFF2-40B4-BE49-F238E27FC236}">
                  <a16:creationId xmlns:a16="http://schemas.microsoft.com/office/drawing/2014/main" id="{B3D894CF-B8DD-4737-AA2B-09C5854D69EE}"/>
                </a:ext>
                <a:ext uri="{C183D7F6-B498-43B3-948B-1728B52AA6E4}">
                  <adec:decorative xmlns:adec="http://schemas.microsoft.com/office/drawing/2017/decorative" val="1"/>
                </a:ext>
              </a:extLst>
            </p:cNvPr>
            <p:cNvSpPr/>
            <p:nvPr/>
          </p:nvSpPr>
          <p:spPr>
            <a:xfrm>
              <a:off x="1483069" y="2493782"/>
              <a:ext cx="261921" cy="285647"/>
            </a:xfrm>
            <a:custGeom>
              <a:avLst/>
              <a:gdLst>
                <a:gd name="connsiteX0" fmla="*/ 261502 w 345463"/>
                <a:gd name="connsiteY0" fmla="*/ 124874 h 376759"/>
                <a:gd name="connsiteX1" fmla="*/ 261502 w 345463"/>
                <a:gd name="connsiteY1" fmla="*/ 376759 h 376759"/>
                <a:gd name="connsiteX2" fmla="*/ 211583 w 345463"/>
                <a:gd name="connsiteY2" fmla="*/ 376759 h 376759"/>
                <a:gd name="connsiteX3" fmla="*/ 211583 w 345463"/>
                <a:gd name="connsiteY3" fmla="*/ 292492 h 376759"/>
                <a:gd name="connsiteX4" fmla="*/ 158306 w 345463"/>
                <a:gd name="connsiteY4" fmla="*/ 292492 h 376759"/>
                <a:gd name="connsiteX5" fmla="*/ 158306 w 345463"/>
                <a:gd name="connsiteY5" fmla="*/ 376759 h 376759"/>
                <a:gd name="connsiteX6" fmla="*/ 105944 w 345463"/>
                <a:gd name="connsiteY6" fmla="*/ 376759 h 376759"/>
                <a:gd name="connsiteX7" fmla="*/ 105944 w 345463"/>
                <a:gd name="connsiteY7" fmla="*/ 132507 h 376759"/>
                <a:gd name="connsiteX8" fmla="*/ 184716 w 345463"/>
                <a:gd name="connsiteY8" fmla="*/ 132507 h 376759"/>
                <a:gd name="connsiteX9" fmla="*/ 261655 w 345463"/>
                <a:gd name="connsiteY9" fmla="*/ 132507 h 376759"/>
                <a:gd name="connsiteX10" fmla="*/ 184563 w 345463"/>
                <a:gd name="connsiteY10" fmla="*/ 132660 h 376759"/>
                <a:gd name="connsiteX11" fmla="*/ 184563 w 345463"/>
                <a:gd name="connsiteY11" fmla="*/ 80756 h 376759"/>
                <a:gd name="connsiteX12" fmla="*/ 0 w 345463"/>
                <a:gd name="connsiteY12" fmla="*/ 80756 h 376759"/>
                <a:gd name="connsiteX13" fmla="*/ 0 w 345463"/>
                <a:gd name="connsiteY13" fmla="*/ 376759 h 376759"/>
                <a:gd name="connsiteX14" fmla="*/ 345464 w 345463"/>
                <a:gd name="connsiteY14" fmla="*/ 376759 h 376759"/>
                <a:gd name="connsiteX15" fmla="*/ 345464 w 345463"/>
                <a:gd name="connsiteY15" fmla="*/ 108082 h 376759"/>
                <a:gd name="connsiteX16" fmla="*/ 234329 w 345463"/>
                <a:gd name="connsiteY16" fmla="*/ 0 h 376759"/>
                <a:gd name="connsiteX17" fmla="*/ 234329 w 345463"/>
                <a:gd name="connsiteY17" fmla="*/ 132660 h 376759"/>
                <a:gd name="connsiteX18" fmla="*/ 54346 w 345463"/>
                <a:gd name="connsiteY18" fmla="*/ 132660 h 376759"/>
                <a:gd name="connsiteX19" fmla="*/ 49003 w 345463"/>
                <a:gd name="connsiteY19" fmla="*/ 132660 h 376759"/>
                <a:gd name="connsiteX20" fmla="*/ 49003 w 345463"/>
                <a:gd name="connsiteY20" fmla="*/ 136171 h 376759"/>
                <a:gd name="connsiteX21" fmla="*/ 54193 w 345463"/>
                <a:gd name="connsiteY21" fmla="*/ 136171 h 376759"/>
                <a:gd name="connsiteX22" fmla="*/ 54193 w 345463"/>
                <a:gd name="connsiteY22" fmla="*/ 132660 h 376759"/>
                <a:gd name="connsiteX23" fmla="*/ 54346 w 345463"/>
                <a:gd name="connsiteY23" fmla="*/ 185326 h 376759"/>
                <a:gd name="connsiteX24" fmla="*/ 49003 w 345463"/>
                <a:gd name="connsiteY24" fmla="*/ 185326 h 376759"/>
                <a:gd name="connsiteX25" fmla="*/ 49003 w 345463"/>
                <a:gd name="connsiteY25" fmla="*/ 190669 h 376759"/>
                <a:gd name="connsiteX26" fmla="*/ 54193 w 345463"/>
                <a:gd name="connsiteY26" fmla="*/ 190669 h 376759"/>
                <a:gd name="connsiteX27" fmla="*/ 54193 w 345463"/>
                <a:gd name="connsiteY27" fmla="*/ 185326 h 376759"/>
                <a:gd name="connsiteX28" fmla="*/ 54346 w 345463"/>
                <a:gd name="connsiteY28" fmla="*/ 237993 h 376759"/>
                <a:gd name="connsiteX29" fmla="*/ 49003 w 345463"/>
                <a:gd name="connsiteY29" fmla="*/ 237993 h 376759"/>
                <a:gd name="connsiteX30" fmla="*/ 49003 w 345463"/>
                <a:gd name="connsiteY30" fmla="*/ 243336 h 376759"/>
                <a:gd name="connsiteX31" fmla="*/ 54193 w 345463"/>
                <a:gd name="connsiteY31" fmla="*/ 243336 h 376759"/>
                <a:gd name="connsiteX32" fmla="*/ 54193 w 345463"/>
                <a:gd name="connsiteY32" fmla="*/ 237993 h 376759"/>
                <a:gd name="connsiteX33" fmla="*/ 54346 w 345463"/>
                <a:gd name="connsiteY33" fmla="*/ 291576 h 376759"/>
                <a:gd name="connsiteX34" fmla="*/ 49003 w 345463"/>
                <a:gd name="connsiteY34" fmla="*/ 291576 h 376759"/>
                <a:gd name="connsiteX35" fmla="*/ 49003 w 345463"/>
                <a:gd name="connsiteY35" fmla="*/ 296003 h 376759"/>
                <a:gd name="connsiteX36" fmla="*/ 54193 w 345463"/>
                <a:gd name="connsiteY36" fmla="*/ 296003 h 376759"/>
                <a:gd name="connsiteX37" fmla="*/ 54193 w 345463"/>
                <a:gd name="connsiteY37" fmla="*/ 291576 h 376759"/>
                <a:gd name="connsiteX38" fmla="*/ 54346 w 345463"/>
                <a:gd name="connsiteY38" fmla="*/ 344243 h 376759"/>
                <a:gd name="connsiteX39" fmla="*/ 49003 w 345463"/>
                <a:gd name="connsiteY39" fmla="*/ 344243 h 376759"/>
                <a:gd name="connsiteX40" fmla="*/ 49003 w 345463"/>
                <a:gd name="connsiteY40" fmla="*/ 348670 h 376759"/>
                <a:gd name="connsiteX41" fmla="*/ 54193 w 345463"/>
                <a:gd name="connsiteY41" fmla="*/ 348670 h 376759"/>
                <a:gd name="connsiteX42" fmla="*/ 54193 w 345463"/>
                <a:gd name="connsiteY42" fmla="*/ 344243 h 376759"/>
                <a:gd name="connsiteX43" fmla="*/ 159222 w 345463"/>
                <a:gd name="connsiteY43" fmla="*/ 185326 h 376759"/>
                <a:gd name="connsiteX44" fmla="*/ 154795 w 345463"/>
                <a:gd name="connsiteY44" fmla="*/ 185326 h 376759"/>
                <a:gd name="connsiteX45" fmla="*/ 154795 w 345463"/>
                <a:gd name="connsiteY45" fmla="*/ 190669 h 376759"/>
                <a:gd name="connsiteX46" fmla="*/ 159222 w 345463"/>
                <a:gd name="connsiteY46" fmla="*/ 190669 h 376759"/>
                <a:gd name="connsiteX47" fmla="*/ 159222 w 345463"/>
                <a:gd name="connsiteY47" fmla="*/ 185326 h 376759"/>
                <a:gd name="connsiteX48" fmla="*/ 159222 w 345463"/>
                <a:gd name="connsiteY48" fmla="*/ 239825 h 376759"/>
                <a:gd name="connsiteX49" fmla="*/ 154795 w 345463"/>
                <a:gd name="connsiteY49" fmla="*/ 239825 h 376759"/>
                <a:gd name="connsiteX50" fmla="*/ 154795 w 345463"/>
                <a:gd name="connsiteY50" fmla="*/ 243336 h 376759"/>
                <a:gd name="connsiteX51" fmla="*/ 159222 w 345463"/>
                <a:gd name="connsiteY51" fmla="*/ 243336 h 376759"/>
                <a:gd name="connsiteX52" fmla="*/ 159222 w 345463"/>
                <a:gd name="connsiteY52" fmla="*/ 239825 h 376759"/>
                <a:gd name="connsiteX53" fmla="*/ 212652 w 345463"/>
                <a:gd name="connsiteY53" fmla="*/ 185326 h 376759"/>
                <a:gd name="connsiteX54" fmla="*/ 207462 w 345463"/>
                <a:gd name="connsiteY54" fmla="*/ 185326 h 376759"/>
                <a:gd name="connsiteX55" fmla="*/ 207462 w 345463"/>
                <a:gd name="connsiteY55" fmla="*/ 190669 h 376759"/>
                <a:gd name="connsiteX56" fmla="*/ 212652 w 345463"/>
                <a:gd name="connsiteY56" fmla="*/ 190669 h 376759"/>
                <a:gd name="connsiteX57" fmla="*/ 212652 w 345463"/>
                <a:gd name="connsiteY57" fmla="*/ 185326 h 376759"/>
                <a:gd name="connsiteX58" fmla="*/ 212652 w 345463"/>
                <a:gd name="connsiteY58" fmla="*/ 239825 h 376759"/>
                <a:gd name="connsiteX59" fmla="*/ 207462 w 345463"/>
                <a:gd name="connsiteY59" fmla="*/ 239825 h 376759"/>
                <a:gd name="connsiteX60" fmla="*/ 207462 w 345463"/>
                <a:gd name="connsiteY60" fmla="*/ 243336 h 376759"/>
                <a:gd name="connsiteX61" fmla="*/ 212652 w 345463"/>
                <a:gd name="connsiteY61" fmla="*/ 243336 h 376759"/>
                <a:gd name="connsiteX62" fmla="*/ 212652 w 345463"/>
                <a:gd name="connsiteY62" fmla="*/ 239825 h 376759"/>
                <a:gd name="connsiteX0" fmla="*/ 261502 w 345464"/>
                <a:gd name="connsiteY0" fmla="*/ 124874 h 376759"/>
                <a:gd name="connsiteX1" fmla="*/ 261502 w 345464"/>
                <a:gd name="connsiteY1" fmla="*/ 376759 h 376759"/>
                <a:gd name="connsiteX2" fmla="*/ 211583 w 345464"/>
                <a:gd name="connsiteY2" fmla="*/ 376759 h 376759"/>
                <a:gd name="connsiteX3" fmla="*/ 211583 w 345464"/>
                <a:gd name="connsiteY3" fmla="*/ 292492 h 376759"/>
                <a:gd name="connsiteX4" fmla="*/ 158306 w 345464"/>
                <a:gd name="connsiteY4" fmla="*/ 292492 h 376759"/>
                <a:gd name="connsiteX5" fmla="*/ 158306 w 345464"/>
                <a:gd name="connsiteY5" fmla="*/ 376759 h 376759"/>
                <a:gd name="connsiteX6" fmla="*/ 105944 w 345464"/>
                <a:gd name="connsiteY6" fmla="*/ 376759 h 376759"/>
                <a:gd name="connsiteX7" fmla="*/ 105944 w 345464"/>
                <a:gd name="connsiteY7" fmla="*/ 132507 h 376759"/>
                <a:gd name="connsiteX8" fmla="*/ 184716 w 345464"/>
                <a:gd name="connsiteY8" fmla="*/ 132507 h 376759"/>
                <a:gd name="connsiteX9" fmla="*/ 261655 w 345464"/>
                <a:gd name="connsiteY9" fmla="*/ 132507 h 376759"/>
                <a:gd name="connsiteX10" fmla="*/ 184563 w 345464"/>
                <a:gd name="connsiteY10" fmla="*/ 132660 h 376759"/>
                <a:gd name="connsiteX11" fmla="*/ 184563 w 345464"/>
                <a:gd name="connsiteY11" fmla="*/ 80756 h 376759"/>
                <a:gd name="connsiteX12" fmla="*/ 0 w 345464"/>
                <a:gd name="connsiteY12" fmla="*/ 80756 h 376759"/>
                <a:gd name="connsiteX13" fmla="*/ 0 w 345464"/>
                <a:gd name="connsiteY13" fmla="*/ 376759 h 376759"/>
                <a:gd name="connsiteX14" fmla="*/ 345464 w 345464"/>
                <a:gd name="connsiteY14" fmla="*/ 376759 h 376759"/>
                <a:gd name="connsiteX15" fmla="*/ 345464 w 345464"/>
                <a:gd name="connsiteY15" fmla="*/ 108082 h 376759"/>
                <a:gd name="connsiteX16" fmla="*/ 234329 w 345464"/>
                <a:gd name="connsiteY16" fmla="*/ 0 h 376759"/>
                <a:gd name="connsiteX17" fmla="*/ 234329 w 345464"/>
                <a:gd name="connsiteY17" fmla="*/ 132660 h 376759"/>
                <a:gd name="connsiteX18" fmla="*/ 54346 w 345464"/>
                <a:gd name="connsiteY18" fmla="*/ 132660 h 376759"/>
                <a:gd name="connsiteX19" fmla="*/ 49003 w 345464"/>
                <a:gd name="connsiteY19" fmla="*/ 132660 h 376759"/>
                <a:gd name="connsiteX20" fmla="*/ 49003 w 345464"/>
                <a:gd name="connsiteY20" fmla="*/ 136171 h 376759"/>
                <a:gd name="connsiteX21" fmla="*/ 54193 w 345464"/>
                <a:gd name="connsiteY21" fmla="*/ 136171 h 376759"/>
                <a:gd name="connsiteX22" fmla="*/ 54193 w 345464"/>
                <a:gd name="connsiteY22" fmla="*/ 132660 h 376759"/>
                <a:gd name="connsiteX23" fmla="*/ 54346 w 345464"/>
                <a:gd name="connsiteY23" fmla="*/ 185326 h 376759"/>
                <a:gd name="connsiteX24" fmla="*/ 49003 w 345464"/>
                <a:gd name="connsiteY24" fmla="*/ 185326 h 376759"/>
                <a:gd name="connsiteX25" fmla="*/ 49003 w 345464"/>
                <a:gd name="connsiteY25" fmla="*/ 190669 h 376759"/>
                <a:gd name="connsiteX26" fmla="*/ 54193 w 345464"/>
                <a:gd name="connsiteY26" fmla="*/ 190669 h 376759"/>
                <a:gd name="connsiteX27" fmla="*/ 54193 w 345464"/>
                <a:gd name="connsiteY27" fmla="*/ 185326 h 376759"/>
                <a:gd name="connsiteX28" fmla="*/ 54346 w 345464"/>
                <a:gd name="connsiteY28" fmla="*/ 237993 h 376759"/>
                <a:gd name="connsiteX29" fmla="*/ 49003 w 345464"/>
                <a:gd name="connsiteY29" fmla="*/ 237993 h 376759"/>
                <a:gd name="connsiteX30" fmla="*/ 49003 w 345464"/>
                <a:gd name="connsiteY30" fmla="*/ 243336 h 376759"/>
                <a:gd name="connsiteX31" fmla="*/ 54193 w 345464"/>
                <a:gd name="connsiteY31" fmla="*/ 243336 h 376759"/>
                <a:gd name="connsiteX32" fmla="*/ 54193 w 345464"/>
                <a:gd name="connsiteY32" fmla="*/ 237993 h 376759"/>
                <a:gd name="connsiteX33" fmla="*/ 54346 w 345464"/>
                <a:gd name="connsiteY33" fmla="*/ 291576 h 376759"/>
                <a:gd name="connsiteX34" fmla="*/ 49003 w 345464"/>
                <a:gd name="connsiteY34" fmla="*/ 291576 h 376759"/>
                <a:gd name="connsiteX35" fmla="*/ 49003 w 345464"/>
                <a:gd name="connsiteY35" fmla="*/ 296003 h 376759"/>
                <a:gd name="connsiteX36" fmla="*/ 54193 w 345464"/>
                <a:gd name="connsiteY36" fmla="*/ 296003 h 376759"/>
                <a:gd name="connsiteX37" fmla="*/ 54193 w 345464"/>
                <a:gd name="connsiteY37" fmla="*/ 291576 h 376759"/>
                <a:gd name="connsiteX38" fmla="*/ 54346 w 345464"/>
                <a:gd name="connsiteY38" fmla="*/ 344243 h 376759"/>
                <a:gd name="connsiteX39" fmla="*/ 49003 w 345464"/>
                <a:gd name="connsiteY39" fmla="*/ 344243 h 376759"/>
                <a:gd name="connsiteX40" fmla="*/ 49003 w 345464"/>
                <a:gd name="connsiteY40" fmla="*/ 348670 h 376759"/>
                <a:gd name="connsiteX41" fmla="*/ 54193 w 345464"/>
                <a:gd name="connsiteY41" fmla="*/ 348670 h 376759"/>
                <a:gd name="connsiteX42" fmla="*/ 54193 w 345464"/>
                <a:gd name="connsiteY42" fmla="*/ 344243 h 376759"/>
                <a:gd name="connsiteX43" fmla="*/ 159222 w 345464"/>
                <a:gd name="connsiteY43" fmla="*/ 185326 h 376759"/>
                <a:gd name="connsiteX44" fmla="*/ 154795 w 345464"/>
                <a:gd name="connsiteY44" fmla="*/ 185326 h 376759"/>
                <a:gd name="connsiteX45" fmla="*/ 154795 w 345464"/>
                <a:gd name="connsiteY45" fmla="*/ 190669 h 376759"/>
                <a:gd name="connsiteX46" fmla="*/ 159222 w 345464"/>
                <a:gd name="connsiteY46" fmla="*/ 190669 h 376759"/>
                <a:gd name="connsiteX47" fmla="*/ 159222 w 345464"/>
                <a:gd name="connsiteY47" fmla="*/ 185326 h 376759"/>
                <a:gd name="connsiteX48" fmla="*/ 159222 w 345464"/>
                <a:gd name="connsiteY48" fmla="*/ 239825 h 376759"/>
                <a:gd name="connsiteX49" fmla="*/ 154795 w 345464"/>
                <a:gd name="connsiteY49" fmla="*/ 239825 h 376759"/>
                <a:gd name="connsiteX50" fmla="*/ 154795 w 345464"/>
                <a:gd name="connsiteY50" fmla="*/ 243336 h 376759"/>
                <a:gd name="connsiteX51" fmla="*/ 159222 w 345464"/>
                <a:gd name="connsiteY51" fmla="*/ 243336 h 376759"/>
                <a:gd name="connsiteX52" fmla="*/ 159222 w 345464"/>
                <a:gd name="connsiteY52" fmla="*/ 239825 h 376759"/>
                <a:gd name="connsiteX53" fmla="*/ 212652 w 345464"/>
                <a:gd name="connsiteY53" fmla="*/ 185326 h 376759"/>
                <a:gd name="connsiteX54" fmla="*/ 207462 w 345464"/>
                <a:gd name="connsiteY54" fmla="*/ 185326 h 376759"/>
                <a:gd name="connsiteX55" fmla="*/ 207462 w 345464"/>
                <a:gd name="connsiteY55" fmla="*/ 190669 h 376759"/>
                <a:gd name="connsiteX56" fmla="*/ 212652 w 345464"/>
                <a:gd name="connsiteY56" fmla="*/ 190669 h 376759"/>
                <a:gd name="connsiteX57" fmla="*/ 212652 w 345464"/>
                <a:gd name="connsiteY57" fmla="*/ 185326 h 376759"/>
                <a:gd name="connsiteX58" fmla="*/ 212652 w 345464"/>
                <a:gd name="connsiteY58" fmla="*/ 239825 h 376759"/>
                <a:gd name="connsiteX59" fmla="*/ 207462 w 345464"/>
                <a:gd name="connsiteY59" fmla="*/ 239825 h 376759"/>
                <a:gd name="connsiteX60" fmla="*/ 207462 w 345464"/>
                <a:gd name="connsiteY60" fmla="*/ 243336 h 376759"/>
                <a:gd name="connsiteX61" fmla="*/ 212652 w 345464"/>
                <a:gd name="connsiteY61" fmla="*/ 243336 h 376759"/>
                <a:gd name="connsiteX62" fmla="*/ 212652 w 345464"/>
                <a:gd name="connsiteY62" fmla="*/ 239825 h 3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5464" h="376759">
                  <a:moveTo>
                    <a:pt x="261502" y="124874"/>
                  </a:moveTo>
                  <a:lnTo>
                    <a:pt x="261502" y="376759"/>
                  </a:lnTo>
                  <a:lnTo>
                    <a:pt x="211583" y="376759"/>
                  </a:lnTo>
                  <a:lnTo>
                    <a:pt x="211583" y="292492"/>
                  </a:lnTo>
                  <a:lnTo>
                    <a:pt x="158306" y="292492"/>
                  </a:lnTo>
                  <a:lnTo>
                    <a:pt x="158306" y="376759"/>
                  </a:lnTo>
                  <a:lnTo>
                    <a:pt x="105944" y="376759"/>
                  </a:lnTo>
                  <a:lnTo>
                    <a:pt x="105944" y="132507"/>
                  </a:lnTo>
                  <a:lnTo>
                    <a:pt x="184716" y="132507"/>
                  </a:lnTo>
                  <a:lnTo>
                    <a:pt x="261655" y="132507"/>
                  </a:lnTo>
                  <a:moveTo>
                    <a:pt x="184563" y="132660"/>
                  </a:moveTo>
                  <a:lnTo>
                    <a:pt x="184563" y="80756"/>
                  </a:lnTo>
                  <a:lnTo>
                    <a:pt x="0" y="80756"/>
                  </a:lnTo>
                  <a:lnTo>
                    <a:pt x="0" y="376759"/>
                  </a:lnTo>
                  <a:moveTo>
                    <a:pt x="345464" y="376759"/>
                  </a:moveTo>
                  <a:lnTo>
                    <a:pt x="345464" y="108082"/>
                  </a:lnTo>
                  <a:lnTo>
                    <a:pt x="234329" y="0"/>
                  </a:lnTo>
                  <a:lnTo>
                    <a:pt x="234329" y="132660"/>
                  </a:lnTo>
                  <a:moveTo>
                    <a:pt x="54346" y="132660"/>
                  </a:moveTo>
                  <a:lnTo>
                    <a:pt x="49003" y="132660"/>
                  </a:lnTo>
                  <a:lnTo>
                    <a:pt x="49003" y="136171"/>
                  </a:lnTo>
                  <a:lnTo>
                    <a:pt x="54193" y="136171"/>
                  </a:lnTo>
                  <a:lnTo>
                    <a:pt x="54193" y="132660"/>
                  </a:lnTo>
                  <a:moveTo>
                    <a:pt x="54346" y="185326"/>
                  </a:moveTo>
                  <a:lnTo>
                    <a:pt x="49003" y="185326"/>
                  </a:lnTo>
                  <a:lnTo>
                    <a:pt x="49003" y="190669"/>
                  </a:lnTo>
                  <a:lnTo>
                    <a:pt x="54193" y="190669"/>
                  </a:lnTo>
                  <a:lnTo>
                    <a:pt x="54193" y="185326"/>
                  </a:lnTo>
                  <a:moveTo>
                    <a:pt x="54346" y="237993"/>
                  </a:moveTo>
                  <a:lnTo>
                    <a:pt x="49003" y="237993"/>
                  </a:lnTo>
                  <a:lnTo>
                    <a:pt x="49003" y="243336"/>
                  </a:lnTo>
                  <a:lnTo>
                    <a:pt x="54193" y="243336"/>
                  </a:lnTo>
                  <a:lnTo>
                    <a:pt x="54193" y="237993"/>
                  </a:lnTo>
                  <a:moveTo>
                    <a:pt x="54346" y="291576"/>
                  </a:moveTo>
                  <a:lnTo>
                    <a:pt x="49003" y="291576"/>
                  </a:lnTo>
                  <a:lnTo>
                    <a:pt x="49003" y="296003"/>
                  </a:lnTo>
                  <a:lnTo>
                    <a:pt x="54193" y="296003"/>
                  </a:lnTo>
                  <a:lnTo>
                    <a:pt x="54193" y="291576"/>
                  </a:lnTo>
                  <a:moveTo>
                    <a:pt x="54346" y="344243"/>
                  </a:moveTo>
                  <a:lnTo>
                    <a:pt x="49003" y="344243"/>
                  </a:lnTo>
                  <a:lnTo>
                    <a:pt x="49003" y="348670"/>
                  </a:lnTo>
                  <a:lnTo>
                    <a:pt x="54193" y="348670"/>
                  </a:lnTo>
                  <a:lnTo>
                    <a:pt x="54193" y="344243"/>
                  </a:lnTo>
                  <a:moveTo>
                    <a:pt x="159222" y="185326"/>
                  </a:moveTo>
                  <a:lnTo>
                    <a:pt x="154795" y="185326"/>
                  </a:lnTo>
                  <a:lnTo>
                    <a:pt x="154795" y="190669"/>
                  </a:lnTo>
                  <a:lnTo>
                    <a:pt x="159222" y="190669"/>
                  </a:lnTo>
                  <a:lnTo>
                    <a:pt x="159222" y="185326"/>
                  </a:lnTo>
                  <a:moveTo>
                    <a:pt x="159222" y="239825"/>
                  </a:moveTo>
                  <a:lnTo>
                    <a:pt x="154795" y="239825"/>
                  </a:lnTo>
                  <a:lnTo>
                    <a:pt x="154795" y="243336"/>
                  </a:lnTo>
                  <a:lnTo>
                    <a:pt x="159222" y="243336"/>
                  </a:lnTo>
                  <a:lnTo>
                    <a:pt x="159222" y="239825"/>
                  </a:lnTo>
                  <a:moveTo>
                    <a:pt x="212652" y="185326"/>
                  </a:moveTo>
                  <a:lnTo>
                    <a:pt x="207462" y="185326"/>
                  </a:lnTo>
                  <a:lnTo>
                    <a:pt x="207462" y="190669"/>
                  </a:lnTo>
                  <a:lnTo>
                    <a:pt x="212652" y="190669"/>
                  </a:lnTo>
                  <a:lnTo>
                    <a:pt x="212652" y="185326"/>
                  </a:lnTo>
                  <a:moveTo>
                    <a:pt x="212652" y="239825"/>
                  </a:moveTo>
                  <a:lnTo>
                    <a:pt x="207462" y="239825"/>
                  </a:lnTo>
                  <a:lnTo>
                    <a:pt x="207462" y="243336"/>
                  </a:lnTo>
                  <a:lnTo>
                    <a:pt x="212652" y="243336"/>
                  </a:lnTo>
                  <a:lnTo>
                    <a:pt x="212652" y="239825"/>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6" name="Group 5">
            <a:extLst>
              <a:ext uri="{FF2B5EF4-FFF2-40B4-BE49-F238E27FC236}">
                <a16:creationId xmlns:a16="http://schemas.microsoft.com/office/drawing/2014/main" id="{4005A183-8EB9-4A63-BC28-0C3CB7644C37}"/>
              </a:ext>
            </a:extLst>
          </p:cNvPr>
          <p:cNvGrpSpPr/>
          <p:nvPr/>
        </p:nvGrpSpPr>
        <p:grpSpPr>
          <a:xfrm>
            <a:off x="10366096" y="4920078"/>
            <a:ext cx="783990" cy="578987"/>
            <a:chOff x="10380964" y="4800373"/>
            <a:chExt cx="1058639" cy="781820"/>
          </a:xfrm>
        </p:grpSpPr>
        <p:sp>
          <p:nvSpPr>
            <p:cNvPr id="45" name="cloud">
              <a:extLst>
                <a:ext uri="{FF2B5EF4-FFF2-40B4-BE49-F238E27FC236}">
                  <a16:creationId xmlns:a16="http://schemas.microsoft.com/office/drawing/2014/main" id="{1C6E1685-5AD1-4F55-8E5D-6E3FE11681EC}"/>
                </a:ext>
              </a:extLst>
            </p:cNvPr>
            <p:cNvSpPr>
              <a:spLocks noChangeAspect="1"/>
            </p:cNvSpPr>
            <p:nvPr/>
          </p:nvSpPr>
          <p:spPr bwMode="auto">
            <a:xfrm>
              <a:off x="10380964" y="4800373"/>
              <a:ext cx="892031" cy="568309"/>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1"/>
            </a:solidFill>
            <a:ln w="15875" cap="sq">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 name="shield_3" title="Icon of a shield with an exclamation point inside">
              <a:extLst>
                <a:ext uri="{FF2B5EF4-FFF2-40B4-BE49-F238E27FC236}">
                  <a16:creationId xmlns:a16="http://schemas.microsoft.com/office/drawing/2014/main" id="{800A6062-CC4E-4DDD-9876-8379900D49D9}"/>
                </a:ext>
              </a:extLst>
            </p:cNvPr>
            <p:cNvSpPr>
              <a:spLocks noChangeAspect="1" noEditPoints="1"/>
            </p:cNvSpPr>
            <p:nvPr/>
          </p:nvSpPr>
          <p:spPr bwMode="auto">
            <a:xfrm>
              <a:off x="10973090" y="5109376"/>
              <a:ext cx="466513" cy="472817"/>
            </a:xfrm>
            <a:custGeom>
              <a:avLst/>
              <a:gdLst>
                <a:gd name="T0" fmla="*/ 55 w 322"/>
                <a:gd name="T1" fmla="*/ 246 h 329"/>
                <a:gd name="T2" fmla="*/ 4 w 322"/>
                <a:gd name="T3" fmla="*/ 101 h 329"/>
                <a:gd name="T4" fmla="*/ 4 w 322"/>
                <a:gd name="T5" fmla="*/ 44 h 329"/>
                <a:gd name="T6" fmla="*/ 72 w 322"/>
                <a:gd name="T7" fmla="*/ 34 h 329"/>
                <a:gd name="T8" fmla="*/ 161 w 322"/>
                <a:gd name="T9" fmla="*/ 0 h 329"/>
                <a:gd name="T10" fmla="*/ 250 w 322"/>
                <a:gd name="T11" fmla="*/ 34 h 329"/>
                <a:gd name="T12" fmla="*/ 318 w 322"/>
                <a:gd name="T13" fmla="*/ 44 h 329"/>
                <a:gd name="T14" fmla="*/ 318 w 322"/>
                <a:gd name="T15" fmla="*/ 101 h 329"/>
                <a:gd name="T16" fmla="*/ 267 w 322"/>
                <a:gd name="T17" fmla="*/ 246 h 329"/>
                <a:gd name="T18" fmla="*/ 161 w 322"/>
                <a:gd name="T19" fmla="*/ 329 h 329"/>
                <a:gd name="T20" fmla="*/ 55 w 322"/>
                <a:gd name="T21" fmla="*/ 246 h 329"/>
                <a:gd name="T22" fmla="*/ 161 w 322"/>
                <a:gd name="T23" fmla="*/ 53 h 329"/>
                <a:gd name="T24" fmla="*/ 161 w 322"/>
                <a:gd name="T25" fmla="*/ 207 h 329"/>
                <a:gd name="T26" fmla="*/ 161 w 322"/>
                <a:gd name="T27" fmla="*/ 231 h 329"/>
                <a:gd name="T28" fmla="*/ 161 w 322"/>
                <a:gd name="T29" fmla="*/ 25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 h="329">
                  <a:moveTo>
                    <a:pt x="55" y="246"/>
                  </a:moveTo>
                  <a:cubicBezTo>
                    <a:pt x="0" y="179"/>
                    <a:pt x="4" y="101"/>
                    <a:pt x="4" y="101"/>
                  </a:cubicBezTo>
                  <a:cubicBezTo>
                    <a:pt x="4" y="44"/>
                    <a:pt x="4" y="44"/>
                    <a:pt x="4" y="44"/>
                  </a:cubicBezTo>
                  <a:cubicBezTo>
                    <a:pt x="4" y="44"/>
                    <a:pt x="38" y="45"/>
                    <a:pt x="72" y="34"/>
                  </a:cubicBezTo>
                  <a:cubicBezTo>
                    <a:pt x="107" y="22"/>
                    <a:pt x="124" y="0"/>
                    <a:pt x="161" y="0"/>
                  </a:cubicBezTo>
                  <a:cubicBezTo>
                    <a:pt x="198" y="0"/>
                    <a:pt x="215" y="22"/>
                    <a:pt x="250" y="34"/>
                  </a:cubicBezTo>
                  <a:cubicBezTo>
                    <a:pt x="284" y="45"/>
                    <a:pt x="318" y="44"/>
                    <a:pt x="318" y="44"/>
                  </a:cubicBezTo>
                  <a:cubicBezTo>
                    <a:pt x="318" y="101"/>
                    <a:pt x="318" y="101"/>
                    <a:pt x="318" y="101"/>
                  </a:cubicBezTo>
                  <a:cubicBezTo>
                    <a:pt x="318" y="101"/>
                    <a:pt x="322" y="179"/>
                    <a:pt x="267" y="246"/>
                  </a:cubicBezTo>
                  <a:cubicBezTo>
                    <a:pt x="234" y="286"/>
                    <a:pt x="161" y="329"/>
                    <a:pt x="161" y="329"/>
                  </a:cubicBezTo>
                  <a:cubicBezTo>
                    <a:pt x="161" y="329"/>
                    <a:pt x="88" y="286"/>
                    <a:pt x="55" y="246"/>
                  </a:cubicBezTo>
                  <a:close/>
                  <a:moveTo>
                    <a:pt x="161" y="53"/>
                  </a:moveTo>
                  <a:cubicBezTo>
                    <a:pt x="161" y="207"/>
                    <a:pt x="161" y="207"/>
                    <a:pt x="161" y="207"/>
                  </a:cubicBezTo>
                  <a:moveTo>
                    <a:pt x="161" y="231"/>
                  </a:moveTo>
                  <a:cubicBezTo>
                    <a:pt x="161" y="251"/>
                    <a:pt x="161" y="251"/>
                    <a:pt x="161" y="251"/>
                  </a:cubicBezTo>
                </a:path>
              </a:pathLst>
            </a:custGeom>
            <a:solidFill>
              <a:schemeClr val="bg1"/>
            </a:solidFill>
            <a:ln w="15875" cap="sq">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spTree>
    <p:extLst>
      <p:ext uri="{BB962C8B-B14F-4D97-AF65-F5344CB8AC3E}">
        <p14:creationId xmlns:p14="http://schemas.microsoft.com/office/powerpoint/2010/main" val="147998168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92CA0-F304-404A-9E13-4436BBECBD8F}"/>
              </a:ext>
            </a:extLst>
          </p:cNvPr>
          <p:cNvSpPr>
            <a:spLocks noGrp="1"/>
          </p:cNvSpPr>
          <p:nvPr>
            <p:ph type="title"/>
          </p:nvPr>
        </p:nvSpPr>
        <p:spPr>
          <a:xfrm>
            <a:off x="482756" y="498764"/>
            <a:ext cx="11124027" cy="430887"/>
          </a:xfrm>
        </p:spPr>
        <p:txBody>
          <a:bodyPr/>
          <a:lstStyle/>
          <a:p>
            <a:r>
              <a:rPr lang="en-US" dirty="0"/>
              <a:t>Directory provisioning tools   </a:t>
            </a:r>
          </a:p>
        </p:txBody>
      </p:sp>
      <p:sp>
        <p:nvSpPr>
          <p:cNvPr id="8" name="Text Placeholder 238">
            <a:extLst>
              <a:ext uri="{FF2B5EF4-FFF2-40B4-BE49-F238E27FC236}">
                <a16:creationId xmlns:a16="http://schemas.microsoft.com/office/drawing/2014/main" id="{F5C480B3-85FC-4A40-81C5-B4F68DA8EF38}"/>
              </a:ext>
            </a:extLst>
          </p:cNvPr>
          <p:cNvSpPr txBox="1">
            <a:spLocks/>
          </p:cNvSpPr>
          <p:nvPr/>
        </p:nvSpPr>
        <p:spPr>
          <a:xfrm>
            <a:off x="482756" y="986646"/>
            <a:ext cx="11097739" cy="307777"/>
          </a:xfrm>
          <a:prstGeom prst="rect">
            <a:avLst/>
          </a:prstGeom>
        </p:spPr>
        <p:txBody>
          <a:bodyPr lIns="0" tIns="0" rIns="0" b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rgbClr val="0078D4"/>
                </a:solidFill>
                <a:effectLst/>
                <a:uLnTx/>
                <a:uFillTx/>
                <a:latin typeface="Segoe UI"/>
                <a:ea typeface="+mn-ea"/>
                <a:cs typeface="Segoe UI Semilight" panose="020B0402040204020203" pitchFamily="34" charset="0"/>
              </a:rPr>
              <a:t>Next generation sync solution</a:t>
            </a:r>
          </a:p>
        </p:txBody>
      </p:sp>
      <p:pic>
        <p:nvPicPr>
          <p:cNvPr id="7" name="Graphic 6" descr="Icon of two arrows pointing across from each other in a circle">
            <a:extLst>
              <a:ext uri="{FF2B5EF4-FFF2-40B4-BE49-F238E27FC236}">
                <a16:creationId xmlns:a16="http://schemas.microsoft.com/office/drawing/2014/main" id="{CD81B65F-A75D-464D-95F8-3877CED97F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056531" y="2158673"/>
            <a:ext cx="503634" cy="503634"/>
          </a:xfrm>
          <a:prstGeom prst="rect">
            <a:avLst/>
          </a:prstGeom>
        </p:spPr>
      </p:pic>
      <p:sp>
        <p:nvSpPr>
          <p:cNvPr id="54" name="TextBox 53">
            <a:extLst>
              <a:ext uri="{FF2B5EF4-FFF2-40B4-BE49-F238E27FC236}">
                <a16:creationId xmlns:a16="http://schemas.microsoft.com/office/drawing/2014/main" id="{AC27E980-6C39-4B27-ACE1-F571872449D8}"/>
              </a:ext>
            </a:extLst>
          </p:cNvPr>
          <p:cNvSpPr txBox="1"/>
          <p:nvPr/>
        </p:nvSpPr>
        <p:spPr>
          <a:xfrm>
            <a:off x="4054637" y="2225824"/>
            <a:ext cx="5269840"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A1A1A"/>
                </a:solidFill>
                <a:effectLst/>
                <a:uLnTx/>
                <a:uFillTx/>
                <a:latin typeface="Segoe UI"/>
                <a:ea typeface="+mn-ea"/>
                <a:cs typeface="+mn-cs"/>
              </a:rPr>
              <a:t>Azure AD Connect cloud sync</a:t>
            </a:r>
          </a:p>
        </p:txBody>
      </p:sp>
      <p:sp>
        <p:nvSpPr>
          <p:cNvPr id="3" name="TextBox 2">
            <a:extLst>
              <a:ext uri="{FF2B5EF4-FFF2-40B4-BE49-F238E27FC236}">
                <a16:creationId xmlns:a16="http://schemas.microsoft.com/office/drawing/2014/main" id="{11CC3767-5059-4901-86D0-E13556D449BA}"/>
              </a:ext>
            </a:extLst>
          </p:cNvPr>
          <p:cNvSpPr txBox="1"/>
          <p:nvPr/>
        </p:nvSpPr>
        <p:spPr>
          <a:xfrm>
            <a:off x="4054635" y="2982351"/>
            <a:ext cx="6538337" cy="2856872"/>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A1A1A"/>
                </a:solidFill>
                <a:effectLst/>
                <a:uLnTx/>
                <a:uFillTx/>
                <a:latin typeface="Segoe UI"/>
                <a:ea typeface="+mn-ea"/>
                <a:cs typeface="+mn-cs"/>
              </a:rPr>
              <a:t>Support for common Azure AD hybrid scenarios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A1A1A"/>
                </a:solidFill>
                <a:effectLst/>
                <a:uLnTx/>
                <a:uFillTx/>
                <a:latin typeface="Segoe UI"/>
                <a:ea typeface="+mn-ea"/>
                <a:cs typeface="+mn-cs"/>
              </a:rPr>
              <a:t>Minimal infrastructure investment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A1A1A"/>
                </a:solidFill>
                <a:effectLst/>
                <a:uLnTx/>
                <a:uFillTx/>
                <a:latin typeface="Segoe UI"/>
                <a:ea typeface="+mn-ea"/>
                <a:cs typeface="+mn-cs"/>
              </a:rPr>
              <a:t>Quick to deploy and simple setup, managed from Azure AD</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A1A1A"/>
                </a:solidFill>
                <a:effectLst/>
                <a:uLnTx/>
                <a:uFillTx/>
                <a:latin typeface="Segoe UI"/>
                <a:ea typeface="+mn-ea"/>
                <a:cs typeface="+mn-cs"/>
              </a:rPr>
              <a:t>High availability / resilient architecture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A1A1A"/>
                </a:solidFill>
                <a:effectLst/>
                <a:uLnTx/>
                <a:uFillTx/>
                <a:latin typeface="Segoe UI"/>
                <a:ea typeface="+mn-ea"/>
                <a:cs typeface="+mn-cs"/>
              </a:rPr>
              <a:t>Support for complex scenarios (mergers and acquisitions)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A1A1A"/>
                </a:solidFill>
                <a:effectLst/>
                <a:uLnTx/>
                <a:uFillTx/>
                <a:latin typeface="Segoe UI"/>
                <a:ea typeface="+mn-ea"/>
                <a:cs typeface="+mn-cs"/>
              </a:rPr>
              <a:t>Co-existence </a:t>
            </a:r>
            <a:r>
              <a:rPr kumimoji="0" lang="en-US" sz="1800" b="0" i="0" u="none" strike="noStrike" kern="1200" cap="none" spc="0" normalizeH="0" baseline="0" noProof="0" dirty="0">
                <a:ln>
                  <a:noFill/>
                </a:ln>
                <a:solidFill>
                  <a:srgbClr val="1A1A1A"/>
                </a:solidFill>
                <a:effectLst/>
                <a:uLnTx/>
                <a:uFillTx/>
                <a:latin typeface="Segoe UI"/>
                <a:ea typeface="+mn-ea"/>
                <a:cs typeface="+mn-cs"/>
              </a:rPr>
              <a:t>with Azure AD Connect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A1A1A"/>
                </a:solidFill>
                <a:effectLst/>
                <a:uLnTx/>
                <a:uFillTx/>
                <a:latin typeface="Segoe UI"/>
                <a:ea typeface="+mn-ea"/>
                <a:cs typeface="+mn-cs"/>
              </a:rPr>
              <a:t>Frequent provisioning cycles</a:t>
            </a:r>
          </a:p>
        </p:txBody>
      </p:sp>
    </p:spTree>
    <p:extLst>
      <p:ext uri="{BB962C8B-B14F-4D97-AF65-F5344CB8AC3E}">
        <p14:creationId xmlns:p14="http://schemas.microsoft.com/office/powerpoint/2010/main" val="2907915052"/>
      </p:ext>
    </p:extLst>
  </p:cSld>
  <p:clrMapOvr>
    <a:masterClrMapping/>
  </p:clrMapOvr>
  <mc:AlternateContent xmlns:mc="http://schemas.openxmlformats.org/markup-compatibility/2006" xmlns:p14="http://schemas.microsoft.com/office/powerpoint/2010/main">
    <mc:Choice Requires="p14">
      <p:transition p14:dur="0" advTm="40419"/>
    </mc:Choice>
    <mc:Fallback xmlns="">
      <p:transition advTm="40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500"/>
                                        <p:tgtEl>
                                          <p:spTgt spid="54"/>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3" grpId="0"/>
    </p:bldLst>
  </p:timing>
</p:sld>
</file>

<file path=ppt/theme/theme1.xml><?xml version="1.0" encoding="utf-8"?>
<a:theme xmlns:a="http://schemas.openxmlformats.org/drawingml/2006/main" name="Microsoft Security template">
  <a:themeElements>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Security_PowerPoint_Template_220311 (1).pptx" id="{A5E2D248-11CA-4BA8-98D5-95C3E0BEC05A}" vid="{E74E586A-99A8-45A2-BC51-14CCD03F5D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 Security brand template</Template>
  <TotalTime>0</TotalTime>
  <Words>6128</Words>
  <Application>Microsoft Office PowerPoint</Application>
  <PresentationFormat>Widescreen</PresentationFormat>
  <Paragraphs>629</Paragraphs>
  <Slides>43</Slides>
  <Notes>37</Notes>
  <HiddenSlides>6</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Microsoft Security template</vt:lpstr>
      <vt:lpstr>Secure Your Cloud with Confidence Deep Dive into  Azure Security Management </vt:lpstr>
      <vt:lpstr>Agenda</vt:lpstr>
      <vt:lpstr>Introduction to Azure AD</vt:lpstr>
      <vt:lpstr>Identity is the control plane for digital transformation</vt:lpstr>
      <vt:lpstr>Azure Active Directory—the world’s largest cloud identity service</vt:lpstr>
      <vt:lpstr>Unified identity management</vt:lpstr>
      <vt:lpstr>Connect your workforce to any app</vt:lpstr>
      <vt:lpstr>Provide a common identity for your users</vt:lpstr>
      <vt:lpstr>Directory provisioning tools   </vt:lpstr>
      <vt:lpstr>Azure AD Integration Scenarios </vt:lpstr>
      <vt:lpstr> Hybrid authentication options overview</vt:lpstr>
      <vt:lpstr>Demo</vt:lpstr>
      <vt:lpstr>Authentication Methods</vt:lpstr>
      <vt:lpstr>Multi-factor authentication</vt:lpstr>
      <vt:lpstr>PowerPoint Presentation</vt:lpstr>
      <vt:lpstr>Authentication methods policy</vt:lpstr>
      <vt:lpstr>Demo</vt:lpstr>
      <vt:lpstr>Enterprise Applications &amp; SSO</vt:lpstr>
      <vt:lpstr>PowerPoint Presentation</vt:lpstr>
      <vt:lpstr>PowerPoint Presentation</vt:lpstr>
      <vt:lpstr>Azure AD · My Apps + My Account + My Sign-Ins</vt:lpstr>
      <vt:lpstr>Demo</vt:lpstr>
      <vt:lpstr>Hybrid Identity</vt:lpstr>
      <vt:lpstr>Unified identity management</vt:lpstr>
      <vt:lpstr>Provide a common identity for your users</vt:lpstr>
      <vt:lpstr>Connect your workforce to any app</vt:lpstr>
      <vt:lpstr>Efficiently manage external identities</vt:lpstr>
      <vt:lpstr>Conditional Access &amp; Identity Protection</vt:lpstr>
      <vt:lpstr>Identity Secure Score</vt:lpstr>
      <vt:lpstr>Demo</vt:lpstr>
      <vt:lpstr>Protect resources with Conditional Access</vt:lpstr>
      <vt:lpstr>Demo</vt:lpstr>
      <vt:lpstr>Identity protection</vt:lpstr>
      <vt:lpstr>Identity protection</vt:lpstr>
      <vt:lpstr>Identity Protection intelligently detects and responds to compromise</vt:lpstr>
      <vt:lpstr>PowerPoint Presentation</vt:lpstr>
      <vt:lpstr>Detection Types</vt:lpstr>
      <vt:lpstr>Automatic Remediation</vt:lpstr>
      <vt:lpstr>Zero Trust User Access</vt:lpstr>
      <vt:lpstr>Azure AD Application Proxy</vt:lpstr>
      <vt:lpstr>Demo</vt:lpstr>
      <vt:lpstr>Q &amp; A</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Secure Your Cloud with Confidence Deep Dive into  Azure Security Management </dc:title>
  <dc:subject/>
  <dc:creator/>
  <cp:keywords/>
  <dc:description/>
  <cp:lastModifiedBy/>
  <cp:revision>2</cp:revision>
  <dcterms:created xsi:type="dcterms:W3CDTF">2023-03-14T21:04:58Z</dcterms:created>
  <dcterms:modified xsi:type="dcterms:W3CDTF">2023-03-27T22:20:24Z</dcterms:modified>
  <cp:category/>
</cp:coreProperties>
</file>